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2.jpg" ContentType="image/jpg"/>
  <Override PartName="/ppt/media/image17.jpg" ContentType="image/jpg"/>
  <Override PartName="/ppt/media/image20.jpg" ContentType="image/jpg"/>
  <Override PartName="/ppt/notesSlides/notesSlide4.xml" ContentType="application/vnd.openxmlformats-officedocument.presentationml.notesSlide+xml"/>
  <Override PartName="/ppt/media/image3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6"/>
  </p:notesMasterIdLst>
  <p:sldIdLst>
    <p:sldId id="256" r:id="rId3"/>
    <p:sldId id="332" r:id="rId4"/>
    <p:sldId id="872" r:id="rId5"/>
    <p:sldId id="335" r:id="rId6"/>
    <p:sldId id="873" r:id="rId7"/>
    <p:sldId id="863" r:id="rId8"/>
    <p:sldId id="889" r:id="rId9"/>
    <p:sldId id="864" r:id="rId10"/>
    <p:sldId id="868" r:id="rId11"/>
    <p:sldId id="885" r:id="rId12"/>
    <p:sldId id="884" r:id="rId13"/>
    <p:sldId id="886" r:id="rId14"/>
    <p:sldId id="331" r:id="rId15"/>
    <p:sldId id="887" r:id="rId16"/>
    <p:sldId id="330" r:id="rId17"/>
    <p:sldId id="264" r:id="rId18"/>
    <p:sldId id="258" r:id="rId19"/>
    <p:sldId id="271" r:id="rId20"/>
    <p:sldId id="272" r:id="rId21"/>
    <p:sldId id="274" r:id="rId22"/>
    <p:sldId id="291" r:id="rId23"/>
    <p:sldId id="292" r:id="rId24"/>
    <p:sldId id="293" r:id="rId25"/>
    <p:sldId id="294" r:id="rId26"/>
    <p:sldId id="295" r:id="rId27"/>
    <p:sldId id="298" r:id="rId28"/>
    <p:sldId id="299" r:id="rId29"/>
    <p:sldId id="300" r:id="rId30"/>
    <p:sldId id="301" r:id="rId31"/>
    <p:sldId id="302" r:id="rId32"/>
    <p:sldId id="854" r:id="rId33"/>
    <p:sldId id="259" r:id="rId34"/>
    <p:sldId id="874" r:id="rId35"/>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17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778" y="72"/>
      </p:cViewPr>
      <p:guideLst>
        <p:guide orient="horz" pos="2880"/>
        <p:guide pos="2160"/>
      </p:guideLst>
    </p:cSldViewPr>
  </p:slideViewPr>
  <p:notesTextViewPr>
    <p:cViewPr>
      <p:scale>
        <a:sx n="100" d="100"/>
        <a:sy n="100" d="100"/>
      </p:scale>
      <p:origin x="0" y="0"/>
    </p:cViewPr>
  </p:notesTextViewPr>
  <p:sorterViewPr>
    <p:cViewPr>
      <p:scale>
        <a:sx n="150" d="100"/>
        <a:sy n="150" d="100"/>
      </p:scale>
      <p:origin x="0" y="-57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2A5E70F-81F9-4C8A-A633-555670CD9706}" type="datetimeFigureOut">
              <a:rPr lang="es-CO" smtClean="0"/>
              <a:t>21/10/2020</a:t>
            </a:fld>
            <a:endParaRPr lang="es-CO"/>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61E994E-6F8B-4299-8D55-83B1B3363AF5}" type="slidenum">
              <a:rPr lang="es-CO" smtClean="0"/>
              <a:t>‹Nº›</a:t>
            </a:fld>
            <a:endParaRPr lang="es-CO"/>
          </a:p>
        </p:txBody>
      </p:sp>
    </p:spTree>
    <p:extLst>
      <p:ext uri="{BB962C8B-B14F-4D97-AF65-F5344CB8AC3E}">
        <p14:creationId xmlns:p14="http://schemas.microsoft.com/office/powerpoint/2010/main" val="334318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61CF5-E6B6-401D-807F-AAA8FF50D83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55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52B3CBD-1F33-4B86-91EF-A2D07C0633BC}" type="slidenum">
              <a:rPr kumimoji="0" lang="es-E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s-ES" sz="1300" b="0"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ES">
              <a:latin typeface="Arial" charset="0"/>
              <a:cs typeface="Arial" charset="0"/>
            </a:endParaRPr>
          </a:p>
        </p:txBody>
      </p:sp>
    </p:spTree>
    <p:extLst>
      <p:ext uri="{BB962C8B-B14F-4D97-AF65-F5344CB8AC3E}">
        <p14:creationId xmlns:p14="http://schemas.microsoft.com/office/powerpoint/2010/main" val="1968184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61CF5-E6B6-401D-807F-AAA8FF50D83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89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61E994E-6F8B-4299-8D55-83B1B3363AF5}" type="slidenum">
              <a:rPr lang="es-CO" smtClean="0"/>
              <a:t>21</a:t>
            </a:fld>
            <a:endParaRPr lang="es-CO"/>
          </a:p>
        </p:txBody>
      </p:sp>
    </p:spTree>
    <p:extLst>
      <p:ext uri="{BB962C8B-B14F-4D97-AF65-F5344CB8AC3E}">
        <p14:creationId xmlns:p14="http://schemas.microsoft.com/office/powerpoint/2010/main" val="389825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375694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39241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2769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
        <p:nvSpPr>
          <p:cNvPr id="6" name="Rectangle 6"/>
          <p:cNvSpPr>
            <a:spLocks noGrp="1" noChangeArrowheads="1"/>
          </p:cNvSpPr>
          <p:nvPr>
            <p:ph type="sldNum" sz="quarter" idx="12"/>
          </p:nvPr>
        </p:nvSpPr>
        <p:spPr>
          <a:xfrm>
            <a:off x="6428740" y="6600380"/>
            <a:ext cx="256540" cy="430887"/>
          </a:xfrm>
          <a:ln/>
        </p:spPr>
        <p:txBody>
          <a:bodyPr/>
          <a:lstStyle>
            <a:lvl1pPr>
              <a:defRPr/>
            </a:lvl1pPr>
          </a:lstStyle>
          <a:p>
            <a:fld id="{B65861EF-87E1-6141-BF19-02851F4A8841}" type="slidenum">
              <a:rPr lang="en-US"/>
              <a:pPr/>
              <a:t>‹Nº›</a:t>
            </a:fld>
            <a:endParaRPr lang="en-US"/>
          </a:p>
        </p:txBody>
      </p:sp>
    </p:spTree>
    <p:extLst>
      <p:ext uri="{BB962C8B-B14F-4D97-AF65-F5344CB8AC3E}">
        <p14:creationId xmlns:p14="http://schemas.microsoft.com/office/powerpoint/2010/main" val="359358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420693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296885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354776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1239540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604698"/>
            <a:ext cx="2466340" cy="203200"/>
          </a:xfrm>
          <a:prstGeom prst="rect">
            <a:avLst/>
          </a:prstGeom>
        </p:spPr>
        <p:txBody>
          <a:bodyPr wrap="square" lIns="0" tIns="0" rIns="0" bIns="0">
            <a:spAutoFit/>
          </a:bodyPr>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a:xfrm>
            <a:off x="6441440" y="6600380"/>
            <a:ext cx="231140" cy="203200"/>
          </a:xfrm>
          <a:prstGeom prst="rect">
            <a:avLst/>
          </a:prstGeom>
        </p:spPr>
        <p:txBody>
          <a:bodyPr wrap="square" lIns="0" tIns="0" rIns="0" bIns="0">
            <a:spAutoFit/>
          </a:bodyPr>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8"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254083564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wbranch/AprendizajeDeMaquina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coursera.org/programs/unal-iuuk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hyperlink" Target="https://hackernoon.com/an-introduction-to-ridge-lasso-and-elastic-net-regression-cca60b4b934f"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diegokoz.github.io/EEA/clase%2010/regularizacion.nb.html" TargetMode="External"/><Relationship Id="rId4" Type="http://schemas.openxmlformats.org/officeDocument/2006/relationships/hyperlink" Target="https://www.datacamp.com/community/tutorials/tutorial-ridge-lasso-elastic-ne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issinglink.ai/guides/neural-network-concepts/neural-networks-regression-part-1-overkill-opportunity/"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GCodesandStats/datasets/blob/master/cars.csv"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datascienceplus.com/keras-regression-based-neural-network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d.com/talks/fei_fei_li_how_we_re_teaching_computers_to_understand_pictures?language=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4.jp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ics.uci.edu/~mlearn/databas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kaggle.com/dataset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wbranch/AprendizajeDeMaquina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coursera.org/programs/unal-iuuk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ángulo 8"/>
          <p:cNvSpPr/>
          <p:nvPr/>
        </p:nvSpPr>
        <p:spPr>
          <a:xfrm>
            <a:off x="914400" y="0"/>
            <a:ext cx="10515600" cy="6858000"/>
          </a:xfrm>
          <a:prstGeom prst="rect">
            <a:avLst/>
          </a:prstGeom>
          <a:solidFill>
            <a:srgbClr val="691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object 2"/>
          <p:cNvSpPr/>
          <p:nvPr/>
        </p:nvSpPr>
        <p:spPr>
          <a:xfrm>
            <a:off x="10995374" y="0"/>
            <a:ext cx="1196975" cy="6858000"/>
          </a:xfrm>
          <a:custGeom>
            <a:avLst/>
            <a:gdLst/>
            <a:ahLst/>
            <a:cxnLst/>
            <a:rect l="l" t="t" r="r" b="b"/>
            <a:pathLst>
              <a:path w="1196975" h="6858000">
                <a:moveTo>
                  <a:pt x="0" y="6858000"/>
                </a:moveTo>
                <a:lnTo>
                  <a:pt x="1196625" y="6858000"/>
                </a:lnTo>
                <a:lnTo>
                  <a:pt x="1196625" y="0"/>
                </a:lnTo>
                <a:lnTo>
                  <a:pt x="0" y="0"/>
                </a:lnTo>
                <a:lnTo>
                  <a:pt x="0" y="6858000"/>
                </a:lnTo>
                <a:close/>
              </a:path>
            </a:pathLst>
          </a:custGeom>
          <a:solidFill>
            <a:srgbClr val="69172A"/>
          </a:solidFill>
        </p:spPr>
        <p:txBody>
          <a:bodyPr wrap="square" lIns="0" tIns="0" rIns="0" bIns="0" rtlCol="0"/>
          <a:lstStyle/>
          <a:p>
            <a:endParaRPr/>
          </a:p>
        </p:txBody>
      </p:sp>
      <p:sp>
        <p:nvSpPr>
          <p:cNvPr id="3" name="object 3"/>
          <p:cNvSpPr/>
          <p:nvPr/>
        </p:nvSpPr>
        <p:spPr>
          <a:xfrm>
            <a:off x="0" y="0"/>
            <a:ext cx="996315" cy="6858000"/>
          </a:xfrm>
          <a:custGeom>
            <a:avLst/>
            <a:gdLst/>
            <a:ahLst/>
            <a:cxnLst/>
            <a:rect l="l" t="t" r="r" b="b"/>
            <a:pathLst>
              <a:path w="996315" h="6858000">
                <a:moveTo>
                  <a:pt x="0" y="6858000"/>
                </a:moveTo>
                <a:lnTo>
                  <a:pt x="996120" y="6858000"/>
                </a:lnTo>
                <a:lnTo>
                  <a:pt x="996120" y="0"/>
                </a:lnTo>
                <a:lnTo>
                  <a:pt x="0" y="0"/>
                </a:lnTo>
                <a:lnTo>
                  <a:pt x="0" y="6858000"/>
                </a:lnTo>
                <a:close/>
              </a:path>
            </a:pathLst>
          </a:custGeom>
          <a:solidFill>
            <a:srgbClr val="69172A"/>
          </a:solidFill>
        </p:spPr>
        <p:txBody>
          <a:bodyPr wrap="square" lIns="0" tIns="0" rIns="0" bIns="0" rtlCol="0"/>
          <a:lstStyle/>
          <a:p>
            <a:endParaRPr/>
          </a:p>
        </p:txBody>
      </p:sp>
      <p:sp>
        <p:nvSpPr>
          <p:cNvPr id="4" name="object 4"/>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5" name="object 5"/>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6" name="object 6"/>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7" name="object 7"/>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8" name="object 8"/>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DAC87-1783-458C-8F99-F0A68247F002}"/>
              </a:ext>
            </a:extLst>
          </p:cNvPr>
          <p:cNvSpPr>
            <a:spLocks noGrp="1"/>
          </p:cNvSpPr>
          <p:nvPr>
            <p:ph type="title"/>
          </p:nvPr>
        </p:nvSpPr>
        <p:spPr>
          <a:xfrm>
            <a:off x="838454" y="364997"/>
            <a:ext cx="7296911" cy="430887"/>
          </a:xfrm>
        </p:spPr>
        <p:txBody>
          <a:bodyPr/>
          <a:lstStyle/>
          <a:p>
            <a:pPr algn="just"/>
            <a:r>
              <a:rPr lang="es-CO" sz="2800" b="1" dirty="0">
                <a:solidFill>
                  <a:srgbClr val="3C424F"/>
                </a:solidFill>
                <a:effectLst>
                  <a:outerShdw blurRad="38100" dist="38100" dir="2700000" algn="tl">
                    <a:srgbClr val="000000">
                      <a:alpha val="43137"/>
                    </a:srgbClr>
                  </a:outerShdw>
                </a:effectLst>
                <a:latin typeface="Ancizar Sans"/>
              </a:rPr>
              <a:t>Aprendizaje vs Inteligencia</a:t>
            </a:r>
            <a:endParaRPr lang="es-CO" sz="2800" b="1" dirty="0">
              <a:effectLst>
                <a:outerShdw blurRad="38100" dist="38100" dir="2700000" algn="tl">
                  <a:srgbClr val="000000">
                    <a:alpha val="43137"/>
                  </a:srgbClr>
                </a:outerShdw>
              </a:effectLst>
              <a:latin typeface="Ancizar Sans"/>
            </a:endParaRPr>
          </a:p>
        </p:txBody>
      </p:sp>
      <p:sp>
        <p:nvSpPr>
          <p:cNvPr id="4" name="Marcador de número de diapositiva 3">
            <a:extLst>
              <a:ext uri="{FF2B5EF4-FFF2-40B4-BE49-F238E27FC236}">
                <a16:creationId xmlns:a16="http://schemas.microsoft.com/office/drawing/2014/main" id="{4FC00145-23C1-4D59-A2C6-A533B6F3C18F}"/>
              </a:ext>
            </a:extLst>
          </p:cNvPr>
          <p:cNvSpPr>
            <a:spLocks noGrp="1"/>
          </p:cNvSpPr>
          <p:nvPr>
            <p:ph type="sldNum" sz="quarter" idx="7"/>
          </p:nvPr>
        </p:nvSpPr>
        <p:spPr/>
        <p:txBody>
          <a:bodyPr/>
          <a:lstStyle/>
          <a:p>
            <a:pPr marL="38100">
              <a:lnSpc>
                <a:spcPts val="1430"/>
              </a:lnSpc>
            </a:pPr>
            <a:fld id="{81D60167-4931-47E6-BA6A-407CBD079E47}" type="slidenum">
              <a:rPr lang="es-CO" spc="-5" smtClean="0"/>
              <a:t>10</a:t>
            </a:fld>
            <a:endParaRPr lang="es-CO" spc="-5" dirty="0"/>
          </a:p>
        </p:txBody>
      </p:sp>
      <p:pic>
        <p:nvPicPr>
          <p:cNvPr id="5" name="Imagen 4">
            <a:extLst>
              <a:ext uri="{FF2B5EF4-FFF2-40B4-BE49-F238E27FC236}">
                <a16:creationId xmlns:a16="http://schemas.microsoft.com/office/drawing/2014/main" id="{8322557A-63D8-4647-A4A8-CAAD09205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74618"/>
            <a:ext cx="9448800" cy="4929809"/>
          </a:xfrm>
          <a:prstGeom prst="rect">
            <a:avLst/>
          </a:prstGeom>
        </p:spPr>
      </p:pic>
      <p:graphicFrame>
        <p:nvGraphicFramePr>
          <p:cNvPr id="8" name="Tabla 8">
            <a:extLst>
              <a:ext uri="{FF2B5EF4-FFF2-40B4-BE49-F238E27FC236}">
                <a16:creationId xmlns:a16="http://schemas.microsoft.com/office/drawing/2014/main" id="{98431D1B-C37E-4A36-A12F-5BF0FBD5EA21}"/>
              </a:ext>
            </a:extLst>
          </p:cNvPr>
          <p:cNvGraphicFramePr>
            <a:graphicFrameLocks noGrp="1"/>
          </p:cNvGraphicFramePr>
          <p:nvPr>
            <p:extLst>
              <p:ext uri="{D42A27DB-BD31-4B8C-83A1-F6EECF244321}">
                <p14:modId xmlns:p14="http://schemas.microsoft.com/office/powerpoint/2010/main" val="2677313792"/>
              </p:ext>
            </p:extLst>
          </p:nvPr>
        </p:nvGraphicFramePr>
        <p:xfrm>
          <a:off x="9525000" y="2971800"/>
          <a:ext cx="2667000" cy="2519715"/>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1701739570"/>
                    </a:ext>
                  </a:extLst>
                </a:gridCol>
              </a:tblGrid>
              <a:tr h="759531">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s-CO" sz="2000" b="1" dirty="0">
                          <a:solidFill>
                            <a:srgbClr val="3C424F"/>
                          </a:solidFill>
                          <a:effectLst/>
                          <a:latin typeface="Ancizar Sans"/>
                        </a:rPr>
                        <a:t>Las m</a:t>
                      </a:r>
                      <a:r>
                        <a:rPr lang="es-CO" sz="2000" b="1" dirty="0">
                          <a:solidFill>
                            <a:srgbClr val="000000"/>
                          </a:solidFill>
                          <a:effectLst/>
                          <a:latin typeface="Ancizar Sans"/>
                        </a:rPr>
                        <a:t>áquinas pueden:</a:t>
                      </a:r>
                      <a:endParaRPr lang="es-CO" sz="2000" b="1" dirty="0">
                        <a:solidFill>
                          <a:srgbClr val="3C424F"/>
                        </a:solidFill>
                        <a:effectLst/>
                        <a:latin typeface="Ancizar Sans"/>
                      </a:endParaRPr>
                    </a:p>
                    <a:p>
                      <a:endParaRPr lang="es-CO" dirty="0"/>
                    </a:p>
                  </a:txBody>
                  <a:tcPr/>
                </a:tc>
                <a:extLst>
                  <a:ext uri="{0D108BD9-81ED-4DB2-BD59-A6C34878D82A}">
                    <a16:rowId xmlns:a16="http://schemas.microsoft.com/office/drawing/2014/main" val="2349877090"/>
                  </a:ext>
                </a:extLst>
              </a:tr>
              <a:tr h="440046">
                <a:tc>
                  <a:txBody>
                    <a:bodyPr/>
                    <a:lstStyle/>
                    <a:p>
                      <a:pPr fontAlgn="t"/>
                      <a:r>
                        <a:rPr lang="es-CO" sz="1800" dirty="0">
                          <a:effectLst/>
                          <a:latin typeface="Ancizar Sans"/>
                        </a:rPr>
                        <a:t>Hacer </a:t>
                      </a:r>
                      <a:r>
                        <a:rPr lang="es-CO" sz="1800" b="1" dirty="0">
                          <a:solidFill>
                            <a:srgbClr val="000000"/>
                          </a:solidFill>
                          <a:effectLst/>
                          <a:latin typeface="Ancizar Sans"/>
                        </a:rPr>
                        <a:t>Pronósticos</a:t>
                      </a:r>
                      <a:endParaRPr lang="es-CO" sz="1800" dirty="0">
                        <a:effectLst/>
                        <a:latin typeface="Ancizar Sans"/>
                      </a:endParaRPr>
                    </a:p>
                  </a:txBody>
                  <a:tcPr marL="72414" marR="72414" marT="36207" marB="36207"/>
                </a:tc>
                <a:extLst>
                  <a:ext uri="{0D108BD9-81ED-4DB2-BD59-A6C34878D82A}">
                    <a16:rowId xmlns:a16="http://schemas.microsoft.com/office/drawing/2014/main" val="1950323316"/>
                  </a:ext>
                </a:extLst>
              </a:tr>
              <a:tr h="440046">
                <a:tc>
                  <a:txBody>
                    <a:bodyPr/>
                    <a:lstStyle/>
                    <a:p>
                      <a:pPr fontAlgn="t"/>
                      <a:r>
                        <a:rPr lang="es-CO" sz="1800" b="1" dirty="0">
                          <a:solidFill>
                            <a:srgbClr val="000000"/>
                          </a:solidFill>
                          <a:effectLst/>
                          <a:latin typeface="Ancizar Sans"/>
                        </a:rPr>
                        <a:t>Memorizar</a:t>
                      </a:r>
                      <a:endParaRPr lang="es-CO" sz="1800" dirty="0">
                        <a:effectLst/>
                        <a:latin typeface="Ancizar Sans"/>
                      </a:endParaRPr>
                    </a:p>
                  </a:txBody>
                  <a:tcPr marL="72414" marR="72414" marT="36207" marB="36207"/>
                </a:tc>
                <a:extLst>
                  <a:ext uri="{0D108BD9-81ED-4DB2-BD59-A6C34878D82A}">
                    <a16:rowId xmlns:a16="http://schemas.microsoft.com/office/drawing/2014/main" val="2104317662"/>
                  </a:ext>
                </a:extLst>
              </a:tr>
              <a:tr h="440046">
                <a:tc>
                  <a:txBody>
                    <a:bodyPr/>
                    <a:lstStyle/>
                    <a:p>
                      <a:pPr fontAlgn="t"/>
                      <a:r>
                        <a:rPr lang="es-CO" sz="1800" b="1" dirty="0">
                          <a:solidFill>
                            <a:srgbClr val="000000"/>
                          </a:solidFill>
                          <a:effectLst/>
                          <a:latin typeface="Ancizar Sans"/>
                        </a:rPr>
                        <a:t>Reproducir</a:t>
                      </a:r>
                      <a:endParaRPr lang="es-CO" sz="1800" dirty="0">
                        <a:effectLst/>
                        <a:latin typeface="Ancizar Sans"/>
                      </a:endParaRPr>
                    </a:p>
                  </a:txBody>
                  <a:tcPr marL="72414" marR="72414" marT="36207" marB="36207"/>
                </a:tc>
                <a:extLst>
                  <a:ext uri="{0D108BD9-81ED-4DB2-BD59-A6C34878D82A}">
                    <a16:rowId xmlns:a16="http://schemas.microsoft.com/office/drawing/2014/main" val="2093573174"/>
                  </a:ext>
                </a:extLst>
              </a:tr>
              <a:tr h="440046">
                <a:tc>
                  <a:txBody>
                    <a:bodyPr/>
                    <a:lstStyle/>
                    <a:p>
                      <a:pPr fontAlgn="t"/>
                      <a:r>
                        <a:rPr lang="es-CO" sz="1800" b="1" dirty="0">
                          <a:solidFill>
                            <a:srgbClr val="000000"/>
                          </a:solidFill>
                          <a:effectLst/>
                          <a:latin typeface="Ancizar Sans"/>
                        </a:rPr>
                        <a:t>Elegir el mejor artículo</a:t>
                      </a:r>
                      <a:endParaRPr lang="es-CO" sz="1800" dirty="0">
                        <a:effectLst/>
                        <a:latin typeface="Ancizar Sans"/>
                      </a:endParaRPr>
                    </a:p>
                  </a:txBody>
                  <a:tcPr marL="72414" marR="72414" marT="36207" marB="36207"/>
                </a:tc>
                <a:extLst>
                  <a:ext uri="{0D108BD9-81ED-4DB2-BD59-A6C34878D82A}">
                    <a16:rowId xmlns:a16="http://schemas.microsoft.com/office/drawing/2014/main" val="4117007407"/>
                  </a:ext>
                </a:extLst>
              </a:tr>
            </a:tbl>
          </a:graphicData>
        </a:graphic>
      </p:graphicFrame>
    </p:spTree>
    <p:extLst>
      <p:ext uri="{BB962C8B-B14F-4D97-AF65-F5344CB8AC3E}">
        <p14:creationId xmlns:p14="http://schemas.microsoft.com/office/powerpoint/2010/main" val="95777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DAC87-1783-458C-8F99-F0A68247F002}"/>
              </a:ext>
            </a:extLst>
          </p:cNvPr>
          <p:cNvSpPr>
            <a:spLocks noGrp="1"/>
          </p:cNvSpPr>
          <p:nvPr>
            <p:ph type="title"/>
          </p:nvPr>
        </p:nvSpPr>
        <p:spPr>
          <a:xfrm>
            <a:off x="838454" y="364997"/>
            <a:ext cx="7296911" cy="784830"/>
          </a:xfrm>
        </p:spPr>
        <p:txBody>
          <a:bodyPr/>
          <a:lstStyle/>
          <a:p>
            <a:r>
              <a:rPr lang="es-CO" b="1" i="0" dirty="0">
                <a:solidFill>
                  <a:srgbClr val="3C424F"/>
                </a:solidFill>
                <a:effectLst>
                  <a:outerShdw blurRad="38100" dist="38100" dir="2700000" algn="tl">
                    <a:srgbClr val="000000">
                      <a:alpha val="43137"/>
                    </a:srgbClr>
                  </a:outerShdw>
                </a:effectLst>
                <a:latin typeface="Ancizar Sans"/>
              </a:rPr>
              <a:t>Lo tres componentes del aprendizaje de máquinas</a:t>
            </a:r>
            <a:br>
              <a:rPr lang="es-CO" b="1" i="0" dirty="0">
                <a:solidFill>
                  <a:srgbClr val="3C424F"/>
                </a:solidFill>
                <a:effectLst>
                  <a:outerShdw blurRad="38100" dist="38100" dir="2700000" algn="tl">
                    <a:srgbClr val="000000">
                      <a:alpha val="43137"/>
                    </a:srgbClr>
                  </a:outerShdw>
                </a:effectLst>
                <a:latin typeface="Ancizar Sans"/>
              </a:rPr>
            </a:br>
            <a:endParaRPr lang="es-CO" b="1" dirty="0">
              <a:effectLst>
                <a:outerShdw blurRad="38100" dist="38100" dir="2700000" algn="tl">
                  <a:srgbClr val="000000">
                    <a:alpha val="43137"/>
                  </a:srgbClr>
                </a:outerShdw>
              </a:effectLst>
              <a:latin typeface="Ancizar Sans"/>
            </a:endParaRPr>
          </a:p>
        </p:txBody>
      </p:sp>
      <p:sp>
        <p:nvSpPr>
          <p:cNvPr id="4" name="Marcador de número de diapositiva 3">
            <a:extLst>
              <a:ext uri="{FF2B5EF4-FFF2-40B4-BE49-F238E27FC236}">
                <a16:creationId xmlns:a16="http://schemas.microsoft.com/office/drawing/2014/main" id="{4FC00145-23C1-4D59-A2C6-A533B6F3C18F}"/>
              </a:ext>
            </a:extLst>
          </p:cNvPr>
          <p:cNvSpPr>
            <a:spLocks noGrp="1"/>
          </p:cNvSpPr>
          <p:nvPr>
            <p:ph type="sldNum" sz="quarter" idx="7"/>
          </p:nvPr>
        </p:nvSpPr>
        <p:spPr/>
        <p:txBody>
          <a:bodyPr/>
          <a:lstStyle/>
          <a:p>
            <a:pPr marL="38100">
              <a:lnSpc>
                <a:spcPts val="1430"/>
              </a:lnSpc>
            </a:pPr>
            <a:fld id="{81D60167-4931-47E6-BA6A-407CBD079E47}" type="slidenum">
              <a:rPr lang="es-CO" spc="-5" smtClean="0"/>
              <a:t>11</a:t>
            </a:fld>
            <a:endParaRPr lang="es-CO" spc="-5" dirty="0"/>
          </a:p>
        </p:txBody>
      </p:sp>
      <p:pic>
        <p:nvPicPr>
          <p:cNvPr id="6" name="Imagen 5">
            <a:extLst>
              <a:ext uri="{FF2B5EF4-FFF2-40B4-BE49-F238E27FC236}">
                <a16:creationId xmlns:a16="http://schemas.microsoft.com/office/drawing/2014/main" id="{E54DE538-264B-4D48-B7A5-E6253FD56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95400"/>
            <a:ext cx="8458200" cy="4481242"/>
          </a:xfrm>
          <a:prstGeom prst="rect">
            <a:avLst/>
          </a:prstGeom>
        </p:spPr>
      </p:pic>
    </p:spTree>
    <p:extLst>
      <p:ext uri="{BB962C8B-B14F-4D97-AF65-F5344CB8AC3E}">
        <p14:creationId xmlns:p14="http://schemas.microsoft.com/office/powerpoint/2010/main" val="197171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AA07B-1C47-46E1-A09D-9FCB508F838E}"/>
              </a:ext>
            </a:extLst>
          </p:cNvPr>
          <p:cNvSpPr>
            <a:spLocks noGrp="1"/>
          </p:cNvSpPr>
          <p:nvPr>
            <p:ph type="title"/>
          </p:nvPr>
        </p:nvSpPr>
        <p:spPr>
          <a:xfrm>
            <a:off x="838454" y="364997"/>
            <a:ext cx="7296911" cy="392415"/>
          </a:xfrm>
        </p:spPr>
        <p:txBody>
          <a:bodyPr/>
          <a:lstStyle/>
          <a:p>
            <a:r>
              <a:rPr lang="es-CO" b="1" i="0" dirty="0">
                <a:solidFill>
                  <a:srgbClr val="3C424F"/>
                </a:solidFill>
                <a:effectLst>
                  <a:outerShdw blurRad="38100" dist="38100" dir="2700000" algn="tl">
                    <a:srgbClr val="000000">
                      <a:alpha val="43137"/>
                    </a:srgbClr>
                  </a:outerShdw>
                </a:effectLst>
                <a:latin typeface="Ancizar Sans"/>
              </a:rPr>
              <a:t>Tipos de Aprendizaje de Máquinas</a:t>
            </a:r>
            <a:endParaRPr lang="es-CO" dirty="0"/>
          </a:p>
        </p:txBody>
      </p:sp>
      <p:sp>
        <p:nvSpPr>
          <p:cNvPr id="3" name="Marcador de texto 2">
            <a:extLst>
              <a:ext uri="{FF2B5EF4-FFF2-40B4-BE49-F238E27FC236}">
                <a16:creationId xmlns:a16="http://schemas.microsoft.com/office/drawing/2014/main" id="{A0627C20-1A8A-455E-8AAF-704637C279CE}"/>
              </a:ext>
            </a:extLst>
          </p:cNvPr>
          <p:cNvSpPr>
            <a:spLocks noGrp="1"/>
          </p:cNvSpPr>
          <p:nvPr>
            <p:ph type="body" idx="1"/>
          </p:nvPr>
        </p:nvSpPr>
        <p:spPr>
          <a:xfrm>
            <a:off x="304800" y="1093169"/>
            <a:ext cx="11433555" cy="615553"/>
          </a:xfrm>
        </p:spPr>
        <p:txBody>
          <a:bodyPr/>
          <a:lstStyle/>
          <a:p>
            <a:r>
              <a:rPr lang="es-CO" sz="2000" b="0" i="0" dirty="0">
                <a:effectLst/>
                <a:latin typeface="Ancizar Sans"/>
              </a:rPr>
              <a:t>No existe una única forma  de resolver un problema en el mundo del aprendizaje de máquinas. Siempre hay varios algoritmos que se ajustan, y la habilidad del científico de datos está en elegir cuál se adapta mejor.</a:t>
            </a:r>
            <a:endParaRPr lang="es-CO" sz="2000" dirty="0">
              <a:latin typeface="Ancizar Sans"/>
            </a:endParaRPr>
          </a:p>
        </p:txBody>
      </p:sp>
      <p:sp>
        <p:nvSpPr>
          <p:cNvPr id="4" name="Marcador de número de diapositiva 3">
            <a:extLst>
              <a:ext uri="{FF2B5EF4-FFF2-40B4-BE49-F238E27FC236}">
                <a16:creationId xmlns:a16="http://schemas.microsoft.com/office/drawing/2014/main" id="{2809DF68-832E-4B6D-AF1D-37BD413969B8}"/>
              </a:ext>
            </a:extLst>
          </p:cNvPr>
          <p:cNvSpPr>
            <a:spLocks noGrp="1"/>
          </p:cNvSpPr>
          <p:nvPr>
            <p:ph type="sldNum" sz="quarter" idx="7"/>
          </p:nvPr>
        </p:nvSpPr>
        <p:spPr/>
        <p:txBody>
          <a:bodyPr/>
          <a:lstStyle/>
          <a:p>
            <a:pPr marL="38100">
              <a:lnSpc>
                <a:spcPts val="1430"/>
              </a:lnSpc>
            </a:pPr>
            <a:fld id="{81D60167-4931-47E6-BA6A-407CBD079E47}" type="slidenum">
              <a:rPr lang="es-CO" spc="-5" smtClean="0"/>
              <a:t>12</a:t>
            </a:fld>
            <a:endParaRPr lang="es-CO" spc="-5" dirty="0"/>
          </a:p>
        </p:txBody>
      </p:sp>
      <p:pic>
        <p:nvPicPr>
          <p:cNvPr id="6" name="Imagen 5">
            <a:extLst>
              <a:ext uri="{FF2B5EF4-FFF2-40B4-BE49-F238E27FC236}">
                <a16:creationId xmlns:a16="http://schemas.microsoft.com/office/drawing/2014/main" id="{C58EB14C-913E-45F2-80AE-0E81ADD79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619" y="2211972"/>
            <a:ext cx="7162800" cy="3518446"/>
          </a:xfrm>
          <a:prstGeom prst="rect">
            <a:avLst/>
          </a:prstGeom>
        </p:spPr>
      </p:pic>
      <p:pic>
        <p:nvPicPr>
          <p:cNvPr id="8" name="Imagen 7">
            <a:extLst>
              <a:ext uri="{FF2B5EF4-FFF2-40B4-BE49-F238E27FC236}">
                <a16:creationId xmlns:a16="http://schemas.microsoft.com/office/drawing/2014/main" id="{364045A6-F38A-45AA-B11D-F0ECA8659624}"/>
              </a:ext>
            </a:extLst>
          </p:cNvPr>
          <p:cNvPicPr>
            <a:picLocks noChangeAspect="1"/>
          </p:cNvPicPr>
          <p:nvPr/>
        </p:nvPicPr>
        <p:blipFill>
          <a:blip r:embed="rId3"/>
          <a:stretch>
            <a:fillRect/>
          </a:stretch>
        </p:blipFill>
        <p:spPr>
          <a:xfrm>
            <a:off x="0" y="2056769"/>
            <a:ext cx="5166143" cy="3206353"/>
          </a:xfrm>
          <a:prstGeom prst="rect">
            <a:avLst/>
          </a:prstGeom>
        </p:spPr>
      </p:pic>
    </p:spTree>
    <p:extLst>
      <p:ext uri="{BB962C8B-B14F-4D97-AF65-F5344CB8AC3E}">
        <p14:creationId xmlns:p14="http://schemas.microsoft.com/office/powerpoint/2010/main" val="363312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13</a:t>
            </a:fld>
            <a:endParaRPr kumimoji="0" sz="1400" b="0" i="0" u="none" strike="noStrike" kern="1200" cap="none" spc="-5" normalizeH="0" baseline="0" noProof="0" dirty="0">
              <a:ln>
                <a:noFill/>
              </a:ln>
              <a:solidFill>
                <a:prstClr val="black"/>
              </a:solidFill>
              <a:effectLst/>
              <a:uLnTx/>
              <a:uFillTx/>
              <a:latin typeface="Carlito"/>
              <a:ea typeface="+mn-ea"/>
            </a:endParaRPr>
          </a:p>
        </p:txBody>
      </p:sp>
      <p:pic>
        <p:nvPicPr>
          <p:cNvPr id="6" name="Imagen 5">
            <a:extLst>
              <a:ext uri="{FF2B5EF4-FFF2-40B4-BE49-F238E27FC236}">
                <a16:creationId xmlns:a16="http://schemas.microsoft.com/office/drawing/2014/main" id="{FC932BA1-66D2-4BA9-8B1A-B5ADD16C8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809" y="20008"/>
            <a:ext cx="9600591" cy="5962868"/>
          </a:xfrm>
          <a:prstGeom prst="rect">
            <a:avLst/>
          </a:prstGeom>
        </p:spPr>
      </p:pic>
    </p:spTree>
    <p:extLst>
      <p:ext uri="{BB962C8B-B14F-4D97-AF65-F5344CB8AC3E}">
        <p14:creationId xmlns:p14="http://schemas.microsoft.com/office/powerpoint/2010/main" val="382458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14</a:t>
            </a:fld>
            <a:endParaRPr kumimoji="0" sz="1400" b="0" i="0" u="none" strike="noStrike" kern="1200" cap="none" spc="-5" normalizeH="0" baseline="0" noProof="0" dirty="0">
              <a:ln>
                <a:noFill/>
              </a:ln>
              <a:solidFill>
                <a:prstClr val="black"/>
              </a:solidFill>
              <a:effectLst/>
              <a:uLnTx/>
              <a:uFillTx/>
              <a:latin typeface="Carlito"/>
              <a:ea typeface="+mn-ea"/>
            </a:endParaRPr>
          </a:p>
        </p:txBody>
      </p:sp>
      <p:pic>
        <p:nvPicPr>
          <p:cNvPr id="4" name="Imagen 3">
            <a:extLst>
              <a:ext uri="{FF2B5EF4-FFF2-40B4-BE49-F238E27FC236}">
                <a16:creationId xmlns:a16="http://schemas.microsoft.com/office/drawing/2014/main" id="{40524B35-BF93-49B2-B1FC-C9D1FA78F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28" y="0"/>
            <a:ext cx="9111343" cy="5979319"/>
          </a:xfrm>
          <a:prstGeom prst="rect">
            <a:avLst/>
          </a:prstGeom>
        </p:spPr>
      </p:pic>
    </p:spTree>
    <p:extLst>
      <p:ext uri="{BB962C8B-B14F-4D97-AF65-F5344CB8AC3E}">
        <p14:creationId xmlns:p14="http://schemas.microsoft.com/office/powerpoint/2010/main" val="384002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24D2597-0AA4-4DCF-8C1B-9B7A604BC3C0}"/>
              </a:ext>
            </a:extLst>
          </p:cNvPr>
          <p:cNvSpPr>
            <a:spLocks noGrp="1"/>
          </p:cNvSpPr>
          <p:nvPr>
            <p:ph type="sldNum" sz="quarter" idx="7"/>
          </p:nvPr>
        </p:nvSpPr>
        <p:spPr/>
        <p:txBody>
          <a:bodyPr/>
          <a:lstStyle/>
          <a:p>
            <a:pPr marL="38100">
              <a:lnSpc>
                <a:spcPts val="1430"/>
              </a:lnSpc>
            </a:pPr>
            <a:fld id="{81D60167-4931-47E6-BA6A-407CBD079E47}" type="slidenum">
              <a:rPr lang="es-CO" spc="-5" smtClean="0"/>
              <a:t>15</a:t>
            </a:fld>
            <a:endParaRPr lang="es-CO" spc="-5" dirty="0"/>
          </a:p>
        </p:txBody>
      </p:sp>
      <p:sp>
        <p:nvSpPr>
          <p:cNvPr id="5" name="object 7">
            <a:extLst>
              <a:ext uri="{FF2B5EF4-FFF2-40B4-BE49-F238E27FC236}">
                <a16:creationId xmlns:a16="http://schemas.microsoft.com/office/drawing/2014/main" id="{A9291DF5-D3A3-4F33-A99A-DB72B6DAB6F3}"/>
              </a:ext>
            </a:extLst>
          </p:cNvPr>
          <p:cNvSpPr txBox="1">
            <a:spLocks/>
          </p:cNvSpPr>
          <p:nvPr/>
        </p:nvSpPr>
        <p:spPr>
          <a:xfrm>
            <a:off x="558125" y="2133600"/>
            <a:ext cx="3928999" cy="1737014"/>
          </a:xfrm>
          <a:prstGeom prst="rect">
            <a:avLst/>
          </a:prstGeom>
        </p:spPr>
        <p:txBody>
          <a:bodyPr vert="horz" wrap="square" lIns="0" tIns="81915" rIns="0" bIns="0" rtlCol="0">
            <a:spAutoFit/>
          </a:bodyPr>
          <a:lstStyle>
            <a:lvl1pPr>
              <a:defRPr sz="2550" b="0" i="0">
                <a:solidFill>
                  <a:schemeClr val="tx1"/>
                </a:solidFill>
                <a:latin typeface="Carlito"/>
                <a:ea typeface="+mj-ea"/>
                <a:cs typeface="Carlito"/>
              </a:defRPr>
            </a:lvl1pPr>
          </a:lstStyle>
          <a:p>
            <a:pPr marL="727710" marR="5080" indent="78740" algn="r">
              <a:lnSpc>
                <a:spcPts val="4320"/>
              </a:lnSpc>
              <a:spcBef>
                <a:spcPts val="645"/>
              </a:spcBef>
            </a:pPr>
            <a:r>
              <a:rPr lang="es-CO" sz="4000" b="1" kern="0" dirty="0">
                <a:solidFill>
                  <a:srgbClr val="5B9BD4"/>
                </a:solidFill>
              </a:rPr>
              <a:t>Ap</a:t>
            </a:r>
            <a:r>
              <a:rPr lang="es-CO" sz="4000" b="1" kern="0" spc="-50" dirty="0">
                <a:solidFill>
                  <a:srgbClr val="5B9BD4"/>
                </a:solidFill>
              </a:rPr>
              <a:t>r</a:t>
            </a:r>
            <a:r>
              <a:rPr lang="es-CO" sz="4000" b="1" kern="0" spc="-5" dirty="0">
                <a:solidFill>
                  <a:srgbClr val="5B9BD4"/>
                </a:solidFill>
              </a:rPr>
              <a:t>endi</a:t>
            </a:r>
            <a:r>
              <a:rPr lang="es-CO" sz="4000" b="1" kern="0" spc="-55" dirty="0">
                <a:solidFill>
                  <a:srgbClr val="5B9BD4"/>
                </a:solidFill>
              </a:rPr>
              <a:t>z</a:t>
            </a:r>
            <a:r>
              <a:rPr lang="es-CO" sz="4000" b="1" kern="0" dirty="0">
                <a:solidFill>
                  <a:srgbClr val="5B9BD4"/>
                </a:solidFill>
              </a:rPr>
              <a:t>aje  Supe</a:t>
            </a:r>
            <a:r>
              <a:rPr lang="es-CO" sz="4000" b="1" kern="0" spc="30" dirty="0">
                <a:solidFill>
                  <a:srgbClr val="5B9BD4"/>
                </a:solidFill>
              </a:rPr>
              <a:t>r</a:t>
            </a:r>
            <a:r>
              <a:rPr lang="es-CO" sz="4000" b="1" kern="0" spc="-5" dirty="0">
                <a:solidFill>
                  <a:srgbClr val="5B9BD4"/>
                </a:solidFill>
              </a:rPr>
              <a:t>visado</a:t>
            </a:r>
            <a:endParaRPr lang="es-CO" sz="4000" kern="0" dirty="0"/>
          </a:p>
          <a:p>
            <a:pPr marL="12700" marR="5080" indent="2865755" algn="r">
              <a:lnSpc>
                <a:spcPts val="4320"/>
              </a:lnSpc>
            </a:pPr>
            <a:endParaRPr lang="es-CO" sz="4000" kern="0" dirty="0"/>
          </a:p>
        </p:txBody>
      </p:sp>
      <p:sp>
        <p:nvSpPr>
          <p:cNvPr id="6" name="object 11">
            <a:extLst>
              <a:ext uri="{FF2B5EF4-FFF2-40B4-BE49-F238E27FC236}">
                <a16:creationId xmlns:a16="http://schemas.microsoft.com/office/drawing/2014/main" id="{49E11E8D-EB81-4756-A1F8-F1CE8A1CA2D3}"/>
              </a:ext>
            </a:extLst>
          </p:cNvPr>
          <p:cNvSpPr txBox="1"/>
          <p:nvPr/>
        </p:nvSpPr>
        <p:spPr>
          <a:xfrm>
            <a:off x="4966714" y="1009904"/>
            <a:ext cx="6539485" cy="1239057"/>
          </a:xfrm>
          <a:prstGeom prst="rect">
            <a:avLst/>
          </a:prstGeom>
        </p:spPr>
        <p:txBody>
          <a:bodyPr vert="horz" wrap="square" lIns="0" tIns="48260" rIns="0" bIns="0" rtlCol="0">
            <a:spAutoFit/>
          </a:bodyPr>
          <a:lstStyle/>
          <a:p>
            <a:pPr marL="12700" marR="5080" algn="just">
              <a:lnSpc>
                <a:spcPct val="90600"/>
              </a:lnSpc>
              <a:spcBef>
                <a:spcPts val="380"/>
              </a:spcBef>
            </a:pPr>
            <a:r>
              <a:rPr sz="2500" b="1" spc="-10" dirty="0" err="1">
                <a:solidFill>
                  <a:srgbClr val="69172A"/>
                </a:solidFill>
                <a:latin typeface="Carlito"/>
                <a:cs typeface="Carlito"/>
              </a:rPr>
              <a:t>Aprendizaje</a:t>
            </a:r>
            <a:r>
              <a:rPr sz="2500" b="1" spc="-10" dirty="0">
                <a:solidFill>
                  <a:srgbClr val="69172A"/>
                </a:solidFill>
                <a:latin typeface="Carlito"/>
                <a:cs typeface="Carlito"/>
              </a:rPr>
              <a:t> </a:t>
            </a:r>
            <a:r>
              <a:rPr sz="2500" b="1" spc="-5" dirty="0" err="1">
                <a:solidFill>
                  <a:srgbClr val="69172A"/>
                </a:solidFill>
                <a:latin typeface="Carlito"/>
                <a:cs typeface="Carlito"/>
              </a:rPr>
              <a:t>Supervisado</a:t>
            </a:r>
            <a:r>
              <a:rPr sz="2500" b="1" spc="-5" dirty="0">
                <a:solidFill>
                  <a:srgbClr val="69172A"/>
                </a:solidFill>
                <a:latin typeface="Carlito"/>
                <a:cs typeface="Carlito"/>
              </a:rPr>
              <a:t>: </a:t>
            </a:r>
            <a:r>
              <a:rPr sz="2000" spc="-10" dirty="0">
                <a:latin typeface="Carlito"/>
                <a:cs typeface="Carlito"/>
              </a:rPr>
              <a:t>requiere </a:t>
            </a:r>
            <a:r>
              <a:rPr sz="2000" spc="-5" dirty="0">
                <a:latin typeface="Carlito"/>
                <a:cs typeface="Carlito"/>
              </a:rPr>
              <a:t>de un </a:t>
            </a:r>
            <a:r>
              <a:rPr sz="2000" spc="-15" dirty="0">
                <a:latin typeface="Carlito"/>
                <a:cs typeface="Carlito"/>
              </a:rPr>
              <a:t>conjunto </a:t>
            </a:r>
            <a:r>
              <a:rPr sz="2000" spc="-10" dirty="0">
                <a:latin typeface="Carlito"/>
                <a:cs typeface="Carlito"/>
              </a:rPr>
              <a:t>de  datos </a:t>
            </a:r>
            <a:r>
              <a:rPr sz="2000" spc="-5" dirty="0">
                <a:latin typeface="Carlito"/>
                <a:cs typeface="Carlito"/>
              </a:rPr>
              <a:t>conocidos a partir del </a:t>
            </a:r>
            <a:r>
              <a:rPr sz="2000" dirty="0">
                <a:latin typeface="Carlito"/>
                <a:cs typeface="Carlito"/>
              </a:rPr>
              <a:t>cual </a:t>
            </a:r>
            <a:r>
              <a:rPr sz="2000" spc="-5" dirty="0">
                <a:latin typeface="Carlito"/>
                <a:cs typeface="Carlito"/>
              </a:rPr>
              <a:t>se </a:t>
            </a:r>
            <a:r>
              <a:rPr sz="2000" spc="-10" dirty="0">
                <a:latin typeface="Carlito"/>
                <a:cs typeface="Carlito"/>
              </a:rPr>
              <a:t>crea </a:t>
            </a:r>
            <a:r>
              <a:rPr sz="2000" spc="-5" dirty="0">
                <a:latin typeface="Carlito"/>
                <a:cs typeface="Carlito"/>
              </a:rPr>
              <a:t>un </a:t>
            </a:r>
            <a:r>
              <a:rPr sz="2000" b="1" spc="-5" dirty="0">
                <a:latin typeface="Carlito"/>
                <a:cs typeface="Carlito"/>
              </a:rPr>
              <a:t>modelo </a:t>
            </a:r>
            <a:r>
              <a:rPr sz="2000" spc="-15" dirty="0">
                <a:latin typeface="Carlito"/>
                <a:cs typeface="Carlito"/>
              </a:rPr>
              <a:t>para  </a:t>
            </a:r>
            <a:r>
              <a:rPr sz="2000" spc="-5" dirty="0">
                <a:latin typeface="Carlito"/>
                <a:cs typeface="Carlito"/>
              </a:rPr>
              <a:t>predecir el </a:t>
            </a:r>
            <a:r>
              <a:rPr sz="2000" spc="-10" dirty="0">
                <a:latin typeface="Carlito"/>
                <a:cs typeface="Carlito"/>
              </a:rPr>
              <a:t>valor </a:t>
            </a:r>
            <a:r>
              <a:rPr sz="2000" spc="-5" dirty="0">
                <a:latin typeface="Carlito"/>
                <a:cs typeface="Carlito"/>
              </a:rPr>
              <a:t>de una variable de salida. El </a:t>
            </a:r>
            <a:r>
              <a:rPr sz="2000" spc="-10" dirty="0">
                <a:latin typeface="Carlito"/>
                <a:cs typeface="Carlito"/>
              </a:rPr>
              <a:t>aprendizaje  </a:t>
            </a:r>
            <a:r>
              <a:rPr sz="2000" spc="-5" dirty="0">
                <a:latin typeface="Carlito"/>
                <a:cs typeface="Carlito"/>
              </a:rPr>
              <a:t>supervisado se puede usar en dos</a:t>
            </a:r>
            <a:r>
              <a:rPr sz="2000" spc="55" dirty="0">
                <a:latin typeface="Carlito"/>
                <a:cs typeface="Carlito"/>
              </a:rPr>
              <a:t> </a:t>
            </a:r>
            <a:r>
              <a:rPr sz="2000" spc="-10" dirty="0">
                <a:latin typeface="Carlito"/>
                <a:cs typeface="Carlito"/>
              </a:rPr>
              <a:t>tareas:</a:t>
            </a:r>
            <a:endParaRPr sz="2000" dirty="0">
              <a:latin typeface="Carlito"/>
              <a:cs typeface="Carlito"/>
            </a:endParaRPr>
          </a:p>
        </p:txBody>
      </p:sp>
      <p:sp>
        <p:nvSpPr>
          <p:cNvPr id="7" name="object 12">
            <a:extLst>
              <a:ext uri="{FF2B5EF4-FFF2-40B4-BE49-F238E27FC236}">
                <a16:creationId xmlns:a16="http://schemas.microsoft.com/office/drawing/2014/main" id="{8CECF5A9-E630-474E-BA07-3265E3D92428}"/>
              </a:ext>
            </a:extLst>
          </p:cNvPr>
          <p:cNvSpPr txBox="1"/>
          <p:nvPr/>
        </p:nvSpPr>
        <p:spPr>
          <a:xfrm>
            <a:off x="4955690" y="4495800"/>
            <a:ext cx="6695440" cy="879475"/>
          </a:xfrm>
          <a:prstGeom prst="rect">
            <a:avLst/>
          </a:prstGeom>
        </p:spPr>
        <p:txBody>
          <a:bodyPr vert="horz" wrap="square" lIns="0" tIns="46990" rIns="0" bIns="0" rtlCol="0">
            <a:spAutoFit/>
          </a:bodyPr>
          <a:lstStyle/>
          <a:p>
            <a:pPr marL="241300" marR="5080" indent="-228600">
              <a:lnSpc>
                <a:spcPts val="2160"/>
              </a:lnSpc>
              <a:spcBef>
                <a:spcPts val="370"/>
              </a:spcBef>
              <a:buFont typeface="Wingdings"/>
              <a:buChar char=""/>
              <a:tabLst>
                <a:tab pos="241300" algn="l"/>
              </a:tabLst>
            </a:pPr>
            <a:r>
              <a:rPr sz="2000" b="1" spc="-5" dirty="0">
                <a:latin typeface="Carlito"/>
                <a:cs typeface="Carlito"/>
              </a:rPr>
              <a:t>Clasificación: </a:t>
            </a:r>
            <a:r>
              <a:rPr sz="2000" dirty="0">
                <a:latin typeface="Carlito"/>
                <a:cs typeface="Carlito"/>
              </a:rPr>
              <a:t>en </a:t>
            </a:r>
            <a:r>
              <a:rPr sz="2000" spc="-15" dirty="0">
                <a:latin typeface="Carlito"/>
                <a:cs typeface="Carlito"/>
              </a:rPr>
              <a:t>este </a:t>
            </a:r>
            <a:r>
              <a:rPr sz="2000" spc="-5" dirty="0">
                <a:latin typeface="Carlito"/>
                <a:cs typeface="Carlito"/>
              </a:rPr>
              <a:t>caso </a:t>
            </a:r>
            <a:r>
              <a:rPr sz="2000" dirty="0">
                <a:latin typeface="Carlito"/>
                <a:cs typeface="Carlito"/>
              </a:rPr>
              <a:t>la </a:t>
            </a:r>
            <a:r>
              <a:rPr sz="2000" spc="-10" dirty="0">
                <a:latin typeface="Carlito"/>
                <a:cs typeface="Carlito"/>
              </a:rPr>
              <a:t>variable </a:t>
            </a:r>
            <a:r>
              <a:rPr sz="2000" spc="-5" dirty="0">
                <a:latin typeface="Carlito"/>
                <a:cs typeface="Carlito"/>
              </a:rPr>
              <a:t>de salida </a:t>
            </a:r>
            <a:r>
              <a:rPr sz="2000" dirty="0">
                <a:latin typeface="Carlito"/>
                <a:cs typeface="Carlito"/>
              </a:rPr>
              <a:t>es </a:t>
            </a:r>
            <a:r>
              <a:rPr sz="2000" spc="-5" dirty="0">
                <a:latin typeface="Carlito"/>
                <a:cs typeface="Carlito"/>
              </a:rPr>
              <a:t>una </a:t>
            </a:r>
            <a:r>
              <a:rPr sz="2000" spc="-10" dirty="0">
                <a:latin typeface="Carlito"/>
                <a:cs typeface="Carlito"/>
              </a:rPr>
              <a:t>etiqueta  </a:t>
            </a:r>
            <a:r>
              <a:rPr sz="2000" spc="-5" dirty="0">
                <a:latin typeface="Carlito"/>
                <a:cs typeface="Carlito"/>
              </a:rPr>
              <a:t>que </a:t>
            </a:r>
            <a:r>
              <a:rPr sz="2000" spc="-10" dirty="0">
                <a:latin typeface="Carlito"/>
                <a:cs typeface="Carlito"/>
              </a:rPr>
              <a:t>determina </a:t>
            </a:r>
            <a:r>
              <a:rPr sz="2000" spc="-5" dirty="0">
                <a:latin typeface="Carlito"/>
                <a:cs typeface="Carlito"/>
              </a:rPr>
              <a:t>la clase a la que pertenecen los </a:t>
            </a:r>
            <a:r>
              <a:rPr sz="2000" spc="-10" dirty="0">
                <a:latin typeface="Carlito"/>
                <a:cs typeface="Carlito"/>
              </a:rPr>
              <a:t>datos de  entrada, </a:t>
            </a:r>
            <a:r>
              <a:rPr sz="2000" spc="-5" dirty="0">
                <a:latin typeface="Carlito"/>
                <a:cs typeface="Carlito"/>
              </a:rPr>
              <a:t>es </a:t>
            </a:r>
            <a:r>
              <a:rPr sz="2000" spc="-35" dirty="0">
                <a:latin typeface="Carlito"/>
                <a:cs typeface="Carlito"/>
              </a:rPr>
              <a:t>decir, </a:t>
            </a:r>
            <a:r>
              <a:rPr sz="2000" spc="-5" dirty="0">
                <a:latin typeface="Carlito"/>
                <a:cs typeface="Carlito"/>
              </a:rPr>
              <a:t>la variable de salida es una </a:t>
            </a:r>
            <a:r>
              <a:rPr sz="2000" b="1" spc="-10" dirty="0">
                <a:latin typeface="Carlito"/>
                <a:cs typeface="Carlito"/>
              </a:rPr>
              <a:t>variable</a:t>
            </a:r>
            <a:r>
              <a:rPr sz="2000" b="1" spc="180" dirty="0">
                <a:latin typeface="Carlito"/>
                <a:cs typeface="Carlito"/>
              </a:rPr>
              <a:t> </a:t>
            </a:r>
            <a:r>
              <a:rPr sz="2000" b="1" spc="-10" dirty="0">
                <a:latin typeface="Carlito"/>
                <a:cs typeface="Carlito"/>
              </a:rPr>
              <a:t>discreta</a:t>
            </a:r>
            <a:r>
              <a:rPr sz="2000" spc="-10" dirty="0">
                <a:latin typeface="Carlito"/>
                <a:cs typeface="Carlito"/>
              </a:rPr>
              <a:t>.</a:t>
            </a:r>
            <a:endParaRPr sz="2000" dirty="0">
              <a:latin typeface="Carlito"/>
              <a:cs typeface="Carlito"/>
            </a:endParaRPr>
          </a:p>
        </p:txBody>
      </p:sp>
      <p:sp>
        <p:nvSpPr>
          <p:cNvPr id="8" name="object 13">
            <a:extLst>
              <a:ext uri="{FF2B5EF4-FFF2-40B4-BE49-F238E27FC236}">
                <a16:creationId xmlns:a16="http://schemas.microsoft.com/office/drawing/2014/main" id="{27645260-1CC3-4DEE-BD78-FCBDEB9FDD26}"/>
              </a:ext>
            </a:extLst>
          </p:cNvPr>
          <p:cNvSpPr txBox="1"/>
          <p:nvPr/>
        </p:nvSpPr>
        <p:spPr>
          <a:xfrm>
            <a:off x="4960452" y="2715260"/>
            <a:ext cx="6685915" cy="1427480"/>
          </a:xfrm>
          <a:prstGeom prst="rect">
            <a:avLst/>
          </a:prstGeom>
        </p:spPr>
        <p:txBody>
          <a:bodyPr vert="horz" wrap="square" lIns="0" tIns="46990" rIns="0" bIns="0" rtlCol="0">
            <a:spAutoFit/>
          </a:bodyPr>
          <a:lstStyle/>
          <a:p>
            <a:pPr marL="241300" marR="5080" indent="-228600">
              <a:lnSpc>
                <a:spcPts val="2160"/>
              </a:lnSpc>
              <a:spcBef>
                <a:spcPts val="370"/>
              </a:spcBef>
              <a:buFont typeface="Arial"/>
              <a:buChar char="•"/>
              <a:tabLst>
                <a:tab pos="240665" algn="l"/>
                <a:tab pos="241300" algn="l"/>
              </a:tabLst>
            </a:pPr>
            <a:r>
              <a:rPr sz="2000" b="1" spc="-15" dirty="0">
                <a:latin typeface="Carlito"/>
                <a:cs typeface="Carlito"/>
              </a:rPr>
              <a:t>Regresión: </a:t>
            </a:r>
            <a:r>
              <a:rPr sz="2000" spc="-5" dirty="0">
                <a:latin typeface="Carlito"/>
                <a:cs typeface="Carlito"/>
              </a:rPr>
              <a:t>en </a:t>
            </a:r>
            <a:r>
              <a:rPr sz="2000" spc="-15" dirty="0">
                <a:latin typeface="Carlito"/>
                <a:cs typeface="Carlito"/>
              </a:rPr>
              <a:t>este </a:t>
            </a:r>
            <a:r>
              <a:rPr sz="2000" spc="-10" dirty="0">
                <a:latin typeface="Carlito"/>
                <a:cs typeface="Carlito"/>
              </a:rPr>
              <a:t>caso </a:t>
            </a:r>
            <a:r>
              <a:rPr sz="2000" spc="-5" dirty="0">
                <a:latin typeface="Carlito"/>
                <a:cs typeface="Carlito"/>
              </a:rPr>
              <a:t>los algoritmos de </a:t>
            </a:r>
            <a:r>
              <a:rPr sz="2000" spc="-10" dirty="0">
                <a:latin typeface="Carlito"/>
                <a:cs typeface="Carlito"/>
              </a:rPr>
              <a:t>aprendizaje buscan  </a:t>
            </a:r>
            <a:r>
              <a:rPr sz="2000" spc="-5" dirty="0">
                <a:latin typeface="Carlito"/>
                <a:cs typeface="Carlito"/>
              </a:rPr>
              <a:t>predecir el </a:t>
            </a:r>
            <a:r>
              <a:rPr sz="2000" spc="-10" dirty="0">
                <a:latin typeface="Carlito"/>
                <a:cs typeface="Carlito"/>
              </a:rPr>
              <a:t>valor </a:t>
            </a:r>
            <a:r>
              <a:rPr sz="2000" spc="-5" dirty="0">
                <a:latin typeface="Carlito"/>
                <a:cs typeface="Carlito"/>
              </a:rPr>
              <a:t>de una </a:t>
            </a:r>
            <a:r>
              <a:rPr sz="2000" b="1" spc="-10" dirty="0">
                <a:latin typeface="Carlito"/>
                <a:cs typeface="Carlito"/>
              </a:rPr>
              <a:t>variable continua </a:t>
            </a:r>
            <a:r>
              <a:rPr sz="2000" spc="-5" dirty="0">
                <a:latin typeface="Carlito"/>
                <a:cs typeface="Carlito"/>
              </a:rPr>
              <a:t>a partir de los </a:t>
            </a:r>
            <a:r>
              <a:rPr sz="2000" spc="-15" dirty="0">
                <a:latin typeface="Carlito"/>
                <a:cs typeface="Carlito"/>
              </a:rPr>
              <a:t>datos  </a:t>
            </a:r>
            <a:r>
              <a:rPr sz="2000" spc="-5" dirty="0">
                <a:latin typeface="Carlito"/>
                <a:cs typeface="Carlito"/>
              </a:rPr>
              <a:t>de </a:t>
            </a:r>
            <a:r>
              <a:rPr sz="2000" spc="-10" dirty="0">
                <a:latin typeface="Carlito"/>
                <a:cs typeface="Carlito"/>
              </a:rPr>
              <a:t>entrada. </a:t>
            </a:r>
            <a:r>
              <a:rPr sz="2000" spc="-5" dirty="0">
                <a:latin typeface="Carlito"/>
                <a:cs typeface="Carlito"/>
              </a:rPr>
              <a:t>Un ejemplo de una </a:t>
            </a:r>
            <a:r>
              <a:rPr sz="2000" spc="-15" dirty="0">
                <a:latin typeface="Carlito"/>
                <a:cs typeface="Carlito"/>
              </a:rPr>
              <a:t>tarea </a:t>
            </a:r>
            <a:r>
              <a:rPr sz="2000" spc="-5" dirty="0">
                <a:latin typeface="Carlito"/>
                <a:cs typeface="Carlito"/>
              </a:rPr>
              <a:t>de </a:t>
            </a:r>
            <a:r>
              <a:rPr sz="2000" spc="-10" dirty="0">
                <a:latin typeface="Carlito"/>
                <a:cs typeface="Carlito"/>
              </a:rPr>
              <a:t>regresión </a:t>
            </a:r>
            <a:r>
              <a:rPr sz="2000" spc="-5" dirty="0">
                <a:latin typeface="Carlito"/>
                <a:cs typeface="Carlito"/>
              </a:rPr>
              <a:t>es el </a:t>
            </a:r>
            <a:r>
              <a:rPr sz="2000" spc="-10" dirty="0">
                <a:latin typeface="Carlito"/>
                <a:cs typeface="Carlito"/>
              </a:rPr>
              <a:t>de  </a:t>
            </a:r>
            <a:r>
              <a:rPr sz="2000" spc="-5" dirty="0">
                <a:latin typeface="Carlito"/>
                <a:cs typeface="Carlito"/>
              </a:rPr>
              <a:t>estimar la longitud de un </a:t>
            </a:r>
            <a:r>
              <a:rPr sz="2000" spc="-10" dirty="0">
                <a:latin typeface="Carlito"/>
                <a:cs typeface="Carlito"/>
              </a:rPr>
              <a:t>salmón </a:t>
            </a:r>
            <a:r>
              <a:rPr sz="2000" spc="-5" dirty="0">
                <a:latin typeface="Carlito"/>
                <a:cs typeface="Carlito"/>
              </a:rPr>
              <a:t>en </a:t>
            </a:r>
            <a:r>
              <a:rPr sz="2000" spc="-10" dirty="0">
                <a:latin typeface="Carlito"/>
                <a:cs typeface="Carlito"/>
              </a:rPr>
              <a:t>función </a:t>
            </a:r>
            <a:r>
              <a:rPr sz="2000" spc="-5" dirty="0">
                <a:latin typeface="Carlito"/>
                <a:cs typeface="Carlito"/>
              </a:rPr>
              <a:t>de su </a:t>
            </a:r>
            <a:r>
              <a:rPr sz="2000" dirty="0">
                <a:latin typeface="Carlito"/>
                <a:cs typeface="Carlito"/>
              </a:rPr>
              <a:t>edad </a:t>
            </a:r>
            <a:r>
              <a:rPr sz="2000" spc="-5" dirty="0">
                <a:latin typeface="Carlito"/>
                <a:cs typeface="Carlito"/>
              </a:rPr>
              <a:t>y </a:t>
            </a:r>
            <a:r>
              <a:rPr sz="2000" spc="-10" dirty="0">
                <a:latin typeface="Carlito"/>
                <a:cs typeface="Carlito"/>
              </a:rPr>
              <a:t>su  peso.</a:t>
            </a:r>
            <a:endParaRPr sz="2000" dirty="0">
              <a:latin typeface="Carlito"/>
              <a:cs typeface="Carlito"/>
            </a:endParaRPr>
          </a:p>
        </p:txBody>
      </p:sp>
    </p:spTree>
    <p:extLst>
      <p:ext uri="{BB962C8B-B14F-4D97-AF65-F5344CB8AC3E}">
        <p14:creationId xmlns:p14="http://schemas.microsoft.com/office/powerpoint/2010/main" val="407738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3" name="object 3"/>
          <p:cNvSpPr txBox="1">
            <a:spLocks noGrp="1"/>
          </p:cNvSpPr>
          <p:nvPr>
            <p:ph type="title"/>
          </p:nvPr>
        </p:nvSpPr>
        <p:spPr>
          <a:xfrm>
            <a:off x="916939" y="168401"/>
            <a:ext cx="9231630" cy="635635"/>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rlito"/>
                <a:cs typeface="Carlito"/>
              </a:rPr>
              <a:t>Tipos de Aprendizaje</a:t>
            </a:r>
            <a:endParaRPr sz="4000" dirty="0">
              <a:latin typeface="Carlito"/>
              <a:cs typeface="Carlito"/>
            </a:endParaRPr>
          </a:p>
        </p:txBody>
      </p:sp>
      <p:sp>
        <p:nvSpPr>
          <p:cNvPr id="4" name="object 4"/>
          <p:cNvSpPr/>
          <p:nvPr/>
        </p:nvSpPr>
        <p:spPr>
          <a:xfrm>
            <a:off x="7925956" y="2362200"/>
            <a:ext cx="3349105" cy="347193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6939" y="1066800"/>
            <a:ext cx="3971577" cy="3602735"/>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spc="-5" dirty="0"/>
              <a:t>16</a:t>
            </a:fld>
            <a:endParaRPr spc="-5" dirty="0"/>
          </a:p>
        </p:txBody>
      </p:sp>
    </p:spTree>
    <p:extLst>
      <p:ext uri="{BB962C8B-B14F-4D97-AF65-F5344CB8AC3E}">
        <p14:creationId xmlns:p14="http://schemas.microsoft.com/office/powerpoint/2010/main" val="400387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2204085"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Contenido</a:t>
            </a:r>
            <a:endParaRPr sz="4000">
              <a:latin typeface="Calibri"/>
              <a:cs typeface="Calibri"/>
            </a:endParaRPr>
          </a:p>
        </p:txBody>
      </p:sp>
      <p:sp>
        <p:nvSpPr>
          <p:cNvPr id="4" name="object 4"/>
          <p:cNvSpPr txBox="1"/>
          <p:nvPr/>
        </p:nvSpPr>
        <p:spPr>
          <a:xfrm>
            <a:off x="8677147" y="6432550"/>
            <a:ext cx="167005" cy="254000"/>
          </a:xfrm>
          <a:prstGeom prst="rect">
            <a:avLst/>
          </a:prstGeom>
        </p:spPr>
        <p:txBody>
          <a:bodyPr vert="horz" wrap="square" lIns="0" tIns="0" rIns="0" bIns="0" rtlCol="0">
            <a:spAutoFit/>
          </a:bodyPr>
          <a:lstStyle/>
          <a:p>
            <a:pPr marL="25400">
              <a:lnSpc>
                <a:spcPts val="1810"/>
              </a:lnSpc>
            </a:pPr>
            <a:fld id="{81D60167-4931-47E6-BA6A-407CBD079E47}" type="slidenum">
              <a:rPr sz="1800" dirty="0">
                <a:latin typeface="Calibri"/>
                <a:cs typeface="Calibri"/>
              </a:rPr>
              <a:t>17</a:t>
            </a:fld>
            <a:endParaRPr sz="18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object 6"/>
          <p:cNvSpPr txBox="1"/>
          <p:nvPr/>
        </p:nvSpPr>
        <p:spPr>
          <a:xfrm>
            <a:off x="6454140" y="6600380"/>
            <a:ext cx="115570" cy="203200"/>
          </a:xfrm>
          <a:prstGeom prst="rect">
            <a:avLst/>
          </a:prstGeom>
        </p:spPr>
        <p:txBody>
          <a:bodyPr vert="horz" wrap="square" lIns="0" tIns="0" rIns="0" bIns="0" rtlCol="0">
            <a:spAutoFit/>
          </a:bodyPr>
          <a:lstStyle/>
          <a:p>
            <a:pPr marL="12700">
              <a:lnSpc>
                <a:spcPts val="1430"/>
              </a:lnSpc>
            </a:pPr>
            <a:r>
              <a:rPr sz="1400" spc="-5" dirty="0">
                <a:latin typeface="Calibri"/>
                <a:cs typeface="Calibri"/>
              </a:rPr>
              <a:t>3</a:t>
            </a:r>
            <a:endParaRPr sz="1400">
              <a:latin typeface="Calibri"/>
              <a:cs typeface="Calibri"/>
            </a:endParaRPr>
          </a:p>
        </p:txBody>
      </p:sp>
      <p:sp>
        <p:nvSpPr>
          <p:cNvPr id="3" name="object 3"/>
          <p:cNvSpPr txBox="1"/>
          <p:nvPr/>
        </p:nvSpPr>
        <p:spPr>
          <a:xfrm>
            <a:off x="417322" y="995883"/>
            <a:ext cx="5450078" cy="4106252"/>
          </a:xfrm>
          <a:prstGeom prst="rect">
            <a:avLst/>
          </a:prstGeom>
        </p:spPr>
        <p:txBody>
          <a:bodyPr vert="horz" wrap="square" lIns="0" tIns="109220" rIns="0" bIns="0" rtlCol="0">
            <a:spAutoFit/>
          </a:bodyPr>
          <a:lstStyle/>
          <a:p>
            <a:pPr marL="469900" indent="-457834">
              <a:lnSpc>
                <a:spcPct val="100000"/>
              </a:lnSpc>
              <a:spcBef>
                <a:spcPts val="765"/>
              </a:spcBef>
              <a:buAutoNum type="arabicPeriod"/>
              <a:tabLst>
                <a:tab pos="469900" algn="l"/>
                <a:tab pos="470534" algn="l"/>
              </a:tabLst>
            </a:pPr>
            <a:r>
              <a:rPr lang="es-CO" sz="2000" b="1" spc="-10" dirty="0">
                <a:latin typeface="Calibri"/>
                <a:cs typeface="Calibri"/>
              </a:rPr>
              <a:t>Regresión</a:t>
            </a:r>
            <a:endParaRPr sz="2000" b="1" dirty="0">
              <a:latin typeface="Calibri"/>
              <a:cs typeface="Calibri"/>
            </a:endParaRPr>
          </a:p>
          <a:p>
            <a:pPr marL="812800" lvl="1" indent="-343535">
              <a:lnSpc>
                <a:spcPct val="100000"/>
              </a:lnSpc>
              <a:spcBef>
                <a:spcPts val="295"/>
              </a:spcBef>
              <a:buAutoNum type="alphaLcPeriod"/>
              <a:tabLst>
                <a:tab pos="812800" algn="l"/>
                <a:tab pos="813435" algn="l"/>
              </a:tabLst>
            </a:pPr>
            <a:r>
              <a:rPr lang="es-CO" sz="1800" spc="-10" dirty="0">
                <a:latin typeface="Calibri"/>
                <a:cs typeface="Calibri"/>
              </a:rPr>
              <a:t>Regresión Lineal</a:t>
            </a:r>
            <a:endParaRPr sz="1800" dirty="0">
              <a:latin typeface="Calibri"/>
              <a:cs typeface="Calibri"/>
            </a:endParaRPr>
          </a:p>
          <a:p>
            <a:pPr marL="812800" lvl="1" indent="-343535">
              <a:lnSpc>
                <a:spcPct val="100000"/>
              </a:lnSpc>
              <a:spcBef>
                <a:spcPts val="280"/>
              </a:spcBef>
              <a:buAutoNum type="alphaLcPeriod"/>
              <a:tabLst>
                <a:tab pos="812800" algn="l"/>
                <a:tab pos="813435" algn="l"/>
              </a:tabLst>
            </a:pPr>
            <a:r>
              <a:rPr lang="es-CO" sz="1800" spc="-10" dirty="0">
                <a:latin typeface="Calibri"/>
                <a:cs typeface="Calibri"/>
              </a:rPr>
              <a:t>Regresión Polinomial</a:t>
            </a:r>
          </a:p>
          <a:p>
            <a:pPr marL="812800" lvl="1" indent="-343535">
              <a:lnSpc>
                <a:spcPct val="100000"/>
              </a:lnSpc>
              <a:spcBef>
                <a:spcPts val="280"/>
              </a:spcBef>
              <a:buAutoNum type="alphaLcPeriod"/>
              <a:tabLst>
                <a:tab pos="812800" algn="l"/>
                <a:tab pos="813435" algn="l"/>
              </a:tabLst>
            </a:pPr>
            <a:r>
              <a:rPr lang="es-CO" spc="-10" dirty="0">
                <a:latin typeface="Calibri"/>
                <a:cs typeface="Calibri"/>
              </a:rPr>
              <a:t>Regresión Lasso, Ridge y </a:t>
            </a:r>
            <a:r>
              <a:rPr lang="es-CO" spc="-10" dirty="0" err="1">
                <a:latin typeface="Calibri"/>
                <a:cs typeface="Calibri"/>
              </a:rPr>
              <a:t>Elastic</a:t>
            </a:r>
            <a:r>
              <a:rPr lang="es-CO" spc="-10" dirty="0">
                <a:latin typeface="Calibri"/>
                <a:cs typeface="Calibri"/>
              </a:rPr>
              <a:t>-net</a:t>
            </a:r>
          </a:p>
          <a:p>
            <a:pPr marL="812800" lvl="1" indent="-343535">
              <a:lnSpc>
                <a:spcPct val="100000"/>
              </a:lnSpc>
              <a:spcBef>
                <a:spcPts val="280"/>
              </a:spcBef>
              <a:buAutoNum type="alphaLcPeriod"/>
              <a:tabLst>
                <a:tab pos="812800" algn="l"/>
                <a:tab pos="813435" algn="l"/>
              </a:tabLst>
            </a:pPr>
            <a:r>
              <a:rPr lang="es-CO" spc="-10" dirty="0">
                <a:latin typeface="Calibri"/>
                <a:cs typeface="Calibri"/>
              </a:rPr>
              <a:t>Red Neuronal para Regresión</a:t>
            </a:r>
          </a:p>
          <a:p>
            <a:pPr marL="469265" lvl="1">
              <a:lnSpc>
                <a:spcPct val="100000"/>
              </a:lnSpc>
              <a:spcBef>
                <a:spcPts val="280"/>
              </a:spcBef>
              <a:tabLst>
                <a:tab pos="812800" algn="l"/>
                <a:tab pos="813435" algn="l"/>
              </a:tabLst>
            </a:pPr>
            <a:endParaRPr sz="1800" dirty="0">
              <a:latin typeface="Calibri"/>
              <a:cs typeface="Calibri"/>
            </a:endParaRPr>
          </a:p>
          <a:p>
            <a:pPr marL="469900" indent="-457834">
              <a:lnSpc>
                <a:spcPct val="100000"/>
              </a:lnSpc>
              <a:spcBef>
                <a:spcPts val="750"/>
              </a:spcBef>
              <a:buAutoNum type="arabicPeriod"/>
              <a:tabLst>
                <a:tab pos="469900" algn="l"/>
                <a:tab pos="470534" algn="l"/>
              </a:tabLst>
            </a:pPr>
            <a:r>
              <a:rPr lang="es-CO" sz="2000" b="1" spc="-10" dirty="0">
                <a:solidFill>
                  <a:schemeClr val="bg1">
                    <a:lumMod val="65000"/>
                  </a:schemeClr>
                </a:solidFill>
                <a:latin typeface="Calibri"/>
                <a:cs typeface="Calibri"/>
              </a:rPr>
              <a:t>Clasificación</a:t>
            </a:r>
          </a:p>
          <a:p>
            <a:pPr marL="812800" lvl="1" indent="-343535">
              <a:lnSpc>
                <a:spcPct val="100000"/>
              </a:lnSpc>
              <a:spcBef>
                <a:spcPts val="295"/>
              </a:spcBef>
              <a:buAutoNum type="alphaLcPeriod"/>
              <a:tabLst>
                <a:tab pos="812800" algn="l"/>
                <a:tab pos="813435" algn="l"/>
              </a:tabLst>
            </a:pPr>
            <a:r>
              <a:rPr lang="es-ES" spc="-10" dirty="0">
                <a:solidFill>
                  <a:schemeClr val="bg1">
                    <a:lumMod val="65000"/>
                  </a:schemeClr>
                </a:solidFill>
                <a:cs typeface="Calibri"/>
              </a:rPr>
              <a:t>Regresión Logística</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K-</a:t>
            </a:r>
            <a:r>
              <a:rPr lang="es-CO" sz="2000" spc="-10" dirty="0" err="1">
                <a:solidFill>
                  <a:schemeClr val="bg1">
                    <a:lumMod val="65000"/>
                  </a:schemeClr>
                </a:solidFill>
                <a:latin typeface="Calibri"/>
                <a:cs typeface="Calibri"/>
              </a:rPr>
              <a:t>nn</a:t>
            </a:r>
            <a:endParaRPr lang="es-CO" sz="2000" spc="-10" dirty="0">
              <a:solidFill>
                <a:schemeClr val="bg1">
                  <a:lumMod val="65000"/>
                </a:schemeClr>
              </a:solidFill>
              <a:latin typeface="Calibri"/>
              <a:cs typeface="Calibri"/>
            </a:endParaRP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Máquina de Vectores de Soporte</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Algoritmo </a:t>
            </a:r>
            <a:r>
              <a:rPr lang="es-CO" sz="2000" spc="-10" dirty="0" err="1">
                <a:solidFill>
                  <a:schemeClr val="bg1">
                    <a:lumMod val="65000"/>
                  </a:schemeClr>
                </a:solidFill>
                <a:latin typeface="Calibri"/>
                <a:cs typeface="Calibri"/>
              </a:rPr>
              <a:t>XGBoost</a:t>
            </a:r>
            <a:r>
              <a:rPr lang="es-CO" sz="2000" spc="-10" dirty="0">
                <a:solidFill>
                  <a:schemeClr val="bg1">
                    <a:lumMod val="65000"/>
                  </a:schemeClr>
                </a:solidFill>
                <a:latin typeface="Calibri"/>
                <a:cs typeface="Calibri"/>
              </a:rPr>
              <a:t> para Clasificación</a:t>
            </a:r>
          </a:p>
          <a:p>
            <a:pPr marL="812800" lvl="1" indent="-343535">
              <a:lnSpc>
                <a:spcPct val="100000"/>
              </a:lnSpc>
              <a:spcBef>
                <a:spcPts val="295"/>
              </a:spcBef>
              <a:buAutoNum type="alphaLcPeriod"/>
              <a:tabLst>
                <a:tab pos="812800" algn="l"/>
                <a:tab pos="813435" algn="l"/>
              </a:tabLst>
            </a:pPr>
            <a:r>
              <a:rPr lang="es-CO" sz="2000" spc="-10" dirty="0">
                <a:solidFill>
                  <a:schemeClr val="bg1">
                    <a:lumMod val="65000"/>
                  </a:schemeClr>
                </a:solidFill>
                <a:latin typeface="Calibri"/>
                <a:cs typeface="Calibri"/>
              </a:rPr>
              <a:t>Red Neuronal para Clasificación</a:t>
            </a:r>
            <a:endParaRPr sz="2000" dirty="0">
              <a:solidFill>
                <a:schemeClr val="bg1">
                  <a:lumMod val="65000"/>
                </a:schemeClr>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p:nvPr/>
        </p:nvSpPr>
        <p:spPr>
          <a:xfrm>
            <a:off x="430110" y="1250314"/>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352" y="3126104"/>
            <a:ext cx="132283" cy="1422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11352" y="3531489"/>
            <a:ext cx="132283" cy="1422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70932" y="4878323"/>
            <a:ext cx="6337553" cy="100431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170932" y="4878323"/>
            <a:ext cx="6337935" cy="1004569"/>
          </a:xfrm>
          <a:custGeom>
            <a:avLst/>
            <a:gdLst/>
            <a:ahLst/>
            <a:cxnLst/>
            <a:rect l="l" t="t" r="r" b="b"/>
            <a:pathLst>
              <a:path w="6337934" h="1004570">
                <a:moveTo>
                  <a:pt x="0" y="167386"/>
                </a:moveTo>
                <a:lnTo>
                  <a:pt x="5978" y="122884"/>
                </a:lnTo>
                <a:lnTo>
                  <a:pt x="22850" y="82898"/>
                </a:lnTo>
                <a:lnTo>
                  <a:pt x="49022" y="49021"/>
                </a:lnTo>
                <a:lnTo>
                  <a:pt x="82898" y="22850"/>
                </a:lnTo>
                <a:lnTo>
                  <a:pt x="122884" y="5978"/>
                </a:lnTo>
                <a:lnTo>
                  <a:pt x="167385" y="0"/>
                </a:lnTo>
                <a:lnTo>
                  <a:pt x="6170168" y="0"/>
                </a:lnTo>
                <a:lnTo>
                  <a:pt x="6214669" y="5978"/>
                </a:lnTo>
                <a:lnTo>
                  <a:pt x="6254655" y="22850"/>
                </a:lnTo>
                <a:lnTo>
                  <a:pt x="6288531" y="49022"/>
                </a:lnTo>
                <a:lnTo>
                  <a:pt x="6314703" y="82898"/>
                </a:lnTo>
                <a:lnTo>
                  <a:pt x="6331575" y="122884"/>
                </a:lnTo>
                <a:lnTo>
                  <a:pt x="6337553" y="167386"/>
                </a:lnTo>
                <a:lnTo>
                  <a:pt x="6337553" y="836929"/>
                </a:lnTo>
                <a:lnTo>
                  <a:pt x="6331575" y="881427"/>
                </a:lnTo>
                <a:lnTo>
                  <a:pt x="6314703" y="921412"/>
                </a:lnTo>
                <a:lnTo>
                  <a:pt x="6288531" y="955289"/>
                </a:lnTo>
                <a:lnTo>
                  <a:pt x="6254655" y="981462"/>
                </a:lnTo>
                <a:lnTo>
                  <a:pt x="6214669" y="998336"/>
                </a:lnTo>
                <a:lnTo>
                  <a:pt x="6170168" y="1004316"/>
                </a:lnTo>
                <a:lnTo>
                  <a:pt x="167385" y="1004316"/>
                </a:lnTo>
                <a:lnTo>
                  <a:pt x="122884" y="998336"/>
                </a:lnTo>
                <a:lnTo>
                  <a:pt x="82898" y="981462"/>
                </a:lnTo>
                <a:lnTo>
                  <a:pt x="49021" y="955289"/>
                </a:lnTo>
                <a:lnTo>
                  <a:pt x="22850" y="921412"/>
                </a:lnTo>
                <a:lnTo>
                  <a:pt x="5978" y="881427"/>
                </a:lnTo>
                <a:lnTo>
                  <a:pt x="0" y="836929"/>
                </a:lnTo>
                <a:lnTo>
                  <a:pt x="0" y="167386"/>
                </a:lnTo>
                <a:close/>
              </a:path>
            </a:pathLst>
          </a:custGeom>
          <a:ln w="6096">
            <a:solidFill>
              <a:srgbClr val="A4A4A4"/>
            </a:solidFill>
          </a:ln>
        </p:spPr>
        <p:txBody>
          <a:bodyPr wrap="square" lIns="0" tIns="0" rIns="0" bIns="0" rtlCol="0"/>
          <a:lstStyle/>
          <a:p>
            <a:endParaRPr/>
          </a:p>
        </p:txBody>
      </p:sp>
      <p:sp>
        <p:nvSpPr>
          <p:cNvPr id="8" name="object 8"/>
          <p:cNvSpPr txBox="1"/>
          <p:nvPr/>
        </p:nvSpPr>
        <p:spPr>
          <a:xfrm>
            <a:off x="689609" y="1032806"/>
            <a:ext cx="10739755" cy="4527550"/>
          </a:xfrm>
          <a:prstGeom prst="rect">
            <a:avLst/>
          </a:prstGeom>
        </p:spPr>
        <p:txBody>
          <a:bodyPr vert="horz" wrap="square" lIns="0" tIns="139700" rIns="0" bIns="0" rtlCol="0">
            <a:spAutoFit/>
          </a:bodyPr>
          <a:lstStyle/>
          <a:p>
            <a:pPr marL="26034">
              <a:lnSpc>
                <a:spcPct val="100000"/>
              </a:lnSpc>
              <a:spcBef>
                <a:spcPts val="1100"/>
              </a:spcBef>
            </a:pPr>
            <a:r>
              <a:rPr sz="2000" b="1" spc="-10" dirty="0">
                <a:latin typeface="Calibri"/>
                <a:cs typeface="Calibri"/>
              </a:rPr>
              <a:t>C</a:t>
            </a:r>
            <a:r>
              <a:rPr sz="1600" b="1" spc="-10" dirty="0">
                <a:latin typeface="Calibri"/>
                <a:cs typeface="Calibri"/>
              </a:rPr>
              <a:t>ORRELACIÓN </a:t>
            </a:r>
            <a:r>
              <a:rPr sz="1600" b="1" dirty="0">
                <a:latin typeface="Calibri"/>
                <a:cs typeface="Calibri"/>
              </a:rPr>
              <a:t>ENTRE </a:t>
            </a:r>
            <a:r>
              <a:rPr sz="1600" b="1" spc="-5" dirty="0">
                <a:latin typeface="Calibri"/>
                <a:cs typeface="Calibri"/>
              </a:rPr>
              <a:t>DOS</a:t>
            </a:r>
            <a:r>
              <a:rPr sz="1600" b="1" spc="250" dirty="0">
                <a:latin typeface="Calibri"/>
                <a:cs typeface="Calibri"/>
              </a:rPr>
              <a:t> </a:t>
            </a:r>
            <a:r>
              <a:rPr sz="1600" b="1" spc="-10" dirty="0">
                <a:latin typeface="Calibri"/>
                <a:cs typeface="Calibri"/>
              </a:rPr>
              <a:t>VARIABLES</a:t>
            </a:r>
            <a:r>
              <a:rPr sz="2000" b="1" spc="-10" dirty="0">
                <a:latin typeface="Calibri"/>
                <a:cs typeface="Calibri"/>
              </a:rPr>
              <a:t>:</a:t>
            </a:r>
            <a:endParaRPr sz="2000">
              <a:latin typeface="Calibri"/>
              <a:cs typeface="Calibri"/>
            </a:endParaRPr>
          </a:p>
          <a:p>
            <a:pPr marL="12700" marR="1166495">
              <a:lnSpc>
                <a:spcPct val="110000"/>
              </a:lnSpc>
              <a:spcBef>
                <a:spcPts val="685"/>
              </a:spcBef>
            </a:pPr>
            <a:r>
              <a:rPr sz="1800" spc="-5" dirty="0">
                <a:latin typeface="Calibri"/>
                <a:cs typeface="Calibri"/>
              </a:rPr>
              <a:t>Se </a:t>
            </a:r>
            <a:r>
              <a:rPr sz="1800" spc="-10" dirty="0">
                <a:latin typeface="Calibri"/>
                <a:cs typeface="Calibri"/>
              </a:rPr>
              <a:t>considera </a:t>
            </a:r>
            <a:r>
              <a:rPr sz="1800" spc="-5" dirty="0">
                <a:latin typeface="Calibri"/>
                <a:cs typeface="Calibri"/>
              </a:rPr>
              <a:t>que dos variables </a:t>
            </a:r>
            <a:r>
              <a:rPr sz="1800" spc="-10" dirty="0">
                <a:latin typeface="Calibri"/>
                <a:cs typeface="Calibri"/>
              </a:rPr>
              <a:t>cuantitativas </a:t>
            </a:r>
            <a:r>
              <a:rPr sz="1800" spc="15" dirty="0">
                <a:latin typeface="Calibri"/>
                <a:cs typeface="Calibri"/>
              </a:rPr>
              <a:t>(</a:t>
            </a:r>
            <a:r>
              <a:rPr sz="1800" spc="15" dirty="0">
                <a:latin typeface="Cambria Math"/>
                <a:cs typeface="Cambria Math"/>
              </a:rPr>
              <a:t>𝑥 </a:t>
            </a:r>
            <a:r>
              <a:rPr sz="1800" dirty="0">
                <a:latin typeface="Calibri"/>
                <a:cs typeface="Calibri"/>
              </a:rPr>
              <a:t>e </a:t>
            </a:r>
            <a:r>
              <a:rPr sz="1800" spc="15" dirty="0">
                <a:latin typeface="Cambria Math"/>
                <a:cs typeface="Cambria Math"/>
              </a:rPr>
              <a:t>𝑦</a:t>
            </a:r>
            <a:r>
              <a:rPr sz="1800" spc="15" dirty="0">
                <a:latin typeface="Calibri"/>
                <a:cs typeface="Calibri"/>
              </a:rPr>
              <a:t>) </a:t>
            </a:r>
            <a:r>
              <a:rPr sz="1800" spc="-15" dirty="0">
                <a:latin typeface="Calibri"/>
                <a:cs typeface="Calibri"/>
              </a:rPr>
              <a:t>están </a:t>
            </a:r>
            <a:r>
              <a:rPr sz="1800" spc="-5" dirty="0">
                <a:solidFill>
                  <a:srgbClr val="4471C4"/>
                </a:solidFill>
                <a:latin typeface="Calibri"/>
                <a:cs typeface="Calibri"/>
              </a:rPr>
              <a:t>correlacionadas </a:t>
            </a:r>
            <a:r>
              <a:rPr sz="1800" dirty="0">
                <a:latin typeface="Calibri"/>
                <a:cs typeface="Calibri"/>
              </a:rPr>
              <a:t>cuando una </a:t>
            </a:r>
            <a:r>
              <a:rPr sz="1800" spc="-5" dirty="0">
                <a:latin typeface="Calibri"/>
                <a:cs typeface="Calibri"/>
              </a:rPr>
              <a:t>de </a:t>
            </a:r>
            <a:r>
              <a:rPr sz="1800" dirty="0">
                <a:latin typeface="Calibri"/>
                <a:cs typeface="Calibri"/>
              </a:rPr>
              <a:t>ellas </a:t>
            </a:r>
            <a:r>
              <a:rPr sz="1800" spc="5" dirty="0">
                <a:latin typeface="Calibri"/>
                <a:cs typeface="Calibri"/>
              </a:rPr>
              <a:t>(</a:t>
            </a:r>
            <a:r>
              <a:rPr sz="1800" spc="5" dirty="0">
                <a:latin typeface="Cambria Math"/>
                <a:cs typeface="Cambria Math"/>
              </a:rPr>
              <a:t>𝑦</a:t>
            </a:r>
            <a:r>
              <a:rPr sz="1800" spc="5" dirty="0">
                <a:latin typeface="Calibri"/>
                <a:cs typeface="Calibri"/>
              </a:rPr>
              <a:t>) </a:t>
            </a:r>
            <a:r>
              <a:rPr sz="1800" spc="-5" dirty="0">
                <a:latin typeface="Calibri"/>
                <a:cs typeface="Calibri"/>
              </a:rPr>
              <a:t>varía  </a:t>
            </a:r>
            <a:r>
              <a:rPr sz="1800" spc="-10" dirty="0">
                <a:latin typeface="Calibri"/>
                <a:cs typeface="Calibri"/>
              </a:rPr>
              <a:t>sistemáticamente con respecto </a:t>
            </a:r>
            <a:r>
              <a:rPr sz="1800" dirty="0">
                <a:latin typeface="Calibri"/>
                <a:cs typeface="Calibri"/>
              </a:rPr>
              <a:t>a los </a:t>
            </a:r>
            <a:r>
              <a:rPr sz="1800" spc="-10" dirty="0">
                <a:latin typeface="Calibri"/>
                <a:cs typeface="Calibri"/>
              </a:rPr>
              <a:t>valores </a:t>
            </a:r>
            <a:r>
              <a:rPr sz="1800" spc="-5" dirty="0">
                <a:latin typeface="Calibri"/>
                <a:cs typeface="Calibri"/>
              </a:rPr>
              <a:t>de </a:t>
            </a:r>
            <a:r>
              <a:rPr sz="1800" dirty="0">
                <a:latin typeface="Calibri"/>
                <a:cs typeface="Calibri"/>
              </a:rPr>
              <a:t>la </a:t>
            </a:r>
            <a:r>
              <a:rPr sz="1800" spc="-15" dirty="0">
                <a:latin typeface="Calibri"/>
                <a:cs typeface="Calibri"/>
              </a:rPr>
              <a:t>otra</a:t>
            </a:r>
            <a:r>
              <a:rPr sz="1800" spc="75" dirty="0">
                <a:latin typeface="Calibri"/>
                <a:cs typeface="Calibri"/>
              </a:rPr>
              <a:t> </a:t>
            </a:r>
            <a:r>
              <a:rPr sz="1800" spc="15" dirty="0">
                <a:latin typeface="Calibri"/>
                <a:cs typeface="Calibri"/>
              </a:rPr>
              <a:t>(</a:t>
            </a:r>
            <a:r>
              <a:rPr sz="1800" spc="15" dirty="0">
                <a:latin typeface="Cambria Math"/>
                <a:cs typeface="Cambria Math"/>
              </a:rPr>
              <a:t>𝑥</a:t>
            </a:r>
            <a:r>
              <a:rPr sz="1800" spc="15" dirty="0">
                <a:latin typeface="Calibri"/>
                <a:cs typeface="Calibri"/>
              </a:rPr>
              <a:t>).</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55"/>
              </a:spcBef>
            </a:pPr>
            <a:endParaRPr sz="1450">
              <a:latin typeface="Times New Roman"/>
              <a:cs typeface="Times New Roman"/>
            </a:endParaRPr>
          </a:p>
          <a:p>
            <a:pPr marL="12700">
              <a:lnSpc>
                <a:spcPct val="100000"/>
              </a:lnSpc>
            </a:pPr>
            <a:r>
              <a:rPr sz="1800" b="1" spc="-10" dirty="0">
                <a:latin typeface="Calibri"/>
                <a:cs typeface="Calibri"/>
              </a:rPr>
              <a:t>Por</a:t>
            </a:r>
            <a:r>
              <a:rPr sz="1800" b="1" spc="-5" dirty="0">
                <a:latin typeface="Calibri"/>
                <a:cs typeface="Calibri"/>
              </a:rPr>
              <a:t> ejemplo:</a:t>
            </a:r>
            <a:endParaRPr sz="1800">
              <a:latin typeface="Calibri"/>
              <a:cs typeface="Calibri"/>
            </a:endParaRPr>
          </a:p>
          <a:p>
            <a:pPr marL="143510">
              <a:lnSpc>
                <a:spcPct val="100000"/>
              </a:lnSpc>
              <a:spcBef>
                <a:spcPts val="980"/>
              </a:spcBef>
            </a:pPr>
            <a:r>
              <a:rPr sz="1800" spc="-15" dirty="0">
                <a:latin typeface="Calibri"/>
                <a:cs typeface="Calibri"/>
              </a:rPr>
              <a:t>¿Hay </a:t>
            </a:r>
            <a:r>
              <a:rPr sz="1800" spc="-5" dirty="0">
                <a:latin typeface="Calibri"/>
                <a:cs typeface="Calibri"/>
              </a:rPr>
              <a:t>una correlación </a:t>
            </a:r>
            <a:r>
              <a:rPr sz="1800" spc="-10" dirty="0">
                <a:latin typeface="Calibri"/>
                <a:cs typeface="Calibri"/>
              </a:rPr>
              <a:t>entre </a:t>
            </a:r>
            <a:r>
              <a:rPr sz="1800" dirty="0">
                <a:latin typeface="Calibri"/>
                <a:cs typeface="Calibri"/>
              </a:rPr>
              <a:t>la </a:t>
            </a:r>
            <a:r>
              <a:rPr sz="1800" spc="-25" dirty="0">
                <a:latin typeface="Calibri"/>
                <a:cs typeface="Calibri"/>
              </a:rPr>
              <a:t>Temperatura </a:t>
            </a:r>
            <a:r>
              <a:rPr sz="1800" dirty="0">
                <a:latin typeface="Calibri"/>
                <a:cs typeface="Calibri"/>
              </a:rPr>
              <a:t>y el </a:t>
            </a:r>
            <a:r>
              <a:rPr sz="1800" spc="-10" dirty="0">
                <a:latin typeface="Calibri"/>
                <a:cs typeface="Calibri"/>
              </a:rPr>
              <a:t>número </a:t>
            </a:r>
            <a:r>
              <a:rPr sz="1800" spc="-5" dirty="0">
                <a:latin typeface="Calibri"/>
                <a:cs typeface="Calibri"/>
              </a:rPr>
              <a:t>de Helados </a:t>
            </a:r>
            <a:r>
              <a:rPr sz="1800" spc="-15" dirty="0">
                <a:latin typeface="Calibri"/>
                <a:cs typeface="Calibri"/>
              </a:rPr>
              <a:t>Vendidos </a:t>
            </a:r>
            <a:r>
              <a:rPr sz="1800" dirty="0">
                <a:latin typeface="Calibri"/>
                <a:cs typeface="Calibri"/>
              </a:rPr>
              <a:t>en </a:t>
            </a:r>
            <a:r>
              <a:rPr sz="1800" spc="-5" dirty="0">
                <a:latin typeface="Calibri"/>
                <a:cs typeface="Calibri"/>
              </a:rPr>
              <a:t>una</a:t>
            </a:r>
            <a:r>
              <a:rPr sz="1800" spc="190" dirty="0">
                <a:latin typeface="Calibri"/>
                <a:cs typeface="Calibri"/>
              </a:rPr>
              <a:t> </a:t>
            </a:r>
            <a:r>
              <a:rPr sz="1800" spc="-5" dirty="0">
                <a:latin typeface="Calibri"/>
                <a:cs typeface="Calibri"/>
              </a:rPr>
              <a:t>Heladería?</a:t>
            </a:r>
            <a:endParaRPr sz="1800">
              <a:latin typeface="Calibri"/>
              <a:cs typeface="Calibri"/>
            </a:endParaRPr>
          </a:p>
          <a:p>
            <a:pPr marL="143510">
              <a:lnSpc>
                <a:spcPct val="100000"/>
              </a:lnSpc>
              <a:spcBef>
                <a:spcPts val="1030"/>
              </a:spcBef>
            </a:pPr>
            <a:r>
              <a:rPr sz="1800" b="1" spc="-5" dirty="0">
                <a:latin typeface="Calibri"/>
                <a:cs typeface="Calibri"/>
              </a:rPr>
              <a:t>¿Puede identificar </a:t>
            </a:r>
            <a:r>
              <a:rPr sz="1800" b="1" spc="-10" dirty="0">
                <a:latin typeface="Calibri"/>
                <a:cs typeface="Calibri"/>
              </a:rPr>
              <a:t>otras</a:t>
            </a:r>
            <a:r>
              <a:rPr sz="1800" b="1" spc="-20" dirty="0">
                <a:latin typeface="Calibri"/>
                <a:cs typeface="Calibri"/>
              </a:rPr>
              <a:t> </a:t>
            </a:r>
            <a:r>
              <a:rPr sz="1800" b="1" spc="-10" dirty="0">
                <a:latin typeface="Calibri"/>
                <a:cs typeface="Calibri"/>
              </a:rPr>
              <a:t>correlaciones?</a:t>
            </a:r>
            <a:endParaRPr sz="1800">
              <a:latin typeface="Calibri"/>
              <a:cs typeface="Calibri"/>
            </a:endParaRPr>
          </a:p>
          <a:p>
            <a:pPr>
              <a:lnSpc>
                <a:spcPct val="100000"/>
              </a:lnSpc>
            </a:pPr>
            <a:endParaRPr sz="1800">
              <a:latin typeface="Times New Roman"/>
              <a:cs typeface="Times New Roman"/>
            </a:endParaRPr>
          </a:p>
          <a:p>
            <a:pPr marL="12700" marR="5080">
              <a:lnSpc>
                <a:spcPct val="110000"/>
              </a:lnSpc>
              <a:spcBef>
                <a:spcPts val="1560"/>
              </a:spcBef>
            </a:pPr>
            <a:r>
              <a:rPr sz="1800" spc="-10" dirty="0">
                <a:latin typeface="Calibri"/>
                <a:cs typeface="Calibri"/>
              </a:rPr>
              <a:t>Claro </a:t>
            </a:r>
            <a:r>
              <a:rPr sz="1800" spc="-15" dirty="0">
                <a:latin typeface="Calibri"/>
                <a:cs typeface="Calibri"/>
              </a:rPr>
              <a:t>está, </a:t>
            </a:r>
            <a:r>
              <a:rPr sz="1800" spc="-5" dirty="0">
                <a:latin typeface="Calibri"/>
                <a:cs typeface="Calibri"/>
              </a:rPr>
              <a:t>si sabemos que </a:t>
            </a:r>
            <a:r>
              <a:rPr sz="1800" dirty="0">
                <a:latin typeface="Calibri"/>
                <a:cs typeface="Calibri"/>
              </a:rPr>
              <a:t>la </a:t>
            </a:r>
            <a:r>
              <a:rPr sz="1800" spc="-5" dirty="0">
                <a:latin typeface="Calibri"/>
                <a:cs typeface="Calibri"/>
              </a:rPr>
              <a:t>variable </a:t>
            </a:r>
            <a:r>
              <a:rPr sz="1800" dirty="0">
                <a:latin typeface="Cambria Math"/>
                <a:cs typeface="Cambria Math"/>
              </a:rPr>
              <a:t>𝑥 </a:t>
            </a:r>
            <a:r>
              <a:rPr sz="1800" spc="-15" dirty="0">
                <a:latin typeface="Calibri"/>
                <a:cs typeface="Calibri"/>
              </a:rPr>
              <a:t>está </a:t>
            </a:r>
            <a:r>
              <a:rPr sz="1800" spc="-5" dirty="0">
                <a:latin typeface="Calibri"/>
                <a:cs typeface="Calibri"/>
              </a:rPr>
              <a:t>correlacionada </a:t>
            </a:r>
            <a:r>
              <a:rPr sz="1800" spc="-10" dirty="0">
                <a:latin typeface="Calibri"/>
                <a:cs typeface="Calibri"/>
              </a:rPr>
              <a:t>con </a:t>
            </a:r>
            <a:r>
              <a:rPr sz="1800" spc="15" dirty="0">
                <a:latin typeface="Cambria Math"/>
                <a:cs typeface="Cambria Math"/>
              </a:rPr>
              <a:t>𝑦</a:t>
            </a:r>
            <a:r>
              <a:rPr sz="1800" spc="15" dirty="0">
                <a:latin typeface="Calibri"/>
                <a:cs typeface="Calibri"/>
              </a:rPr>
              <a:t>, </a:t>
            </a:r>
            <a:r>
              <a:rPr sz="1800" spc="-5" dirty="0">
                <a:latin typeface="Calibri"/>
                <a:cs typeface="Calibri"/>
              </a:rPr>
              <a:t>quiere decir que podemos </a:t>
            </a:r>
            <a:r>
              <a:rPr sz="1800" b="1" spc="-10" dirty="0">
                <a:solidFill>
                  <a:srgbClr val="642531"/>
                </a:solidFill>
                <a:latin typeface="Calibri"/>
                <a:cs typeface="Calibri"/>
              </a:rPr>
              <a:t>predecir </a:t>
            </a:r>
            <a:r>
              <a:rPr sz="1800" dirty="0">
                <a:latin typeface="Calibri"/>
                <a:cs typeface="Calibri"/>
              </a:rPr>
              <a:t>la </a:t>
            </a:r>
            <a:r>
              <a:rPr sz="1800" spc="-5" dirty="0">
                <a:latin typeface="Calibri"/>
                <a:cs typeface="Calibri"/>
              </a:rPr>
              <a:t>viarble </a:t>
            </a:r>
            <a:r>
              <a:rPr sz="1800" dirty="0">
                <a:latin typeface="Cambria Math"/>
                <a:cs typeface="Cambria Math"/>
              </a:rPr>
              <a:t>𝑦 </a:t>
            </a:r>
            <a:r>
              <a:rPr sz="1800" dirty="0">
                <a:latin typeface="Calibri"/>
                <a:cs typeface="Calibri"/>
              </a:rPr>
              <a:t>a  </a:t>
            </a:r>
            <a:r>
              <a:rPr sz="1800" spc="-5" dirty="0">
                <a:latin typeface="Calibri"/>
                <a:cs typeface="Calibri"/>
              </a:rPr>
              <a:t>partir de</a:t>
            </a:r>
            <a:r>
              <a:rPr sz="1800" spc="5" dirty="0">
                <a:latin typeface="Calibri"/>
                <a:cs typeface="Calibri"/>
              </a:rPr>
              <a:t> </a:t>
            </a:r>
            <a:r>
              <a:rPr sz="1800" spc="30" dirty="0">
                <a:latin typeface="Cambria Math"/>
                <a:cs typeface="Cambria Math"/>
              </a:rPr>
              <a:t>𝑥</a:t>
            </a:r>
            <a:r>
              <a:rPr sz="1800" spc="30" dirty="0">
                <a:latin typeface="Calibri"/>
                <a:cs typeface="Calibri"/>
              </a:rPr>
              <a:t>.</a:t>
            </a:r>
            <a:endParaRPr sz="1800">
              <a:latin typeface="Calibri"/>
              <a:cs typeface="Calibri"/>
            </a:endParaRPr>
          </a:p>
          <a:p>
            <a:pPr>
              <a:lnSpc>
                <a:spcPct val="100000"/>
              </a:lnSpc>
              <a:spcBef>
                <a:spcPts val="10"/>
              </a:spcBef>
            </a:pPr>
            <a:endParaRPr sz="2550">
              <a:latin typeface="Times New Roman"/>
              <a:cs typeface="Times New Roman"/>
            </a:endParaRPr>
          </a:p>
          <a:p>
            <a:pPr marL="5121275">
              <a:lnSpc>
                <a:spcPct val="100000"/>
              </a:lnSpc>
              <a:spcBef>
                <a:spcPts val="5"/>
              </a:spcBef>
            </a:pPr>
            <a:r>
              <a:rPr sz="2500" b="1" spc="-10" dirty="0">
                <a:solidFill>
                  <a:srgbClr val="69172A"/>
                </a:solidFill>
                <a:latin typeface="Calibri"/>
                <a:cs typeface="Calibri"/>
              </a:rPr>
              <a:t>Estamos </a:t>
            </a:r>
            <a:r>
              <a:rPr sz="2500" b="1" spc="-5" dirty="0">
                <a:solidFill>
                  <a:srgbClr val="69172A"/>
                </a:solidFill>
                <a:latin typeface="Calibri"/>
                <a:cs typeface="Calibri"/>
              </a:rPr>
              <a:t>en el </a:t>
            </a:r>
            <a:r>
              <a:rPr sz="2500" b="1" spc="-15" dirty="0">
                <a:solidFill>
                  <a:srgbClr val="69172A"/>
                </a:solidFill>
                <a:latin typeface="Calibri"/>
                <a:cs typeface="Calibri"/>
              </a:rPr>
              <a:t>terreno </a:t>
            </a:r>
            <a:r>
              <a:rPr sz="2500" b="1" dirty="0">
                <a:solidFill>
                  <a:srgbClr val="69172A"/>
                </a:solidFill>
                <a:latin typeface="Calibri"/>
                <a:cs typeface="Calibri"/>
              </a:rPr>
              <a:t>de </a:t>
            </a:r>
            <a:r>
              <a:rPr sz="2500" b="1" spc="-5" dirty="0">
                <a:solidFill>
                  <a:srgbClr val="69172A"/>
                </a:solidFill>
                <a:latin typeface="Calibri"/>
                <a:cs typeface="Calibri"/>
              </a:rPr>
              <a:t>la</a:t>
            </a:r>
            <a:r>
              <a:rPr sz="2500" b="1" spc="30" dirty="0">
                <a:solidFill>
                  <a:srgbClr val="69172A"/>
                </a:solidFill>
                <a:latin typeface="Calibri"/>
                <a:cs typeface="Calibri"/>
              </a:rPr>
              <a:t> </a:t>
            </a:r>
            <a:r>
              <a:rPr sz="2000" b="1" spc="-10" dirty="0">
                <a:solidFill>
                  <a:srgbClr val="69172A"/>
                </a:solidFill>
                <a:latin typeface="Calibri"/>
                <a:cs typeface="Calibri"/>
              </a:rPr>
              <a:t>PREDICCIÓN</a:t>
            </a:r>
            <a:r>
              <a:rPr sz="2500" b="1" spc="-10" dirty="0">
                <a:solidFill>
                  <a:srgbClr val="69172A"/>
                </a:solidFill>
                <a:latin typeface="Calibri"/>
                <a:cs typeface="Calibri"/>
              </a:rPr>
              <a:t>!</a:t>
            </a:r>
            <a:endParaRPr sz="25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p:nvPr/>
        </p:nvSpPr>
        <p:spPr>
          <a:xfrm>
            <a:off x="430110" y="1250314"/>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9609" y="1022553"/>
            <a:ext cx="8149590" cy="909319"/>
          </a:xfrm>
          <a:prstGeom prst="rect">
            <a:avLst/>
          </a:prstGeom>
        </p:spPr>
        <p:txBody>
          <a:bodyPr vert="horz" wrap="square" lIns="0" tIns="149860" rIns="0" bIns="0" rtlCol="0">
            <a:spAutoFit/>
          </a:bodyPr>
          <a:lstStyle/>
          <a:p>
            <a:pPr marL="26034">
              <a:lnSpc>
                <a:spcPct val="100000"/>
              </a:lnSpc>
              <a:spcBef>
                <a:spcPts val="1180"/>
              </a:spcBef>
            </a:pPr>
            <a:r>
              <a:rPr sz="2000" b="1" dirty="0">
                <a:latin typeface="Calibri"/>
                <a:cs typeface="Calibri"/>
              </a:rPr>
              <a:t>T</a:t>
            </a:r>
            <a:r>
              <a:rPr sz="1600" b="1" dirty="0">
                <a:latin typeface="Calibri"/>
                <a:cs typeface="Calibri"/>
              </a:rPr>
              <a:t>IPOS </a:t>
            </a:r>
            <a:r>
              <a:rPr sz="1600" b="1" spc="-5" dirty="0">
                <a:latin typeface="Calibri"/>
                <a:cs typeface="Calibri"/>
              </a:rPr>
              <a:t>DE</a:t>
            </a:r>
            <a:r>
              <a:rPr sz="1600" b="1" spc="165" dirty="0">
                <a:latin typeface="Calibri"/>
                <a:cs typeface="Calibri"/>
              </a:rPr>
              <a:t> </a:t>
            </a:r>
            <a:r>
              <a:rPr sz="2000" b="1" spc="-10" dirty="0">
                <a:latin typeface="Calibri"/>
                <a:cs typeface="Calibri"/>
              </a:rPr>
              <a:t>C</a:t>
            </a:r>
            <a:r>
              <a:rPr sz="1600" b="1" spc="-10" dirty="0">
                <a:latin typeface="Calibri"/>
                <a:cs typeface="Calibri"/>
              </a:rPr>
              <a:t>ORRELACIÓN</a:t>
            </a:r>
            <a:r>
              <a:rPr sz="2000" b="1" spc="-10" dirty="0">
                <a:latin typeface="Calibri"/>
                <a:cs typeface="Calibri"/>
              </a:rPr>
              <a:t>:</a:t>
            </a:r>
            <a:endParaRPr sz="2000">
              <a:latin typeface="Calibri"/>
              <a:cs typeface="Calibri"/>
            </a:endParaRPr>
          </a:p>
          <a:p>
            <a:pPr marL="12700">
              <a:lnSpc>
                <a:spcPct val="100000"/>
              </a:lnSpc>
              <a:spcBef>
                <a:spcPts val="1080"/>
              </a:spcBef>
            </a:pPr>
            <a:r>
              <a:rPr sz="2000" spc="-20" dirty="0">
                <a:latin typeface="Calibri"/>
                <a:cs typeface="Calibri"/>
              </a:rPr>
              <a:t>Hay </a:t>
            </a:r>
            <a:r>
              <a:rPr sz="2000" spc="-10" dirty="0">
                <a:latin typeface="Calibri"/>
                <a:cs typeface="Calibri"/>
              </a:rPr>
              <a:t>tres </a:t>
            </a:r>
            <a:r>
              <a:rPr sz="2000" spc="-5" dirty="0">
                <a:latin typeface="Calibri"/>
                <a:cs typeface="Calibri"/>
              </a:rPr>
              <a:t>tipos </a:t>
            </a:r>
            <a:r>
              <a:rPr sz="2000" spc="-10" dirty="0">
                <a:latin typeface="Calibri"/>
                <a:cs typeface="Calibri"/>
              </a:rPr>
              <a:t>básicos </a:t>
            </a:r>
            <a:r>
              <a:rPr sz="2000" spc="-5" dirty="0">
                <a:latin typeface="Calibri"/>
                <a:cs typeface="Calibri"/>
              </a:rPr>
              <a:t>de </a:t>
            </a:r>
            <a:r>
              <a:rPr sz="2000" spc="-10" dirty="0">
                <a:latin typeface="Calibri"/>
                <a:cs typeface="Calibri"/>
              </a:rPr>
              <a:t>correlación: positiva, </a:t>
            </a:r>
            <a:r>
              <a:rPr sz="2000" spc="-15" dirty="0">
                <a:latin typeface="Calibri"/>
                <a:cs typeface="Calibri"/>
              </a:rPr>
              <a:t>negativa </a:t>
            </a:r>
            <a:r>
              <a:rPr sz="2000" spc="-5" dirty="0">
                <a:latin typeface="Calibri"/>
                <a:cs typeface="Calibri"/>
              </a:rPr>
              <a:t>y nula (sin</a:t>
            </a:r>
            <a:r>
              <a:rPr sz="2000" spc="229" dirty="0">
                <a:latin typeface="Calibri"/>
                <a:cs typeface="Calibri"/>
              </a:rPr>
              <a:t> </a:t>
            </a:r>
            <a:r>
              <a:rPr sz="2000" spc="-5" dirty="0">
                <a:latin typeface="Calibri"/>
                <a:cs typeface="Calibri"/>
              </a:rPr>
              <a:t>correlación).</a:t>
            </a:r>
            <a:endParaRPr sz="2000">
              <a:latin typeface="Calibri"/>
              <a:cs typeface="Calibri"/>
            </a:endParaRPr>
          </a:p>
        </p:txBody>
      </p:sp>
      <p:sp>
        <p:nvSpPr>
          <p:cNvPr id="5" name="object 5"/>
          <p:cNvSpPr txBox="1"/>
          <p:nvPr/>
        </p:nvSpPr>
        <p:spPr>
          <a:xfrm>
            <a:off x="713994" y="4872990"/>
            <a:ext cx="250952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Lineal</a:t>
            </a:r>
            <a:r>
              <a:rPr sz="1800" b="1" spc="-60" dirty="0">
                <a:solidFill>
                  <a:srgbClr val="69172A"/>
                </a:solidFill>
                <a:latin typeface="Calibri"/>
                <a:cs typeface="Calibri"/>
              </a:rPr>
              <a:t> </a:t>
            </a:r>
            <a:r>
              <a:rPr sz="1800" b="1" spc="-10" dirty="0">
                <a:solidFill>
                  <a:srgbClr val="69172A"/>
                </a:solidFill>
                <a:latin typeface="Calibri"/>
                <a:cs typeface="Calibri"/>
              </a:rPr>
              <a:t>Positiva</a:t>
            </a:r>
            <a:endParaRPr sz="1800">
              <a:latin typeface="Calibri"/>
              <a:cs typeface="Calibri"/>
            </a:endParaRPr>
          </a:p>
        </p:txBody>
      </p:sp>
      <p:sp>
        <p:nvSpPr>
          <p:cNvPr id="6" name="object 6"/>
          <p:cNvSpPr txBox="1"/>
          <p:nvPr/>
        </p:nvSpPr>
        <p:spPr>
          <a:xfrm>
            <a:off x="3643121" y="4872990"/>
            <a:ext cx="260223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Lineal</a:t>
            </a:r>
            <a:r>
              <a:rPr sz="1800" b="1" spc="-75" dirty="0">
                <a:solidFill>
                  <a:srgbClr val="69172A"/>
                </a:solidFill>
                <a:latin typeface="Calibri"/>
                <a:cs typeface="Calibri"/>
              </a:rPr>
              <a:t> </a:t>
            </a:r>
            <a:r>
              <a:rPr sz="1800" b="1" spc="-10" dirty="0">
                <a:solidFill>
                  <a:srgbClr val="69172A"/>
                </a:solidFill>
                <a:latin typeface="Calibri"/>
                <a:cs typeface="Calibri"/>
              </a:rPr>
              <a:t>Negativa</a:t>
            </a:r>
            <a:endParaRPr sz="1800">
              <a:latin typeface="Calibri"/>
              <a:cs typeface="Calibri"/>
            </a:endParaRPr>
          </a:p>
        </p:txBody>
      </p:sp>
      <p:sp>
        <p:nvSpPr>
          <p:cNvPr id="7" name="object 7"/>
          <p:cNvSpPr txBox="1"/>
          <p:nvPr/>
        </p:nvSpPr>
        <p:spPr>
          <a:xfrm>
            <a:off x="6607809" y="4887467"/>
            <a:ext cx="204279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9172A"/>
                </a:solidFill>
                <a:latin typeface="Calibri"/>
                <a:cs typeface="Calibri"/>
              </a:rPr>
              <a:t>Correlación </a:t>
            </a:r>
            <a:r>
              <a:rPr sz="1800" b="1" dirty="0">
                <a:solidFill>
                  <a:srgbClr val="69172A"/>
                </a:solidFill>
                <a:latin typeface="Calibri"/>
                <a:cs typeface="Calibri"/>
              </a:rPr>
              <a:t>No</a:t>
            </a:r>
            <a:r>
              <a:rPr sz="1800" b="1" spc="-65" dirty="0">
                <a:solidFill>
                  <a:srgbClr val="69172A"/>
                </a:solidFill>
                <a:latin typeface="Calibri"/>
                <a:cs typeface="Calibri"/>
              </a:rPr>
              <a:t> </a:t>
            </a:r>
            <a:r>
              <a:rPr sz="1800" b="1" dirty="0">
                <a:solidFill>
                  <a:srgbClr val="69172A"/>
                </a:solidFill>
                <a:latin typeface="Calibri"/>
                <a:cs typeface="Calibri"/>
              </a:rPr>
              <a:t>Lineal</a:t>
            </a:r>
            <a:endParaRPr sz="1800">
              <a:latin typeface="Calibri"/>
              <a:cs typeface="Calibri"/>
            </a:endParaRPr>
          </a:p>
        </p:txBody>
      </p:sp>
      <p:sp>
        <p:nvSpPr>
          <p:cNvPr id="8" name="object 8"/>
          <p:cNvSpPr txBox="1"/>
          <p:nvPr/>
        </p:nvSpPr>
        <p:spPr>
          <a:xfrm>
            <a:off x="9744709" y="4872990"/>
            <a:ext cx="144716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9172A"/>
                </a:solidFill>
                <a:latin typeface="Calibri"/>
                <a:cs typeface="Calibri"/>
              </a:rPr>
              <a:t>Sin</a:t>
            </a:r>
            <a:r>
              <a:rPr sz="1800" b="1" spc="-50" dirty="0">
                <a:solidFill>
                  <a:srgbClr val="69172A"/>
                </a:solidFill>
                <a:latin typeface="Calibri"/>
                <a:cs typeface="Calibri"/>
              </a:rPr>
              <a:t> </a:t>
            </a:r>
            <a:r>
              <a:rPr sz="1800" b="1" spc="-10" dirty="0">
                <a:solidFill>
                  <a:srgbClr val="69172A"/>
                </a:solidFill>
                <a:latin typeface="Calibri"/>
                <a:cs typeface="Calibri"/>
              </a:rPr>
              <a:t>Correlación</a:t>
            </a:r>
            <a:endParaRPr sz="1800">
              <a:latin typeface="Calibri"/>
              <a:cs typeface="Calibri"/>
            </a:endParaRPr>
          </a:p>
        </p:txBody>
      </p:sp>
      <p:sp>
        <p:nvSpPr>
          <p:cNvPr id="9" name="object 9"/>
          <p:cNvSpPr/>
          <p:nvPr/>
        </p:nvSpPr>
        <p:spPr>
          <a:xfrm>
            <a:off x="506730" y="2157983"/>
            <a:ext cx="11156442" cy="269595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5508" y="5237988"/>
            <a:ext cx="2585466" cy="64693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35508" y="5237988"/>
            <a:ext cx="2585720" cy="647065"/>
          </a:xfrm>
          <a:custGeom>
            <a:avLst/>
            <a:gdLst/>
            <a:ahLst/>
            <a:cxnLst/>
            <a:rect l="l" t="t" r="r" b="b"/>
            <a:pathLst>
              <a:path w="2585720" h="647064">
                <a:moveTo>
                  <a:pt x="0" y="107823"/>
                </a:moveTo>
                <a:lnTo>
                  <a:pt x="8473" y="65847"/>
                </a:lnTo>
                <a:lnTo>
                  <a:pt x="31580" y="31575"/>
                </a:lnTo>
                <a:lnTo>
                  <a:pt x="65852" y="8471"/>
                </a:lnTo>
                <a:lnTo>
                  <a:pt x="107823" y="0"/>
                </a:lnTo>
                <a:lnTo>
                  <a:pt x="2477643" y="0"/>
                </a:lnTo>
                <a:lnTo>
                  <a:pt x="2519618" y="8471"/>
                </a:lnTo>
                <a:lnTo>
                  <a:pt x="2553890" y="31575"/>
                </a:lnTo>
                <a:lnTo>
                  <a:pt x="2576994" y="65847"/>
                </a:lnTo>
                <a:lnTo>
                  <a:pt x="2585466" y="107823"/>
                </a:lnTo>
                <a:lnTo>
                  <a:pt x="2585466" y="539115"/>
                </a:lnTo>
                <a:lnTo>
                  <a:pt x="2576994" y="581085"/>
                </a:lnTo>
                <a:lnTo>
                  <a:pt x="2553890" y="615357"/>
                </a:lnTo>
                <a:lnTo>
                  <a:pt x="2519618" y="638464"/>
                </a:lnTo>
                <a:lnTo>
                  <a:pt x="2477643" y="646938"/>
                </a:lnTo>
                <a:lnTo>
                  <a:pt x="107823" y="646938"/>
                </a:lnTo>
                <a:lnTo>
                  <a:pt x="65852" y="638464"/>
                </a:lnTo>
                <a:lnTo>
                  <a:pt x="31580" y="615357"/>
                </a:lnTo>
                <a:lnTo>
                  <a:pt x="8473"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2" name="object 12"/>
          <p:cNvSpPr txBox="1"/>
          <p:nvPr/>
        </p:nvSpPr>
        <p:spPr>
          <a:xfrm>
            <a:off x="774445" y="5289550"/>
            <a:ext cx="2306955" cy="51435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Ocurre </a:t>
            </a:r>
            <a:r>
              <a:rPr sz="1600" dirty="0">
                <a:latin typeface="Calibri"/>
                <a:cs typeface="Calibri"/>
              </a:rPr>
              <a:t>cuando </a:t>
            </a:r>
            <a:r>
              <a:rPr sz="1600" spc="-5" dirty="0">
                <a:latin typeface="Calibri"/>
                <a:cs typeface="Calibri"/>
              </a:rPr>
              <a:t>una</a:t>
            </a:r>
            <a:r>
              <a:rPr sz="1600" spc="-70" dirty="0">
                <a:latin typeface="Calibri"/>
                <a:cs typeface="Calibri"/>
              </a:rPr>
              <a:t> </a:t>
            </a:r>
            <a:r>
              <a:rPr sz="1600" spc="-5" dirty="0">
                <a:latin typeface="Calibri"/>
                <a:cs typeface="Calibri"/>
              </a:rPr>
              <a:t>variable</a:t>
            </a:r>
            <a:endParaRPr sz="1600">
              <a:latin typeface="Calibri"/>
              <a:cs typeface="Calibri"/>
            </a:endParaRPr>
          </a:p>
          <a:p>
            <a:pPr marL="63500">
              <a:lnSpc>
                <a:spcPct val="100000"/>
              </a:lnSpc>
              <a:spcBef>
                <a:spcPts val="5"/>
              </a:spcBef>
            </a:pPr>
            <a:r>
              <a:rPr sz="1600" spc="-10" dirty="0">
                <a:latin typeface="Calibri"/>
                <a:cs typeface="Calibri"/>
              </a:rPr>
              <a:t>aumenta </a:t>
            </a:r>
            <a:r>
              <a:rPr sz="1600" dirty="0">
                <a:latin typeface="Calibri"/>
                <a:cs typeface="Calibri"/>
              </a:rPr>
              <a:t>y la </a:t>
            </a:r>
            <a:r>
              <a:rPr sz="1600" spc="-15" dirty="0">
                <a:latin typeface="Calibri"/>
                <a:cs typeface="Calibri"/>
              </a:rPr>
              <a:t>otra</a:t>
            </a:r>
            <a:r>
              <a:rPr sz="1600" spc="-40" dirty="0">
                <a:latin typeface="Calibri"/>
                <a:cs typeface="Calibri"/>
              </a:rPr>
              <a:t> </a:t>
            </a:r>
            <a:r>
              <a:rPr sz="1600" spc="-5" dirty="0">
                <a:latin typeface="Calibri"/>
                <a:cs typeface="Calibri"/>
              </a:rPr>
              <a:t>también</a:t>
            </a:r>
            <a:endParaRPr sz="1600">
              <a:latin typeface="Calibri"/>
              <a:cs typeface="Calibri"/>
            </a:endParaRPr>
          </a:p>
        </p:txBody>
      </p:sp>
      <p:sp>
        <p:nvSpPr>
          <p:cNvPr id="13" name="object 13"/>
          <p:cNvSpPr/>
          <p:nvPr/>
        </p:nvSpPr>
        <p:spPr>
          <a:xfrm>
            <a:off x="3563873" y="5270753"/>
            <a:ext cx="2662428" cy="64693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563873" y="5270753"/>
            <a:ext cx="2662555" cy="647065"/>
          </a:xfrm>
          <a:custGeom>
            <a:avLst/>
            <a:gdLst/>
            <a:ahLst/>
            <a:cxnLst/>
            <a:rect l="l" t="t" r="r" b="b"/>
            <a:pathLst>
              <a:path w="2662554" h="647064">
                <a:moveTo>
                  <a:pt x="0" y="107823"/>
                </a:moveTo>
                <a:lnTo>
                  <a:pt x="8471" y="65847"/>
                </a:lnTo>
                <a:lnTo>
                  <a:pt x="31575" y="31575"/>
                </a:lnTo>
                <a:lnTo>
                  <a:pt x="65847" y="8471"/>
                </a:lnTo>
                <a:lnTo>
                  <a:pt x="107823" y="0"/>
                </a:lnTo>
                <a:lnTo>
                  <a:pt x="2554604" y="0"/>
                </a:lnTo>
                <a:lnTo>
                  <a:pt x="2596580" y="8471"/>
                </a:lnTo>
                <a:lnTo>
                  <a:pt x="2630852" y="31575"/>
                </a:lnTo>
                <a:lnTo>
                  <a:pt x="2653956" y="65847"/>
                </a:lnTo>
                <a:lnTo>
                  <a:pt x="2662428" y="107823"/>
                </a:lnTo>
                <a:lnTo>
                  <a:pt x="2662428" y="539115"/>
                </a:lnTo>
                <a:lnTo>
                  <a:pt x="2653956" y="581085"/>
                </a:lnTo>
                <a:lnTo>
                  <a:pt x="2630852" y="615357"/>
                </a:lnTo>
                <a:lnTo>
                  <a:pt x="2596580" y="638464"/>
                </a:lnTo>
                <a:lnTo>
                  <a:pt x="2554604" y="646938"/>
                </a:lnTo>
                <a:lnTo>
                  <a:pt x="107823" y="646938"/>
                </a:lnTo>
                <a:lnTo>
                  <a:pt x="65847" y="638464"/>
                </a:lnTo>
                <a:lnTo>
                  <a:pt x="31575" y="615357"/>
                </a:lnTo>
                <a:lnTo>
                  <a:pt x="8471"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5" name="object 15"/>
          <p:cNvSpPr txBox="1"/>
          <p:nvPr/>
        </p:nvSpPr>
        <p:spPr>
          <a:xfrm>
            <a:off x="3713734" y="5323332"/>
            <a:ext cx="2364105" cy="513715"/>
          </a:xfrm>
          <a:prstGeom prst="rect">
            <a:avLst/>
          </a:prstGeom>
        </p:spPr>
        <p:txBody>
          <a:bodyPr vert="horz" wrap="square" lIns="0" tIns="12700" rIns="0" bIns="0" rtlCol="0">
            <a:spAutoFit/>
          </a:bodyPr>
          <a:lstStyle/>
          <a:p>
            <a:pPr marL="12700" marR="5080" indent="27940">
              <a:lnSpc>
                <a:spcPct val="100000"/>
              </a:lnSpc>
              <a:spcBef>
                <a:spcPts val="100"/>
              </a:spcBef>
            </a:pPr>
            <a:r>
              <a:rPr sz="1600" spc="-10" dirty="0">
                <a:latin typeface="Calibri"/>
                <a:cs typeface="Calibri"/>
              </a:rPr>
              <a:t>Ocurre </a:t>
            </a:r>
            <a:r>
              <a:rPr sz="1600" dirty="0">
                <a:latin typeface="Calibri"/>
                <a:cs typeface="Calibri"/>
              </a:rPr>
              <a:t>cuando </a:t>
            </a:r>
            <a:r>
              <a:rPr sz="1600" spc="-5" dirty="0">
                <a:latin typeface="Calibri"/>
                <a:cs typeface="Calibri"/>
              </a:rPr>
              <a:t>una variable  </a:t>
            </a:r>
            <a:r>
              <a:rPr sz="1600" spc="-10" dirty="0">
                <a:latin typeface="Calibri"/>
                <a:cs typeface="Calibri"/>
              </a:rPr>
              <a:t>aumenta </a:t>
            </a:r>
            <a:r>
              <a:rPr sz="1600" dirty="0">
                <a:latin typeface="Calibri"/>
                <a:cs typeface="Calibri"/>
              </a:rPr>
              <a:t>y la </a:t>
            </a:r>
            <a:r>
              <a:rPr sz="1600" spc="-15" dirty="0">
                <a:latin typeface="Calibri"/>
                <a:cs typeface="Calibri"/>
              </a:rPr>
              <a:t>otra</a:t>
            </a:r>
            <a:r>
              <a:rPr sz="1600" spc="-20" dirty="0">
                <a:latin typeface="Calibri"/>
                <a:cs typeface="Calibri"/>
              </a:rPr>
              <a:t> </a:t>
            </a:r>
            <a:r>
              <a:rPr sz="1600" spc="-10" dirty="0">
                <a:latin typeface="Calibri"/>
                <a:cs typeface="Calibri"/>
              </a:rPr>
              <a:t>disminuye</a:t>
            </a:r>
            <a:endParaRPr sz="1600">
              <a:latin typeface="Calibri"/>
              <a:cs typeface="Calibri"/>
            </a:endParaRPr>
          </a:p>
        </p:txBody>
      </p:sp>
      <p:sp>
        <p:nvSpPr>
          <p:cNvPr id="16" name="object 16"/>
          <p:cNvSpPr/>
          <p:nvPr/>
        </p:nvSpPr>
        <p:spPr>
          <a:xfrm>
            <a:off x="9387078" y="5270753"/>
            <a:ext cx="2662428" cy="646938"/>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9387078" y="5270753"/>
            <a:ext cx="2662555" cy="647065"/>
          </a:xfrm>
          <a:custGeom>
            <a:avLst/>
            <a:gdLst/>
            <a:ahLst/>
            <a:cxnLst/>
            <a:rect l="l" t="t" r="r" b="b"/>
            <a:pathLst>
              <a:path w="2662554" h="647064">
                <a:moveTo>
                  <a:pt x="0" y="107823"/>
                </a:moveTo>
                <a:lnTo>
                  <a:pt x="8471" y="65847"/>
                </a:lnTo>
                <a:lnTo>
                  <a:pt x="31575" y="31575"/>
                </a:lnTo>
                <a:lnTo>
                  <a:pt x="65847" y="8471"/>
                </a:lnTo>
                <a:lnTo>
                  <a:pt x="107823" y="0"/>
                </a:lnTo>
                <a:lnTo>
                  <a:pt x="2554604" y="0"/>
                </a:lnTo>
                <a:lnTo>
                  <a:pt x="2596580" y="8471"/>
                </a:lnTo>
                <a:lnTo>
                  <a:pt x="2630852" y="31575"/>
                </a:lnTo>
                <a:lnTo>
                  <a:pt x="2653956" y="65847"/>
                </a:lnTo>
                <a:lnTo>
                  <a:pt x="2662428" y="107823"/>
                </a:lnTo>
                <a:lnTo>
                  <a:pt x="2662428" y="539115"/>
                </a:lnTo>
                <a:lnTo>
                  <a:pt x="2653956" y="581085"/>
                </a:lnTo>
                <a:lnTo>
                  <a:pt x="2630852" y="615357"/>
                </a:lnTo>
                <a:lnTo>
                  <a:pt x="2596580" y="638464"/>
                </a:lnTo>
                <a:lnTo>
                  <a:pt x="2554604" y="646938"/>
                </a:lnTo>
                <a:lnTo>
                  <a:pt x="107823" y="646938"/>
                </a:lnTo>
                <a:lnTo>
                  <a:pt x="65847" y="638464"/>
                </a:lnTo>
                <a:lnTo>
                  <a:pt x="31575" y="615357"/>
                </a:lnTo>
                <a:lnTo>
                  <a:pt x="8471" y="581085"/>
                </a:lnTo>
                <a:lnTo>
                  <a:pt x="0" y="539115"/>
                </a:lnTo>
                <a:lnTo>
                  <a:pt x="0" y="107823"/>
                </a:lnTo>
                <a:close/>
              </a:path>
            </a:pathLst>
          </a:custGeom>
          <a:ln w="6096">
            <a:solidFill>
              <a:srgbClr val="A4A4A4"/>
            </a:solidFill>
          </a:ln>
        </p:spPr>
        <p:txBody>
          <a:bodyPr wrap="square" lIns="0" tIns="0" rIns="0" bIns="0" rtlCol="0"/>
          <a:lstStyle/>
          <a:p>
            <a:endParaRPr/>
          </a:p>
        </p:txBody>
      </p:sp>
      <p:sp>
        <p:nvSpPr>
          <p:cNvPr id="18" name="object 18"/>
          <p:cNvSpPr txBox="1"/>
          <p:nvPr/>
        </p:nvSpPr>
        <p:spPr>
          <a:xfrm>
            <a:off x="9564116" y="5323332"/>
            <a:ext cx="2309495" cy="513715"/>
          </a:xfrm>
          <a:prstGeom prst="rect">
            <a:avLst/>
          </a:prstGeom>
        </p:spPr>
        <p:txBody>
          <a:bodyPr vert="horz" wrap="square" lIns="0" tIns="12700" rIns="0" bIns="0" rtlCol="0">
            <a:spAutoFit/>
          </a:bodyPr>
          <a:lstStyle/>
          <a:p>
            <a:pPr marL="12700" marR="5080" indent="322580">
              <a:lnSpc>
                <a:spcPct val="100000"/>
              </a:lnSpc>
              <a:spcBef>
                <a:spcPts val="100"/>
              </a:spcBef>
            </a:pPr>
            <a:r>
              <a:rPr sz="1600" dirty="0">
                <a:latin typeface="Calibri"/>
                <a:cs typeface="Calibri"/>
              </a:rPr>
              <a:t>No </a:t>
            </a:r>
            <a:r>
              <a:rPr sz="1600" spc="-15" dirty="0">
                <a:latin typeface="Calibri"/>
                <a:cs typeface="Calibri"/>
              </a:rPr>
              <a:t>hay </a:t>
            </a:r>
            <a:r>
              <a:rPr sz="1600" spc="-5" dirty="0">
                <a:latin typeface="Calibri"/>
                <a:cs typeface="Calibri"/>
              </a:rPr>
              <a:t>una relación  </a:t>
            </a:r>
            <a:r>
              <a:rPr sz="1600" spc="-10" dirty="0">
                <a:latin typeface="Calibri"/>
                <a:cs typeface="Calibri"/>
              </a:rPr>
              <a:t>aparente entre </a:t>
            </a:r>
            <a:r>
              <a:rPr sz="1600" dirty="0">
                <a:latin typeface="Calibri"/>
                <a:cs typeface="Calibri"/>
              </a:rPr>
              <a:t>las</a:t>
            </a:r>
            <a:r>
              <a:rPr sz="1600" spc="-40" dirty="0">
                <a:latin typeface="Calibri"/>
                <a:cs typeface="Calibri"/>
              </a:rPr>
              <a:t> </a:t>
            </a:r>
            <a:r>
              <a:rPr sz="1600" spc="-5" dirty="0">
                <a:latin typeface="Calibri"/>
                <a:cs typeface="Calibri"/>
              </a:rPr>
              <a:t>variables</a:t>
            </a:r>
            <a:endParaRPr sz="1600">
              <a:latin typeface="Calibri"/>
              <a:cs typeface="Calibri"/>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685800"/>
            <a:ext cx="9829800" cy="751488"/>
          </a:xfrm>
          <a:prstGeom prst="rect">
            <a:avLst/>
          </a:prstGeom>
        </p:spPr>
        <p:txBody>
          <a:bodyPr vert="horz" wrap="square" lIns="0" tIns="12700" rIns="0" bIns="0" rtlCol="0">
            <a:spAutoFit/>
          </a:bodyPr>
          <a:lstStyle/>
          <a:p>
            <a:pPr marL="12700" algn="ctr">
              <a:spcBef>
                <a:spcPts val="100"/>
              </a:spcBef>
            </a:pPr>
            <a:r>
              <a:rPr lang="en-US" sz="4800" b="1" dirty="0">
                <a:latin typeface="Ancizar Sans Black"/>
              </a:rPr>
              <a:t>APRENDIZAJE DE MÁQUINAS</a:t>
            </a:r>
            <a:endParaRPr sz="3200" dirty="0">
              <a:latin typeface="Ancizar Sans" panose="020B0602040300000003" pitchFamily="34" charset="0"/>
            </a:endParaRPr>
          </a:p>
        </p:txBody>
      </p:sp>
      <p:sp>
        <p:nvSpPr>
          <p:cNvPr id="5" name="object 5"/>
          <p:cNvSpPr txBox="1"/>
          <p:nvPr/>
        </p:nvSpPr>
        <p:spPr>
          <a:xfrm>
            <a:off x="6428740" y="6600380"/>
            <a:ext cx="166370" cy="203200"/>
          </a:xfrm>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430"/>
                </a:lnSpc>
                <a:spcBef>
                  <a:spcPts val="0"/>
                </a:spcBef>
                <a:spcAft>
                  <a:spcPts val="0"/>
                </a:spcAft>
                <a:buClrTx/>
                <a:buSzTx/>
                <a:buFontTx/>
                <a:buNone/>
                <a:tabLst/>
                <a:defRPr/>
              </a:pPr>
              <a:t>2</a:t>
            </a:fld>
            <a:endParaRPr kumimoji="0" sz="14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6" name="object 3"/>
          <p:cNvSpPr txBox="1"/>
          <p:nvPr/>
        </p:nvSpPr>
        <p:spPr>
          <a:xfrm>
            <a:off x="2133600" y="2353476"/>
            <a:ext cx="7696200" cy="2292935"/>
          </a:xfrm>
          <a:prstGeom prst="rect">
            <a:avLst/>
          </a:prstGeom>
        </p:spPr>
        <p:txBody>
          <a:bodyPr vert="horz" wrap="square" lIns="0" tIns="137160" rIns="0" b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s-ES" sz="4000" b="1" i="0" u="none" strike="noStrike" kern="1200" cap="none" spc="0" normalizeH="0" baseline="0" noProof="0" dirty="0">
                <a:ln>
                  <a:noFill/>
                </a:ln>
                <a:solidFill>
                  <a:prstClr val="black"/>
                </a:solidFill>
                <a:effectLst/>
                <a:uLnTx/>
                <a:uFillTx/>
                <a:latin typeface="Ancizar Sans Black"/>
                <a:ea typeface="+mn-ea"/>
                <a:cs typeface="+mn-cs"/>
              </a:rPr>
              <a:t>JOHN W. BRANCH</a:t>
            </a:r>
            <a:endParaRPr kumimoji="0" lang="es-ES" sz="4000" b="0" i="0" u="none" strike="noStrike" kern="1200" cap="none" spc="0" normalizeH="0" baseline="0" noProof="0" dirty="0">
              <a:ln>
                <a:noFill/>
              </a:ln>
              <a:solidFill>
                <a:prstClr val="black"/>
              </a:solidFill>
              <a:effectLst/>
              <a:uLnTx/>
              <a:uFillTx/>
              <a:latin typeface="Ancizar Sans Black"/>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Profesor Titular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Departamento de Ciencias de la Computación y de la Decisión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Director del Grupo de I+D en Inteligencia Artificial – GIDIA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jwbranch@unal.edu.co</a:t>
            </a:r>
          </a:p>
          <a:p>
            <a:pPr marL="635" marR="0" lvl="0" indent="0" algn="ctr"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4" name="Rectángulo 3">
            <a:extLst>
              <a:ext uri="{FF2B5EF4-FFF2-40B4-BE49-F238E27FC236}">
                <a16:creationId xmlns:a16="http://schemas.microsoft.com/office/drawing/2014/main" id="{208CA65D-91CE-4CF4-B9CB-A856BA9269D9}"/>
              </a:ext>
            </a:extLst>
          </p:cNvPr>
          <p:cNvSpPr/>
          <p:nvPr/>
        </p:nvSpPr>
        <p:spPr>
          <a:xfrm>
            <a:off x="1726659" y="4870102"/>
            <a:ext cx="8738682"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hlinkClick r:id="rId3"/>
              </a:rPr>
              <a:t>https://github.com/jwbranch/AprendizajeDeMaquinas</a:t>
            </a:r>
            <a:endPar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hlinkClick r:id="rId4"/>
              </a:rPr>
              <a:t>https://www.coursera.org/programs/unal-iuukt</a:t>
            </a:r>
            <a:r>
              <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rPr>
              <a:t> </a:t>
            </a:r>
          </a:p>
        </p:txBody>
      </p:sp>
      <p:sp>
        <p:nvSpPr>
          <p:cNvPr id="7" name="Marcador de número de diapositiva 6"/>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ES"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2</a:t>
            </a:fld>
            <a:endParaRPr kumimoji="0" lang="es-ES" sz="1400" b="0" i="0" u="none" strike="noStrike" kern="1200" cap="none" spc="-5" normalizeH="0" baseline="0" noProof="0" dirty="0">
              <a:ln>
                <a:noFill/>
              </a:ln>
              <a:solidFill>
                <a:prstClr val="black"/>
              </a:solidFill>
              <a:effectLst/>
              <a:uLnTx/>
              <a:uFillTx/>
              <a:latin typeface="Carlito"/>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3463290"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5" dirty="0">
                <a:latin typeface="Calibri"/>
                <a:cs typeface="Calibri"/>
              </a:rPr>
              <a:t> </a:t>
            </a:r>
            <a:r>
              <a:rPr sz="4000" b="1" dirty="0">
                <a:latin typeface="Calibri"/>
                <a:cs typeface="Calibri"/>
              </a:rPr>
              <a:t>Lineal</a:t>
            </a:r>
            <a:endParaRPr sz="4000">
              <a:latin typeface="Calibri"/>
              <a:cs typeface="Calibri"/>
            </a:endParaRPr>
          </a:p>
        </p:txBody>
      </p:sp>
      <p:sp>
        <p:nvSpPr>
          <p:cNvPr id="3" name="object 3"/>
          <p:cNvSpPr txBox="1"/>
          <p:nvPr/>
        </p:nvSpPr>
        <p:spPr>
          <a:xfrm>
            <a:off x="6092190" y="536194"/>
            <a:ext cx="1839595" cy="330200"/>
          </a:xfrm>
          <a:prstGeom prst="rect">
            <a:avLst/>
          </a:prstGeom>
        </p:spPr>
        <p:txBody>
          <a:bodyPr vert="horz" wrap="square" lIns="0" tIns="12065" rIns="0" bIns="0" rtlCol="0">
            <a:spAutoFit/>
          </a:bodyPr>
          <a:lstStyle/>
          <a:p>
            <a:pPr marL="241300" indent="-228600">
              <a:lnSpc>
                <a:spcPct val="100000"/>
              </a:lnSpc>
              <a:spcBef>
                <a:spcPts val="95"/>
              </a:spcBef>
              <a:buFont typeface="Wingdings"/>
              <a:buChar char=""/>
              <a:tabLst>
                <a:tab pos="241300" algn="l"/>
              </a:tabLst>
            </a:pPr>
            <a:r>
              <a:rPr sz="2000" b="1" spc="-10" dirty="0">
                <a:latin typeface="Calibri"/>
                <a:cs typeface="Calibri"/>
              </a:rPr>
              <a:t>Generalidades:</a:t>
            </a:r>
            <a:endParaRPr sz="2000">
              <a:latin typeface="Calibri"/>
              <a:cs typeface="Calibri"/>
            </a:endParaRPr>
          </a:p>
        </p:txBody>
      </p:sp>
      <p:sp>
        <p:nvSpPr>
          <p:cNvPr id="4" name="object 4"/>
          <p:cNvSpPr txBox="1"/>
          <p:nvPr/>
        </p:nvSpPr>
        <p:spPr>
          <a:xfrm>
            <a:off x="6041390" y="937768"/>
            <a:ext cx="5851525" cy="2364740"/>
          </a:xfrm>
          <a:prstGeom prst="rect">
            <a:avLst/>
          </a:prstGeom>
        </p:spPr>
        <p:txBody>
          <a:bodyPr vert="horz" wrap="square" lIns="0" tIns="46990" rIns="0" bIns="0" rtlCol="0">
            <a:spAutoFit/>
          </a:bodyPr>
          <a:lstStyle/>
          <a:p>
            <a:pPr marL="292100" marR="68580" indent="-228600">
              <a:lnSpc>
                <a:spcPts val="2160"/>
              </a:lnSpc>
              <a:spcBef>
                <a:spcPts val="370"/>
              </a:spcBef>
              <a:buChar char="-"/>
              <a:tabLst>
                <a:tab pos="291465" algn="l"/>
                <a:tab pos="292100" algn="l"/>
              </a:tabLst>
            </a:pPr>
            <a:r>
              <a:rPr sz="2000" spc="-5" dirty="0">
                <a:latin typeface="Calibri"/>
                <a:cs typeface="Calibri"/>
              </a:rPr>
              <a:t>Los </a:t>
            </a:r>
            <a:r>
              <a:rPr sz="2000" spc="-10" dirty="0">
                <a:latin typeface="Calibri"/>
                <a:cs typeface="Calibri"/>
              </a:rPr>
              <a:t>métodos </a:t>
            </a:r>
            <a:r>
              <a:rPr sz="2000" spc="-5" dirty="0">
                <a:latin typeface="Calibri"/>
                <a:cs typeface="Calibri"/>
              </a:rPr>
              <a:t>de </a:t>
            </a:r>
            <a:r>
              <a:rPr sz="2000" spc="-10" dirty="0">
                <a:latin typeface="Calibri"/>
                <a:cs typeface="Calibri"/>
              </a:rPr>
              <a:t>regresión buscan </a:t>
            </a:r>
            <a:r>
              <a:rPr sz="2000" spc="-5" dirty="0">
                <a:latin typeface="Calibri"/>
                <a:cs typeface="Calibri"/>
              </a:rPr>
              <a:t>modelar la relación  </a:t>
            </a:r>
            <a:r>
              <a:rPr sz="2000" spc="-10" dirty="0">
                <a:latin typeface="Calibri"/>
                <a:cs typeface="Calibri"/>
              </a:rPr>
              <a:t>entre </a:t>
            </a:r>
            <a:r>
              <a:rPr sz="2000" spc="-5" dirty="0">
                <a:latin typeface="Calibri"/>
                <a:cs typeface="Calibri"/>
              </a:rPr>
              <a:t>2</a:t>
            </a:r>
            <a:r>
              <a:rPr sz="2000" spc="15" dirty="0">
                <a:latin typeface="Calibri"/>
                <a:cs typeface="Calibri"/>
              </a:rPr>
              <a:t> </a:t>
            </a:r>
            <a:r>
              <a:rPr sz="2000" spc="-5" dirty="0">
                <a:latin typeface="Calibri"/>
                <a:cs typeface="Calibri"/>
              </a:rPr>
              <a:t>variables.</a:t>
            </a:r>
            <a:endParaRPr sz="2000">
              <a:latin typeface="Calibri"/>
              <a:cs typeface="Calibri"/>
            </a:endParaRPr>
          </a:p>
          <a:p>
            <a:pPr marL="292100" marR="573405" indent="-228600">
              <a:lnSpc>
                <a:spcPts val="2160"/>
              </a:lnSpc>
              <a:spcBef>
                <a:spcPts val="994"/>
              </a:spcBef>
              <a:buChar char="-"/>
              <a:tabLst>
                <a:tab pos="291465" algn="l"/>
                <a:tab pos="292100" algn="l"/>
              </a:tabLst>
            </a:pPr>
            <a:r>
              <a:rPr sz="2000" spc="-5" dirty="0">
                <a:latin typeface="Calibri"/>
                <a:cs typeface="Calibri"/>
              </a:rPr>
              <a:t>El modelo se </a:t>
            </a:r>
            <a:r>
              <a:rPr sz="2000" spc="-10" dirty="0">
                <a:latin typeface="Calibri"/>
                <a:cs typeface="Calibri"/>
              </a:rPr>
              <a:t>ajusta usando </a:t>
            </a:r>
            <a:r>
              <a:rPr sz="2000" spc="-5" dirty="0">
                <a:latin typeface="Calibri"/>
                <a:cs typeface="Calibri"/>
              </a:rPr>
              <a:t>una </a:t>
            </a:r>
            <a:r>
              <a:rPr sz="2000" spc="-5" dirty="0">
                <a:solidFill>
                  <a:srgbClr val="4471C4"/>
                </a:solidFill>
                <a:latin typeface="Calibri"/>
                <a:cs typeface="Calibri"/>
              </a:rPr>
              <a:t>medida de </a:t>
            </a:r>
            <a:r>
              <a:rPr sz="2000" spc="-10" dirty="0">
                <a:solidFill>
                  <a:srgbClr val="4471C4"/>
                </a:solidFill>
                <a:latin typeface="Calibri"/>
                <a:cs typeface="Calibri"/>
              </a:rPr>
              <a:t>error </a:t>
            </a:r>
            <a:r>
              <a:rPr sz="2000" spc="-10" dirty="0">
                <a:latin typeface="Calibri"/>
                <a:cs typeface="Calibri"/>
              </a:rPr>
              <a:t> sobre </a:t>
            </a:r>
            <a:r>
              <a:rPr sz="2000" spc="-5" dirty="0">
                <a:latin typeface="Calibri"/>
                <a:cs typeface="Calibri"/>
              </a:rPr>
              <a:t>las predicciones que </a:t>
            </a:r>
            <a:r>
              <a:rPr sz="2000" spc="-15" dirty="0">
                <a:latin typeface="Calibri"/>
                <a:cs typeface="Calibri"/>
              </a:rPr>
              <a:t>éste</a:t>
            </a:r>
            <a:r>
              <a:rPr sz="2000" spc="75" dirty="0">
                <a:latin typeface="Calibri"/>
                <a:cs typeface="Calibri"/>
              </a:rPr>
              <a:t> </a:t>
            </a:r>
            <a:r>
              <a:rPr sz="2000" spc="-10" dirty="0">
                <a:latin typeface="Calibri"/>
                <a:cs typeface="Calibri"/>
              </a:rPr>
              <a:t>hace.</a:t>
            </a:r>
            <a:endParaRPr sz="2000">
              <a:latin typeface="Calibri"/>
              <a:cs typeface="Calibri"/>
            </a:endParaRPr>
          </a:p>
          <a:p>
            <a:pPr marL="292100" marR="516890" indent="-228600">
              <a:lnSpc>
                <a:spcPts val="2160"/>
              </a:lnSpc>
              <a:spcBef>
                <a:spcPts val="1000"/>
              </a:spcBef>
              <a:buChar char="-"/>
              <a:tabLst>
                <a:tab pos="291465" algn="l"/>
                <a:tab pos="292100" algn="l"/>
              </a:tabLst>
            </a:pPr>
            <a:r>
              <a:rPr sz="2000" spc="-5" dirty="0">
                <a:latin typeface="Calibri"/>
                <a:cs typeface="Calibri"/>
              </a:rPr>
              <a:t>En la </a:t>
            </a:r>
            <a:r>
              <a:rPr sz="2000" b="1" spc="-15" dirty="0">
                <a:latin typeface="Calibri"/>
                <a:cs typeface="Calibri"/>
              </a:rPr>
              <a:t>Regresión </a:t>
            </a:r>
            <a:r>
              <a:rPr sz="2000" b="1" spc="-5" dirty="0">
                <a:latin typeface="Calibri"/>
                <a:cs typeface="Calibri"/>
              </a:rPr>
              <a:t>Lineal </a:t>
            </a:r>
            <a:r>
              <a:rPr sz="2000" spc="-5" dirty="0">
                <a:latin typeface="Calibri"/>
                <a:cs typeface="Calibri"/>
              </a:rPr>
              <a:t>el modelo a </a:t>
            </a:r>
            <a:r>
              <a:rPr sz="2000" spc="-10" dirty="0">
                <a:latin typeface="Calibri"/>
                <a:cs typeface="Calibri"/>
              </a:rPr>
              <a:t>ajustar </a:t>
            </a:r>
            <a:r>
              <a:rPr sz="2000" spc="-5" dirty="0">
                <a:latin typeface="Calibri"/>
                <a:cs typeface="Calibri"/>
              </a:rPr>
              <a:t>es </a:t>
            </a:r>
            <a:r>
              <a:rPr sz="2000" spc="-10" dirty="0">
                <a:latin typeface="Calibri"/>
                <a:cs typeface="Calibri"/>
              </a:rPr>
              <a:t>una  </a:t>
            </a:r>
            <a:r>
              <a:rPr sz="2000" spc="-5" dirty="0">
                <a:latin typeface="Calibri"/>
                <a:cs typeface="Calibri"/>
              </a:rPr>
              <a:t>línea</a:t>
            </a:r>
            <a:r>
              <a:rPr sz="2000" spc="10" dirty="0">
                <a:latin typeface="Calibri"/>
                <a:cs typeface="Calibri"/>
              </a:rPr>
              <a:t> </a:t>
            </a:r>
            <a:r>
              <a:rPr sz="2000" spc="-10" dirty="0">
                <a:latin typeface="Calibri"/>
                <a:cs typeface="Calibri"/>
              </a:rPr>
              <a:t>recta:</a:t>
            </a:r>
            <a:endParaRPr sz="2000">
              <a:latin typeface="Calibri"/>
              <a:cs typeface="Calibri"/>
            </a:endParaRPr>
          </a:p>
          <a:p>
            <a:pPr marL="382270" algn="ctr">
              <a:lnSpc>
                <a:spcPct val="100000"/>
              </a:lnSpc>
              <a:spcBef>
                <a:spcPts val="790"/>
              </a:spcBef>
            </a:pPr>
            <a:r>
              <a:rPr sz="2000" spc="-815" dirty="0">
                <a:latin typeface="Cambria Math"/>
                <a:cs typeface="Cambria Math"/>
              </a:rPr>
              <a:t>𝑦ො</a:t>
            </a:r>
            <a:r>
              <a:rPr sz="2000" spc="135" dirty="0">
                <a:latin typeface="Cambria Math"/>
                <a:cs typeface="Cambria Math"/>
              </a:rPr>
              <a:t> </a:t>
            </a:r>
            <a:r>
              <a:rPr sz="2000" spc="-5" dirty="0">
                <a:latin typeface="Times New Roman"/>
                <a:cs typeface="Times New Roman"/>
              </a:rPr>
              <a:t>= </a:t>
            </a:r>
            <a:r>
              <a:rPr sz="2000" spc="-20" dirty="0">
                <a:latin typeface="Cambria Math"/>
                <a:cs typeface="Cambria Math"/>
              </a:rPr>
              <a:t>𝑤</a:t>
            </a:r>
            <a:r>
              <a:rPr sz="2175" spc="-30" baseline="-15325" dirty="0">
                <a:latin typeface="Cambria Math"/>
                <a:cs typeface="Cambria Math"/>
              </a:rPr>
              <a:t>0</a:t>
            </a:r>
            <a:r>
              <a:rPr sz="2175" spc="397" baseline="-15325" dirty="0">
                <a:latin typeface="Cambria Math"/>
                <a:cs typeface="Cambria Math"/>
              </a:rPr>
              <a:t> </a:t>
            </a:r>
            <a:r>
              <a:rPr sz="2000" dirty="0">
                <a:latin typeface="Times New Roman"/>
                <a:cs typeface="Times New Roman"/>
              </a:rPr>
              <a:t>+</a:t>
            </a:r>
            <a:r>
              <a:rPr sz="2000" dirty="0">
                <a:latin typeface="Cambria Math"/>
                <a:cs typeface="Cambria Math"/>
              </a:rPr>
              <a:t>𝑤</a:t>
            </a:r>
            <a:r>
              <a:rPr sz="2175" baseline="-15325" dirty="0">
                <a:latin typeface="Cambria Math"/>
                <a:cs typeface="Cambria Math"/>
              </a:rPr>
              <a:t>1</a:t>
            </a:r>
            <a:r>
              <a:rPr sz="2000" dirty="0">
                <a:latin typeface="Times New Roman"/>
                <a:cs typeface="Times New Roman"/>
              </a:rPr>
              <a:t>x</a:t>
            </a:r>
            <a:endParaRPr sz="2000">
              <a:latin typeface="Times New Roman"/>
              <a:cs typeface="Times New Roman"/>
            </a:endParaRPr>
          </a:p>
        </p:txBody>
      </p:sp>
      <p:sp>
        <p:nvSpPr>
          <p:cNvPr id="5" name="object 5"/>
          <p:cNvSpPr/>
          <p:nvPr/>
        </p:nvSpPr>
        <p:spPr>
          <a:xfrm>
            <a:off x="217485" y="1530459"/>
            <a:ext cx="5699531" cy="442127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91453" y="3767709"/>
            <a:ext cx="5539740" cy="1804670"/>
          </a:xfrm>
          <a:custGeom>
            <a:avLst/>
            <a:gdLst/>
            <a:ahLst/>
            <a:cxnLst/>
            <a:rect l="l" t="t" r="r" b="b"/>
            <a:pathLst>
              <a:path w="5539740" h="1804670">
                <a:moveTo>
                  <a:pt x="5239004" y="0"/>
                </a:moveTo>
                <a:lnTo>
                  <a:pt x="300736" y="0"/>
                </a:lnTo>
                <a:lnTo>
                  <a:pt x="251949" y="3935"/>
                </a:lnTo>
                <a:lnTo>
                  <a:pt x="205670" y="15329"/>
                </a:lnTo>
                <a:lnTo>
                  <a:pt x="162519" y="33563"/>
                </a:lnTo>
                <a:lnTo>
                  <a:pt x="123114" y="58017"/>
                </a:lnTo>
                <a:lnTo>
                  <a:pt x="88074" y="88074"/>
                </a:lnTo>
                <a:lnTo>
                  <a:pt x="58017" y="123114"/>
                </a:lnTo>
                <a:lnTo>
                  <a:pt x="33563" y="162519"/>
                </a:lnTo>
                <a:lnTo>
                  <a:pt x="15329" y="205670"/>
                </a:lnTo>
                <a:lnTo>
                  <a:pt x="3935" y="251949"/>
                </a:lnTo>
                <a:lnTo>
                  <a:pt x="0" y="300736"/>
                </a:lnTo>
                <a:lnTo>
                  <a:pt x="0" y="1503680"/>
                </a:lnTo>
                <a:lnTo>
                  <a:pt x="3935" y="1552466"/>
                </a:lnTo>
                <a:lnTo>
                  <a:pt x="15329" y="1598745"/>
                </a:lnTo>
                <a:lnTo>
                  <a:pt x="33563" y="1641896"/>
                </a:lnTo>
                <a:lnTo>
                  <a:pt x="58017" y="1681301"/>
                </a:lnTo>
                <a:lnTo>
                  <a:pt x="88074" y="1716341"/>
                </a:lnTo>
                <a:lnTo>
                  <a:pt x="123114" y="1746398"/>
                </a:lnTo>
                <a:lnTo>
                  <a:pt x="162519" y="1770852"/>
                </a:lnTo>
                <a:lnTo>
                  <a:pt x="205670" y="1789086"/>
                </a:lnTo>
                <a:lnTo>
                  <a:pt x="251949" y="1800480"/>
                </a:lnTo>
                <a:lnTo>
                  <a:pt x="300736" y="1804416"/>
                </a:lnTo>
                <a:lnTo>
                  <a:pt x="5239004" y="1804416"/>
                </a:lnTo>
                <a:lnTo>
                  <a:pt x="5287790" y="1800480"/>
                </a:lnTo>
                <a:lnTo>
                  <a:pt x="5334069" y="1789086"/>
                </a:lnTo>
                <a:lnTo>
                  <a:pt x="5377220" y="1770852"/>
                </a:lnTo>
                <a:lnTo>
                  <a:pt x="5416625" y="1746398"/>
                </a:lnTo>
                <a:lnTo>
                  <a:pt x="5451665" y="1716341"/>
                </a:lnTo>
                <a:lnTo>
                  <a:pt x="5481722" y="1681301"/>
                </a:lnTo>
                <a:lnTo>
                  <a:pt x="5506176" y="1641896"/>
                </a:lnTo>
                <a:lnTo>
                  <a:pt x="5524410" y="1598745"/>
                </a:lnTo>
                <a:lnTo>
                  <a:pt x="5535804" y="1552466"/>
                </a:lnTo>
                <a:lnTo>
                  <a:pt x="5539740" y="1503680"/>
                </a:lnTo>
                <a:lnTo>
                  <a:pt x="5539740" y="300736"/>
                </a:lnTo>
                <a:lnTo>
                  <a:pt x="5535804" y="251949"/>
                </a:lnTo>
                <a:lnTo>
                  <a:pt x="5524410" y="205670"/>
                </a:lnTo>
                <a:lnTo>
                  <a:pt x="5506176" y="162519"/>
                </a:lnTo>
                <a:lnTo>
                  <a:pt x="5481722" y="123114"/>
                </a:lnTo>
                <a:lnTo>
                  <a:pt x="5451665" y="88074"/>
                </a:lnTo>
                <a:lnTo>
                  <a:pt x="5416625" y="58017"/>
                </a:lnTo>
                <a:lnTo>
                  <a:pt x="5377220" y="33563"/>
                </a:lnTo>
                <a:lnTo>
                  <a:pt x="5334069" y="15329"/>
                </a:lnTo>
                <a:lnTo>
                  <a:pt x="5287790" y="3935"/>
                </a:lnTo>
                <a:lnTo>
                  <a:pt x="5239004" y="0"/>
                </a:lnTo>
                <a:close/>
              </a:path>
            </a:pathLst>
          </a:custGeom>
          <a:solidFill>
            <a:srgbClr val="4471C4"/>
          </a:solidFill>
        </p:spPr>
        <p:txBody>
          <a:bodyPr wrap="square" lIns="0" tIns="0" rIns="0" bIns="0" rtlCol="0"/>
          <a:lstStyle/>
          <a:p>
            <a:endParaRPr/>
          </a:p>
        </p:txBody>
      </p:sp>
      <p:sp>
        <p:nvSpPr>
          <p:cNvPr id="7" name="object 7"/>
          <p:cNvSpPr/>
          <p:nvPr/>
        </p:nvSpPr>
        <p:spPr>
          <a:xfrm>
            <a:off x="6291453" y="3767709"/>
            <a:ext cx="5539740" cy="1804670"/>
          </a:xfrm>
          <a:custGeom>
            <a:avLst/>
            <a:gdLst/>
            <a:ahLst/>
            <a:cxnLst/>
            <a:rect l="l" t="t" r="r" b="b"/>
            <a:pathLst>
              <a:path w="5539740" h="1804670">
                <a:moveTo>
                  <a:pt x="0" y="300736"/>
                </a:moveTo>
                <a:lnTo>
                  <a:pt x="3935" y="251949"/>
                </a:lnTo>
                <a:lnTo>
                  <a:pt x="15329" y="205670"/>
                </a:lnTo>
                <a:lnTo>
                  <a:pt x="33563" y="162519"/>
                </a:lnTo>
                <a:lnTo>
                  <a:pt x="58017" y="123114"/>
                </a:lnTo>
                <a:lnTo>
                  <a:pt x="88074" y="88074"/>
                </a:lnTo>
                <a:lnTo>
                  <a:pt x="123114" y="58017"/>
                </a:lnTo>
                <a:lnTo>
                  <a:pt x="162519" y="33563"/>
                </a:lnTo>
                <a:lnTo>
                  <a:pt x="205670" y="15329"/>
                </a:lnTo>
                <a:lnTo>
                  <a:pt x="251949" y="3935"/>
                </a:lnTo>
                <a:lnTo>
                  <a:pt x="300736" y="0"/>
                </a:lnTo>
                <a:lnTo>
                  <a:pt x="5239004" y="0"/>
                </a:lnTo>
                <a:lnTo>
                  <a:pt x="5287790" y="3935"/>
                </a:lnTo>
                <a:lnTo>
                  <a:pt x="5334069" y="15329"/>
                </a:lnTo>
                <a:lnTo>
                  <a:pt x="5377220" y="33563"/>
                </a:lnTo>
                <a:lnTo>
                  <a:pt x="5416625" y="58017"/>
                </a:lnTo>
                <a:lnTo>
                  <a:pt x="5451665" y="88074"/>
                </a:lnTo>
                <a:lnTo>
                  <a:pt x="5481722" y="123114"/>
                </a:lnTo>
                <a:lnTo>
                  <a:pt x="5506176" y="162519"/>
                </a:lnTo>
                <a:lnTo>
                  <a:pt x="5524410" y="205670"/>
                </a:lnTo>
                <a:lnTo>
                  <a:pt x="5535804" y="251949"/>
                </a:lnTo>
                <a:lnTo>
                  <a:pt x="5539740" y="300736"/>
                </a:lnTo>
                <a:lnTo>
                  <a:pt x="5539740" y="1503680"/>
                </a:lnTo>
                <a:lnTo>
                  <a:pt x="5535804" y="1552466"/>
                </a:lnTo>
                <a:lnTo>
                  <a:pt x="5524410" y="1598745"/>
                </a:lnTo>
                <a:lnTo>
                  <a:pt x="5506176" y="1641896"/>
                </a:lnTo>
                <a:lnTo>
                  <a:pt x="5481722" y="1681301"/>
                </a:lnTo>
                <a:lnTo>
                  <a:pt x="5451665" y="1716341"/>
                </a:lnTo>
                <a:lnTo>
                  <a:pt x="5416625" y="1746398"/>
                </a:lnTo>
                <a:lnTo>
                  <a:pt x="5377220" y="1770852"/>
                </a:lnTo>
                <a:lnTo>
                  <a:pt x="5334069" y="1789086"/>
                </a:lnTo>
                <a:lnTo>
                  <a:pt x="5287790" y="1800480"/>
                </a:lnTo>
                <a:lnTo>
                  <a:pt x="5239004" y="1804416"/>
                </a:lnTo>
                <a:lnTo>
                  <a:pt x="300736" y="1804416"/>
                </a:lnTo>
                <a:lnTo>
                  <a:pt x="251949" y="1800480"/>
                </a:lnTo>
                <a:lnTo>
                  <a:pt x="205670" y="1789086"/>
                </a:lnTo>
                <a:lnTo>
                  <a:pt x="162519" y="1770852"/>
                </a:lnTo>
                <a:lnTo>
                  <a:pt x="123114" y="1746398"/>
                </a:lnTo>
                <a:lnTo>
                  <a:pt x="88074" y="1716341"/>
                </a:lnTo>
                <a:lnTo>
                  <a:pt x="58017" y="1681301"/>
                </a:lnTo>
                <a:lnTo>
                  <a:pt x="33563" y="1641896"/>
                </a:lnTo>
                <a:lnTo>
                  <a:pt x="15329" y="1598745"/>
                </a:lnTo>
                <a:lnTo>
                  <a:pt x="3935" y="1552466"/>
                </a:lnTo>
                <a:lnTo>
                  <a:pt x="0" y="1503680"/>
                </a:lnTo>
                <a:lnTo>
                  <a:pt x="0" y="300736"/>
                </a:lnTo>
                <a:close/>
              </a:path>
            </a:pathLst>
          </a:custGeom>
          <a:ln w="12953">
            <a:solidFill>
              <a:srgbClr val="2E528F"/>
            </a:solidFill>
          </a:ln>
        </p:spPr>
        <p:txBody>
          <a:bodyPr wrap="square" lIns="0" tIns="0" rIns="0" bIns="0" rtlCol="0"/>
          <a:lstStyle/>
          <a:p>
            <a:endParaRPr/>
          </a:p>
        </p:txBody>
      </p:sp>
      <p:sp>
        <p:nvSpPr>
          <p:cNvPr id="8" name="object 8"/>
          <p:cNvSpPr txBox="1"/>
          <p:nvPr/>
        </p:nvSpPr>
        <p:spPr>
          <a:xfrm>
            <a:off x="6499097" y="3872738"/>
            <a:ext cx="5123815" cy="1549400"/>
          </a:xfrm>
          <a:prstGeom prst="rect">
            <a:avLst/>
          </a:prstGeom>
        </p:spPr>
        <p:txBody>
          <a:bodyPr vert="horz" wrap="square" lIns="0" tIns="12065" rIns="0" bIns="0" rtlCol="0">
            <a:spAutoFit/>
          </a:bodyPr>
          <a:lstStyle/>
          <a:p>
            <a:pPr marL="12700" marR="5080" algn="ctr">
              <a:lnSpc>
                <a:spcPct val="100000"/>
              </a:lnSpc>
              <a:spcBef>
                <a:spcPts val="95"/>
              </a:spcBef>
            </a:pPr>
            <a:r>
              <a:rPr sz="2000" spc="-5" dirty="0">
                <a:solidFill>
                  <a:srgbClr val="FFFFFF"/>
                </a:solidFill>
                <a:latin typeface="Calibri"/>
                <a:cs typeface="Calibri"/>
              </a:rPr>
              <a:t>Puede haber múltiples líneas </a:t>
            </a:r>
            <a:r>
              <a:rPr sz="2000" spc="-10" dirty="0">
                <a:solidFill>
                  <a:srgbClr val="FFFFFF"/>
                </a:solidFill>
                <a:latin typeface="Calibri"/>
                <a:cs typeface="Calibri"/>
              </a:rPr>
              <a:t>rectas </a:t>
            </a:r>
            <a:r>
              <a:rPr sz="2000" spc="-5" dirty="0">
                <a:solidFill>
                  <a:srgbClr val="FFFFFF"/>
                </a:solidFill>
                <a:latin typeface="Calibri"/>
                <a:cs typeface="Calibri"/>
              </a:rPr>
              <a:t>dependiendo  de los </a:t>
            </a:r>
            <a:r>
              <a:rPr sz="2000" spc="-10" dirty="0">
                <a:solidFill>
                  <a:srgbClr val="FFFFFF"/>
                </a:solidFill>
                <a:latin typeface="Calibri"/>
                <a:cs typeface="Calibri"/>
              </a:rPr>
              <a:t>valores </a:t>
            </a:r>
            <a:r>
              <a:rPr sz="2000" spc="-5" dirty="0">
                <a:solidFill>
                  <a:srgbClr val="FFFFFF"/>
                </a:solidFill>
                <a:latin typeface="Calibri"/>
                <a:cs typeface="Calibri"/>
              </a:rPr>
              <a:t>de </a:t>
            </a:r>
            <a:r>
              <a:rPr sz="2000" spc="-10" dirty="0">
                <a:solidFill>
                  <a:srgbClr val="FFFFFF"/>
                </a:solidFill>
                <a:latin typeface="Calibri"/>
                <a:cs typeface="Calibri"/>
              </a:rPr>
              <a:t>intercepción </a:t>
            </a:r>
            <a:r>
              <a:rPr sz="2000" spc="-5" dirty="0">
                <a:solidFill>
                  <a:srgbClr val="FFFFFF"/>
                </a:solidFill>
                <a:latin typeface="Calibri"/>
                <a:cs typeface="Calibri"/>
              </a:rPr>
              <a:t>y</a:t>
            </a:r>
            <a:r>
              <a:rPr sz="2000" spc="45" dirty="0">
                <a:solidFill>
                  <a:srgbClr val="FFFFFF"/>
                </a:solidFill>
                <a:latin typeface="Calibri"/>
                <a:cs typeface="Calibri"/>
              </a:rPr>
              <a:t> </a:t>
            </a:r>
            <a:r>
              <a:rPr sz="2000" spc="-10" dirty="0">
                <a:solidFill>
                  <a:srgbClr val="FFFFFF"/>
                </a:solidFill>
                <a:latin typeface="Calibri"/>
                <a:cs typeface="Calibri"/>
              </a:rPr>
              <a:t>pendiente.</a:t>
            </a:r>
            <a:endParaRPr sz="2000">
              <a:latin typeface="Calibri"/>
              <a:cs typeface="Calibri"/>
            </a:endParaRPr>
          </a:p>
          <a:p>
            <a:pPr marL="41910" marR="38735" algn="ctr">
              <a:lnSpc>
                <a:spcPct val="100000"/>
              </a:lnSpc>
            </a:pPr>
            <a:r>
              <a:rPr sz="2000" spc="-5" dirty="0">
                <a:solidFill>
                  <a:srgbClr val="FFFFFF"/>
                </a:solidFill>
                <a:latin typeface="Calibri"/>
                <a:cs typeface="Calibri"/>
              </a:rPr>
              <a:t>Básicamente, lo que hace el </a:t>
            </a:r>
            <a:r>
              <a:rPr sz="2000" spc="-10" dirty="0">
                <a:solidFill>
                  <a:srgbClr val="FFFFFF"/>
                </a:solidFill>
                <a:latin typeface="Calibri"/>
                <a:cs typeface="Calibri"/>
              </a:rPr>
              <a:t>algoritmo de  regresión </a:t>
            </a:r>
            <a:r>
              <a:rPr sz="2000" spc="-5" dirty="0">
                <a:solidFill>
                  <a:srgbClr val="FFFFFF"/>
                </a:solidFill>
                <a:latin typeface="Calibri"/>
                <a:cs typeface="Calibri"/>
              </a:rPr>
              <a:t>lineal es </a:t>
            </a:r>
            <a:r>
              <a:rPr sz="2000" spc="-10" dirty="0">
                <a:solidFill>
                  <a:srgbClr val="FFFFFF"/>
                </a:solidFill>
                <a:latin typeface="Calibri"/>
                <a:cs typeface="Calibri"/>
              </a:rPr>
              <a:t>ajustar varias </a:t>
            </a:r>
            <a:r>
              <a:rPr sz="2000" spc="-5" dirty="0">
                <a:solidFill>
                  <a:srgbClr val="FFFFFF"/>
                </a:solidFill>
                <a:latin typeface="Calibri"/>
                <a:cs typeface="Calibri"/>
              </a:rPr>
              <a:t>líneas y </a:t>
            </a:r>
            <a:r>
              <a:rPr sz="2000" spc="-15" dirty="0">
                <a:solidFill>
                  <a:srgbClr val="FFFFFF"/>
                </a:solidFill>
                <a:latin typeface="Calibri"/>
                <a:cs typeface="Calibri"/>
              </a:rPr>
              <a:t>retornar  </a:t>
            </a:r>
            <a:r>
              <a:rPr sz="2000" spc="-5" dirty="0">
                <a:solidFill>
                  <a:srgbClr val="FFFFFF"/>
                </a:solidFill>
                <a:latin typeface="Calibri"/>
                <a:cs typeface="Calibri"/>
              </a:rPr>
              <a:t>la línea que </a:t>
            </a:r>
            <a:r>
              <a:rPr sz="2000" spc="-10" dirty="0">
                <a:solidFill>
                  <a:srgbClr val="FFFFFF"/>
                </a:solidFill>
                <a:latin typeface="Calibri"/>
                <a:cs typeface="Calibri"/>
              </a:rPr>
              <a:t>produce </a:t>
            </a:r>
            <a:r>
              <a:rPr sz="2000" spc="-5" dirty="0">
                <a:solidFill>
                  <a:srgbClr val="FFFFFF"/>
                </a:solidFill>
                <a:latin typeface="Calibri"/>
                <a:cs typeface="Calibri"/>
              </a:rPr>
              <a:t>el menor</a:t>
            </a:r>
            <a:r>
              <a:rPr sz="2000" spc="45" dirty="0">
                <a:solidFill>
                  <a:srgbClr val="FFFFFF"/>
                </a:solidFill>
                <a:latin typeface="Calibri"/>
                <a:cs typeface="Calibri"/>
              </a:rPr>
              <a:t> </a:t>
            </a:r>
            <a:r>
              <a:rPr sz="2000" spc="-45" dirty="0">
                <a:solidFill>
                  <a:srgbClr val="FFFFFF"/>
                </a:solidFill>
                <a:latin typeface="Calibri"/>
                <a:cs typeface="Calibri"/>
              </a:rPr>
              <a:t>error.</a:t>
            </a:r>
            <a:endParaRPr sz="20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4798061"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Polinomial</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173795" y="3485680"/>
            <a:ext cx="5939790" cy="1397177"/>
          </a:xfrm>
          <a:prstGeom prst="rect">
            <a:avLst/>
          </a:prstGeom>
        </p:spPr>
        <p:txBody>
          <a:bodyPr vert="horz" wrap="square" lIns="0" tIns="12065" rIns="0" bIns="0" rtlCol="0">
            <a:spAutoFit/>
          </a:bodyPr>
          <a:lstStyle/>
          <a:p>
            <a:pPr algn="just"/>
            <a:r>
              <a:rPr lang="es-ES" dirty="0"/>
              <a:t>La dependencia entre la </a:t>
            </a:r>
            <a:r>
              <a:rPr lang="es-ES" i="1" dirty="0"/>
              <a:t>variable de respuesta</a:t>
            </a:r>
            <a:r>
              <a:rPr lang="es-ES" dirty="0"/>
              <a:t> y la </a:t>
            </a:r>
            <a:r>
              <a:rPr lang="es-ES" i="1" dirty="0" err="1"/>
              <a:t>regresora</a:t>
            </a:r>
            <a:r>
              <a:rPr lang="es-ES" dirty="0"/>
              <a:t> frecuentemente no es lineal. ¿Cómo determinar la significancia de la desviación del supuesto de </a:t>
            </a:r>
            <a:r>
              <a:rPr lang="es-ES" dirty="0" err="1"/>
              <a:t>linearidad</a:t>
            </a:r>
            <a:r>
              <a:rPr lang="es-ES" dirty="0"/>
              <a:t>?</a:t>
            </a:r>
          </a:p>
          <a:p>
            <a:pPr algn="just"/>
            <a:r>
              <a:rPr lang="es-ES" dirty="0"/>
              <a:t>Una de las maneras más sencillas es usando la </a:t>
            </a:r>
            <a:r>
              <a:rPr lang="es-ES" b="1" dirty="0"/>
              <a:t>regresión polinomial</a:t>
            </a:r>
            <a:r>
              <a:rPr lang="es-ES" dirty="0"/>
              <a:t>, donde:</a:t>
            </a:r>
          </a:p>
        </p:txBody>
      </p:sp>
      <p:sp>
        <p:nvSpPr>
          <p:cNvPr id="16" name="object 16"/>
          <p:cNvSpPr/>
          <p:nvPr/>
        </p:nvSpPr>
        <p:spPr>
          <a:xfrm>
            <a:off x="6688686" y="1503670"/>
            <a:ext cx="5190478" cy="4022408"/>
          </a:xfrm>
          <a:prstGeom prst="rect">
            <a:avLst/>
          </a:prstGeom>
          <a:blipFill>
            <a:blip r:embed="rId3" cstate="print"/>
            <a:stretch>
              <a:fillRect/>
            </a:stretch>
          </a:blip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21</a:t>
            </a:fld>
            <a:endParaRPr spc="-5" dirty="0"/>
          </a:p>
        </p:txBody>
      </p:sp>
      <mc:AlternateContent xmlns:mc="http://schemas.openxmlformats.org/markup-compatibility/2006" xmlns:a14="http://schemas.microsoft.com/office/drawing/2010/main">
        <mc:Choice Requires="a14">
          <p:sp>
            <p:nvSpPr>
              <p:cNvPr id="19" name="CuadroTexto 18"/>
              <p:cNvSpPr txBox="1"/>
              <p:nvPr/>
            </p:nvSpPr>
            <p:spPr>
              <a:xfrm>
                <a:off x="1828800" y="4918026"/>
                <a:ext cx="412266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latin typeface="Cambria Math" panose="02040503050406030204" pitchFamily="18" charset="0"/>
                        </a:rPr>
                        <m:t>𝑦</m:t>
                      </m:r>
                      <m:r>
                        <a:rPr lang="es-CO" sz="2800" b="0" i="1" smtClean="0">
                          <a:latin typeface="Cambria Math" panose="02040503050406030204" pitchFamily="18" charset="0"/>
                        </a:rPr>
                        <m:t>=</m:t>
                      </m:r>
                      <m:r>
                        <a:rPr lang="es-CO" sz="2800" b="0" i="1" smtClean="0">
                          <a:latin typeface="Cambria Math" panose="02040503050406030204" pitchFamily="18" charset="0"/>
                        </a:rPr>
                        <m:t>𝑎</m:t>
                      </m:r>
                      <m:r>
                        <a:rPr lang="es-CO" sz="2800" b="0" i="1" smtClean="0">
                          <a:latin typeface="Cambria Math" panose="02040503050406030204" pitchFamily="18" charset="0"/>
                        </a:rPr>
                        <m:t>+</m:t>
                      </m:r>
                      <m:r>
                        <a:rPr lang="es-CO" sz="2800" b="0" i="1" smtClean="0">
                          <a:latin typeface="Cambria Math" panose="02040503050406030204" pitchFamily="18" charset="0"/>
                        </a:rPr>
                        <m:t>𝑏𝑥</m:t>
                      </m:r>
                      <m:r>
                        <a:rPr lang="es-CO" sz="2800" b="0" i="1" smtClean="0">
                          <a:latin typeface="Cambria Math" panose="02040503050406030204" pitchFamily="18" charset="0"/>
                        </a:rPr>
                        <m:t>+</m:t>
                      </m:r>
                      <m:r>
                        <a:rPr lang="es-CO" sz="2800" b="0" i="1" smtClean="0">
                          <a:latin typeface="Cambria Math" panose="02040503050406030204" pitchFamily="18" charset="0"/>
                        </a:rPr>
                        <m:t>𝑐</m:t>
                      </m:r>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𝑥</m:t>
                          </m:r>
                        </m:e>
                        <m:sup>
                          <m:r>
                            <a:rPr lang="es-CO" sz="2800" b="0" i="1" smtClean="0">
                              <a:latin typeface="Cambria Math" panose="02040503050406030204" pitchFamily="18" charset="0"/>
                            </a:rPr>
                            <m:t>2</m:t>
                          </m:r>
                        </m:sup>
                      </m:sSup>
                      <m:r>
                        <a:rPr lang="es-CO" sz="2800" b="0" i="1" smtClean="0">
                          <a:latin typeface="Cambria Math" panose="02040503050406030204" pitchFamily="18" charset="0"/>
                        </a:rPr>
                        <m:t>+</m:t>
                      </m:r>
                      <m:r>
                        <a:rPr lang="es-CO" sz="2800" b="0" i="1" smtClean="0">
                          <a:latin typeface="Cambria Math" panose="02040503050406030204" pitchFamily="18" charset="0"/>
                        </a:rPr>
                        <m:t>𝑑</m:t>
                      </m:r>
                      <m:sSup>
                        <m:sSupPr>
                          <m:ctrlPr>
                            <a:rPr lang="es-CO" sz="2800" b="0" i="1" smtClean="0">
                              <a:latin typeface="Cambria Math" panose="02040503050406030204" pitchFamily="18" charset="0"/>
                            </a:rPr>
                          </m:ctrlPr>
                        </m:sSupPr>
                        <m:e>
                          <m:r>
                            <a:rPr lang="es-CO" sz="2800" b="0" i="1" smtClean="0">
                              <a:latin typeface="Cambria Math" panose="02040503050406030204" pitchFamily="18" charset="0"/>
                            </a:rPr>
                            <m:t>𝑥</m:t>
                          </m:r>
                        </m:e>
                        <m:sup>
                          <m:r>
                            <a:rPr lang="es-CO" sz="2800" b="0" i="1" smtClean="0">
                              <a:latin typeface="Cambria Math" panose="02040503050406030204" pitchFamily="18" charset="0"/>
                            </a:rPr>
                            <m:t>3</m:t>
                          </m:r>
                        </m:sup>
                      </m:sSup>
                      <m:r>
                        <a:rPr lang="es-CO" sz="2800" b="0" i="1" smtClean="0">
                          <a:latin typeface="Cambria Math" panose="02040503050406030204" pitchFamily="18" charset="0"/>
                        </a:rPr>
                        <m:t>…</m:t>
                      </m:r>
                    </m:oMath>
                  </m:oMathPara>
                </a14:m>
                <a:endParaRPr lang="es-ES" sz="2800"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1828800" y="4918026"/>
                <a:ext cx="4122667" cy="430887"/>
              </a:xfrm>
              <a:prstGeom prst="rect">
                <a:avLst/>
              </a:prstGeom>
              <a:blipFill>
                <a:blip r:embed="rId4"/>
                <a:stretch>
                  <a:fillRect/>
                </a:stretch>
              </a:blipFill>
            </p:spPr>
            <p:txBody>
              <a:bodyPr/>
              <a:lstStyle/>
              <a:p>
                <a:r>
                  <a:rPr lang="es-CO">
                    <a:noFill/>
                  </a:rPr>
                  <a:t> </a:t>
                </a:r>
              </a:p>
            </p:txBody>
          </p:sp>
        </mc:Fallback>
      </mc:AlternateContent>
      <p:sp>
        <p:nvSpPr>
          <p:cNvPr id="3" name="Rectángulo 2">
            <a:extLst>
              <a:ext uri="{FF2B5EF4-FFF2-40B4-BE49-F238E27FC236}">
                <a16:creationId xmlns:a16="http://schemas.microsoft.com/office/drawing/2014/main" id="{22608AA1-CB4B-4104-8A82-544918FEB381}"/>
              </a:ext>
            </a:extLst>
          </p:cNvPr>
          <p:cNvSpPr/>
          <p:nvPr/>
        </p:nvSpPr>
        <p:spPr>
          <a:xfrm>
            <a:off x="60029" y="709615"/>
            <a:ext cx="6096000" cy="2585323"/>
          </a:xfrm>
          <a:prstGeom prst="rect">
            <a:avLst/>
          </a:prstGeom>
        </p:spPr>
        <p:txBody>
          <a:bodyPr>
            <a:spAutoFit/>
          </a:bodyPr>
          <a:lstStyle/>
          <a:p>
            <a:pPr algn="just"/>
            <a:endParaRPr lang="es-CO" dirty="0"/>
          </a:p>
          <a:p>
            <a:pPr algn="just"/>
            <a:r>
              <a:rPr lang="es-CO" dirty="0"/>
              <a:t>El procedimiento está diseñado para construir un modelo estadístico que describa el impacto de un solo factor cuantitativo </a:t>
            </a:r>
            <a:r>
              <a:rPr lang="es-CO" i="1" dirty="0"/>
              <a:t>x</a:t>
            </a:r>
            <a:r>
              <a:rPr lang="es-CO" dirty="0"/>
              <a:t> en una variable dependiente </a:t>
            </a:r>
            <a:r>
              <a:rPr lang="es-CO" i="1" dirty="0"/>
              <a:t>y.</a:t>
            </a:r>
            <a:r>
              <a:rPr lang="es-CO" dirty="0"/>
              <a:t> Se ajusta a los datos un modelo polinomial que involucra a </a:t>
            </a:r>
            <a:r>
              <a:rPr lang="es-CO" i="1" dirty="0"/>
              <a:t>x</a:t>
            </a:r>
            <a:r>
              <a:rPr lang="es-CO" dirty="0"/>
              <a:t> y potencias de </a:t>
            </a:r>
            <a:r>
              <a:rPr lang="es-CO" i="1" dirty="0"/>
              <a:t>x</a:t>
            </a:r>
            <a:r>
              <a:rPr lang="es-CO" dirty="0"/>
              <a:t>. Se realizan pruebas para determinar el orden apropiado del polinomio. Se puede graficar el modelo ajustado con intervalos de confianza y/o predicción. También se pueden graficar residuos e identificar observaciones influyentes. </a:t>
            </a:r>
          </a:p>
        </p:txBody>
      </p:sp>
      <p:sp>
        <p:nvSpPr>
          <p:cNvPr id="4" name="Rectángulo 3">
            <a:extLst>
              <a:ext uri="{FF2B5EF4-FFF2-40B4-BE49-F238E27FC236}">
                <a16:creationId xmlns:a16="http://schemas.microsoft.com/office/drawing/2014/main" id="{9B5AAE2C-0E7C-416B-8F0E-AF5531EBFF1A}"/>
              </a:ext>
            </a:extLst>
          </p:cNvPr>
          <p:cNvSpPr/>
          <p:nvPr/>
        </p:nvSpPr>
        <p:spPr>
          <a:xfrm>
            <a:off x="0" y="5634001"/>
            <a:ext cx="6096000" cy="646331"/>
          </a:xfrm>
          <a:prstGeom prst="rect">
            <a:avLst/>
          </a:prstGeom>
        </p:spPr>
        <p:txBody>
          <a:bodyPr>
            <a:spAutoFit/>
          </a:bodyPr>
          <a:lstStyle/>
          <a:p>
            <a:r>
              <a:rPr lang="es-CO" dirty="0"/>
              <a:t>Por esta razón, la regresión polinomial se considera un caso especial de regresión lineal múltiple.</a:t>
            </a:r>
          </a:p>
        </p:txBody>
      </p:sp>
    </p:spTree>
    <p:extLst>
      <p:ext uri="{BB962C8B-B14F-4D97-AF65-F5344CB8AC3E}">
        <p14:creationId xmlns:p14="http://schemas.microsoft.com/office/powerpoint/2010/main" val="143159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46073" y="1231980"/>
            <a:ext cx="5939790" cy="1674176"/>
          </a:xfrm>
          <a:prstGeom prst="rect">
            <a:avLst/>
          </a:prstGeom>
        </p:spPr>
        <p:txBody>
          <a:bodyPr vert="horz" wrap="square" lIns="0" tIns="12065" rIns="0" bIns="0" rtlCol="0">
            <a:spAutoFit/>
          </a:bodyPr>
          <a:lstStyle/>
          <a:p>
            <a:pPr algn="just"/>
            <a:r>
              <a:rPr lang="es-ES" b="1" dirty="0"/>
              <a:t>¿Qué es el </a:t>
            </a:r>
            <a:r>
              <a:rPr lang="es-ES" b="1" dirty="0" err="1"/>
              <a:t>Bias</a:t>
            </a:r>
            <a:r>
              <a:rPr lang="es-ES" b="1" dirty="0"/>
              <a:t>?</a:t>
            </a:r>
          </a:p>
          <a:p>
            <a:pPr algn="just"/>
            <a:r>
              <a:rPr lang="es-ES" dirty="0">
                <a:highlight>
                  <a:srgbClr val="FFFF00"/>
                </a:highlight>
              </a:rPr>
              <a:t>El sesgo (</a:t>
            </a:r>
            <a:r>
              <a:rPr lang="es-ES" dirty="0" err="1">
                <a:highlight>
                  <a:srgbClr val="FFFF00"/>
                </a:highlight>
              </a:rPr>
              <a:t>bias</a:t>
            </a:r>
            <a:r>
              <a:rPr lang="es-ES" dirty="0"/>
              <a:t>) es la diferencia entre la predicción media de nuestro modelo y el valor correcto que intentamos predecir. Los </a:t>
            </a:r>
            <a:r>
              <a:rPr lang="es-ES" dirty="0">
                <a:highlight>
                  <a:srgbClr val="FFFF00"/>
                </a:highlight>
              </a:rPr>
              <a:t>modelos con alto sesgo prestan muy poca atención a los datos de entrenamiento </a:t>
            </a:r>
            <a:r>
              <a:rPr lang="es-ES" dirty="0"/>
              <a:t>y simplifican en exceso el modelo. Siempre lleva a un alto error en los datos de entrenamiento y de prueba.</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22</a:t>
            </a:fld>
            <a:endParaRPr spc="-5" dirty="0"/>
          </a:p>
        </p:txBody>
      </p:sp>
      <p:pic>
        <p:nvPicPr>
          <p:cNvPr id="3" name="Imagen 2"/>
          <p:cNvPicPr>
            <a:picLocks noChangeAspect="1"/>
          </p:cNvPicPr>
          <p:nvPr/>
        </p:nvPicPr>
        <p:blipFill>
          <a:blip r:embed="rId2"/>
          <a:stretch>
            <a:fillRect/>
          </a:stretch>
        </p:blipFill>
        <p:spPr>
          <a:xfrm>
            <a:off x="6504256" y="1219200"/>
            <a:ext cx="5544415" cy="4814887"/>
          </a:xfrm>
          <a:prstGeom prst="rect">
            <a:avLst/>
          </a:prstGeom>
        </p:spPr>
      </p:pic>
      <p:sp>
        <p:nvSpPr>
          <p:cNvPr id="11" name="object 12"/>
          <p:cNvSpPr txBox="1"/>
          <p:nvPr/>
        </p:nvSpPr>
        <p:spPr>
          <a:xfrm>
            <a:off x="346073" y="3113660"/>
            <a:ext cx="5939790" cy="2228174"/>
          </a:xfrm>
          <a:prstGeom prst="rect">
            <a:avLst/>
          </a:prstGeom>
        </p:spPr>
        <p:txBody>
          <a:bodyPr vert="horz" wrap="square" lIns="0" tIns="12065" rIns="0" bIns="0" rtlCol="0">
            <a:spAutoFit/>
          </a:bodyPr>
          <a:lstStyle/>
          <a:p>
            <a:pPr algn="just"/>
            <a:r>
              <a:rPr lang="es-ES" b="1" dirty="0"/>
              <a:t>¿Qué es la Varianza?</a:t>
            </a:r>
          </a:p>
          <a:p>
            <a:pPr algn="just"/>
            <a:r>
              <a:rPr lang="es-ES" dirty="0"/>
              <a:t>La </a:t>
            </a:r>
            <a:r>
              <a:rPr lang="es-ES" dirty="0">
                <a:highlight>
                  <a:srgbClr val="FFFF00"/>
                </a:highlight>
              </a:rPr>
              <a:t>varianza </a:t>
            </a:r>
            <a:r>
              <a:rPr lang="es-ES" dirty="0"/>
              <a:t>es la variabilidad de la predicción del modelo para un punto de datos dado o un valor que nos dice la dispersión de nuestros datos. Los modelos con alta varianza prestan mucha atención a los datos de entrenamiento y no generalizan sobre los datos que no han visto antes. Como resultado, tales modelos funcionan muy bien en los datos de entrenamiento pero tienen altas tasas de error en los datos de prueba.</a:t>
            </a:r>
          </a:p>
        </p:txBody>
      </p:sp>
      <p:sp>
        <p:nvSpPr>
          <p:cNvPr id="5" name="CuadroTexto 4"/>
          <p:cNvSpPr txBox="1"/>
          <p:nvPr/>
        </p:nvSpPr>
        <p:spPr>
          <a:xfrm>
            <a:off x="5008149" y="5549338"/>
            <a:ext cx="3429000" cy="938719"/>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https://hackernoon.com/an-introduction-to-ridge-lasso-and-elastic-net-regression-cca60b4b934f</a:t>
            </a:r>
            <a:endParaRPr lang="es-ES" sz="1100" dirty="0"/>
          </a:p>
          <a:p>
            <a:pPr marL="171450" indent="-171450">
              <a:buFont typeface="Arial" panose="020B0604020202020204" pitchFamily="34" charset="0"/>
              <a:buChar char="•"/>
            </a:pPr>
            <a:r>
              <a:rPr lang="es-ES" sz="1100" dirty="0">
                <a:hlinkClick r:id="rId4"/>
              </a:rPr>
              <a:t>https://www.datacamp.com/community/tutorials/tutorial-ridge-lasso-elastic-net</a:t>
            </a:r>
            <a:endParaRPr lang="es-ES" dirty="0"/>
          </a:p>
        </p:txBody>
      </p:sp>
      <p:sp>
        <p:nvSpPr>
          <p:cNvPr id="6" name="Rectángulo 5">
            <a:extLst>
              <a:ext uri="{FF2B5EF4-FFF2-40B4-BE49-F238E27FC236}">
                <a16:creationId xmlns:a16="http://schemas.microsoft.com/office/drawing/2014/main" id="{2101B2C7-C9AA-469B-AFC9-8ABAC4B59B6C}"/>
              </a:ext>
            </a:extLst>
          </p:cNvPr>
          <p:cNvSpPr/>
          <p:nvPr/>
        </p:nvSpPr>
        <p:spPr>
          <a:xfrm>
            <a:off x="0" y="6180280"/>
            <a:ext cx="6096000" cy="307777"/>
          </a:xfrm>
          <a:prstGeom prst="rect">
            <a:avLst/>
          </a:prstGeom>
        </p:spPr>
        <p:txBody>
          <a:bodyPr>
            <a:spAutoFit/>
          </a:bodyPr>
          <a:lstStyle/>
          <a:p>
            <a:r>
              <a:rPr lang="es-CO" sz="1400" dirty="0">
                <a:hlinkClick r:id="rId5"/>
              </a:rPr>
              <a:t>https://diegokoz.github.io/EEA/clase%2010/regularizacion.nb.html</a:t>
            </a:r>
            <a:endParaRPr lang="es-CO" sz="1400" dirty="0"/>
          </a:p>
        </p:txBody>
      </p:sp>
    </p:spTree>
    <p:extLst>
      <p:ext uri="{BB962C8B-B14F-4D97-AF65-F5344CB8AC3E}">
        <p14:creationId xmlns:p14="http://schemas.microsoft.com/office/powerpoint/2010/main" val="45779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81000" y="1796602"/>
            <a:ext cx="5939790" cy="2782172"/>
          </a:xfrm>
          <a:prstGeom prst="rect">
            <a:avLst/>
          </a:prstGeom>
        </p:spPr>
        <p:txBody>
          <a:bodyPr vert="horz" wrap="square" lIns="0" tIns="12065" rIns="0" bIns="0" rtlCol="0">
            <a:spAutoFit/>
          </a:bodyPr>
          <a:lstStyle/>
          <a:p>
            <a:pPr algn="just"/>
            <a:r>
              <a:rPr lang="es-CO" b="1" dirty="0"/>
              <a:t>Regresión Ridge</a:t>
            </a:r>
            <a:endParaRPr lang="es-ES" b="1" dirty="0"/>
          </a:p>
          <a:p>
            <a:pPr algn="just"/>
            <a:r>
              <a:rPr lang="es-ES" dirty="0"/>
              <a:t>Utiliza la regularización </a:t>
            </a:r>
            <a:r>
              <a:rPr lang="es-ES" b="1" dirty="0"/>
              <a:t>L2</a:t>
            </a:r>
            <a:r>
              <a:rPr lang="es-ES" dirty="0"/>
              <a:t> como forma de penalidad para el ajuste en la ecuación objetiva (Regresión lineal/polinomial).</a:t>
            </a:r>
          </a:p>
          <a:p>
            <a:pPr algn="just"/>
            <a:endParaRPr lang="es-CO" dirty="0"/>
          </a:p>
          <a:p>
            <a:pPr algn="just"/>
            <a:r>
              <a:rPr lang="es-ES" dirty="0"/>
              <a:t>El término L2 es igual al cuadrado de la magnitud de los coeficientes. En este caso si lambda(λ) es cero entonces la ecuación es la básica, pero si es mayor que cero entonces añadimos una restricción a los coeficientes. Esta restricción da como resultado unos coeficientes minimizados que tienden a cero cuanto mayor sea el valor de lambda.</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23</a:t>
            </a:fld>
            <a:endParaRPr spc="-5" dirty="0"/>
          </a:p>
        </p:txBody>
      </p:sp>
      <p:pic>
        <p:nvPicPr>
          <p:cNvPr id="4" name="Imagen 3"/>
          <p:cNvPicPr>
            <a:picLocks noChangeAspect="1"/>
          </p:cNvPicPr>
          <p:nvPr/>
        </p:nvPicPr>
        <p:blipFill>
          <a:blip r:embed="rId2"/>
          <a:stretch>
            <a:fillRect/>
          </a:stretch>
        </p:blipFill>
        <p:spPr>
          <a:xfrm>
            <a:off x="6858000" y="1600200"/>
            <a:ext cx="4692777" cy="3522568"/>
          </a:xfrm>
          <a:prstGeom prst="rect">
            <a:avLst/>
          </a:prstGeom>
        </p:spPr>
      </p:pic>
    </p:spTree>
    <p:extLst>
      <p:ext uri="{BB962C8B-B14F-4D97-AF65-F5344CB8AC3E}">
        <p14:creationId xmlns:p14="http://schemas.microsoft.com/office/powerpoint/2010/main" val="104804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381000" y="1796602"/>
            <a:ext cx="5939790" cy="2505173"/>
          </a:xfrm>
          <a:prstGeom prst="rect">
            <a:avLst/>
          </a:prstGeom>
        </p:spPr>
        <p:txBody>
          <a:bodyPr vert="horz" wrap="square" lIns="0" tIns="12065" rIns="0" bIns="0" rtlCol="0">
            <a:spAutoFit/>
          </a:bodyPr>
          <a:lstStyle/>
          <a:p>
            <a:pPr algn="just"/>
            <a:r>
              <a:rPr lang="es-CO" b="1" dirty="0"/>
              <a:t>Regresión Lasso</a:t>
            </a:r>
            <a:endParaRPr lang="es-ES" b="1" dirty="0"/>
          </a:p>
          <a:p>
            <a:pPr algn="just"/>
            <a:r>
              <a:rPr lang="es-ES" dirty="0"/>
              <a:t>Utiliza la regularización </a:t>
            </a:r>
            <a:r>
              <a:rPr lang="es-ES" b="1" dirty="0"/>
              <a:t>L1</a:t>
            </a:r>
            <a:r>
              <a:rPr lang="es-ES" dirty="0"/>
              <a:t> como forma de penalidad para el ajuste en la ecuación objetiva (Regresión lineal/polinomial).</a:t>
            </a:r>
          </a:p>
          <a:p>
            <a:pPr algn="just"/>
            <a:endParaRPr lang="es-CO" dirty="0"/>
          </a:p>
          <a:p>
            <a:pPr algn="just"/>
            <a:r>
              <a:rPr lang="es-ES" dirty="0"/>
              <a:t>Similar a la regresión Ridge, un valor lambda de cero nos da la ecuación básica. Sin embargo, dado un valor lambda adecuado la regresión de lazo puede llevar algunos coeficientes a cero. Cuanto mayor sea el valor de lambda, más características se reducen a cero. </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24</a:t>
            </a:fld>
            <a:endParaRPr spc="-5" dirty="0"/>
          </a:p>
        </p:txBody>
      </p:sp>
      <p:pic>
        <p:nvPicPr>
          <p:cNvPr id="3" name="Imagen 2"/>
          <p:cNvPicPr>
            <a:picLocks noChangeAspect="1"/>
          </p:cNvPicPr>
          <p:nvPr/>
        </p:nvPicPr>
        <p:blipFill>
          <a:blip r:embed="rId2"/>
          <a:stretch>
            <a:fillRect/>
          </a:stretch>
        </p:blipFill>
        <p:spPr>
          <a:xfrm>
            <a:off x="6672580" y="1676400"/>
            <a:ext cx="5081412" cy="3474153"/>
          </a:xfrm>
          <a:prstGeom prst="rect">
            <a:avLst/>
          </a:prstGeom>
        </p:spPr>
      </p:pic>
    </p:spTree>
    <p:extLst>
      <p:ext uri="{BB962C8B-B14F-4D97-AF65-F5344CB8AC3E}">
        <p14:creationId xmlns:p14="http://schemas.microsoft.com/office/powerpoint/2010/main" val="311172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sz="4000" b="1" spc="-15" dirty="0" err="1">
                <a:latin typeface="Calibri"/>
                <a:cs typeface="Calibri"/>
              </a:rPr>
              <a:t>Regresión</a:t>
            </a:r>
            <a:r>
              <a:rPr sz="4000" b="1" spc="-75" dirty="0">
                <a:latin typeface="Calibri"/>
                <a:cs typeface="Calibri"/>
              </a:rPr>
              <a:t> </a:t>
            </a:r>
            <a:r>
              <a:rPr lang="es-CO" sz="4000" b="1" dirty="0">
                <a:latin typeface="Calibri"/>
                <a:cs typeface="Calibri"/>
              </a:rPr>
              <a:t>Ridge, Lasso y </a:t>
            </a:r>
            <a:r>
              <a:rPr lang="es-CO" sz="4000" b="1" dirty="0" err="1">
                <a:latin typeface="Calibri"/>
                <a:cs typeface="Calibri"/>
              </a:rPr>
              <a:t>Elastic</a:t>
            </a:r>
            <a:r>
              <a:rPr lang="es-CO" sz="4000" b="1" dirty="0">
                <a:latin typeface="Calibri"/>
                <a:cs typeface="Calibri"/>
              </a:rPr>
              <a:t>-Net</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838200" y="1447800"/>
            <a:ext cx="10134600" cy="1951175"/>
          </a:xfrm>
          <a:prstGeom prst="rect">
            <a:avLst/>
          </a:prstGeom>
        </p:spPr>
        <p:txBody>
          <a:bodyPr vert="horz" wrap="square" lIns="0" tIns="12065" rIns="0" bIns="0" rtlCol="0">
            <a:spAutoFit/>
          </a:bodyPr>
          <a:lstStyle/>
          <a:p>
            <a:pPr algn="just"/>
            <a:r>
              <a:rPr lang="es-CO" b="1" dirty="0"/>
              <a:t>Regresión </a:t>
            </a:r>
            <a:r>
              <a:rPr lang="es-CO" b="1" dirty="0" err="1"/>
              <a:t>Elastic</a:t>
            </a:r>
            <a:r>
              <a:rPr lang="es-CO" b="1" dirty="0"/>
              <a:t>-Net</a:t>
            </a:r>
            <a:endParaRPr lang="es-ES" b="1" dirty="0"/>
          </a:p>
          <a:p>
            <a:pPr algn="just"/>
            <a:r>
              <a:rPr lang="es-ES" dirty="0"/>
              <a:t>Utiliza la regularización </a:t>
            </a:r>
            <a:r>
              <a:rPr lang="es-ES" b="1" dirty="0"/>
              <a:t>L1 y L2</a:t>
            </a:r>
            <a:r>
              <a:rPr lang="es-ES" dirty="0"/>
              <a:t> como forma de penalidad para el ajuste en la ecuación objetiva (Regresión lineal/polinomial).</a:t>
            </a:r>
          </a:p>
          <a:p>
            <a:pPr algn="just"/>
            <a:endParaRPr lang="es-CO" dirty="0"/>
          </a:p>
          <a:p>
            <a:pPr algn="just"/>
            <a:r>
              <a:rPr lang="es-ES" dirty="0"/>
              <a:t>Además de configurar y elegir una </a:t>
            </a:r>
            <a:r>
              <a:rPr lang="es-ES" dirty="0" err="1"/>
              <a:t>Elastic</a:t>
            </a:r>
            <a:r>
              <a:rPr lang="es-ES" dirty="0"/>
              <a:t>-Net de valor lambda también nos permite afinar el parámetro alfa donde 𝞪 = 0 corresponde a Ridge y 𝞪 = 1 a Lasso. En pocas palabras, si ponemos 0 para alfa, la función de penalización se reduce al término L1 (Ridge) y si ponemos alfa en 1 obtenemos el término L2 (Lasso).</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25</a:t>
            </a:fld>
            <a:endParaRPr spc="-5" dirty="0"/>
          </a:p>
        </p:txBody>
      </p:sp>
      <p:pic>
        <p:nvPicPr>
          <p:cNvPr id="4" name="Imagen 3"/>
          <p:cNvPicPr>
            <a:picLocks noChangeAspect="1"/>
          </p:cNvPicPr>
          <p:nvPr/>
        </p:nvPicPr>
        <p:blipFill>
          <a:blip r:embed="rId2"/>
          <a:stretch>
            <a:fillRect/>
          </a:stretch>
        </p:blipFill>
        <p:spPr>
          <a:xfrm>
            <a:off x="1534450" y="3886200"/>
            <a:ext cx="9438350" cy="2153539"/>
          </a:xfrm>
          <a:prstGeom prst="rect">
            <a:avLst/>
          </a:prstGeom>
        </p:spPr>
      </p:pic>
    </p:spTree>
    <p:extLst>
      <p:ext uri="{BB962C8B-B14F-4D97-AF65-F5344CB8AC3E}">
        <p14:creationId xmlns:p14="http://schemas.microsoft.com/office/powerpoint/2010/main" val="386037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Redes Neuronales para Regresión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26</a:t>
            </a:fld>
            <a:endParaRPr spc="-5" dirty="0"/>
          </a:p>
        </p:txBody>
      </p:sp>
      <p:sp>
        <p:nvSpPr>
          <p:cNvPr id="11" name="object 12"/>
          <p:cNvSpPr txBox="1"/>
          <p:nvPr/>
        </p:nvSpPr>
        <p:spPr>
          <a:xfrm>
            <a:off x="461009" y="1066800"/>
            <a:ext cx="11045191" cy="1674176"/>
          </a:xfrm>
          <a:prstGeom prst="rect">
            <a:avLst/>
          </a:prstGeom>
        </p:spPr>
        <p:txBody>
          <a:bodyPr vert="horz" wrap="square" lIns="0" tIns="12065" rIns="0" bIns="0" rtlCol="0">
            <a:spAutoFit/>
          </a:bodyPr>
          <a:lstStyle/>
          <a:p>
            <a:pPr algn="just"/>
            <a:r>
              <a:rPr lang="es-ES" dirty="0"/>
              <a:t>Las Redes Neuronales Artificiales (ANN) están compuestas por elementos simples, llamados neuronas, cada una de las cuales puede tomar decisiones matemáticas simples. Juntas, las neuronas pueden analizar problemas complejos, emular casi cualquier función incluyendo las más complejas, y proporcionar respuestas precisas. Una red neuronal poco profunda tiene tres capas de neuronas: una capa de entrada, una capa oculta y una capa de salida. Una red neuronal profunda (DNN) tiene más de una capa oculta, lo que aumenta la complejidad del modelo y puede mejorar significativamente el poder de predicción.</a:t>
            </a:r>
          </a:p>
        </p:txBody>
      </p:sp>
      <p:pic>
        <p:nvPicPr>
          <p:cNvPr id="3" name="Imagen 2"/>
          <p:cNvPicPr>
            <a:picLocks noChangeAspect="1"/>
          </p:cNvPicPr>
          <p:nvPr/>
        </p:nvPicPr>
        <p:blipFill>
          <a:blip r:embed="rId2"/>
          <a:stretch>
            <a:fillRect/>
          </a:stretch>
        </p:blipFill>
        <p:spPr>
          <a:xfrm>
            <a:off x="2133600" y="2819400"/>
            <a:ext cx="8393429" cy="3120122"/>
          </a:xfrm>
          <a:prstGeom prst="rect">
            <a:avLst/>
          </a:prstGeom>
        </p:spPr>
      </p:pic>
      <p:sp>
        <p:nvSpPr>
          <p:cNvPr id="13" name="CuadroTexto 12"/>
          <p:cNvSpPr txBox="1"/>
          <p:nvPr/>
        </p:nvSpPr>
        <p:spPr>
          <a:xfrm>
            <a:off x="-13355" y="5791200"/>
            <a:ext cx="3962400" cy="600164"/>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https://missinglink.ai/guides/neural-network-concepts/neural-networks-regression-part-1-overkill-opportunity/</a:t>
            </a:r>
            <a:endParaRPr lang="es-ES" dirty="0"/>
          </a:p>
        </p:txBody>
      </p:sp>
    </p:spTree>
    <p:extLst>
      <p:ext uri="{BB962C8B-B14F-4D97-AF65-F5344CB8AC3E}">
        <p14:creationId xmlns:p14="http://schemas.microsoft.com/office/powerpoint/2010/main" val="412541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Redes Neuronales para Regresión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27</a:t>
            </a:fld>
            <a:endParaRPr spc="-5" dirty="0"/>
          </a:p>
        </p:txBody>
      </p:sp>
      <p:sp>
        <p:nvSpPr>
          <p:cNvPr id="11" name="object 12"/>
          <p:cNvSpPr txBox="1"/>
          <p:nvPr/>
        </p:nvSpPr>
        <p:spPr>
          <a:xfrm>
            <a:off x="461009" y="1066800"/>
            <a:ext cx="11045191" cy="1674176"/>
          </a:xfrm>
          <a:prstGeom prst="rect">
            <a:avLst/>
          </a:prstGeom>
        </p:spPr>
        <p:txBody>
          <a:bodyPr vert="horz" wrap="square" lIns="0" tIns="12065" rIns="0" bIns="0" rtlCol="0">
            <a:spAutoFit/>
          </a:bodyPr>
          <a:lstStyle/>
          <a:p>
            <a:pPr algn="just"/>
            <a:r>
              <a:rPr lang="es-ES" dirty="0"/>
              <a:t>Las redes neuronales son reducibles a modelos de regresión: una red neuronal puede "fingir" ser cualquier tipo de modelo de regresión. Por ejemplo, esta red neuronal muy simple, con una sola neurona de entrada, una neurona oculta y una neurona de salida, es equivalente a una regresión logística. Toma varias variables dependientes igual al número de parámetros de entrada, las multiplica por sus coeficientes igual a sus pesos, los cuales pasan por una función de activación “sigmoidea” y una función de paso unitario, que se asemeja mucho a la función de regresión logística con su término de error.</a:t>
            </a:r>
          </a:p>
        </p:txBody>
      </p:sp>
      <p:sp>
        <p:nvSpPr>
          <p:cNvPr id="9" name="object 12"/>
          <p:cNvSpPr txBox="1"/>
          <p:nvPr/>
        </p:nvSpPr>
        <p:spPr>
          <a:xfrm>
            <a:off x="466871" y="3237831"/>
            <a:ext cx="4644391" cy="1674176"/>
          </a:xfrm>
          <a:prstGeom prst="rect">
            <a:avLst/>
          </a:prstGeom>
        </p:spPr>
        <p:txBody>
          <a:bodyPr vert="horz" wrap="square" lIns="0" tIns="12065" rIns="0" bIns="0" rtlCol="0">
            <a:spAutoFit/>
          </a:bodyPr>
          <a:lstStyle/>
          <a:p>
            <a:pPr algn="just"/>
            <a:r>
              <a:rPr lang="es-ES" dirty="0"/>
              <a:t>La red aprenderá a través del descenso de gradiente </a:t>
            </a:r>
            <a:r>
              <a:rPr lang="es-ES" b="1" dirty="0"/>
              <a:t>(</a:t>
            </a:r>
            <a:r>
              <a:rPr lang="es-ES" b="1" dirty="0" err="1"/>
              <a:t>backpropagation</a:t>
            </a:r>
            <a:r>
              <a:rPr lang="es-ES" b="1" dirty="0"/>
              <a:t>)</a:t>
            </a:r>
            <a:r>
              <a:rPr lang="es-ES" dirty="0"/>
              <a:t> para encontrar coeficientes que sean mejores y se ajusten a los datos, hasta llegar a los coeficientes óptimos de regresión (o, en términos de red neuronal, los pesos óptimos para el modelo).</a:t>
            </a:r>
          </a:p>
        </p:txBody>
      </p:sp>
      <p:pic>
        <p:nvPicPr>
          <p:cNvPr id="5" name="Imagen 4"/>
          <p:cNvPicPr>
            <a:picLocks noChangeAspect="1"/>
          </p:cNvPicPr>
          <p:nvPr/>
        </p:nvPicPr>
        <p:blipFill>
          <a:blip r:embed="rId2"/>
          <a:stretch>
            <a:fillRect/>
          </a:stretch>
        </p:blipFill>
        <p:spPr>
          <a:xfrm>
            <a:off x="5410200" y="2681733"/>
            <a:ext cx="5934075" cy="3231073"/>
          </a:xfrm>
          <a:prstGeom prst="rect">
            <a:avLst/>
          </a:prstGeom>
        </p:spPr>
      </p:pic>
    </p:spTree>
    <p:extLst>
      <p:ext uri="{BB962C8B-B14F-4D97-AF65-F5344CB8AC3E}">
        <p14:creationId xmlns:p14="http://schemas.microsoft.com/office/powerpoint/2010/main" val="1343811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28</a:t>
            </a:fld>
            <a:endParaRPr spc="-5" dirty="0"/>
          </a:p>
        </p:txBody>
      </p:sp>
      <p:sp>
        <p:nvSpPr>
          <p:cNvPr id="11" name="object 12"/>
          <p:cNvSpPr txBox="1"/>
          <p:nvPr/>
        </p:nvSpPr>
        <p:spPr>
          <a:xfrm>
            <a:off x="457200" y="1132786"/>
            <a:ext cx="11045191" cy="1951175"/>
          </a:xfrm>
          <a:prstGeom prst="rect">
            <a:avLst/>
          </a:prstGeom>
        </p:spPr>
        <p:txBody>
          <a:bodyPr vert="horz" wrap="square" lIns="0" tIns="12065" rIns="0" bIns="0" rtlCol="0">
            <a:spAutoFit/>
          </a:bodyPr>
          <a:lstStyle/>
          <a:p>
            <a:pPr algn="just"/>
            <a:r>
              <a:rPr lang="es-ES" dirty="0"/>
              <a:t>Se necesita construir un modelo capaz de estimar la cantidad de dinero que un cliente podría gastar en la compra de un vehículo a través de diferentes atributos de la persona.</a:t>
            </a:r>
          </a:p>
          <a:p>
            <a:pPr marL="285750" indent="-285750" algn="just">
              <a:buFont typeface="Arial" panose="020B0604020202020204" pitchFamily="34" charset="0"/>
              <a:buChar char="•"/>
            </a:pPr>
            <a:r>
              <a:rPr lang="es-CO" dirty="0"/>
              <a:t>Edad</a:t>
            </a:r>
          </a:p>
          <a:p>
            <a:pPr marL="285750" indent="-285750" algn="just">
              <a:buFont typeface="Arial" panose="020B0604020202020204" pitchFamily="34" charset="0"/>
              <a:buChar char="•"/>
            </a:pPr>
            <a:r>
              <a:rPr lang="es-CO" dirty="0"/>
              <a:t>Género</a:t>
            </a:r>
          </a:p>
          <a:p>
            <a:pPr marL="285750" indent="-285750" algn="just">
              <a:buFont typeface="Arial" panose="020B0604020202020204" pitchFamily="34" charset="0"/>
              <a:buChar char="•"/>
            </a:pPr>
            <a:r>
              <a:rPr lang="es-CO" dirty="0"/>
              <a:t>Promedio de millas conducidas al día</a:t>
            </a:r>
          </a:p>
          <a:p>
            <a:pPr marL="285750" indent="-285750" algn="just">
              <a:buFont typeface="Arial" panose="020B0604020202020204" pitchFamily="34" charset="0"/>
              <a:buChar char="•"/>
            </a:pPr>
            <a:r>
              <a:rPr lang="es-CO" dirty="0"/>
              <a:t>Deuda personal</a:t>
            </a:r>
          </a:p>
          <a:p>
            <a:pPr marL="285750" indent="-285750" algn="just">
              <a:buFont typeface="Arial" panose="020B0604020202020204" pitchFamily="34" charset="0"/>
              <a:buChar char="•"/>
            </a:pPr>
            <a:r>
              <a:rPr lang="es-CO" dirty="0"/>
              <a:t>Ingreso mensual</a:t>
            </a:r>
            <a:endParaRPr lang="es-ES" dirty="0"/>
          </a:p>
        </p:txBody>
      </p:sp>
      <p:pic>
        <p:nvPicPr>
          <p:cNvPr id="3" name="Imagen 2"/>
          <p:cNvPicPr>
            <a:picLocks noChangeAspect="1"/>
          </p:cNvPicPr>
          <p:nvPr/>
        </p:nvPicPr>
        <p:blipFill>
          <a:blip r:embed="rId2"/>
          <a:stretch>
            <a:fillRect/>
          </a:stretch>
        </p:blipFill>
        <p:spPr>
          <a:xfrm>
            <a:off x="2743200" y="2590800"/>
            <a:ext cx="9124237" cy="3038296"/>
          </a:xfrm>
          <a:prstGeom prst="rect">
            <a:avLst/>
          </a:prstGeom>
        </p:spPr>
      </p:pic>
      <p:sp>
        <p:nvSpPr>
          <p:cNvPr id="12" name="CuadroTexto 11"/>
          <p:cNvSpPr txBox="1"/>
          <p:nvPr/>
        </p:nvSpPr>
        <p:spPr>
          <a:xfrm>
            <a:off x="7543800" y="168401"/>
            <a:ext cx="4648200" cy="600164"/>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https://github.com/MGCodesandStats/datasets/blob/master/cars.csv</a:t>
            </a:r>
            <a:endParaRPr lang="es-CO" sz="1100" dirty="0"/>
          </a:p>
          <a:p>
            <a:pPr marL="171450" indent="-171450">
              <a:buFont typeface="Arial" panose="020B0604020202020204" pitchFamily="34" charset="0"/>
              <a:buChar char="•"/>
            </a:pPr>
            <a:r>
              <a:rPr lang="es-ES" sz="1100" dirty="0">
                <a:hlinkClick r:id="rId4"/>
              </a:rPr>
              <a:t>https://datascienceplus.com/keras-regression-based-neural-networks/</a:t>
            </a:r>
            <a:endParaRPr lang="es-ES" dirty="0"/>
          </a:p>
        </p:txBody>
      </p:sp>
    </p:spTree>
    <p:extLst>
      <p:ext uri="{BB962C8B-B14F-4D97-AF65-F5344CB8AC3E}">
        <p14:creationId xmlns:p14="http://schemas.microsoft.com/office/powerpoint/2010/main" val="3266692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29</a:t>
            </a:fld>
            <a:endParaRPr spc="-5" dirty="0"/>
          </a:p>
        </p:txBody>
      </p:sp>
      <p:sp>
        <p:nvSpPr>
          <p:cNvPr id="11" name="object 12"/>
          <p:cNvSpPr txBox="1"/>
          <p:nvPr/>
        </p:nvSpPr>
        <p:spPr>
          <a:xfrm>
            <a:off x="457200" y="1132786"/>
            <a:ext cx="11045191" cy="566181"/>
          </a:xfrm>
          <a:prstGeom prst="rect">
            <a:avLst/>
          </a:prstGeom>
        </p:spPr>
        <p:txBody>
          <a:bodyPr vert="horz" wrap="square" lIns="0" tIns="12065" rIns="0" bIns="0" rtlCol="0">
            <a:spAutoFit/>
          </a:bodyPr>
          <a:lstStyle/>
          <a:p>
            <a:pPr algn="just"/>
            <a:r>
              <a:rPr lang="es-CO" dirty="0"/>
              <a:t>Luego de realizar el respectivo pre-procesamiento de datos, se presenta el modelo propuesto. En este ejemplo, se muestra un red neuronal artificial poco profunda.</a:t>
            </a:r>
            <a:endParaRPr lang="es-ES" dirty="0"/>
          </a:p>
        </p:txBody>
      </p:sp>
      <p:pic>
        <p:nvPicPr>
          <p:cNvPr id="4" name="Imagen 3"/>
          <p:cNvPicPr>
            <a:picLocks noChangeAspect="1"/>
          </p:cNvPicPr>
          <p:nvPr/>
        </p:nvPicPr>
        <p:blipFill>
          <a:blip r:embed="rId2"/>
          <a:stretch>
            <a:fillRect/>
          </a:stretch>
        </p:blipFill>
        <p:spPr>
          <a:xfrm>
            <a:off x="1897768" y="2034975"/>
            <a:ext cx="8280794" cy="1753141"/>
          </a:xfrm>
          <a:prstGeom prst="rect">
            <a:avLst/>
          </a:prstGeom>
        </p:spPr>
      </p:pic>
      <p:sp>
        <p:nvSpPr>
          <p:cNvPr id="13" name="object 12"/>
          <p:cNvSpPr txBox="1"/>
          <p:nvPr/>
        </p:nvSpPr>
        <p:spPr>
          <a:xfrm>
            <a:off x="457200" y="3816869"/>
            <a:ext cx="11045191" cy="1120178"/>
          </a:xfrm>
          <a:prstGeom prst="rect">
            <a:avLst/>
          </a:prstGeom>
        </p:spPr>
        <p:txBody>
          <a:bodyPr vert="horz" wrap="square" lIns="0" tIns="12065" rIns="0" bIns="0" rtlCol="0">
            <a:spAutoFit/>
          </a:bodyPr>
          <a:lstStyle/>
          <a:p>
            <a:pPr algn="just"/>
            <a:r>
              <a:rPr lang="es-CO" dirty="0"/>
              <a:t>Para esto, se crea un modelo de 3 capas más 1 de entrada. Su composición es de 12 neuronas en su primera capa, 8 en su segunda capa y 1 en su capa de salida. Nótese que la capas diferentes a la neurona de salida utilizan la función de activación ‘</a:t>
            </a:r>
            <a:r>
              <a:rPr lang="es-CO" dirty="0" err="1"/>
              <a:t>relu</a:t>
            </a:r>
            <a:r>
              <a:rPr lang="es-CO" dirty="0"/>
              <a:t>’, a diferencia de la ultima capa que maneja una función de activación lineal. Se compila el modelo utilizando el optimizador ADAM y la función de pérdida MSE (Mean </a:t>
            </a:r>
            <a:r>
              <a:rPr lang="es-CO" dirty="0" err="1"/>
              <a:t>Squared</a:t>
            </a:r>
            <a:r>
              <a:rPr lang="es-CO" dirty="0"/>
              <a:t> Error).</a:t>
            </a:r>
            <a:endParaRPr lang="es-ES" dirty="0"/>
          </a:p>
        </p:txBody>
      </p:sp>
      <p:pic>
        <p:nvPicPr>
          <p:cNvPr id="5" name="Imagen 4"/>
          <p:cNvPicPr>
            <a:picLocks noChangeAspect="1"/>
          </p:cNvPicPr>
          <p:nvPr/>
        </p:nvPicPr>
        <p:blipFill>
          <a:blip r:embed="rId3"/>
          <a:stretch>
            <a:fillRect/>
          </a:stretch>
        </p:blipFill>
        <p:spPr>
          <a:xfrm>
            <a:off x="1295400" y="4963894"/>
            <a:ext cx="9349678" cy="793306"/>
          </a:xfrm>
          <a:prstGeom prst="rect">
            <a:avLst/>
          </a:prstGeom>
        </p:spPr>
      </p:pic>
    </p:spTree>
    <p:extLst>
      <p:ext uri="{BB962C8B-B14F-4D97-AF65-F5344CB8AC3E}">
        <p14:creationId xmlns:p14="http://schemas.microsoft.com/office/powerpoint/2010/main" val="181549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1238A17-C237-406A-984F-07166B7CA926}"/>
              </a:ext>
            </a:extLst>
          </p:cNvPr>
          <p:cNvSpPr txBox="1"/>
          <p:nvPr/>
        </p:nvSpPr>
        <p:spPr>
          <a:xfrm>
            <a:off x="1104900" y="117576"/>
            <a:ext cx="1043940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rPr>
              <a:t>METODOLOGÍA ENSEÑANZA – APRENDIZAJE</a:t>
            </a:r>
          </a:p>
        </p:txBody>
      </p:sp>
      <p:sp>
        <p:nvSpPr>
          <p:cNvPr id="6" name="CuadroTexto 5">
            <a:extLst>
              <a:ext uri="{FF2B5EF4-FFF2-40B4-BE49-F238E27FC236}">
                <a16:creationId xmlns:a16="http://schemas.microsoft.com/office/drawing/2014/main" id="{39DD5DE6-7858-4E1D-B611-0282AF716924}"/>
              </a:ext>
            </a:extLst>
          </p:cNvPr>
          <p:cNvSpPr txBox="1"/>
          <p:nvPr/>
        </p:nvSpPr>
        <p:spPr>
          <a:xfrm>
            <a:off x="469657" y="1072756"/>
            <a:ext cx="3402628" cy="508729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El </a:t>
            </a:r>
            <a:r>
              <a:rPr kumimoji="0" lang="es-CO" sz="1680" b="1" i="0" u="sng"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aprendizaje sincrónico</a:t>
            </a:r>
            <a:r>
              <a:rPr kumimoji="0" lang="es-CO" sz="168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s-CO"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involucra estudios online a través de una plataforma. Este tipo de aprendizaje sólo ocurre en línea. Al estar en línea, el estudiante se mantiene en contacto con el docente y con sus compañeros. Se llama aprendizaje sincrónico porque la plataforma permite que los estudiantes pregunten al docente o compañeros de manera instantánea a través de herramientas como el chat o el video chat.</a:t>
            </a:r>
            <a:endParaRPr kumimoji="0" lang="es-ES"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7" name="CuadroTexto 6">
            <a:extLst>
              <a:ext uri="{FF2B5EF4-FFF2-40B4-BE49-F238E27FC236}">
                <a16:creationId xmlns:a16="http://schemas.microsoft.com/office/drawing/2014/main" id="{8C507279-8977-4AB8-88A8-0CB17B4F7A77}"/>
              </a:ext>
            </a:extLst>
          </p:cNvPr>
          <p:cNvSpPr txBox="1"/>
          <p:nvPr/>
        </p:nvSpPr>
        <p:spPr>
          <a:xfrm>
            <a:off x="8498378" y="1072756"/>
            <a:ext cx="3402628" cy="469949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El </a:t>
            </a:r>
            <a:r>
              <a:rPr kumimoji="0" lang="es-CO" sz="1680" b="1" i="0" u="sng"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aprendizaje asincrónico</a:t>
            </a:r>
            <a:r>
              <a:rPr kumimoji="0" lang="es-CO" sz="168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s-CO"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puede ser llevado a cabo online u offline. El aprendizaje asincrónico implica un trabajo de curso proporcionado a través de la plataforma o el correo electrónico para que el estudiante desarrolle, de acuerdo a las orientaciones del docente, de forma independiente. Un beneficio que tiene el aprendizaje asincrónico es que el estudiante puede ir a su propio ritmo.</a:t>
            </a:r>
            <a:endParaRPr kumimoji="0" lang="es-ES" sz="168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 name="Marcador de número de diapositiva 1"/>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ES"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3</a:t>
            </a:fld>
            <a:endParaRPr kumimoji="0" lang="es-ES" sz="1400" b="0" i="0" u="none" strike="noStrike" kern="1200" cap="none" spc="-5" normalizeH="0" baseline="0" noProof="0" dirty="0">
              <a:ln>
                <a:noFill/>
              </a:ln>
              <a:solidFill>
                <a:prstClr val="black"/>
              </a:solidFill>
              <a:effectLst/>
              <a:uLnTx/>
              <a:uFillTx/>
              <a:latin typeface="Carlito"/>
              <a:ea typeface="+mn-ea"/>
            </a:endParaRPr>
          </a:p>
        </p:txBody>
      </p:sp>
      <p:sp>
        <p:nvSpPr>
          <p:cNvPr id="3" name="Rectángulo 2"/>
          <p:cNvSpPr/>
          <p:nvPr/>
        </p:nvSpPr>
        <p:spPr>
          <a:xfrm>
            <a:off x="3975531" y="3083948"/>
            <a:ext cx="4419600" cy="67710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rPr>
              <a:t>Sesiones Remotas vía </a:t>
            </a:r>
            <a:r>
              <a:rPr kumimoji="0" lang="es-CO" sz="1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rPr>
              <a:t>Google.Meet</a:t>
            </a:r>
            <a:endParaRPr kumimoji="0" lang="es-CO"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rPr>
              <a:t>Sincrónicas y Asincrónicas</a:t>
            </a:r>
            <a:endParaRPr kumimoji="0" lang="es-ES"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ncizar Sans Black"/>
              <a:ea typeface="+mn-ea"/>
              <a:cs typeface="Times New Roman" panose="02020603050405020304" pitchFamily="18" charset="0"/>
            </a:endParaRPr>
          </a:p>
        </p:txBody>
      </p:sp>
    </p:spTree>
    <p:extLst>
      <p:ext uri="{BB962C8B-B14F-4D97-AF65-F5344CB8AC3E}">
        <p14:creationId xmlns:p14="http://schemas.microsoft.com/office/powerpoint/2010/main" val="2436508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Ejemplo de Regresi</a:t>
            </a:r>
            <a:r>
              <a:rPr lang="es-CO" sz="4000" b="1" spc="-15" dirty="0"/>
              <a:t>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30</a:t>
            </a:fld>
            <a:endParaRPr spc="-5" dirty="0"/>
          </a:p>
        </p:txBody>
      </p:sp>
      <p:sp>
        <p:nvSpPr>
          <p:cNvPr id="11" name="object 12"/>
          <p:cNvSpPr txBox="1"/>
          <p:nvPr/>
        </p:nvSpPr>
        <p:spPr>
          <a:xfrm>
            <a:off x="424962" y="1331451"/>
            <a:ext cx="5105400" cy="843180"/>
          </a:xfrm>
          <a:prstGeom prst="rect">
            <a:avLst/>
          </a:prstGeom>
        </p:spPr>
        <p:txBody>
          <a:bodyPr vert="horz" wrap="square" lIns="0" tIns="12065" rIns="0" bIns="0" rtlCol="0">
            <a:spAutoFit/>
          </a:bodyPr>
          <a:lstStyle/>
          <a:p>
            <a:pPr algn="just"/>
            <a:r>
              <a:rPr lang="es-CO" dirty="0"/>
              <a:t>En su gráfica de entrenamiento se puede observar como el modelo fue minimizando la función de pérdida (MSE) elegida anteriormente.</a:t>
            </a:r>
            <a:endParaRPr lang="es-ES" dirty="0"/>
          </a:p>
        </p:txBody>
      </p:sp>
      <p:pic>
        <p:nvPicPr>
          <p:cNvPr id="1026" name="Picture 2" descr="https://datascienceplus.com/wp-content/uploads/2018/10/Figure_1-490x368.png"/>
          <p:cNvPicPr>
            <a:picLocks noChangeAspect="1" noChangeArrowheads="1"/>
          </p:cNvPicPr>
          <p:nvPr/>
        </p:nvPicPr>
        <p:blipFill rotWithShape="1">
          <a:blip r:embed="rId2">
            <a:extLst>
              <a:ext uri="{28A0092B-C50C-407E-A947-70E740481C1C}">
                <a14:useLocalDpi xmlns:a14="http://schemas.microsoft.com/office/drawing/2010/main" val="0"/>
              </a:ext>
            </a:extLst>
          </a:blip>
          <a:srcRect t="5594" b="1808"/>
          <a:stretch/>
        </p:blipFill>
        <p:spPr bwMode="auto">
          <a:xfrm>
            <a:off x="6088649" y="38100"/>
            <a:ext cx="613607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3"/>
          <a:srcRect t="5831" b="3947"/>
          <a:stretch/>
        </p:blipFill>
        <p:spPr>
          <a:xfrm>
            <a:off x="228600" y="4206741"/>
            <a:ext cx="7315200" cy="2270259"/>
          </a:xfrm>
          <a:prstGeom prst="rect">
            <a:avLst/>
          </a:prstGeom>
        </p:spPr>
      </p:pic>
      <p:sp>
        <p:nvSpPr>
          <p:cNvPr id="14" name="object 12"/>
          <p:cNvSpPr txBox="1"/>
          <p:nvPr/>
        </p:nvSpPr>
        <p:spPr>
          <a:xfrm>
            <a:off x="424962" y="3038588"/>
            <a:ext cx="5105400" cy="566181"/>
          </a:xfrm>
          <a:prstGeom prst="rect">
            <a:avLst/>
          </a:prstGeom>
        </p:spPr>
        <p:txBody>
          <a:bodyPr vert="horz" wrap="square" lIns="0" tIns="12065" rIns="0" bIns="0" rtlCol="0">
            <a:spAutoFit/>
          </a:bodyPr>
          <a:lstStyle/>
          <a:p>
            <a:pPr algn="just"/>
            <a:r>
              <a:rPr lang="es-CO" dirty="0"/>
              <a:t>Aquí podemos observar un ejemplo nuevo que nunca ha visto el modelo, junto con su valor estimado</a:t>
            </a:r>
            <a:endParaRPr lang="es-ES" dirty="0"/>
          </a:p>
        </p:txBody>
      </p:sp>
    </p:spTree>
    <p:extLst>
      <p:ext uri="{BB962C8B-B14F-4D97-AF65-F5344CB8AC3E}">
        <p14:creationId xmlns:p14="http://schemas.microsoft.com/office/powerpoint/2010/main" val="106655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304800"/>
            <a:ext cx="8207375" cy="430887"/>
          </a:xfrm>
        </p:spPr>
        <p:txBody>
          <a:bodyPr/>
          <a:lstStyle/>
          <a:p>
            <a:r>
              <a:rPr lang="es-CO" altLang="es-CO" sz="2800" b="1" spc="-15" dirty="0"/>
              <a:t>Preguntas</a:t>
            </a:r>
            <a:endParaRPr lang="es-PE" altLang="es-CO" b="1" dirty="0"/>
          </a:p>
        </p:txBody>
      </p:sp>
      <p:pic>
        <p:nvPicPr>
          <p:cNvPr id="9" name="Picture 8">
            <a:extLst>
              <a:ext uri="{FF2B5EF4-FFF2-40B4-BE49-F238E27FC236}">
                <a16:creationId xmlns:a16="http://schemas.microsoft.com/office/drawing/2014/main" id="{1184EF04-89AA-4BEF-9655-DEE6D760D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836" y="1718202"/>
            <a:ext cx="1946275" cy="4643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3 Rectángulo">
            <a:extLst>
              <a:ext uri="{FF2B5EF4-FFF2-40B4-BE49-F238E27FC236}">
                <a16:creationId xmlns:a16="http://schemas.microsoft.com/office/drawing/2014/main" id="{4BA56465-34E4-4E84-96A3-3FCED47AACB2}"/>
              </a:ext>
            </a:extLst>
          </p:cNvPr>
          <p:cNvSpPr/>
          <p:nvPr/>
        </p:nvSpPr>
        <p:spPr>
          <a:xfrm rot="20468868">
            <a:off x="4154851" y="2424007"/>
            <a:ext cx="1491463" cy="566309"/>
          </a:xfrm>
          <a:prstGeom prst="rect">
            <a:avLst/>
          </a:prstGeom>
          <a:noFill/>
        </p:spPr>
        <p:txBody>
          <a:bodyPr wrap="square" lIns="91440" tIns="45720" rIns="91440" bIns="45720">
            <a:spAutoFit/>
          </a:bodyPr>
          <a:lstStyle/>
          <a:p>
            <a:pPr algn="ctr" fontAlgn="base">
              <a:lnSpc>
                <a:spcPts val="2500"/>
              </a:lnSpc>
              <a:spcBef>
                <a:spcPct val="0"/>
              </a:spcBef>
              <a:spcAft>
                <a:spcPct val="0"/>
              </a:spcAft>
              <a:defRPr/>
            </a:pPr>
            <a:r>
              <a:rPr lang="es-ES" sz="8000" b="1" dirty="0">
                <a:ln w="19050">
                  <a:solidFill>
                    <a:prstClr val="black">
                      <a:lumMod val="75000"/>
                      <a:lumOff val="25000"/>
                    </a:prstClr>
                  </a:solidFill>
                  <a:prstDash val="solid"/>
                </a:ln>
                <a:solidFill>
                  <a:srgbClr val="9BBB59"/>
                </a:solidFill>
                <a:effectLst>
                  <a:outerShdw blurRad="50000" dist="50800" dir="7500000" algn="tl">
                    <a:srgbClr val="000000">
                      <a:shade val="5000"/>
                      <a:alpha val="35000"/>
                    </a:srgbClr>
                  </a:outerShdw>
                </a:effectLst>
                <a:latin typeface="Arial" charset="0"/>
                <a:ea typeface="ＭＳ Ｐゴシック" pitchFamily="34" charset="-128"/>
              </a:rPr>
              <a:t>?</a:t>
            </a:r>
          </a:p>
        </p:txBody>
      </p:sp>
      <p:sp>
        <p:nvSpPr>
          <p:cNvPr id="11" name="8 Rectángulo">
            <a:extLst>
              <a:ext uri="{FF2B5EF4-FFF2-40B4-BE49-F238E27FC236}">
                <a16:creationId xmlns:a16="http://schemas.microsoft.com/office/drawing/2014/main" id="{02273AEF-4FB8-446D-A0C4-35ADADC91B93}"/>
              </a:ext>
            </a:extLst>
          </p:cNvPr>
          <p:cNvSpPr/>
          <p:nvPr/>
        </p:nvSpPr>
        <p:spPr>
          <a:xfrm rot="828350">
            <a:off x="7001374" y="2480009"/>
            <a:ext cx="1491463" cy="566309"/>
          </a:xfrm>
          <a:prstGeom prst="rect">
            <a:avLst/>
          </a:prstGeom>
          <a:noFill/>
        </p:spPr>
        <p:txBody>
          <a:bodyPr wrap="square" lIns="91440" tIns="45720" rIns="91440" bIns="45720">
            <a:spAutoFit/>
          </a:bodyPr>
          <a:lstStyle/>
          <a:p>
            <a:pPr algn="ctr" fontAlgn="base">
              <a:lnSpc>
                <a:spcPts val="2500"/>
              </a:lnSpc>
              <a:spcBef>
                <a:spcPct val="0"/>
              </a:spcBef>
              <a:spcAft>
                <a:spcPct val="0"/>
              </a:spcAft>
              <a:defRPr/>
            </a:pPr>
            <a:r>
              <a:rPr lang="es-ES" sz="8000" b="1" dirty="0">
                <a:ln w="19050">
                  <a:solidFill>
                    <a:prstClr val="black">
                      <a:lumMod val="75000"/>
                      <a:lumOff val="25000"/>
                    </a:prstClr>
                  </a:solidFill>
                  <a:prstDash val="solid"/>
                </a:ln>
                <a:solidFill>
                  <a:srgbClr val="9BBB59"/>
                </a:solidFill>
                <a:effectLst>
                  <a:outerShdw blurRad="50000" dist="50800" dir="7500000" algn="tl">
                    <a:srgbClr val="000000">
                      <a:shade val="5000"/>
                      <a:alpha val="35000"/>
                    </a:srgbClr>
                  </a:outerShdw>
                </a:effectLst>
                <a:latin typeface="Arial" charset="0"/>
                <a:ea typeface="ＭＳ Ｐゴシック" pitchFamily="34" charset="-128"/>
              </a:rPr>
              <a:t>?</a:t>
            </a:r>
          </a:p>
        </p:txBody>
      </p:sp>
      <p:sp>
        <p:nvSpPr>
          <p:cNvPr id="12" name="9 Rectángulo">
            <a:extLst>
              <a:ext uri="{FF2B5EF4-FFF2-40B4-BE49-F238E27FC236}">
                <a16:creationId xmlns:a16="http://schemas.microsoft.com/office/drawing/2014/main" id="{7CDDBA3E-C5DC-49F3-9A74-CA49B91070C6}"/>
              </a:ext>
            </a:extLst>
          </p:cNvPr>
          <p:cNvSpPr/>
          <p:nvPr/>
        </p:nvSpPr>
        <p:spPr>
          <a:xfrm rot="21421611">
            <a:off x="4914264" y="1431493"/>
            <a:ext cx="1491463" cy="566309"/>
          </a:xfrm>
          <a:prstGeom prst="rect">
            <a:avLst/>
          </a:prstGeom>
          <a:noFill/>
        </p:spPr>
        <p:txBody>
          <a:bodyPr wrap="square" lIns="91440" tIns="45720" rIns="91440" bIns="45720">
            <a:spAutoFit/>
          </a:bodyPr>
          <a:lstStyle/>
          <a:p>
            <a:pPr algn="ctr" fontAlgn="base">
              <a:lnSpc>
                <a:spcPts val="2500"/>
              </a:lnSpc>
              <a:spcBef>
                <a:spcPct val="0"/>
              </a:spcBef>
              <a:spcAft>
                <a:spcPct val="0"/>
              </a:spcAft>
              <a:defRPr/>
            </a:pPr>
            <a:r>
              <a:rPr lang="es-ES" sz="8000" b="1" dirty="0">
                <a:ln w="19050">
                  <a:solidFill>
                    <a:prstClr val="black">
                      <a:lumMod val="75000"/>
                      <a:lumOff val="25000"/>
                    </a:prstClr>
                  </a:solidFill>
                  <a:prstDash val="solid"/>
                </a:ln>
                <a:solidFill>
                  <a:srgbClr val="9BBB59"/>
                </a:solidFill>
                <a:effectLst>
                  <a:outerShdw blurRad="50000" dist="50800" dir="7500000" algn="tl">
                    <a:srgbClr val="000000">
                      <a:shade val="5000"/>
                      <a:alpha val="35000"/>
                    </a:srgbClr>
                  </a:outerShdw>
                </a:effectLst>
                <a:latin typeface="Arial" charset="0"/>
                <a:ea typeface="ＭＳ Ｐゴシック" pitchFamily="34" charset="-128"/>
              </a:rPr>
              <a:t>?</a:t>
            </a:r>
          </a:p>
        </p:txBody>
      </p:sp>
      <p:sp>
        <p:nvSpPr>
          <p:cNvPr id="13" name="10 Rectángulo">
            <a:extLst>
              <a:ext uri="{FF2B5EF4-FFF2-40B4-BE49-F238E27FC236}">
                <a16:creationId xmlns:a16="http://schemas.microsoft.com/office/drawing/2014/main" id="{CB4B9405-9CC5-499C-8A3D-6982481D1967}"/>
              </a:ext>
            </a:extLst>
          </p:cNvPr>
          <p:cNvSpPr/>
          <p:nvPr/>
        </p:nvSpPr>
        <p:spPr>
          <a:xfrm rot="236922">
            <a:off x="6339379" y="1423904"/>
            <a:ext cx="1491463" cy="566309"/>
          </a:xfrm>
          <a:prstGeom prst="rect">
            <a:avLst/>
          </a:prstGeom>
          <a:noFill/>
        </p:spPr>
        <p:txBody>
          <a:bodyPr wrap="square" lIns="91440" tIns="45720" rIns="91440" bIns="45720">
            <a:spAutoFit/>
          </a:bodyPr>
          <a:lstStyle/>
          <a:p>
            <a:pPr algn="ctr" fontAlgn="base">
              <a:lnSpc>
                <a:spcPts val="2500"/>
              </a:lnSpc>
              <a:spcBef>
                <a:spcPct val="0"/>
              </a:spcBef>
              <a:spcAft>
                <a:spcPct val="0"/>
              </a:spcAft>
              <a:defRPr/>
            </a:pPr>
            <a:r>
              <a:rPr lang="es-ES" sz="8000" b="1" dirty="0">
                <a:ln w="19050">
                  <a:solidFill>
                    <a:prstClr val="black">
                      <a:lumMod val="75000"/>
                      <a:lumOff val="25000"/>
                    </a:prstClr>
                  </a:solidFill>
                  <a:prstDash val="solid"/>
                </a:ln>
                <a:solidFill>
                  <a:srgbClr val="9BBB59"/>
                </a:solidFill>
                <a:effectLst>
                  <a:outerShdw blurRad="50000" dist="50800" dir="7500000" algn="tl">
                    <a:srgbClr val="000000">
                      <a:shade val="5000"/>
                      <a:alpha val="35000"/>
                    </a:srgbClr>
                  </a:outerShdw>
                </a:effectLst>
                <a:latin typeface="Arial" charset="0"/>
                <a:ea typeface="ＭＳ Ｐゴシック" pitchFamily="34" charset="-128"/>
              </a:rPr>
              <a:t>?</a:t>
            </a:r>
          </a:p>
        </p:txBody>
      </p:sp>
      <p:sp>
        <p:nvSpPr>
          <p:cNvPr id="2" name="Marcador de número de diapositiva 1"/>
          <p:cNvSpPr>
            <a:spLocks noGrp="1"/>
          </p:cNvSpPr>
          <p:nvPr>
            <p:ph type="sldNum" sz="quarter" idx="7"/>
          </p:nvPr>
        </p:nvSpPr>
        <p:spPr/>
        <p:txBody>
          <a:bodyPr/>
          <a:lstStyle/>
          <a:p>
            <a:pPr marL="38100">
              <a:lnSpc>
                <a:spcPts val="1430"/>
              </a:lnSpc>
            </a:pPr>
            <a:fld id="{81D60167-4931-47E6-BA6A-407CBD079E47}" type="slidenum">
              <a:rPr lang="es-ES" spc="-5" smtClean="0"/>
              <a:t>31</a:t>
            </a:fld>
            <a:endParaRPr lang="es-ES" spc="-5" dirty="0"/>
          </a:p>
        </p:txBody>
      </p:sp>
    </p:spTree>
    <p:extLst>
      <p:ext uri="{BB962C8B-B14F-4D97-AF65-F5344CB8AC3E}">
        <p14:creationId xmlns:p14="http://schemas.microsoft.com/office/powerpoint/2010/main" val="2170054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número de diapositiva 9"/>
          <p:cNvSpPr>
            <a:spLocks noGrp="1"/>
          </p:cNvSpPr>
          <p:nvPr>
            <p:ph type="sldNum" sz="quarter" idx="7"/>
          </p:nvPr>
        </p:nvSpPr>
        <p:spPr/>
        <p:txBody>
          <a:bodyPr/>
          <a:lstStyle/>
          <a:p>
            <a:pPr marL="38100">
              <a:lnSpc>
                <a:spcPts val="1430"/>
              </a:lnSpc>
            </a:pPr>
            <a:fld id="{81D60167-4931-47E6-BA6A-407CBD079E47}" type="slidenum">
              <a:rPr lang="es-ES" spc="-5" smtClean="0"/>
              <a:t>32</a:t>
            </a:fld>
            <a:endParaRPr lang="es-ES" spc="-5" dirty="0"/>
          </a:p>
        </p:txBody>
      </p:sp>
      <p:sp>
        <p:nvSpPr>
          <p:cNvPr id="2" name="object 2"/>
          <p:cNvSpPr txBox="1">
            <a:spLocks noGrp="1"/>
          </p:cNvSpPr>
          <p:nvPr>
            <p:ph type="title"/>
          </p:nvPr>
        </p:nvSpPr>
        <p:spPr>
          <a:xfrm>
            <a:off x="916938" y="168401"/>
            <a:ext cx="2893061" cy="635635"/>
          </a:xfrm>
          <a:prstGeom prst="rect">
            <a:avLst/>
          </a:prstGeom>
        </p:spPr>
        <p:txBody>
          <a:bodyPr vert="horz" wrap="square" lIns="0" tIns="12700" rIns="0" bIns="0" rtlCol="0">
            <a:spAutoFit/>
          </a:bodyPr>
          <a:lstStyle/>
          <a:p>
            <a:pPr marL="12700">
              <a:lnSpc>
                <a:spcPct val="100000"/>
              </a:lnSpc>
              <a:spcBef>
                <a:spcPts val="100"/>
              </a:spcBef>
            </a:pPr>
            <a:r>
              <a:rPr sz="4000" b="1" spc="-10" dirty="0">
                <a:latin typeface="Carlito"/>
                <a:cs typeface="Carlito"/>
              </a:rPr>
              <a:t>Motivación</a:t>
            </a:r>
            <a:endParaRPr sz="4000" dirty="0">
              <a:latin typeface="Carlito"/>
              <a:cs typeface="Carlito"/>
            </a:endParaRPr>
          </a:p>
        </p:txBody>
      </p:sp>
      <p:sp>
        <p:nvSpPr>
          <p:cNvPr id="3" name="object 3"/>
          <p:cNvSpPr/>
          <p:nvPr/>
        </p:nvSpPr>
        <p:spPr>
          <a:xfrm>
            <a:off x="286473" y="1143000"/>
            <a:ext cx="165354" cy="1600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4800" y="5486400"/>
            <a:ext cx="11383773" cy="289823"/>
          </a:xfrm>
          <a:prstGeom prst="rect">
            <a:avLst/>
          </a:prstGeom>
        </p:spPr>
        <p:txBody>
          <a:bodyPr vert="horz" wrap="square" lIns="0" tIns="12700" rIns="0" bIns="0" rtlCol="0">
            <a:spAutoFit/>
          </a:bodyPr>
          <a:lstStyle/>
          <a:p>
            <a:pPr marL="12700">
              <a:lnSpc>
                <a:spcPct val="100000"/>
              </a:lnSpc>
              <a:spcBef>
                <a:spcPts val="100"/>
              </a:spcBef>
            </a:pPr>
            <a:r>
              <a:rPr sz="1800" u="heavy" spc="-10" dirty="0">
                <a:solidFill>
                  <a:srgbClr val="0462C1"/>
                </a:solidFill>
                <a:uFill>
                  <a:solidFill>
                    <a:srgbClr val="0462C1"/>
                  </a:solidFill>
                </a:uFill>
                <a:latin typeface="Carlito"/>
                <a:cs typeface="Carlito"/>
                <a:hlinkClick r:id="rId3"/>
              </a:rPr>
              <a:t>https://www.ted.com/talks/fei_fei_li_how_we_re_teaching_computers_to_understand_pictures?language=es</a:t>
            </a:r>
            <a:endParaRPr sz="1800" dirty="0">
              <a:latin typeface="Carlito"/>
              <a:cs typeface="Carlito"/>
            </a:endParaRPr>
          </a:p>
        </p:txBody>
      </p:sp>
      <p:sp>
        <p:nvSpPr>
          <p:cNvPr id="5" name="object 5"/>
          <p:cNvSpPr/>
          <p:nvPr/>
        </p:nvSpPr>
        <p:spPr>
          <a:xfrm>
            <a:off x="5560278" y="1069848"/>
            <a:ext cx="6585966" cy="39715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96171" y="2168463"/>
            <a:ext cx="121920" cy="12666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96171" y="3060814"/>
            <a:ext cx="121920" cy="12666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08190" y="4038600"/>
            <a:ext cx="121920" cy="126661"/>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18091" y="1069848"/>
            <a:ext cx="4915909" cy="3783087"/>
          </a:xfrm>
          <a:prstGeom prst="rect">
            <a:avLst/>
          </a:prstGeom>
        </p:spPr>
        <p:txBody>
          <a:bodyPr vert="horz" wrap="square" lIns="0" tIns="12700" rIns="0" bIns="0" rtlCol="0">
            <a:spAutoFit/>
          </a:bodyPr>
          <a:lstStyle/>
          <a:p>
            <a:pPr marL="123825" algn="just">
              <a:lnSpc>
                <a:spcPct val="100000"/>
              </a:lnSpc>
              <a:spcBef>
                <a:spcPts val="100"/>
              </a:spcBef>
            </a:pPr>
            <a:r>
              <a:rPr sz="2000" b="1" spc="-10" dirty="0">
                <a:latin typeface="Times New Roman" panose="02020603050405020304" pitchFamily="18" charset="0"/>
                <a:cs typeface="Times New Roman" panose="02020603050405020304" pitchFamily="18" charset="0"/>
              </a:rPr>
              <a:t>OBSERVE</a:t>
            </a:r>
            <a:r>
              <a:rPr sz="2000" b="1" spc="7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EL</a:t>
            </a:r>
            <a:r>
              <a:rPr sz="2000" b="1" spc="8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VIDEO</a:t>
            </a:r>
            <a:r>
              <a:rPr sz="2000" b="1" spc="9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Y</a:t>
            </a:r>
            <a:r>
              <a:rPr sz="2000" b="1" spc="8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RESPONDA</a:t>
            </a:r>
            <a:r>
              <a:rPr sz="2000" b="1" spc="9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A</a:t>
            </a:r>
            <a:r>
              <a:rPr sz="2000" b="1" spc="8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LAS</a:t>
            </a:r>
            <a:r>
              <a:rPr sz="2000" b="1" spc="10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SIGUIENTES</a:t>
            </a:r>
            <a:r>
              <a:rPr sz="2000" b="1" spc="65" dirty="0">
                <a:latin typeface="Times New Roman" panose="02020603050405020304" pitchFamily="18" charset="0"/>
                <a:cs typeface="Times New Roman" panose="02020603050405020304" pitchFamily="18" charset="0"/>
              </a:rPr>
              <a:t> </a:t>
            </a:r>
            <a:r>
              <a:rPr sz="2000" b="1" spc="-25" dirty="0">
                <a:latin typeface="Times New Roman" panose="02020603050405020304" pitchFamily="18" charset="0"/>
                <a:cs typeface="Times New Roman" panose="02020603050405020304" pitchFamily="18" charset="0"/>
              </a:rPr>
              <a:t>PREGUNTAS:</a:t>
            </a:r>
            <a:endParaRPr lang="es-CO" sz="2000" dirty="0">
              <a:latin typeface="Times New Roman" panose="02020603050405020304" pitchFamily="18" charset="0"/>
              <a:cs typeface="Times New Roman" panose="02020603050405020304" pitchFamily="18" charset="0"/>
            </a:endParaRPr>
          </a:p>
          <a:p>
            <a:pPr marL="123825" algn="just">
              <a:lnSpc>
                <a:spcPct val="100000"/>
              </a:lnSpc>
              <a:spcBef>
                <a:spcPts val="100"/>
              </a:spcBef>
            </a:pPr>
            <a:endParaRPr lang="es-CO" sz="2000" spc="-10" dirty="0">
              <a:latin typeface="Times New Roman" panose="02020603050405020304" pitchFamily="18" charset="0"/>
              <a:cs typeface="Times New Roman" panose="02020603050405020304" pitchFamily="18" charset="0"/>
            </a:endParaRPr>
          </a:p>
          <a:p>
            <a:pPr marL="123825" algn="just">
              <a:lnSpc>
                <a:spcPct val="100000"/>
              </a:lnSpc>
              <a:spcBef>
                <a:spcPts val="100"/>
              </a:spcBef>
            </a:pPr>
            <a:r>
              <a:rPr sz="2000" spc="-10" dirty="0">
                <a:latin typeface="Times New Roman" panose="02020603050405020304" pitchFamily="18" charset="0"/>
                <a:cs typeface="Times New Roman" panose="02020603050405020304" pitchFamily="18" charset="0"/>
              </a:rPr>
              <a:t>¿</a:t>
            </a:r>
            <a:r>
              <a:rPr sz="2000" spc="-10" dirty="0" err="1">
                <a:latin typeface="Times New Roman" panose="02020603050405020304" pitchFamily="18" charset="0"/>
                <a:cs typeface="Times New Roman" panose="02020603050405020304" pitchFamily="18" charset="0"/>
              </a:rPr>
              <a:t>Cuántos</a:t>
            </a:r>
            <a:r>
              <a:rPr sz="2000" spc="-10" dirty="0">
                <a:latin typeface="Times New Roman" panose="02020603050405020304" pitchFamily="18" charset="0"/>
                <a:cs typeface="Times New Roman" panose="02020603050405020304" pitchFamily="18" charset="0"/>
              </a:rPr>
              <a:t> </a:t>
            </a:r>
            <a:r>
              <a:rPr sz="2000" spc="-15" dirty="0" err="1">
                <a:latin typeface="Times New Roman" panose="02020603050405020304" pitchFamily="18" charset="0"/>
                <a:cs typeface="Times New Roman" panose="02020603050405020304" pitchFamily="18" charset="0"/>
              </a:rPr>
              <a:t>datos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 </a:t>
            </a:r>
            <a:r>
              <a:rPr sz="2000" spc="-10" dirty="0" err="1">
                <a:latin typeface="Times New Roman" panose="02020603050405020304" pitchFamily="18" charset="0"/>
                <a:cs typeface="Times New Roman" panose="02020603050405020304" pitchFamily="18" charset="0"/>
              </a:rPr>
              <a:t>requieren</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para </a:t>
            </a:r>
            <a:r>
              <a:rPr sz="2000" spc="-10" dirty="0" err="1">
                <a:latin typeface="Times New Roman" panose="02020603050405020304" pitchFamily="18" charset="0"/>
                <a:cs typeface="Times New Roman" panose="02020603050405020304" pitchFamily="18" charset="0"/>
              </a:rPr>
              <a:t>entrenar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un  </a:t>
            </a:r>
            <a:r>
              <a:rPr sz="2000" spc="-10" dirty="0" err="1">
                <a:latin typeface="Times New Roman" panose="02020603050405020304" pitchFamily="18" charset="0"/>
                <a:cs typeface="Times New Roman" panose="02020603050405020304" pitchFamily="18" charset="0"/>
              </a:rPr>
              <a:t>sistema</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 </a:t>
            </a:r>
            <a:r>
              <a:rPr sz="2000" spc="-5" dirty="0" err="1">
                <a:latin typeface="Times New Roman" panose="02020603050405020304" pitchFamily="18" charset="0"/>
                <a:cs typeface="Times New Roman" panose="02020603050405020304" pitchFamily="18" charset="0"/>
              </a:rPr>
              <a:t>visión</a:t>
            </a:r>
            <a:r>
              <a:rPr sz="2000" spc="-5" dirty="0">
                <a:latin typeface="Times New Roman" panose="02020603050405020304" pitchFamily="18" charset="0"/>
                <a:cs typeface="Times New Roman" panose="02020603050405020304" pitchFamily="18" charset="0"/>
              </a:rPr>
              <a:t> artificial</a:t>
            </a:r>
            <a:r>
              <a:rPr lang="es-MX" sz="2000" spc="-5" dirty="0">
                <a:latin typeface="Times New Roman" panose="02020603050405020304" pitchFamily="18" charset="0"/>
                <a:cs typeface="Times New Roman" panose="02020603050405020304" pitchFamily="18" charset="0"/>
              </a:rPr>
              <a:t>?</a:t>
            </a:r>
            <a:endParaRPr lang="es-MX" sz="2000" dirty="0">
              <a:latin typeface="Times New Roman" panose="02020603050405020304" pitchFamily="18" charset="0"/>
              <a:cs typeface="Times New Roman" panose="02020603050405020304" pitchFamily="18" charset="0"/>
            </a:endParaRPr>
          </a:p>
          <a:p>
            <a:pPr marL="123825" algn="just">
              <a:lnSpc>
                <a:spcPct val="100000"/>
              </a:lnSpc>
              <a:spcBef>
                <a:spcPts val="100"/>
              </a:spcBef>
            </a:pPr>
            <a:endParaRPr lang="es-MX" sz="2000" spc="-5" dirty="0">
              <a:latin typeface="Times New Roman" panose="02020603050405020304" pitchFamily="18" charset="0"/>
              <a:cs typeface="Times New Roman" panose="02020603050405020304" pitchFamily="18" charset="0"/>
            </a:endParaRPr>
          </a:p>
          <a:p>
            <a:pPr marL="123825" algn="just">
              <a:lnSpc>
                <a:spcPct val="100000"/>
              </a:lnSpc>
              <a:spcBef>
                <a:spcPts val="100"/>
              </a:spcBef>
            </a:pPr>
            <a:r>
              <a:rPr sz="2000" spc="-5" dirty="0">
                <a:latin typeface="Times New Roman" panose="02020603050405020304" pitchFamily="18" charset="0"/>
                <a:cs typeface="Times New Roman" panose="02020603050405020304" pitchFamily="18" charset="0"/>
              </a:rPr>
              <a:t>¿Es posible decir que </a:t>
            </a:r>
            <a:r>
              <a:rPr sz="2000" dirty="0">
                <a:latin typeface="Times New Roman" panose="02020603050405020304" pitchFamily="18" charset="0"/>
                <a:cs typeface="Times New Roman" panose="02020603050405020304" pitchFamily="18" charset="0"/>
              </a:rPr>
              <a:t>los </a:t>
            </a:r>
            <a:r>
              <a:rPr sz="2000" spc="-10" dirty="0">
                <a:latin typeface="Times New Roman" panose="02020603050405020304" pitchFamily="18" charset="0"/>
                <a:cs typeface="Times New Roman" panose="02020603050405020304" pitchFamily="18" charset="0"/>
              </a:rPr>
              <a:t>computadores </a:t>
            </a:r>
            <a:r>
              <a:rPr sz="2000" spc="-15" dirty="0">
                <a:latin typeface="Times New Roman" panose="02020603050405020304" pitchFamily="18" charset="0"/>
                <a:cs typeface="Times New Roman" panose="02020603050405020304" pitchFamily="18" charset="0"/>
              </a:rPr>
              <a:t>ya  </a:t>
            </a:r>
            <a:r>
              <a:rPr sz="2000" spc="-10" dirty="0">
                <a:latin typeface="Times New Roman" panose="02020603050405020304" pitchFamily="18" charset="0"/>
                <a:cs typeface="Times New Roman" panose="02020603050405020304" pitchFamily="18" charset="0"/>
              </a:rPr>
              <a:t>sobrepasaron </a:t>
            </a:r>
            <a:r>
              <a:rPr sz="2000" dirty="0">
                <a:latin typeface="Times New Roman" panose="02020603050405020304" pitchFamily="18" charset="0"/>
                <a:cs typeface="Times New Roman" panose="02020603050405020304" pitchFamily="18" charset="0"/>
              </a:rPr>
              <a:t>la </a:t>
            </a:r>
            <a:r>
              <a:rPr sz="2000" spc="-5" dirty="0">
                <a:latin typeface="Times New Roman" panose="02020603050405020304" pitchFamily="18" charset="0"/>
                <a:cs typeface="Times New Roman" panose="02020603050405020304" pitchFamily="18" charset="0"/>
              </a:rPr>
              <a:t>capacidad</a:t>
            </a:r>
            <a:r>
              <a:rPr sz="2000" spc="-10" dirty="0">
                <a:latin typeface="Times New Roman" panose="02020603050405020304" pitchFamily="18" charset="0"/>
                <a:cs typeface="Times New Roman" panose="02020603050405020304" pitchFamily="18" charset="0"/>
              </a:rPr>
              <a:t> </a:t>
            </a:r>
            <a:r>
              <a:rPr sz="2000" spc="-10" dirty="0" err="1">
                <a:latin typeface="Times New Roman" panose="02020603050405020304" pitchFamily="18" charset="0"/>
                <a:cs typeface="Times New Roman" panose="02020603050405020304" pitchFamily="18" charset="0"/>
              </a:rPr>
              <a:t>humana</a:t>
            </a:r>
            <a:r>
              <a:rPr sz="2000" spc="-10" dirty="0">
                <a:latin typeface="Times New Roman" panose="02020603050405020304" pitchFamily="18" charset="0"/>
                <a:cs typeface="Times New Roman" panose="02020603050405020304" pitchFamily="18" charset="0"/>
              </a:rPr>
              <a:t>?</a:t>
            </a:r>
            <a:endParaRPr lang="es-CO" sz="2000" dirty="0">
              <a:latin typeface="Times New Roman" panose="02020603050405020304" pitchFamily="18" charset="0"/>
              <a:cs typeface="Times New Roman" panose="02020603050405020304" pitchFamily="18" charset="0"/>
            </a:endParaRPr>
          </a:p>
          <a:p>
            <a:pPr marL="123825" algn="just">
              <a:lnSpc>
                <a:spcPct val="100000"/>
              </a:lnSpc>
              <a:spcBef>
                <a:spcPts val="100"/>
              </a:spcBef>
            </a:pPr>
            <a:endParaRPr lang="es-CO" sz="2000" spc="-5" dirty="0">
              <a:latin typeface="Times New Roman" panose="02020603050405020304" pitchFamily="18" charset="0"/>
              <a:cs typeface="Times New Roman" panose="02020603050405020304" pitchFamily="18" charset="0"/>
            </a:endParaRPr>
          </a:p>
          <a:p>
            <a:pPr marL="123825" algn="just">
              <a:lnSpc>
                <a:spcPct val="100000"/>
              </a:lnSpc>
              <a:spcBef>
                <a:spcPts val="100"/>
              </a:spcBef>
            </a:pPr>
            <a:r>
              <a:rPr sz="2000" spc="-5" dirty="0">
                <a:latin typeface="Times New Roman" panose="02020603050405020304" pitchFamily="18" charset="0"/>
                <a:cs typeface="Times New Roman" panose="02020603050405020304" pitchFamily="18" charset="0"/>
              </a:rPr>
              <a:t>¿Qué </a:t>
            </a:r>
            <a:r>
              <a:rPr sz="2000" spc="-10" dirty="0">
                <a:latin typeface="Times New Roman" panose="02020603050405020304" pitchFamily="18" charset="0"/>
                <a:cs typeface="Times New Roman" panose="02020603050405020304" pitchFamily="18" charset="0"/>
              </a:rPr>
              <a:t>problemas </a:t>
            </a:r>
            <a:r>
              <a:rPr sz="2000" spc="-5" dirty="0">
                <a:latin typeface="Times New Roman" panose="02020603050405020304" pitchFamily="18" charset="0"/>
                <a:cs typeface="Times New Roman" panose="02020603050405020304" pitchFamily="18" charset="0"/>
              </a:rPr>
              <a:t>evidencian </a:t>
            </a:r>
            <a:r>
              <a:rPr sz="2000" dirty="0">
                <a:latin typeface="Times New Roman" panose="02020603050405020304" pitchFamily="18" charset="0"/>
                <a:cs typeface="Times New Roman" panose="02020603050405020304" pitchFamily="18" charset="0"/>
              </a:rPr>
              <a:t>los </a:t>
            </a:r>
            <a:r>
              <a:rPr sz="2000" spc="-10" dirty="0">
                <a:latin typeface="Times New Roman" panose="02020603050405020304" pitchFamily="18" charset="0"/>
                <a:cs typeface="Times New Roman" panose="02020603050405020304" pitchFamily="18" charset="0"/>
              </a:rPr>
              <a:t>sistemas </a:t>
            </a:r>
            <a:r>
              <a:rPr sz="2000" spc="-5" dirty="0">
                <a:latin typeface="Times New Roman" panose="02020603050405020304" pitchFamily="18" charset="0"/>
                <a:cs typeface="Times New Roman" panose="02020603050405020304" pitchFamily="18" charset="0"/>
              </a:rPr>
              <a:t>de </a:t>
            </a:r>
            <a:r>
              <a:rPr sz="2000" dirty="0">
                <a:latin typeface="Times New Roman" panose="02020603050405020304" pitchFamily="18" charset="0"/>
                <a:cs typeface="Times New Roman" panose="02020603050405020304" pitchFamily="18" charset="0"/>
              </a:rPr>
              <a:t>visión  </a:t>
            </a:r>
            <a:r>
              <a:rPr sz="2000" spc="-5" dirty="0">
                <a:latin typeface="Times New Roman" panose="02020603050405020304" pitchFamily="18" charset="0"/>
                <a:cs typeface="Times New Roman" panose="02020603050405020304" pitchFamily="18" charset="0"/>
              </a:rPr>
              <a:t>artificial, </a:t>
            </a:r>
            <a:r>
              <a:rPr sz="2000" dirty="0">
                <a:latin typeface="Times New Roman" panose="02020603050405020304" pitchFamily="18" charset="0"/>
                <a:cs typeface="Times New Roman" panose="02020603050405020304" pitchFamily="18" charset="0"/>
              </a:rPr>
              <a:t>y en </a:t>
            </a:r>
            <a:r>
              <a:rPr sz="2000" spc="-10" dirty="0">
                <a:latin typeface="Times New Roman" panose="02020603050405020304" pitchFamily="18" charset="0"/>
                <a:cs typeface="Times New Roman" panose="02020603050405020304" pitchFamily="18" charset="0"/>
              </a:rPr>
              <a:t>general </a:t>
            </a:r>
            <a:r>
              <a:rPr sz="2000" spc="-5" dirty="0">
                <a:latin typeface="Times New Roman" panose="02020603050405020304" pitchFamily="18" charset="0"/>
                <a:cs typeface="Times New Roman" panose="02020603050405020304" pitchFamily="18" charset="0"/>
              </a:rPr>
              <a:t>de los </a:t>
            </a:r>
            <a:r>
              <a:rPr sz="2000" spc="-10" dirty="0">
                <a:latin typeface="Times New Roman" panose="02020603050405020304" pitchFamily="18" charset="0"/>
                <a:cs typeface="Times New Roman" panose="02020603050405020304" pitchFamily="18" charset="0"/>
              </a:rPr>
              <a:t>sistemas </a:t>
            </a:r>
            <a:r>
              <a:rPr sz="2000" spc="-5" dirty="0">
                <a:latin typeface="Times New Roman" panose="02020603050405020304" pitchFamily="18" charset="0"/>
                <a:cs typeface="Times New Roman" panose="02020603050405020304" pitchFamily="18" charset="0"/>
              </a:rPr>
              <a:t>de  </a:t>
            </a:r>
            <a:r>
              <a:rPr sz="2000" spc="-10" dirty="0">
                <a:latin typeface="Times New Roman" panose="02020603050405020304" pitchFamily="18" charset="0"/>
                <a:cs typeface="Times New Roman" panose="02020603050405020304" pitchFamily="18" charset="0"/>
              </a:rPr>
              <a:t>Reconocimiento </a:t>
            </a:r>
            <a:r>
              <a:rPr sz="2000" spc="-5" dirty="0">
                <a:latin typeface="Times New Roman" panose="02020603050405020304" pitchFamily="18" charset="0"/>
                <a:cs typeface="Times New Roman" panose="02020603050405020304" pitchFamily="18" charset="0"/>
              </a:rPr>
              <a:t>de</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Patrones?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MX"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33</a:t>
            </a:fld>
            <a:endParaRPr kumimoji="0" lang="es-MX" sz="1400" b="0" i="0" u="none" strike="noStrike" kern="1200" cap="none" spc="-5" normalizeH="0" baseline="0" noProof="0" dirty="0">
              <a:ln>
                <a:noFill/>
              </a:ln>
              <a:solidFill>
                <a:prstClr val="black"/>
              </a:solidFill>
              <a:effectLst/>
              <a:uLnTx/>
              <a:uFillTx/>
              <a:latin typeface="Carlito"/>
              <a:ea typeface="+mn-ea"/>
            </a:endParaRPr>
          </a:p>
        </p:txBody>
      </p:sp>
    </p:spTree>
    <p:extLst>
      <p:ext uri="{BB962C8B-B14F-4D97-AF65-F5344CB8AC3E}">
        <p14:creationId xmlns:p14="http://schemas.microsoft.com/office/powerpoint/2010/main" val="375196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F6FEA9A-3E94-4C11-B2FF-ED55BE66C6AD}"/>
              </a:ext>
            </a:extLst>
          </p:cNvPr>
          <p:cNvSpPr>
            <a:spLocks noGrp="1"/>
          </p:cNvSpPr>
          <p:nvPr>
            <p:ph type="title"/>
          </p:nvPr>
        </p:nvSpPr>
        <p:spPr>
          <a:xfrm>
            <a:off x="1524000" y="1371600"/>
            <a:ext cx="9144000" cy="4308872"/>
          </a:xfrm>
        </p:spPr>
        <p:txBody>
          <a:bodyPr/>
          <a:lstStyle/>
          <a:p>
            <a:pPr algn="just"/>
            <a:r>
              <a:rPr lang="es-CO" sz="2800" dirty="0">
                <a:latin typeface="Times New Roman" panose="02020603050405020304" pitchFamily="18" charset="0"/>
                <a:cs typeface="Times New Roman" panose="02020603050405020304" pitchFamily="18" charset="0"/>
              </a:rPr>
              <a:t>El curso introduce los conceptos fundamentales y los métodos más utilizados en el campo del aprendizaje de máquinas enfocados desde las perspectivas de la naturaleza del problema que se requiere resolver, esto es, aprendizaje supervisado orientado a los problemas de clasificación y regresión para aplicaciones de predicción o pronóstico. Aprendizaje no supervisado orientado a tareas de agrupar o etiquetar un conjunto de datos, También se incluyen la aproximación general de técnicas modernas de aprendizaje tales como el aprendizaje por refuerzo y aprendizaje profundo.</a:t>
            </a:r>
            <a:endParaRPr lang="es-CO"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7D5B5FFD-8498-4143-B66E-16C961C075D3}"/>
              </a:ext>
            </a:extLst>
          </p:cNvPr>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CO"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4</a:t>
            </a:fld>
            <a:endParaRPr kumimoji="0" lang="es-CO" sz="1400" b="0" i="0" u="none" strike="noStrike" kern="1200" cap="none" spc="-5" normalizeH="0" baseline="0" noProof="0" dirty="0">
              <a:ln>
                <a:noFill/>
              </a:ln>
              <a:solidFill>
                <a:prstClr val="black"/>
              </a:solidFill>
              <a:effectLst/>
              <a:uLnTx/>
              <a:uFillTx/>
              <a:latin typeface="Carlito"/>
              <a:ea typeface="+mn-ea"/>
            </a:endParaRPr>
          </a:p>
        </p:txBody>
      </p:sp>
      <p:sp>
        <p:nvSpPr>
          <p:cNvPr id="3" name="Rectángulo 2"/>
          <p:cNvSpPr/>
          <p:nvPr/>
        </p:nvSpPr>
        <p:spPr>
          <a:xfrm>
            <a:off x="3339476" y="451692"/>
            <a:ext cx="5513048"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4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Descripción del Curso</a:t>
            </a:r>
            <a:endParaRPr kumimoji="0" lang="es-ES" sz="4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3204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2740661"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rlito"/>
                <a:cs typeface="Carlito"/>
              </a:rPr>
              <a:t>Contenido</a:t>
            </a:r>
            <a:endParaRPr sz="4000" dirty="0">
              <a:latin typeface="Carlito"/>
              <a:cs typeface="Carlito"/>
            </a:endParaRPr>
          </a:p>
        </p:txBody>
      </p:sp>
      <p:sp>
        <p:nvSpPr>
          <p:cNvPr id="3" name="object 3"/>
          <p:cNvSpPr txBox="1"/>
          <p:nvPr/>
        </p:nvSpPr>
        <p:spPr>
          <a:xfrm>
            <a:off x="417322" y="995883"/>
            <a:ext cx="8421878" cy="4365298"/>
          </a:xfrm>
          <a:prstGeom prst="rect">
            <a:avLst/>
          </a:prstGeom>
        </p:spPr>
        <p:txBody>
          <a:bodyPr vert="horz" wrap="square" lIns="0" tIns="109220" rIns="0" bIns="0" rtlCol="0">
            <a:spAutoFit/>
          </a:bodyPr>
          <a:lstStyle/>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Introducción.</a:t>
            </a: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Los datos en Aprendizaje de Máquinas</a:t>
            </a:r>
            <a:r>
              <a:rPr kumimoji="0" lang="es-CO" sz="2800" b="1" i="1"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a:t>
            </a:r>
            <a:endPar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endParaRP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highlight>
                  <a:srgbClr val="FFFF00"/>
                </a:highlight>
                <a:uLnTx/>
                <a:uFillTx/>
                <a:latin typeface="Ancizar Sans" panose="020B0602040300000003"/>
                <a:ea typeface="+mn-ea"/>
                <a:cs typeface="Times New Roman" panose="02020603050405020304" pitchFamily="18" charset="0"/>
              </a:rPr>
              <a:t>Aprendizaje Supervisado. </a:t>
            </a: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Aprendizaje NO Supervisado. </a:t>
            </a: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Aprendizaje por Refuerzo.</a:t>
            </a: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Aprendizaje con Clases Desbalanceadas y Combinación de Modelos.</a:t>
            </a:r>
          </a:p>
          <a:p>
            <a:pPr marL="469900" marR="0" lvl="0" indent="-457834" algn="l" defTabSz="914400" rtl="0" eaLnBrk="1" fontAlgn="auto" latinLnBrk="0" hangingPunct="1">
              <a:lnSpc>
                <a:spcPct val="100000"/>
              </a:lnSpc>
              <a:spcBef>
                <a:spcPts val="860"/>
              </a:spcBef>
              <a:spcAft>
                <a:spcPts val="0"/>
              </a:spcAft>
              <a:buClrTx/>
              <a:buSzTx/>
              <a:buFontTx/>
              <a:buAutoNum type="arabicPeriod"/>
              <a:tabLst>
                <a:tab pos="469900" algn="l"/>
                <a:tab pos="470534" algn="l"/>
              </a:tabLst>
              <a:defRPr/>
            </a:pPr>
            <a:r>
              <a:rPr kumimoji="0" lang="es-CO" sz="2800" b="1" i="0" u="none" strike="noStrike" kern="1200" cap="none" spc="-5" normalizeH="0" baseline="0" noProof="0" dirty="0">
                <a:ln>
                  <a:noFill/>
                </a:ln>
                <a:solidFill>
                  <a:prstClr val="black"/>
                </a:solidFill>
                <a:effectLst/>
                <a:uLnTx/>
                <a:uFillTx/>
                <a:latin typeface="Ancizar Sans" panose="020B0602040300000003"/>
                <a:ea typeface="+mn-ea"/>
                <a:cs typeface="Times New Roman" panose="02020603050405020304" pitchFamily="18" charset="0"/>
              </a:rPr>
              <a:t>Aplicaciones y Casos de Éxito.</a:t>
            </a:r>
          </a:p>
        </p:txBody>
      </p:sp>
      <p:sp>
        <p:nvSpPr>
          <p:cNvPr id="4" name="Marcador de número de diapositiva 3"/>
          <p:cNvSpPr>
            <a:spLocks noGrp="1"/>
          </p:cNvSpPr>
          <p:nvPr>
            <p:ph type="sldNum" sz="quarter" idx="7"/>
          </p:nvPr>
        </p:nvSpPr>
        <p:spPr>
          <a:xfrm>
            <a:off x="6400800" y="6629400"/>
            <a:ext cx="256540" cy="203200"/>
          </a:xfrm>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ES"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5</a:t>
            </a:fld>
            <a:endParaRPr kumimoji="0" lang="es-ES" sz="1400" b="0" i="0" u="none" strike="noStrike" kern="1200" cap="none" spc="-5" normalizeH="0" baseline="0" noProof="0" dirty="0">
              <a:ln>
                <a:noFill/>
              </a:ln>
              <a:solidFill>
                <a:prstClr val="black"/>
              </a:solidFill>
              <a:effectLst/>
              <a:uLnTx/>
              <a:uFillTx/>
              <a:latin typeface="Carlito"/>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69856-01E1-403E-A0EB-A3AA8ED7FF61}"/>
              </a:ext>
            </a:extLst>
          </p:cNvPr>
          <p:cNvSpPr>
            <a:spLocks noGrp="1"/>
          </p:cNvSpPr>
          <p:nvPr>
            <p:ph type="title"/>
          </p:nvPr>
        </p:nvSpPr>
        <p:spPr>
          <a:xfrm>
            <a:off x="914400" y="304800"/>
            <a:ext cx="7296911" cy="1169551"/>
          </a:xfrm>
        </p:spPr>
        <p:txBody>
          <a:bodyPr/>
          <a:lstStyle/>
          <a:p>
            <a:r>
              <a:rPr lang="es-CO" sz="4000" b="1" dirty="0">
                <a:solidFill>
                  <a:srgbClr val="000000"/>
                </a:solidFill>
                <a:effectLst/>
                <a:latin typeface="Ancizar Sans" panose="020B0602040300000003"/>
                <a:ea typeface="Times New Roman" panose="02020603050405020304" pitchFamily="18" charset="0"/>
                <a:cs typeface="Times New Roman" panose="02020603050405020304" pitchFamily="18" charset="0"/>
              </a:rPr>
              <a:t>Bibliografía Recomendada</a:t>
            </a:r>
            <a:br>
              <a:rPr lang="es-CO" sz="4000" dirty="0">
                <a:effectLst/>
                <a:latin typeface="Ancizar Sans" panose="020B0602040300000003"/>
                <a:ea typeface="Times New Roman" panose="02020603050405020304" pitchFamily="18" charset="0"/>
                <a:cs typeface="Times New Roman" panose="02020603050405020304" pitchFamily="18" charset="0"/>
              </a:rPr>
            </a:br>
            <a:endParaRPr lang="es-CO" sz="3600" dirty="0">
              <a:latin typeface="Ancizar Sans" panose="020B0602040300000003"/>
            </a:endParaRPr>
          </a:p>
        </p:txBody>
      </p:sp>
      <p:sp>
        <p:nvSpPr>
          <p:cNvPr id="3" name="Marcador de texto 2">
            <a:extLst>
              <a:ext uri="{FF2B5EF4-FFF2-40B4-BE49-F238E27FC236}">
                <a16:creationId xmlns:a16="http://schemas.microsoft.com/office/drawing/2014/main" id="{64B509B5-132B-485F-B952-5D713A5E0E8E}"/>
              </a:ext>
            </a:extLst>
          </p:cNvPr>
          <p:cNvSpPr>
            <a:spLocks noGrp="1"/>
          </p:cNvSpPr>
          <p:nvPr>
            <p:ph type="body" idx="1"/>
          </p:nvPr>
        </p:nvSpPr>
        <p:spPr>
          <a:xfrm>
            <a:off x="304800" y="1071466"/>
            <a:ext cx="11433555" cy="5257850"/>
          </a:xfrm>
        </p:spPr>
        <p:txBody>
          <a:bodyPr/>
          <a:lstStyle/>
          <a:p>
            <a:pPr algn="just">
              <a:lnSpc>
                <a:spcPct val="115000"/>
              </a:lnSpc>
              <a:spcAft>
                <a:spcPts val="1000"/>
              </a:spcAft>
            </a:pPr>
            <a:r>
              <a:rPr lang="es-CO" sz="2200" b="1" dirty="0">
                <a:effectLst/>
                <a:latin typeface="Ancizar Sans" panose="020B0602040300000003"/>
                <a:ea typeface="Times New Roman" panose="02020603050405020304" pitchFamily="18" charset="0"/>
                <a:cs typeface="Times New Roman" panose="02020603050405020304" pitchFamily="18" charset="0"/>
              </a:rPr>
              <a:t>Osvaldo Simeone (2018), </a:t>
            </a:r>
            <a:r>
              <a:rPr lang="es-CO" sz="2200" dirty="0">
                <a:effectLst/>
                <a:latin typeface="Ancizar Sans" panose="020B0602040300000003"/>
                <a:ea typeface="Times New Roman" panose="02020603050405020304" pitchFamily="18" charset="0"/>
                <a:cs typeface="Times New Roman" panose="02020603050405020304" pitchFamily="18" charset="0"/>
              </a:rPr>
              <a:t>“A </a:t>
            </a:r>
            <a:r>
              <a:rPr lang="es-CO" sz="2200" dirty="0" err="1">
                <a:effectLst/>
                <a:latin typeface="Ancizar Sans" panose="020B0602040300000003"/>
                <a:ea typeface="Times New Roman" panose="02020603050405020304" pitchFamily="18" charset="0"/>
                <a:cs typeface="Times New Roman" panose="02020603050405020304" pitchFamily="18" charset="0"/>
              </a:rPr>
              <a:t>Brief</a:t>
            </a:r>
            <a:r>
              <a:rPr lang="es-CO" sz="2200" dirty="0">
                <a:effectLst/>
                <a:latin typeface="Ancizar Sans" panose="020B0602040300000003"/>
                <a:ea typeface="Times New Roman" panose="02020603050405020304" pitchFamily="18" charset="0"/>
                <a:cs typeface="Times New Roman" panose="02020603050405020304" pitchFamily="18" charset="0"/>
              </a:rPr>
              <a:t> </a:t>
            </a:r>
            <a:r>
              <a:rPr lang="es-CO" sz="2200" dirty="0" err="1">
                <a:effectLst/>
                <a:latin typeface="Ancizar Sans" panose="020B0602040300000003"/>
                <a:ea typeface="Times New Roman" panose="02020603050405020304" pitchFamily="18" charset="0"/>
                <a:cs typeface="Times New Roman" panose="02020603050405020304" pitchFamily="18" charset="0"/>
              </a:rPr>
              <a:t>Introduction</a:t>
            </a:r>
            <a:r>
              <a:rPr lang="es-CO" sz="2200" dirty="0">
                <a:effectLst/>
                <a:latin typeface="Ancizar Sans" panose="020B0602040300000003"/>
                <a:ea typeface="Times New Roman" panose="02020603050405020304" pitchFamily="18" charset="0"/>
                <a:cs typeface="Times New Roman" panose="02020603050405020304" pitchFamily="18" charset="0"/>
              </a:rPr>
              <a:t> </a:t>
            </a:r>
            <a:r>
              <a:rPr lang="es-CO" sz="2200" dirty="0" err="1">
                <a:effectLst/>
                <a:latin typeface="Ancizar Sans" panose="020B0602040300000003"/>
                <a:ea typeface="Times New Roman" panose="02020603050405020304" pitchFamily="18" charset="0"/>
                <a:cs typeface="Times New Roman" panose="02020603050405020304" pitchFamily="18" charset="0"/>
              </a:rPr>
              <a:t>to</a:t>
            </a:r>
            <a:r>
              <a:rPr lang="es-CO" sz="2200" dirty="0">
                <a:effectLst/>
                <a:latin typeface="Ancizar Sans" panose="020B0602040300000003"/>
                <a:ea typeface="Times New Roman" panose="02020603050405020304" pitchFamily="18" charset="0"/>
                <a:cs typeface="Times New Roman" panose="02020603050405020304" pitchFamily="18" charset="0"/>
              </a:rPr>
              <a:t> Machine </a:t>
            </a:r>
            <a:r>
              <a:rPr lang="es-CO" sz="2200" dirty="0" err="1">
                <a:effectLst/>
                <a:latin typeface="Ancizar Sans" panose="020B0602040300000003"/>
                <a:ea typeface="Times New Roman" panose="02020603050405020304" pitchFamily="18" charset="0"/>
                <a:cs typeface="Times New Roman" panose="02020603050405020304" pitchFamily="18" charset="0"/>
              </a:rPr>
              <a:t>Learning</a:t>
            </a:r>
            <a:r>
              <a:rPr lang="es-CO" sz="2200" dirty="0">
                <a:effectLst/>
                <a:latin typeface="Ancizar Sans" panose="020B0602040300000003"/>
                <a:ea typeface="Times New Roman" panose="02020603050405020304" pitchFamily="18" charset="0"/>
                <a:cs typeface="Times New Roman" panose="02020603050405020304" pitchFamily="18" charset="0"/>
              </a:rPr>
              <a:t> </a:t>
            </a:r>
            <a:r>
              <a:rPr lang="es-CO" sz="2200" dirty="0" err="1">
                <a:effectLst/>
                <a:latin typeface="Ancizar Sans" panose="020B0602040300000003"/>
                <a:ea typeface="Times New Roman" panose="02020603050405020304" pitchFamily="18" charset="0"/>
                <a:cs typeface="Times New Roman" panose="02020603050405020304" pitchFamily="18" charset="0"/>
              </a:rPr>
              <a:t>for</a:t>
            </a:r>
            <a:r>
              <a:rPr lang="es-CO" sz="2200" dirty="0">
                <a:effectLst/>
                <a:latin typeface="Ancizar Sans" panose="020B0602040300000003"/>
                <a:ea typeface="Times New Roman" panose="02020603050405020304" pitchFamily="18" charset="0"/>
                <a:cs typeface="Times New Roman" panose="02020603050405020304" pitchFamily="18" charset="0"/>
              </a:rPr>
              <a:t> </a:t>
            </a:r>
            <a:r>
              <a:rPr lang="es-CO" sz="2200" dirty="0" err="1">
                <a:effectLst/>
                <a:latin typeface="Ancizar Sans" panose="020B0602040300000003"/>
                <a:ea typeface="Times New Roman" panose="02020603050405020304" pitchFamily="18" charset="0"/>
                <a:cs typeface="Times New Roman" panose="02020603050405020304" pitchFamily="18" charset="0"/>
              </a:rPr>
              <a:t>Engineers</a:t>
            </a:r>
            <a:r>
              <a:rPr lang="es-CO" sz="2200" dirty="0">
                <a:effectLst/>
                <a:latin typeface="Ancizar Sans" panose="020B0602040300000003"/>
                <a:ea typeface="Times New Roman" panose="02020603050405020304" pitchFamily="18" charset="0"/>
                <a:cs typeface="Times New Roman" panose="02020603050405020304" pitchFamily="18" charset="0"/>
              </a:rPr>
              <a:t>”, </a:t>
            </a:r>
            <a:r>
              <a:rPr lang="es-CO" sz="2200" dirty="0" err="1">
                <a:effectLst/>
                <a:latin typeface="Ancizar Sans" panose="020B0602040300000003"/>
                <a:ea typeface="Times New Roman" panose="02020603050405020304" pitchFamily="18" charset="0"/>
                <a:cs typeface="Times New Roman" panose="02020603050405020304" pitchFamily="18" charset="0"/>
              </a:rPr>
              <a:t>Foundations</a:t>
            </a:r>
            <a:r>
              <a:rPr lang="es-CO" sz="2200" dirty="0">
                <a:effectLst/>
                <a:latin typeface="Ancizar Sans" panose="020B0602040300000003"/>
                <a:ea typeface="Times New Roman" panose="02020603050405020304" pitchFamily="18" charset="0"/>
                <a:cs typeface="Times New Roman" panose="02020603050405020304" pitchFamily="18" charset="0"/>
              </a:rPr>
              <a:t> and </a:t>
            </a:r>
            <a:r>
              <a:rPr lang="es-CO" sz="2200" dirty="0" err="1">
                <a:effectLst/>
                <a:latin typeface="Ancizar Sans" panose="020B0602040300000003"/>
                <a:ea typeface="Times New Roman" panose="02020603050405020304" pitchFamily="18" charset="0"/>
                <a:cs typeface="Times New Roman" panose="02020603050405020304" pitchFamily="18" charset="0"/>
              </a:rPr>
              <a:t>TrendsR</a:t>
            </a:r>
            <a:r>
              <a:rPr lang="es-CO" sz="2200" dirty="0">
                <a:effectLst/>
                <a:latin typeface="Ancizar Sans" panose="020B0602040300000003"/>
                <a:ea typeface="Times New Roman" panose="02020603050405020304" pitchFamily="18" charset="0"/>
                <a:cs typeface="Times New Roman" panose="02020603050405020304" pitchFamily="18" charset="0"/>
              </a:rPr>
              <a:t> in </a:t>
            </a:r>
            <a:r>
              <a:rPr lang="es-CO" sz="2200" dirty="0" err="1">
                <a:effectLst/>
                <a:latin typeface="Ancizar Sans" panose="020B0602040300000003"/>
                <a:ea typeface="Times New Roman" panose="02020603050405020304" pitchFamily="18" charset="0"/>
                <a:cs typeface="Times New Roman" panose="02020603050405020304" pitchFamily="18" charset="0"/>
              </a:rPr>
              <a:t>Signal</a:t>
            </a:r>
            <a:r>
              <a:rPr lang="es-CO" sz="2200" dirty="0">
                <a:effectLst/>
                <a:latin typeface="Ancizar Sans" panose="020B0602040300000003"/>
                <a:ea typeface="Times New Roman" panose="02020603050405020304" pitchFamily="18" charset="0"/>
                <a:cs typeface="Times New Roman" panose="02020603050405020304" pitchFamily="18" charset="0"/>
              </a:rPr>
              <a:t> Processing: Vol. 12, No. 3-4, </a:t>
            </a:r>
            <a:r>
              <a:rPr lang="es-CO" sz="2200" dirty="0" err="1">
                <a:effectLst/>
                <a:latin typeface="Ancizar Sans" panose="020B0602040300000003"/>
                <a:ea typeface="Times New Roman" panose="02020603050405020304" pitchFamily="18" charset="0"/>
                <a:cs typeface="Times New Roman" panose="02020603050405020304" pitchFamily="18" charset="0"/>
              </a:rPr>
              <a:t>pp</a:t>
            </a:r>
            <a:r>
              <a:rPr lang="es-CO" sz="2200" dirty="0">
                <a:effectLst/>
                <a:latin typeface="Ancizar Sans" panose="020B0602040300000003"/>
                <a:ea typeface="Times New Roman" panose="02020603050405020304" pitchFamily="18" charset="0"/>
                <a:cs typeface="Times New Roman" panose="02020603050405020304" pitchFamily="18" charset="0"/>
              </a:rPr>
              <a:t> 200–431. DOI: 10.1561/2000000102.</a:t>
            </a:r>
          </a:p>
          <a:p>
            <a:pPr indent="-1270" algn="just">
              <a:lnSpc>
                <a:spcPct val="115000"/>
              </a:lnSpc>
              <a:spcAft>
                <a:spcPts val="1000"/>
              </a:spcAft>
            </a:pPr>
            <a:r>
              <a:rPr lang="es-CO" sz="2200" b="1" dirty="0" err="1">
                <a:effectLst/>
                <a:latin typeface="Ancizar Sans" panose="020B0602040300000003"/>
                <a:ea typeface="Ancizar Sans" panose="020B0602040300000003"/>
                <a:cs typeface="Ancizar Sans" panose="020B0602040300000003"/>
              </a:rPr>
              <a:t>Goodfellow</a:t>
            </a:r>
            <a:r>
              <a:rPr lang="es-CO" sz="2200" b="1" dirty="0">
                <a:effectLst/>
                <a:latin typeface="Ancizar Sans" panose="020B0602040300000003"/>
                <a:ea typeface="Ancizar Sans" panose="020B0602040300000003"/>
                <a:cs typeface="Ancizar Sans" panose="020B0602040300000003"/>
              </a:rPr>
              <a:t>, I.,  </a:t>
            </a:r>
            <a:r>
              <a:rPr lang="es-CO" sz="2200" b="1" dirty="0" err="1">
                <a:effectLst/>
                <a:latin typeface="Ancizar Sans" panose="020B0602040300000003"/>
                <a:ea typeface="Ancizar Sans" panose="020B0602040300000003"/>
                <a:cs typeface="Ancizar Sans" panose="020B0602040300000003"/>
              </a:rPr>
              <a:t>Bengio</a:t>
            </a:r>
            <a:r>
              <a:rPr lang="es-CO" sz="2200" b="1" dirty="0">
                <a:effectLst/>
                <a:latin typeface="Ancizar Sans" panose="020B0602040300000003"/>
                <a:ea typeface="Ancizar Sans" panose="020B0602040300000003"/>
                <a:cs typeface="Ancizar Sans" panose="020B0602040300000003"/>
              </a:rPr>
              <a:t>, Y. y </a:t>
            </a:r>
            <a:r>
              <a:rPr lang="es-CO" sz="2200" b="1" dirty="0" err="1">
                <a:effectLst/>
                <a:latin typeface="Ancizar Sans" panose="020B0602040300000003"/>
                <a:ea typeface="Ancizar Sans" panose="020B0602040300000003"/>
                <a:cs typeface="Ancizar Sans" panose="020B0602040300000003"/>
              </a:rPr>
              <a:t>Courville</a:t>
            </a:r>
            <a:r>
              <a:rPr lang="es-CO" sz="2200" b="1" dirty="0">
                <a:effectLst/>
                <a:latin typeface="Ancizar Sans" panose="020B0602040300000003"/>
                <a:ea typeface="Ancizar Sans" panose="020B0602040300000003"/>
                <a:cs typeface="Ancizar Sans" panose="020B0602040300000003"/>
              </a:rPr>
              <a:t>, A. (2016) </a:t>
            </a:r>
            <a:r>
              <a:rPr lang="es-CO" sz="2200" dirty="0">
                <a:effectLst/>
                <a:latin typeface="Ancizar Sans" panose="020B0602040300000003"/>
                <a:ea typeface="Ancizar Sans" panose="020B0602040300000003"/>
                <a:cs typeface="Ancizar Sans" panose="020B0602040300000003"/>
              </a:rPr>
              <a:t>Deep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MIT </a:t>
            </a:r>
            <a:r>
              <a:rPr lang="es-CO" sz="2200" dirty="0" err="1">
                <a:effectLst/>
                <a:latin typeface="Ancizar Sans" panose="020B0602040300000003"/>
                <a:ea typeface="Ancizar Sans" panose="020B0602040300000003"/>
                <a:cs typeface="Ancizar Sans" panose="020B0602040300000003"/>
              </a:rPr>
              <a:t>Press</a:t>
            </a:r>
            <a:r>
              <a:rPr lang="es-CO" sz="2200" dirty="0">
                <a:effectLst/>
                <a:latin typeface="Ancizar Sans" panose="020B0602040300000003"/>
                <a:ea typeface="Ancizar Sans" panose="020B0602040300000003"/>
                <a:cs typeface="Ancizar Sans" panose="020B0602040300000003"/>
              </a:rPr>
              <a:t>.</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algn="just">
              <a:lnSpc>
                <a:spcPct val="115000"/>
              </a:lnSpc>
              <a:spcAft>
                <a:spcPts val="1000"/>
              </a:spcAft>
            </a:pPr>
            <a:r>
              <a:rPr lang="es-CO" sz="2200" b="1" dirty="0">
                <a:effectLst/>
                <a:latin typeface="Ancizar Sans" panose="020B0602040300000003"/>
                <a:ea typeface="Ancizar Sans" panose="020B0602040300000003"/>
                <a:cs typeface="Ancizar Sans" panose="020B0602040300000003"/>
              </a:rPr>
              <a:t>Murphy, K. (2012). </a:t>
            </a:r>
            <a:r>
              <a:rPr lang="es-CO" sz="2200" dirty="0">
                <a:effectLst/>
                <a:latin typeface="Ancizar Sans" panose="020B0602040300000003"/>
                <a:ea typeface="Ancizar Sans" panose="020B0602040300000003"/>
                <a:cs typeface="Ancizar Sans" panose="020B0602040300000003"/>
              </a:rPr>
              <a:t>Machine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A </a:t>
            </a:r>
            <a:r>
              <a:rPr lang="es-CO" sz="2200" dirty="0" err="1">
                <a:effectLst/>
                <a:latin typeface="Ancizar Sans" panose="020B0602040300000003"/>
                <a:ea typeface="Ancizar Sans" panose="020B0602040300000003"/>
                <a:cs typeface="Ancizar Sans" panose="020B0602040300000003"/>
              </a:rPr>
              <a:t>Probabilistic</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Perspective</a:t>
            </a:r>
            <a:r>
              <a:rPr lang="es-CO" sz="2200" dirty="0">
                <a:effectLst/>
                <a:latin typeface="Ancizar Sans" panose="020B0602040300000003"/>
                <a:ea typeface="Ancizar Sans" panose="020B0602040300000003"/>
                <a:cs typeface="Ancizar Sans" panose="020B0602040300000003"/>
              </a:rPr>
              <a:t>, MIT </a:t>
            </a:r>
            <a:r>
              <a:rPr lang="es-CO" sz="2200" dirty="0" err="1">
                <a:effectLst/>
                <a:latin typeface="Ancizar Sans" panose="020B0602040300000003"/>
                <a:ea typeface="Ancizar Sans" panose="020B0602040300000003"/>
                <a:cs typeface="Ancizar Sans" panose="020B0602040300000003"/>
              </a:rPr>
              <a:t>Press</a:t>
            </a:r>
            <a:r>
              <a:rPr lang="es-CO" sz="2200" dirty="0">
                <a:effectLst/>
                <a:latin typeface="Ancizar Sans" panose="020B0602040300000003"/>
                <a:ea typeface="Ancizar Sans" panose="020B0602040300000003"/>
                <a:cs typeface="Ancizar Sans" panose="020B0602040300000003"/>
              </a:rPr>
              <a:t> .</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indent="-1270" algn="just">
              <a:lnSpc>
                <a:spcPct val="115000"/>
              </a:lnSpc>
              <a:spcAft>
                <a:spcPts val="1000"/>
              </a:spcAft>
            </a:pPr>
            <a:r>
              <a:rPr lang="es-CO" sz="2200" b="1" dirty="0">
                <a:effectLst/>
                <a:latin typeface="Ancizar Sans" panose="020B0602040300000003"/>
                <a:ea typeface="Ancizar Sans" panose="020B0602040300000003"/>
                <a:cs typeface="Ancizar Sans" panose="020B0602040300000003"/>
              </a:rPr>
              <a:t>Hastie, T.,  </a:t>
            </a:r>
            <a:r>
              <a:rPr lang="es-CO" sz="2200" b="1" dirty="0" err="1">
                <a:effectLst/>
                <a:latin typeface="Ancizar Sans" panose="020B0602040300000003"/>
                <a:ea typeface="Ancizar Sans" panose="020B0602040300000003"/>
                <a:cs typeface="Ancizar Sans" panose="020B0602040300000003"/>
              </a:rPr>
              <a:t>Tibshirani</a:t>
            </a:r>
            <a:r>
              <a:rPr lang="es-CO" sz="2200" b="1" dirty="0">
                <a:effectLst/>
                <a:latin typeface="Ancizar Sans" panose="020B0602040300000003"/>
                <a:ea typeface="Ancizar Sans" panose="020B0602040300000003"/>
                <a:cs typeface="Ancizar Sans" panose="020B0602040300000003"/>
              </a:rPr>
              <a:t>, R. y  Friedman, J. (2011). </a:t>
            </a:r>
            <a:r>
              <a:rPr lang="es-CO" sz="2200" dirty="0" err="1">
                <a:effectLst/>
                <a:latin typeface="Ancizar Sans" panose="020B0602040300000003"/>
                <a:ea typeface="Ancizar Sans" panose="020B0602040300000003"/>
                <a:cs typeface="Ancizar Sans" panose="020B0602040300000003"/>
              </a:rPr>
              <a:t>The</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Elements</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of</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Statistical</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Springer. (</a:t>
            </a:r>
            <a:r>
              <a:rPr lang="es-CO" sz="2200" dirty="0" err="1">
                <a:effectLst/>
                <a:latin typeface="Ancizar Sans" panose="020B0602040300000003"/>
                <a:ea typeface="Ancizar Sans" panose="020B0602040300000003"/>
                <a:cs typeface="Ancizar Sans" panose="020B0602040300000003"/>
              </a:rPr>
              <a:t>Available</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for</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download</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on</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the</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authors</a:t>
            </a:r>
            <a:r>
              <a:rPr lang="es-CO" sz="2200" dirty="0">
                <a:effectLst/>
                <a:latin typeface="Ancizar Sans" panose="020B0602040300000003"/>
                <a:ea typeface="Ancizar Sans" panose="020B0602040300000003"/>
                <a:cs typeface="Ancizar Sans" panose="020B0602040300000003"/>
              </a:rPr>
              <a:t>' web-page.)</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indent="-1270" algn="just">
              <a:lnSpc>
                <a:spcPct val="115000"/>
              </a:lnSpc>
              <a:spcAft>
                <a:spcPts val="1000"/>
              </a:spcAft>
            </a:pPr>
            <a:r>
              <a:rPr lang="es-CO" sz="2200" b="1" dirty="0" err="1">
                <a:effectLst/>
                <a:latin typeface="Ancizar Sans" panose="020B0602040300000003"/>
                <a:ea typeface="Ancizar Sans" panose="020B0602040300000003"/>
                <a:cs typeface="Ancizar Sans" panose="020B0602040300000003"/>
              </a:rPr>
              <a:t>Szepesvári</a:t>
            </a:r>
            <a:r>
              <a:rPr lang="es-CO" sz="2200" b="1" dirty="0">
                <a:effectLst/>
                <a:latin typeface="Ancizar Sans" panose="020B0602040300000003"/>
                <a:ea typeface="Ancizar Sans" panose="020B0602040300000003"/>
                <a:cs typeface="Ancizar Sans" panose="020B0602040300000003"/>
              </a:rPr>
              <a:t>, C. (2010). </a:t>
            </a:r>
            <a:r>
              <a:rPr lang="es-CO" sz="2200" dirty="0" err="1">
                <a:effectLst/>
                <a:latin typeface="Ancizar Sans" panose="020B0602040300000003"/>
                <a:ea typeface="Ancizar Sans" panose="020B0602040300000003"/>
                <a:cs typeface="Ancizar Sans" panose="020B0602040300000003"/>
              </a:rPr>
              <a:t>Algorithms</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for</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Reinforcement</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Morgan and </a:t>
            </a:r>
            <a:r>
              <a:rPr lang="es-CO" sz="2200" dirty="0" err="1">
                <a:effectLst/>
                <a:latin typeface="Ancizar Sans" panose="020B0602040300000003"/>
                <a:ea typeface="Ancizar Sans" panose="020B0602040300000003"/>
                <a:cs typeface="Ancizar Sans" panose="020B0602040300000003"/>
              </a:rPr>
              <a:t>Claypool</a:t>
            </a:r>
            <a:r>
              <a:rPr lang="es-CO" sz="2200" dirty="0">
                <a:effectLst/>
                <a:latin typeface="Ancizar Sans" panose="020B0602040300000003"/>
                <a:ea typeface="Ancizar Sans" panose="020B0602040300000003"/>
                <a:cs typeface="Ancizar Sans" panose="020B0602040300000003"/>
              </a:rPr>
              <a:t>.</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indent="-1270" algn="just">
              <a:lnSpc>
                <a:spcPct val="115000"/>
              </a:lnSpc>
              <a:spcAft>
                <a:spcPts val="1000"/>
              </a:spcAft>
            </a:pPr>
            <a:r>
              <a:rPr lang="es-CO" sz="2200" b="1" dirty="0" err="1">
                <a:effectLst/>
                <a:latin typeface="Ancizar Sans" panose="020B0602040300000003"/>
                <a:ea typeface="Ancizar Sans" panose="020B0602040300000003"/>
                <a:cs typeface="Ancizar Sans" panose="020B0602040300000003"/>
              </a:rPr>
              <a:t>Haykin</a:t>
            </a:r>
            <a:r>
              <a:rPr lang="es-CO" sz="2200" b="1" dirty="0">
                <a:effectLst/>
                <a:latin typeface="Ancizar Sans" panose="020B0602040300000003"/>
                <a:ea typeface="Ancizar Sans" panose="020B0602040300000003"/>
                <a:cs typeface="Ancizar Sans" panose="020B0602040300000003"/>
              </a:rPr>
              <a:t>, S. (2008). </a:t>
            </a:r>
            <a:r>
              <a:rPr lang="es-CO" sz="2200" dirty="0">
                <a:effectLst/>
                <a:latin typeface="Ancizar Sans" panose="020B0602040300000003"/>
                <a:ea typeface="Ancizar Sans" panose="020B0602040300000003"/>
                <a:cs typeface="Ancizar Sans" panose="020B0602040300000003"/>
              </a:rPr>
              <a:t>Neural Networks and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Machines. Pearson.</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indent="-1270" algn="just">
              <a:lnSpc>
                <a:spcPct val="115000"/>
              </a:lnSpc>
              <a:spcAft>
                <a:spcPts val="1000"/>
              </a:spcAft>
            </a:pPr>
            <a:r>
              <a:rPr lang="es-CO" sz="2200" b="1" dirty="0">
                <a:effectLst/>
                <a:latin typeface="Ancizar Sans" panose="020B0602040300000003"/>
                <a:ea typeface="Ancizar Sans" panose="020B0602040300000003"/>
                <a:cs typeface="Ancizar Sans" panose="020B0602040300000003"/>
              </a:rPr>
              <a:t>Sutton, R. y </a:t>
            </a:r>
            <a:r>
              <a:rPr lang="es-CO" sz="2200" b="1" dirty="0" err="1">
                <a:effectLst/>
                <a:latin typeface="Ancizar Sans" panose="020B0602040300000003"/>
                <a:ea typeface="Ancizar Sans" panose="020B0602040300000003"/>
                <a:cs typeface="Ancizar Sans" panose="020B0602040300000003"/>
              </a:rPr>
              <a:t>Barto</a:t>
            </a:r>
            <a:r>
              <a:rPr lang="es-CO" sz="2200" b="1" dirty="0">
                <a:effectLst/>
                <a:latin typeface="Ancizar Sans" panose="020B0602040300000003"/>
                <a:ea typeface="Ancizar Sans" panose="020B0602040300000003"/>
                <a:cs typeface="Ancizar Sans" panose="020B0602040300000003"/>
              </a:rPr>
              <a:t>, A. (1998). </a:t>
            </a:r>
            <a:r>
              <a:rPr lang="es-CO" sz="2200" dirty="0" err="1">
                <a:effectLst/>
                <a:latin typeface="Ancizar Sans" panose="020B0602040300000003"/>
                <a:ea typeface="Ancizar Sans" panose="020B0602040300000003"/>
                <a:cs typeface="Ancizar Sans" panose="020B0602040300000003"/>
              </a:rPr>
              <a:t>Reinforcement</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Learning</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An</a:t>
            </a:r>
            <a:r>
              <a:rPr lang="es-CO" sz="2200" dirty="0">
                <a:effectLst/>
                <a:latin typeface="Ancizar Sans" panose="020B0602040300000003"/>
                <a:ea typeface="Ancizar Sans" panose="020B0602040300000003"/>
                <a:cs typeface="Ancizar Sans" panose="020B0602040300000003"/>
              </a:rPr>
              <a:t> </a:t>
            </a:r>
            <a:r>
              <a:rPr lang="es-CO" sz="2200" dirty="0" err="1">
                <a:effectLst/>
                <a:latin typeface="Ancizar Sans" panose="020B0602040300000003"/>
                <a:ea typeface="Ancizar Sans" panose="020B0602040300000003"/>
                <a:cs typeface="Ancizar Sans" panose="020B0602040300000003"/>
              </a:rPr>
              <a:t>Introduction</a:t>
            </a:r>
            <a:r>
              <a:rPr lang="es-CO" sz="2200" dirty="0">
                <a:effectLst/>
                <a:latin typeface="Ancizar Sans" panose="020B0602040300000003"/>
                <a:ea typeface="Ancizar Sans" panose="020B0602040300000003"/>
                <a:cs typeface="Ancizar Sans" panose="020B0602040300000003"/>
              </a:rPr>
              <a:t>. MIT </a:t>
            </a:r>
            <a:r>
              <a:rPr lang="es-CO" sz="2200" dirty="0" err="1">
                <a:effectLst/>
                <a:latin typeface="Ancizar Sans" panose="020B0602040300000003"/>
                <a:ea typeface="Ancizar Sans" panose="020B0602040300000003"/>
                <a:cs typeface="Ancizar Sans" panose="020B0602040300000003"/>
              </a:rPr>
              <a:t>Press</a:t>
            </a:r>
            <a:r>
              <a:rPr lang="es-CO" sz="2200" dirty="0">
                <a:effectLst/>
                <a:latin typeface="Ancizar Sans" panose="020B0602040300000003"/>
                <a:ea typeface="Ancizar Sans" panose="020B0602040300000003"/>
                <a:cs typeface="Ancizar Sans" panose="020B0602040300000003"/>
              </a:rPr>
              <a:t>.</a:t>
            </a:r>
          </a:p>
          <a:p>
            <a:pPr indent="-1270" algn="just">
              <a:lnSpc>
                <a:spcPct val="115000"/>
              </a:lnSpc>
              <a:spcAft>
                <a:spcPts val="1000"/>
              </a:spcAft>
            </a:pPr>
            <a:r>
              <a:rPr lang="en-US" sz="2200" b="1" dirty="0"/>
              <a:t>Mitchell, T. M. (1997).</a:t>
            </a:r>
            <a:r>
              <a:rPr lang="en-US" sz="2200" dirty="0"/>
              <a:t> Machine Learning. 1st. McGraw-Hill Higher Education. (Chapter 1) </a:t>
            </a:r>
            <a:endParaRPr lang="es-CO" sz="2200" dirty="0">
              <a:effectLst/>
              <a:latin typeface="Ancizar Sans" panose="020B0602040300000003"/>
              <a:ea typeface="Times New Roman" panose="02020603050405020304" pitchFamily="18" charset="0"/>
              <a:cs typeface="Times New Roman" panose="02020603050405020304" pitchFamily="18" charset="0"/>
            </a:endParaRPr>
          </a:p>
          <a:p>
            <a:pPr algn="just"/>
            <a:endParaRPr lang="es-CO" sz="2200" dirty="0">
              <a:latin typeface="Ancizar Sans" panose="020B0602040300000003"/>
            </a:endParaRPr>
          </a:p>
        </p:txBody>
      </p:sp>
      <p:sp>
        <p:nvSpPr>
          <p:cNvPr id="4" name="Marcador de número de diapositiva 3">
            <a:extLst>
              <a:ext uri="{FF2B5EF4-FFF2-40B4-BE49-F238E27FC236}">
                <a16:creationId xmlns:a16="http://schemas.microsoft.com/office/drawing/2014/main" id="{B55161B5-7FF6-4D7B-9141-1B0457CD8D9D}"/>
              </a:ext>
            </a:extLst>
          </p:cNvPr>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CO"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6</a:t>
            </a:fld>
            <a:endParaRPr kumimoji="0" lang="es-CO" sz="1400" b="0" i="0" u="none" strike="noStrike" kern="1200" cap="none" spc="-5" normalizeH="0" baseline="0" noProof="0" dirty="0">
              <a:ln>
                <a:noFill/>
              </a:ln>
              <a:solidFill>
                <a:prstClr val="black"/>
              </a:solidFill>
              <a:effectLst/>
              <a:uLnTx/>
              <a:uFillTx/>
              <a:latin typeface="Carlito"/>
              <a:ea typeface="+mn-ea"/>
            </a:endParaRPr>
          </a:p>
        </p:txBody>
      </p:sp>
    </p:spTree>
    <p:extLst>
      <p:ext uri="{BB962C8B-B14F-4D97-AF65-F5344CB8AC3E}">
        <p14:creationId xmlns:p14="http://schemas.microsoft.com/office/powerpoint/2010/main" val="179172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66800" y="213783"/>
            <a:ext cx="7296911" cy="553998"/>
          </a:xfrm>
        </p:spPr>
        <p:txBody>
          <a:bodyPr/>
          <a:lstStyle/>
          <a:p>
            <a:pPr eaLnBrk="1" hangingPunct="1">
              <a:defRPr/>
            </a:pPr>
            <a:r>
              <a:rPr lang="es-CO" sz="3600" b="1" cap="small" dirty="0">
                <a:latin typeface="Ancizar Sans"/>
              </a:rPr>
              <a:t>Evaluación</a:t>
            </a:r>
            <a:endParaRPr lang="es-ES" sz="3600" b="1" cap="small" dirty="0">
              <a:latin typeface="Ancizar Sans"/>
            </a:endParaRPr>
          </a:p>
        </p:txBody>
      </p:sp>
      <p:graphicFrame>
        <p:nvGraphicFramePr>
          <p:cNvPr id="2" name="1 Tabla"/>
          <p:cNvGraphicFramePr>
            <a:graphicFrameLocks noGrp="1"/>
          </p:cNvGraphicFramePr>
          <p:nvPr/>
        </p:nvGraphicFramePr>
        <p:xfrm>
          <a:off x="114300" y="1371600"/>
          <a:ext cx="11963400" cy="4530969"/>
        </p:xfrm>
        <a:graphic>
          <a:graphicData uri="http://schemas.openxmlformats.org/drawingml/2006/table">
            <a:tbl>
              <a:tblPr firstRow="1" firstCol="1" lastRow="1" lastCol="1" bandRow="1" bandCol="1">
                <a:tableStyleId>{8A107856-5554-42FB-B03E-39F5DBC370BA}</a:tableStyleId>
              </a:tblPr>
              <a:tblGrid>
                <a:gridCol w="100203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577966">
                <a:tc>
                  <a:txBody>
                    <a:bodyPr/>
                    <a:lstStyle/>
                    <a:p>
                      <a:pPr>
                        <a:lnSpc>
                          <a:spcPct val="130000"/>
                        </a:lnSpc>
                        <a:spcAft>
                          <a:spcPts val="0"/>
                        </a:spcAft>
                      </a:pPr>
                      <a:r>
                        <a:rPr lang="es-ES_tradnl" sz="1400" b="1" dirty="0">
                          <a:effectLst/>
                          <a:latin typeface="Ancizar Sans" panose="020B0602040300000003"/>
                          <a:ea typeface="Times New Roman"/>
                          <a:cs typeface="Arial"/>
                        </a:rPr>
                        <a:t>Certificado Coursera  </a:t>
                      </a:r>
                    </a:p>
                    <a:p>
                      <a:pPr marL="0" marR="0" lvl="0" indent="0" defTabSz="914400" eaLnBrk="1" fontAlgn="auto" latinLnBrk="0" hangingPunct="1">
                        <a:lnSpc>
                          <a:spcPct val="130000"/>
                        </a:lnSpc>
                        <a:spcBef>
                          <a:spcPts val="0"/>
                        </a:spcBef>
                        <a:spcAft>
                          <a:spcPts val="0"/>
                        </a:spcAft>
                        <a:buClrTx/>
                        <a:buSzTx/>
                        <a:buFontTx/>
                        <a:buNone/>
                        <a:tabLst/>
                        <a:defRPr/>
                      </a:pPr>
                      <a:r>
                        <a:rPr lang="es-CO" sz="1400" b="0" i="1" dirty="0">
                          <a:latin typeface="Ancizar Sans" panose="020B0602040300000003"/>
                        </a:rPr>
                        <a:t>Sesenta años de inteligencia artificial – UNAM (Obligatorio)</a:t>
                      </a:r>
                    </a:p>
                    <a:p>
                      <a:pPr marL="0" marR="0" lvl="0" indent="0" defTabSz="914400" eaLnBrk="1" fontAlgn="auto" latinLnBrk="0" hangingPunct="1">
                        <a:lnSpc>
                          <a:spcPct val="130000"/>
                        </a:lnSpc>
                        <a:spcBef>
                          <a:spcPts val="0"/>
                        </a:spcBef>
                        <a:spcAft>
                          <a:spcPts val="0"/>
                        </a:spcAft>
                        <a:buClrTx/>
                        <a:buSzTx/>
                        <a:buFontTx/>
                        <a:buNone/>
                        <a:tabLst/>
                        <a:defRPr/>
                      </a:pPr>
                      <a:r>
                        <a:rPr lang="es-CO" sz="1400" b="0" i="1" dirty="0">
                          <a:latin typeface="Ancizar Sans" panose="020B0602040300000003"/>
                        </a:rPr>
                        <a:t>IA para todos – Andrew Ng (Obligatorio)</a:t>
                      </a:r>
                    </a:p>
                    <a:p>
                      <a:pPr marL="0" marR="0" lvl="0" indent="0" defTabSz="914400" eaLnBrk="1" fontAlgn="auto" latinLnBrk="0" hangingPunct="1">
                        <a:lnSpc>
                          <a:spcPct val="130000"/>
                        </a:lnSpc>
                        <a:spcBef>
                          <a:spcPts val="0"/>
                        </a:spcBef>
                        <a:spcAft>
                          <a:spcPts val="0"/>
                        </a:spcAft>
                        <a:buClrTx/>
                        <a:buSzTx/>
                        <a:buFontTx/>
                        <a:buNone/>
                        <a:tabLst/>
                        <a:defRPr/>
                      </a:pPr>
                      <a:r>
                        <a:rPr lang="es-CO" sz="1400" b="0" i="1" dirty="0" err="1">
                          <a:latin typeface="Ancizar Sans" panose="020B0602040300000003"/>
                        </a:rPr>
                        <a:t>Structuring</a:t>
                      </a:r>
                      <a:r>
                        <a:rPr lang="es-CO" sz="1400" b="0" i="1" dirty="0">
                          <a:latin typeface="Ancizar Sans" panose="020B0602040300000003"/>
                        </a:rPr>
                        <a:t> Machine </a:t>
                      </a:r>
                      <a:r>
                        <a:rPr lang="es-CO" sz="1400" b="0" i="1" dirty="0" err="1">
                          <a:latin typeface="Ancizar Sans" panose="020B0602040300000003"/>
                        </a:rPr>
                        <a:t>Learning</a:t>
                      </a:r>
                      <a:r>
                        <a:rPr lang="es-CO" sz="1400" b="0" i="1" dirty="0">
                          <a:latin typeface="Ancizar Sans" panose="020B0602040300000003"/>
                        </a:rPr>
                        <a:t> </a:t>
                      </a:r>
                      <a:r>
                        <a:rPr lang="es-CO" sz="1400" b="0" i="1" dirty="0" err="1">
                          <a:latin typeface="Ancizar Sans" panose="020B0602040300000003"/>
                        </a:rPr>
                        <a:t>Projects</a:t>
                      </a:r>
                      <a:r>
                        <a:rPr lang="es-CO" sz="1400" b="0" i="1" dirty="0">
                          <a:latin typeface="Ancizar Sans" panose="020B0602040300000003"/>
                        </a:rPr>
                        <a:t> – Andrew Ng (Obligatorio)</a:t>
                      </a:r>
                    </a:p>
                    <a:p>
                      <a:pPr marL="0" marR="0" lvl="0" indent="0" defTabSz="914400" eaLnBrk="1" fontAlgn="auto" latinLnBrk="0" hangingPunct="1">
                        <a:lnSpc>
                          <a:spcPct val="130000"/>
                        </a:lnSpc>
                        <a:spcBef>
                          <a:spcPts val="0"/>
                        </a:spcBef>
                        <a:spcAft>
                          <a:spcPts val="0"/>
                        </a:spcAft>
                        <a:buClrTx/>
                        <a:buSzTx/>
                        <a:buFontTx/>
                        <a:buNone/>
                        <a:tabLst/>
                        <a:defRPr/>
                      </a:pPr>
                      <a:endParaRPr lang="es-CO" sz="1400" b="0" i="1" dirty="0">
                        <a:latin typeface="Ancizar Sans" panose="020B0602040300000003"/>
                      </a:endParaRPr>
                    </a:p>
                    <a:p>
                      <a:r>
                        <a:rPr lang="en-US" sz="1400" b="0" i="0" dirty="0">
                          <a:solidFill>
                            <a:schemeClr val="dk1"/>
                          </a:solidFill>
                          <a:effectLst/>
                          <a:latin typeface="+mn-lt"/>
                          <a:ea typeface="+mn-ea"/>
                          <a:cs typeface="+mn-cs"/>
                        </a:rPr>
                        <a:t>Machine Learning - University of Washington</a:t>
                      </a:r>
                      <a:r>
                        <a:rPr lang="es-CO" sz="1400" b="0" i="0" dirty="0">
                          <a:solidFill>
                            <a:schemeClr val="dk1"/>
                          </a:solidFill>
                          <a:effectLst/>
                          <a:latin typeface="Ancizar Sans" panose="020B0602040300000003"/>
                          <a:ea typeface="+mn-ea"/>
                          <a:cs typeface="+mn-cs"/>
                        </a:rPr>
                        <a:t>-</a:t>
                      </a:r>
                      <a:r>
                        <a:rPr lang="es-CO" sz="1400" b="0" i="0" dirty="0">
                          <a:solidFill>
                            <a:schemeClr val="dk1"/>
                          </a:solidFill>
                          <a:effectLst/>
                          <a:latin typeface="Ancizar Sans" panose="020B0602040300000003"/>
                          <a:ea typeface="+mn-ea"/>
                          <a:cs typeface="+mn-cs"/>
                          <a:sym typeface="Wingdings" panose="05000000000000000000" pitchFamily="2" charset="2"/>
                        </a:rPr>
                        <a:t></a:t>
                      </a:r>
                      <a:r>
                        <a:rPr lang="es-CO" sz="1400" b="0" dirty="0">
                          <a:highlight>
                            <a:srgbClr val="FFFF00"/>
                          </a:highlight>
                          <a:latin typeface="Ancizar Sans" panose="020B0602040300000003"/>
                        </a:rPr>
                        <a:t>Curso #1: </a:t>
                      </a:r>
                      <a:r>
                        <a:rPr lang="en-US" sz="1400" b="0" i="0" dirty="0">
                          <a:solidFill>
                            <a:schemeClr val="dk1"/>
                          </a:solidFill>
                          <a:effectLst/>
                          <a:highlight>
                            <a:srgbClr val="FFFF00"/>
                          </a:highlight>
                          <a:latin typeface="+mn-lt"/>
                          <a:ea typeface="+mn-ea"/>
                          <a:cs typeface="+mn-cs"/>
                        </a:rPr>
                        <a:t>Machine Learning Foundations: A Case Study Approach</a:t>
                      </a:r>
                      <a:r>
                        <a:rPr lang="es-CO" sz="1400" b="0" i="0" dirty="0">
                          <a:solidFill>
                            <a:schemeClr val="dk1"/>
                          </a:solidFill>
                          <a:effectLst/>
                          <a:highlight>
                            <a:srgbClr val="FFFF00"/>
                          </a:highlight>
                          <a:latin typeface="Ancizar Sans" panose="020B0602040300000003"/>
                          <a:ea typeface="+mn-ea"/>
                          <a:cs typeface="+mn-cs"/>
                        </a:rPr>
                        <a:t> </a:t>
                      </a:r>
                      <a:r>
                        <a:rPr lang="es-CO" sz="1400" b="0" dirty="0">
                          <a:latin typeface="Ancizar Sans" panose="020B0602040300000003"/>
                        </a:rPr>
                        <a:t>(Obligatorio)</a:t>
                      </a:r>
                      <a:endParaRPr lang="es-CO" sz="1400" b="0" i="0" dirty="0">
                        <a:solidFill>
                          <a:schemeClr val="dk1"/>
                        </a:solidFill>
                        <a:effectLst/>
                        <a:latin typeface="Ancizar Sans" panose="020B0602040300000003"/>
                        <a:ea typeface="+mn-ea"/>
                        <a:cs typeface="+mn-cs"/>
                      </a:endParaRPr>
                    </a:p>
                  </a:txBody>
                  <a:tcPr marL="68580" marR="68580" marT="0" marB="0"/>
                </a:tc>
                <a:tc>
                  <a:txBody>
                    <a:bodyPr/>
                    <a:lstStyle/>
                    <a:p>
                      <a:pPr algn="ctr">
                        <a:lnSpc>
                          <a:spcPct val="130000"/>
                        </a:lnSpc>
                        <a:spcAft>
                          <a:spcPts val="0"/>
                        </a:spcAft>
                      </a:pPr>
                      <a:r>
                        <a:rPr lang="es-ES_tradnl" sz="1400" b="1" dirty="0">
                          <a:effectLst/>
                          <a:latin typeface="Ancizar Sans" panose="020B0602040300000003"/>
                          <a:ea typeface="Times New Roman"/>
                          <a:cs typeface="Arial"/>
                        </a:rPr>
                        <a:t>20%</a:t>
                      </a:r>
                    </a:p>
                    <a:p>
                      <a:pPr algn="ctr">
                        <a:lnSpc>
                          <a:spcPct val="130000"/>
                        </a:lnSpc>
                        <a:spcAft>
                          <a:spcPts val="0"/>
                        </a:spcAft>
                      </a:pPr>
                      <a:r>
                        <a:rPr lang="es-ES_tradnl" sz="1400" b="1" dirty="0">
                          <a:effectLst/>
                          <a:latin typeface="Ancizar Sans" panose="020B0602040300000003"/>
                          <a:ea typeface="Times New Roman"/>
                          <a:cs typeface="Arial"/>
                        </a:rPr>
                        <a:t>(Máx.  31 de Dic/2020)</a:t>
                      </a:r>
                      <a:endParaRPr lang="es-CO" sz="1400" b="1" dirty="0">
                        <a:effectLst/>
                        <a:latin typeface="Ancizar Sans" panose="020B0602040300000003"/>
                        <a:ea typeface="Times New Roman"/>
                      </a:endParaRPr>
                    </a:p>
                  </a:txBody>
                  <a:tcPr marL="68580" marR="68580" marT="0" marB="0"/>
                </a:tc>
                <a:extLst>
                  <a:ext uri="{0D108BD9-81ED-4DB2-BD59-A6C34878D82A}">
                    <a16:rowId xmlns:a16="http://schemas.microsoft.com/office/drawing/2014/main" val="10000"/>
                  </a:ext>
                </a:extLst>
              </a:tr>
              <a:tr h="738235">
                <a:tc>
                  <a:txBody>
                    <a:bodyPr/>
                    <a:lstStyle/>
                    <a:p>
                      <a:pPr>
                        <a:lnSpc>
                          <a:spcPct val="130000"/>
                        </a:lnSpc>
                        <a:spcAft>
                          <a:spcPts val="0"/>
                        </a:spcAft>
                      </a:pPr>
                      <a:r>
                        <a:rPr lang="es-ES_tradnl" sz="1400" b="1" dirty="0">
                          <a:effectLst/>
                          <a:latin typeface="Ancizar Sans" panose="020B0602040300000003"/>
                          <a:ea typeface="Times New Roman"/>
                          <a:cs typeface="Arial"/>
                        </a:rPr>
                        <a:t>Informe de Lectura (Individual)</a:t>
                      </a:r>
                    </a:p>
                    <a:p>
                      <a:pPr>
                        <a:lnSpc>
                          <a:spcPct val="130000"/>
                        </a:lnSpc>
                        <a:spcAft>
                          <a:spcPts val="0"/>
                        </a:spcAft>
                      </a:pPr>
                      <a:r>
                        <a:rPr lang="en-US" sz="1400" b="0" i="0" u="none" strike="noStrike" baseline="0" dirty="0">
                          <a:solidFill>
                            <a:schemeClr val="dk1"/>
                          </a:solidFill>
                          <a:latin typeface="+mn-lt"/>
                          <a:ea typeface="+mn-ea"/>
                          <a:cs typeface="+mn-cs"/>
                        </a:rPr>
                        <a:t>Machine Learning Algorithms: A Review</a:t>
                      </a:r>
                    </a:p>
                    <a:p>
                      <a:r>
                        <a:rPr lang="en-US" sz="1400" b="0" i="0" u="none" strike="noStrike" baseline="0" dirty="0">
                          <a:solidFill>
                            <a:schemeClr val="dk1"/>
                          </a:solidFill>
                          <a:latin typeface="+mn-lt"/>
                          <a:ea typeface="+mn-ea"/>
                          <a:cs typeface="+mn-cs"/>
                        </a:rPr>
                        <a:t>Machine Learning aspects and its Applications </a:t>
                      </a:r>
                      <a:r>
                        <a:rPr lang="es-CO" sz="1400" b="0" i="0" u="none" strike="noStrike" baseline="0" dirty="0" err="1">
                          <a:solidFill>
                            <a:schemeClr val="dk1"/>
                          </a:solidFill>
                          <a:latin typeface="+mn-lt"/>
                          <a:ea typeface="+mn-ea"/>
                          <a:cs typeface="+mn-cs"/>
                        </a:rPr>
                        <a:t>Towards</a:t>
                      </a:r>
                      <a:r>
                        <a:rPr lang="es-CO" sz="1400" b="0" i="0" u="none" strike="noStrike" baseline="0" dirty="0">
                          <a:solidFill>
                            <a:schemeClr val="dk1"/>
                          </a:solidFill>
                          <a:latin typeface="+mn-lt"/>
                          <a:ea typeface="+mn-ea"/>
                          <a:cs typeface="+mn-cs"/>
                        </a:rPr>
                        <a:t> </a:t>
                      </a:r>
                      <a:r>
                        <a:rPr lang="es-CO" sz="1400" b="0" i="0" u="none" strike="noStrike" baseline="0" dirty="0" err="1">
                          <a:solidFill>
                            <a:schemeClr val="dk1"/>
                          </a:solidFill>
                          <a:latin typeface="+mn-lt"/>
                          <a:ea typeface="+mn-ea"/>
                          <a:cs typeface="+mn-cs"/>
                        </a:rPr>
                        <a:t>Different</a:t>
                      </a:r>
                      <a:r>
                        <a:rPr lang="es-CO" sz="1400" b="0" i="0" u="none" strike="noStrike" baseline="0" dirty="0">
                          <a:solidFill>
                            <a:schemeClr val="dk1"/>
                          </a:solidFill>
                          <a:latin typeface="+mn-lt"/>
                          <a:ea typeface="+mn-ea"/>
                          <a:cs typeface="+mn-cs"/>
                        </a:rPr>
                        <a:t> </a:t>
                      </a:r>
                      <a:r>
                        <a:rPr lang="es-CO" sz="1400" b="0" i="0" u="none" strike="noStrike" baseline="0" dirty="0" err="1">
                          <a:solidFill>
                            <a:schemeClr val="dk1"/>
                          </a:solidFill>
                          <a:latin typeface="+mn-lt"/>
                          <a:ea typeface="+mn-ea"/>
                          <a:cs typeface="+mn-cs"/>
                        </a:rPr>
                        <a:t>Research</a:t>
                      </a:r>
                      <a:r>
                        <a:rPr lang="es-CO" sz="1400" b="0" i="0" u="none" strike="noStrike" baseline="0" dirty="0">
                          <a:solidFill>
                            <a:schemeClr val="dk1"/>
                          </a:solidFill>
                          <a:latin typeface="+mn-lt"/>
                          <a:ea typeface="+mn-ea"/>
                          <a:cs typeface="+mn-cs"/>
                        </a:rPr>
                        <a:t> </a:t>
                      </a:r>
                      <a:r>
                        <a:rPr lang="es-CO" sz="1400" b="0" i="0" u="none" strike="noStrike" baseline="0" dirty="0" err="1">
                          <a:solidFill>
                            <a:schemeClr val="dk1"/>
                          </a:solidFill>
                          <a:latin typeface="+mn-lt"/>
                          <a:ea typeface="+mn-ea"/>
                          <a:cs typeface="+mn-cs"/>
                        </a:rPr>
                        <a:t>Areas</a:t>
                      </a:r>
                      <a:endParaRPr lang="es-CO" sz="1400" b="1" dirty="0">
                        <a:effectLst/>
                        <a:latin typeface="Ancizar Sans" panose="020B0602040300000003"/>
                        <a:ea typeface="Times New Roman"/>
                      </a:endParaRPr>
                    </a:p>
                  </a:txBody>
                  <a:tcPr marL="68580" marR="68580" marT="0" marB="0"/>
                </a:tc>
                <a:tc>
                  <a:txBody>
                    <a:bodyPr/>
                    <a:lstStyle/>
                    <a:p>
                      <a:pPr algn="ctr">
                        <a:lnSpc>
                          <a:spcPct val="130000"/>
                        </a:lnSpc>
                        <a:spcAft>
                          <a:spcPts val="0"/>
                        </a:spcAft>
                      </a:pPr>
                      <a:r>
                        <a:rPr lang="es-ES_tradnl" sz="1400" b="1" dirty="0">
                          <a:effectLst/>
                          <a:latin typeface="Ancizar Sans" panose="020B0602040300000003"/>
                          <a:ea typeface="Times New Roman"/>
                          <a:cs typeface="Arial"/>
                        </a:rPr>
                        <a:t>20%</a:t>
                      </a:r>
                    </a:p>
                    <a:p>
                      <a:pPr marL="0" marR="0" lvl="0" indent="0" algn="ctr" defTabSz="914400" eaLnBrk="1" fontAlgn="auto" latinLnBrk="0" hangingPunct="1">
                        <a:lnSpc>
                          <a:spcPct val="130000"/>
                        </a:lnSpc>
                        <a:spcBef>
                          <a:spcPts val="0"/>
                        </a:spcBef>
                        <a:spcAft>
                          <a:spcPts val="0"/>
                        </a:spcAft>
                        <a:buClrTx/>
                        <a:buSzTx/>
                        <a:buFontTx/>
                        <a:buNone/>
                        <a:tabLst/>
                        <a:defRPr/>
                      </a:pPr>
                      <a:r>
                        <a:rPr lang="es-ES_tradnl" sz="1400" b="1" dirty="0">
                          <a:effectLst/>
                          <a:latin typeface="Ancizar Sans" panose="020B0602040300000003"/>
                          <a:ea typeface="Times New Roman"/>
                          <a:cs typeface="Arial"/>
                        </a:rPr>
                        <a:t>(Máx.  21 de Nov/2020)</a:t>
                      </a:r>
                      <a:endParaRPr lang="es-CO" sz="1400" b="1" dirty="0">
                        <a:effectLst/>
                        <a:latin typeface="Ancizar Sans" panose="020B0602040300000003"/>
                        <a:ea typeface="Times New Roman"/>
                      </a:endParaRPr>
                    </a:p>
                  </a:txBody>
                  <a:tcPr marL="68580" marR="68580" marT="0" marB="0"/>
                </a:tc>
                <a:extLst>
                  <a:ext uri="{0D108BD9-81ED-4DB2-BD59-A6C34878D82A}">
                    <a16:rowId xmlns:a16="http://schemas.microsoft.com/office/drawing/2014/main" val="10001"/>
                  </a:ext>
                </a:extLst>
              </a:tr>
              <a:tr h="2162673">
                <a:tc>
                  <a:txBody>
                    <a:bodyPr/>
                    <a:lstStyle/>
                    <a:p>
                      <a:pPr>
                        <a:lnSpc>
                          <a:spcPct val="130000"/>
                        </a:lnSpc>
                        <a:spcAft>
                          <a:spcPts val="0"/>
                        </a:spcAft>
                      </a:pPr>
                      <a:r>
                        <a:rPr lang="es-CO" sz="1400" b="1" dirty="0">
                          <a:effectLst/>
                          <a:latin typeface="Ancizar Sans" panose="020B0602040300000003"/>
                          <a:ea typeface="Times New Roman"/>
                        </a:rPr>
                        <a:t>Trabajo Final </a:t>
                      </a:r>
                      <a:r>
                        <a:rPr lang="es-CO" sz="1400" b="0" dirty="0">
                          <a:effectLst/>
                          <a:latin typeface="Ancizar Sans" panose="020B0602040300000003"/>
                          <a:ea typeface="Times New Roman"/>
                        </a:rPr>
                        <a:t>(Debe ser en Grupo 3 </a:t>
                      </a:r>
                      <a:r>
                        <a:rPr lang="es-CO" sz="1400" b="0" dirty="0" err="1">
                          <a:effectLst/>
                          <a:latin typeface="Ancizar Sans" panose="020B0602040300000003"/>
                          <a:ea typeface="Times New Roman"/>
                        </a:rPr>
                        <a:t>ó</a:t>
                      </a:r>
                      <a:r>
                        <a:rPr lang="es-CO" sz="1400" b="0" dirty="0">
                          <a:effectLst/>
                          <a:latin typeface="Ancizar Sans" panose="020B0602040300000003"/>
                          <a:ea typeface="Times New Roman"/>
                        </a:rPr>
                        <a:t>  5 personas)</a:t>
                      </a:r>
                    </a:p>
                    <a:p>
                      <a:pPr>
                        <a:lnSpc>
                          <a:spcPct val="130000"/>
                        </a:lnSpc>
                        <a:spcAft>
                          <a:spcPts val="0"/>
                        </a:spcAft>
                      </a:pPr>
                      <a:r>
                        <a:rPr lang="es-CO" sz="1400" b="0" i="1" dirty="0">
                          <a:solidFill>
                            <a:schemeClr val="dk1"/>
                          </a:solidFill>
                          <a:latin typeface="Ancizar Sans" panose="020B0602040300000003"/>
                          <a:ea typeface="+mn-ea"/>
                          <a:cs typeface="+mn-cs"/>
                        </a:rPr>
                        <a:t>Obtener el conjunto de datos (texto o audio o video o imagen) de los siguientes repositorios o cualquier otro disponible:</a:t>
                      </a:r>
                      <a:br>
                        <a:rPr lang="es-CO" sz="1400" b="0" i="1" dirty="0">
                          <a:solidFill>
                            <a:schemeClr val="dk1"/>
                          </a:solidFill>
                          <a:latin typeface="Ancizar Sans" panose="020B0602040300000003"/>
                          <a:ea typeface="+mn-ea"/>
                          <a:cs typeface="+mn-cs"/>
                        </a:rPr>
                      </a:br>
                      <a:r>
                        <a:rPr lang="es-CO" sz="1400" b="0" i="1" dirty="0">
                          <a:solidFill>
                            <a:schemeClr val="dk1"/>
                          </a:solidFill>
                          <a:latin typeface="Ancizar Sans" panose="020B0602040300000003"/>
                          <a:ea typeface="+mn-ea"/>
                          <a:cs typeface="+mn-cs"/>
                          <a:hlinkClick r:id="rId3"/>
                        </a:rPr>
                        <a:t>http://www.ics.uci.edu/~mlearn/databases/</a:t>
                      </a:r>
                      <a:r>
                        <a:rPr lang="es-CO" sz="1400" b="0" i="1" dirty="0">
                          <a:solidFill>
                            <a:schemeClr val="dk1"/>
                          </a:solidFill>
                          <a:latin typeface="Ancizar Sans" panose="020B0602040300000003"/>
                          <a:ea typeface="+mn-ea"/>
                          <a:cs typeface="+mn-cs"/>
                        </a:rPr>
                        <a:t> </a:t>
                      </a:r>
                    </a:p>
                    <a:p>
                      <a:pPr>
                        <a:lnSpc>
                          <a:spcPct val="130000"/>
                        </a:lnSpc>
                        <a:spcAft>
                          <a:spcPts val="0"/>
                        </a:spcAft>
                      </a:pPr>
                      <a:r>
                        <a:rPr lang="es-CO" sz="1400" b="0" i="1" dirty="0">
                          <a:solidFill>
                            <a:schemeClr val="dk1"/>
                          </a:solidFill>
                          <a:latin typeface="Ancizar Sans" panose="020B0602040300000003"/>
                          <a:ea typeface="+mn-ea"/>
                          <a:cs typeface="+mn-cs"/>
                          <a:hlinkClick r:id="rId4"/>
                        </a:rPr>
                        <a:t>https://www.kaggle.com/datasets</a:t>
                      </a:r>
                      <a:r>
                        <a:rPr lang="es-CO" sz="1400" b="0" i="1" dirty="0">
                          <a:solidFill>
                            <a:schemeClr val="dk1"/>
                          </a:solidFill>
                          <a:latin typeface="Ancizar Sans" panose="020B0602040300000003"/>
                          <a:ea typeface="+mn-ea"/>
                          <a:cs typeface="+mn-cs"/>
                        </a:rPr>
                        <a:t> </a:t>
                      </a:r>
                    </a:p>
                    <a:p>
                      <a:r>
                        <a:rPr lang="es-CO" sz="1400" b="0" i="1" dirty="0">
                          <a:solidFill>
                            <a:schemeClr val="dk1"/>
                          </a:solidFill>
                          <a:latin typeface="Ancizar Sans" panose="020B0602040300000003"/>
                          <a:ea typeface="+mn-ea"/>
                          <a:cs typeface="+mn-cs"/>
                        </a:rPr>
                        <a:t>Origen, atributos, clases</a:t>
                      </a:r>
                    </a:p>
                    <a:p>
                      <a:r>
                        <a:rPr lang="es-CO" sz="1400" b="0" i="1" dirty="0">
                          <a:solidFill>
                            <a:schemeClr val="dk1"/>
                          </a:solidFill>
                          <a:latin typeface="Ancizar Sans" panose="020B0602040300000003"/>
                          <a:ea typeface="+mn-ea"/>
                          <a:cs typeface="+mn-cs"/>
                        </a:rPr>
                        <a:t>"</a:t>
                      </a:r>
                      <a:r>
                        <a:rPr lang="es-CO" sz="1400" b="0" i="1" dirty="0" err="1">
                          <a:solidFill>
                            <a:schemeClr val="dk1"/>
                          </a:solidFill>
                          <a:latin typeface="Ancizar Sans" panose="020B0602040300000003"/>
                          <a:ea typeface="+mn-ea"/>
                          <a:cs typeface="+mn-cs"/>
                        </a:rPr>
                        <a:t>Scatter</a:t>
                      </a:r>
                      <a:r>
                        <a:rPr lang="es-CO" sz="1400" b="0" i="1" dirty="0">
                          <a:solidFill>
                            <a:schemeClr val="dk1"/>
                          </a:solidFill>
                          <a:latin typeface="Ancizar Sans" panose="020B0602040300000003"/>
                          <a:ea typeface="+mn-ea"/>
                          <a:cs typeface="+mn-cs"/>
                        </a:rPr>
                        <a:t> </a:t>
                      </a:r>
                      <a:r>
                        <a:rPr lang="es-CO" sz="1400" b="0" i="1" dirty="0" err="1">
                          <a:solidFill>
                            <a:schemeClr val="dk1"/>
                          </a:solidFill>
                          <a:latin typeface="Ancizar Sans" panose="020B0602040300000003"/>
                          <a:ea typeface="+mn-ea"/>
                          <a:cs typeface="+mn-cs"/>
                        </a:rPr>
                        <a:t>plot</a:t>
                      </a:r>
                      <a:r>
                        <a:rPr lang="es-CO" sz="1400" b="0" i="1" dirty="0">
                          <a:solidFill>
                            <a:schemeClr val="dk1"/>
                          </a:solidFill>
                          <a:latin typeface="Ancizar Sans" panose="020B0602040300000003"/>
                          <a:ea typeface="+mn-ea"/>
                          <a:cs typeface="+mn-cs"/>
                        </a:rPr>
                        <a:t>" de los datos</a:t>
                      </a:r>
                    </a:p>
                    <a:p>
                      <a:r>
                        <a:rPr lang="es-CO" sz="1400" b="0" i="1" dirty="0">
                          <a:solidFill>
                            <a:schemeClr val="dk1"/>
                          </a:solidFill>
                          <a:latin typeface="Ancizar Sans" panose="020B0602040300000003"/>
                          <a:ea typeface="+mn-ea"/>
                          <a:cs typeface="+mn-cs"/>
                        </a:rPr>
                        <a:t>Visualización del conjunto en 2D (PCA o MDS)</a:t>
                      </a:r>
                    </a:p>
                    <a:p>
                      <a:pPr>
                        <a:lnSpc>
                          <a:spcPct val="130000"/>
                        </a:lnSpc>
                        <a:spcAft>
                          <a:spcPts val="0"/>
                        </a:spcAft>
                      </a:pPr>
                      <a:r>
                        <a:rPr lang="es-CO" sz="1400" b="0" i="1" dirty="0">
                          <a:solidFill>
                            <a:schemeClr val="dk1"/>
                          </a:solidFill>
                          <a:latin typeface="Ancizar Sans" panose="020B0602040300000003"/>
                          <a:ea typeface="+mn-ea"/>
                          <a:cs typeface="+mn-cs"/>
                        </a:rPr>
                        <a:t>Seleccionar un método de Entrenamiento y Evaluar el Desempeño.</a:t>
                      </a:r>
                    </a:p>
                  </a:txBody>
                  <a:tcPr marL="68580" marR="68580" marT="0" marB="0"/>
                </a:tc>
                <a:tc>
                  <a:txBody>
                    <a:bodyPr/>
                    <a:lstStyle/>
                    <a:p>
                      <a:pPr algn="ctr">
                        <a:lnSpc>
                          <a:spcPct val="130000"/>
                        </a:lnSpc>
                        <a:spcAft>
                          <a:spcPts val="0"/>
                        </a:spcAft>
                      </a:pPr>
                      <a:r>
                        <a:rPr lang="es-CO" sz="1400" b="1" dirty="0">
                          <a:effectLst/>
                          <a:latin typeface="Ancizar Sans" panose="020B0602040300000003"/>
                          <a:ea typeface="Times New Roman"/>
                        </a:rPr>
                        <a:t>60%</a:t>
                      </a:r>
                    </a:p>
                    <a:p>
                      <a:pPr marL="0" marR="0" lvl="0" indent="0" algn="ctr" defTabSz="914400" eaLnBrk="1" fontAlgn="auto" latinLnBrk="0" hangingPunct="1">
                        <a:lnSpc>
                          <a:spcPct val="130000"/>
                        </a:lnSpc>
                        <a:spcBef>
                          <a:spcPts val="0"/>
                        </a:spcBef>
                        <a:spcAft>
                          <a:spcPts val="0"/>
                        </a:spcAft>
                        <a:buClrTx/>
                        <a:buSzTx/>
                        <a:buFontTx/>
                        <a:buNone/>
                        <a:tabLst/>
                        <a:defRPr/>
                      </a:pPr>
                      <a:r>
                        <a:rPr lang="es-ES_tradnl" sz="1400" b="1" dirty="0">
                          <a:effectLst/>
                          <a:latin typeface="Ancizar Sans" panose="020B0602040300000003"/>
                          <a:ea typeface="Times New Roman"/>
                          <a:cs typeface="Arial"/>
                        </a:rPr>
                        <a:t>(Máx.  21 de Dic/2020)</a:t>
                      </a:r>
                      <a:endParaRPr lang="es-CO" sz="1400" b="1" dirty="0">
                        <a:effectLst/>
                        <a:latin typeface="Ancizar Sans" panose="020B0602040300000003"/>
                        <a:ea typeface="Times New Roman"/>
                      </a:endParaRPr>
                    </a:p>
                  </a:txBody>
                  <a:tcPr marL="68580" marR="68580" marT="0" marB="0"/>
                </a:tc>
                <a:extLst>
                  <a:ext uri="{0D108BD9-81ED-4DB2-BD59-A6C34878D82A}">
                    <a16:rowId xmlns:a16="http://schemas.microsoft.com/office/drawing/2014/main" val="1221243736"/>
                  </a:ext>
                </a:extLst>
              </a:tr>
            </a:tbl>
          </a:graphicData>
        </a:graphic>
      </p:graphicFrame>
      <p:pic>
        <p:nvPicPr>
          <p:cNvPr id="3" name="Picture 2">
            <a:extLst>
              <a:ext uri="{FF2B5EF4-FFF2-40B4-BE49-F238E27FC236}">
                <a16:creationId xmlns:a16="http://schemas.microsoft.com/office/drawing/2014/main" id="{940EBA35-99CD-43FE-A3D8-5FAF42A0A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800" y="-17200"/>
            <a:ext cx="2514601" cy="13202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04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502018"/>
            <a:ext cx="9829800" cy="1490152"/>
          </a:xfrm>
          <a:prstGeom prst="rect">
            <a:avLst/>
          </a:prstGeom>
        </p:spPr>
        <p:txBody>
          <a:bodyPr vert="horz" wrap="square" lIns="0" tIns="12700" rIns="0" bIns="0" rtlCol="0">
            <a:spAutoFit/>
          </a:bodyPr>
          <a:lstStyle/>
          <a:p>
            <a:pPr marL="12700" algn="ctr">
              <a:spcBef>
                <a:spcPts val="100"/>
              </a:spcBef>
            </a:pPr>
            <a:r>
              <a:rPr lang="en-US" sz="4800" b="1" dirty="0">
                <a:latin typeface="Ancizar Sans Black"/>
              </a:rPr>
              <a:t>APRENDIZAJE DE MÁQUINAS</a:t>
            </a:r>
            <a:br>
              <a:rPr lang="en-US" sz="4800" b="1" dirty="0">
                <a:latin typeface="Ancizar Sans Black"/>
              </a:rPr>
            </a:br>
            <a:r>
              <a:rPr lang="en-US" sz="4800" b="1" dirty="0">
                <a:latin typeface="Ancizar Sans Black"/>
              </a:rPr>
              <a:t>“</a:t>
            </a:r>
            <a:r>
              <a:rPr lang="es-CO" sz="3200" b="1" spc="-5" dirty="0">
                <a:latin typeface="Ancizar Sans" panose="020B0602040300000003"/>
                <a:cs typeface="Times New Roman" panose="02020603050405020304" pitchFamily="18" charset="0"/>
              </a:rPr>
              <a:t> </a:t>
            </a:r>
            <a:r>
              <a:rPr lang="es-CO" sz="3600" b="1" spc="-5" dirty="0">
                <a:latin typeface="Ancizar Sans Black"/>
                <a:cs typeface="Times New Roman" panose="02020603050405020304" pitchFamily="18" charset="0"/>
              </a:rPr>
              <a:t>Aprendizaje Supervisado</a:t>
            </a:r>
            <a:r>
              <a:rPr lang="es-CO" sz="3600" b="1" dirty="0">
                <a:latin typeface="Ancizar Sans Black"/>
              </a:rPr>
              <a:t>”</a:t>
            </a:r>
            <a:endParaRPr sz="4000" b="1" dirty="0">
              <a:latin typeface="Ancizar Sans Black"/>
            </a:endParaRPr>
          </a:p>
        </p:txBody>
      </p:sp>
      <p:sp>
        <p:nvSpPr>
          <p:cNvPr id="5" name="object 5"/>
          <p:cNvSpPr txBox="1"/>
          <p:nvPr/>
        </p:nvSpPr>
        <p:spPr>
          <a:xfrm>
            <a:off x="6428740" y="6600380"/>
            <a:ext cx="166370" cy="203200"/>
          </a:xfrm>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430"/>
                </a:lnSpc>
                <a:spcBef>
                  <a:spcPts val="0"/>
                </a:spcBef>
                <a:spcAft>
                  <a:spcPts val="0"/>
                </a:spcAft>
                <a:buClrTx/>
                <a:buSzTx/>
                <a:buFontTx/>
                <a:buNone/>
                <a:tabLst/>
                <a:defRPr/>
              </a:pPr>
              <a:t>8</a:t>
            </a:fld>
            <a:endParaRPr kumimoji="0" sz="14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6" name="object 3"/>
          <p:cNvSpPr txBox="1"/>
          <p:nvPr/>
        </p:nvSpPr>
        <p:spPr>
          <a:xfrm>
            <a:off x="2133600" y="2512225"/>
            <a:ext cx="7696200" cy="2292935"/>
          </a:xfrm>
          <a:prstGeom prst="rect">
            <a:avLst/>
          </a:prstGeom>
        </p:spPr>
        <p:txBody>
          <a:bodyPr vert="horz" wrap="square" lIns="0" tIns="137160" rIns="0" b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s-ES" sz="4000" b="1" i="0" u="none" strike="noStrike" kern="1200" cap="none" spc="0" normalizeH="0" baseline="0" noProof="0" dirty="0">
                <a:ln>
                  <a:noFill/>
                </a:ln>
                <a:solidFill>
                  <a:prstClr val="black"/>
                </a:solidFill>
                <a:effectLst/>
                <a:uLnTx/>
                <a:uFillTx/>
                <a:latin typeface="Ancizar Sans Black"/>
                <a:ea typeface="+mn-ea"/>
                <a:cs typeface="+mn-cs"/>
              </a:rPr>
              <a:t>JOHN W. BRANCH</a:t>
            </a:r>
            <a:endParaRPr kumimoji="0" lang="es-ES" sz="4000" b="0" i="0" u="none" strike="noStrike" kern="1200" cap="none" spc="0" normalizeH="0" baseline="0" noProof="0" dirty="0">
              <a:ln>
                <a:noFill/>
              </a:ln>
              <a:solidFill>
                <a:prstClr val="black"/>
              </a:solidFill>
              <a:effectLst/>
              <a:uLnTx/>
              <a:uFillTx/>
              <a:latin typeface="Ancizar Sans Black"/>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Profesor Titular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Departamento de Ciencias de la Computación y de la Decisión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Director del Grupo de I+D en Inteligencia Artificial – GIDIA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jwbranch@unal.edu.co</a:t>
            </a:r>
          </a:p>
          <a:p>
            <a:pPr marL="635" marR="0" lvl="0" indent="0" algn="ctr"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4" name="Rectángulo 3">
            <a:extLst>
              <a:ext uri="{FF2B5EF4-FFF2-40B4-BE49-F238E27FC236}">
                <a16:creationId xmlns:a16="http://schemas.microsoft.com/office/drawing/2014/main" id="{208CA65D-91CE-4CF4-B9CB-A856BA9269D9}"/>
              </a:ext>
            </a:extLst>
          </p:cNvPr>
          <p:cNvSpPr/>
          <p:nvPr/>
        </p:nvSpPr>
        <p:spPr>
          <a:xfrm>
            <a:off x="1726659" y="5029200"/>
            <a:ext cx="8738682"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hlinkClick r:id="rId3"/>
              </a:rPr>
              <a:t>https://github.com/jwbranch/AprendizajeDeMaquinas</a:t>
            </a:r>
            <a:endPar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hlinkClick r:id="rId4"/>
              </a:rPr>
              <a:t>https://www.coursera.org/programs/unal-iuukt</a:t>
            </a:r>
            <a:r>
              <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rPr>
              <a:t> </a:t>
            </a:r>
          </a:p>
        </p:txBody>
      </p:sp>
      <p:sp>
        <p:nvSpPr>
          <p:cNvPr id="7" name="Marcador de número de diapositiva 6"/>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ES" sz="1400" b="0" i="0" u="none" strike="noStrike" kern="1200" cap="none" spc="-5" normalizeH="0" baseline="0" noProof="0" smtClean="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8</a:t>
            </a:fld>
            <a:endParaRPr kumimoji="0" lang="es-ES" sz="1400" b="0" i="0" u="none" strike="noStrike" kern="1200" cap="none" spc="-5" normalizeH="0" baseline="0" noProof="0" dirty="0">
              <a:ln>
                <a:noFill/>
              </a:ln>
              <a:solidFill>
                <a:prstClr val="black"/>
              </a:solidFill>
              <a:effectLst/>
              <a:uLnTx/>
              <a:uFillTx/>
              <a:latin typeface="Carlito"/>
              <a:ea typeface="+mn-ea"/>
            </a:endParaRPr>
          </a:p>
        </p:txBody>
      </p:sp>
    </p:spTree>
    <p:extLst>
      <p:ext uri="{BB962C8B-B14F-4D97-AF65-F5344CB8AC3E}">
        <p14:creationId xmlns:p14="http://schemas.microsoft.com/office/powerpoint/2010/main" val="120877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B8F6A-9D9E-4F85-B93B-E926A73E8B8A}"/>
              </a:ext>
            </a:extLst>
          </p:cNvPr>
          <p:cNvSpPr>
            <a:spLocks noGrp="1"/>
          </p:cNvSpPr>
          <p:nvPr>
            <p:ph type="title"/>
          </p:nvPr>
        </p:nvSpPr>
        <p:spPr>
          <a:xfrm>
            <a:off x="838454" y="364997"/>
            <a:ext cx="7296911" cy="430887"/>
          </a:xfrm>
        </p:spPr>
        <p:txBody>
          <a:bodyPr/>
          <a:lstStyle/>
          <a:p>
            <a:r>
              <a:rPr lang="es-CO" sz="2800" b="1" dirty="0">
                <a:effectLst>
                  <a:outerShdw blurRad="38100" dist="38100" dir="2700000" algn="tl">
                    <a:srgbClr val="000000">
                      <a:alpha val="43137"/>
                    </a:srgbClr>
                  </a:outerShdw>
                </a:effectLst>
                <a:latin typeface="Ancizar Sans"/>
              </a:rPr>
              <a:t>Cultura y Calidad del Dato</a:t>
            </a:r>
          </a:p>
        </p:txBody>
      </p:sp>
      <p:sp>
        <p:nvSpPr>
          <p:cNvPr id="4" name="Marcador de número de diapositiva 3">
            <a:extLst>
              <a:ext uri="{FF2B5EF4-FFF2-40B4-BE49-F238E27FC236}">
                <a16:creationId xmlns:a16="http://schemas.microsoft.com/office/drawing/2014/main" id="{F6E2096B-B926-4F06-B9C5-433922D62FF1}"/>
              </a:ext>
            </a:extLst>
          </p:cNvPr>
          <p:cNvSpPr>
            <a:spLocks noGrp="1"/>
          </p:cNvSpPr>
          <p:nvPr>
            <p:ph type="sldNum" sz="quarter" idx="7"/>
          </p:nvPr>
        </p:nvSpPr>
        <p:spPr/>
        <p:txBody>
          <a:bodyPr/>
          <a:lstStyle/>
          <a:p>
            <a:pPr marL="38100">
              <a:lnSpc>
                <a:spcPts val="1430"/>
              </a:lnSpc>
            </a:pPr>
            <a:fld id="{81D60167-4931-47E6-BA6A-407CBD079E47}" type="slidenum">
              <a:rPr lang="es-CO" spc="-5" smtClean="0"/>
              <a:t>9</a:t>
            </a:fld>
            <a:endParaRPr lang="es-CO" spc="-5" dirty="0"/>
          </a:p>
        </p:txBody>
      </p:sp>
      <p:pic>
        <p:nvPicPr>
          <p:cNvPr id="6" name="Imagen 5">
            <a:extLst>
              <a:ext uri="{FF2B5EF4-FFF2-40B4-BE49-F238E27FC236}">
                <a16:creationId xmlns:a16="http://schemas.microsoft.com/office/drawing/2014/main" id="{E854C128-6CC2-4478-80C6-627E06112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54" y="1124196"/>
            <a:ext cx="9826296" cy="4141921"/>
          </a:xfrm>
          <a:prstGeom prst="rect">
            <a:avLst/>
          </a:prstGeom>
        </p:spPr>
      </p:pic>
      <p:pic>
        <p:nvPicPr>
          <p:cNvPr id="5" name="Imagen 4">
            <a:extLst>
              <a:ext uri="{FF2B5EF4-FFF2-40B4-BE49-F238E27FC236}">
                <a16:creationId xmlns:a16="http://schemas.microsoft.com/office/drawing/2014/main" id="{83D0E63D-C51F-48A0-8F4E-0B826810E7E1}"/>
              </a:ext>
            </a:extLst>
          </p:cNvPr>
          <p:cNvPicPr>
            <a:picLocks noChangeAspect="1"/>
          </p:cNvPicPr>
          <p:nvPr/>
        </p:nvPicPr>
        <p:blipFill>
          <a:blip r:embed="rId3"/>
          <a:stretch>
            <a:fillRect/>
          </a:stretch>
        </p:blipFill>
        <p:spPr>
          <a:xfrm>
            <a:off x="52660" y="5266117"/>
            <a:ext cx="6632620" cy="1217054"/>
          </a:xfrm>
          <a:prstGeom prst="rect">
            <a:avLst/>
          </a:prstGeom>
        </p:spPr>
      </p:pic>
      <p:sp>
        <p:nvSpPr>
          <p:cNvPr id="10" name="CuadroTexto 9">
            <a:extLst>
              <a:ext uri="{FF2B5EF4-FFF2-40B4-BE49-F238E27FC236}">
                <a16:creationId xmlns:a16="http://schemas.microsoft.com/office/drawing/2014/main" id="{88E65188-F94A-4D7B-8666-99D282B2EAA0}"/>
              </a:ext>
            </a:extLst>
          </p:cNvPr>
          <p:cNvSpPr txBox="1"/>
          <p:nvPr/>
        </p:nvSpPr>
        <p:spPr>
          <a:xfrm>
            <a:off x="6095999" y="281764"/>
            <a:ext cx="6120580" cy="954107"/>
          </a:xfrm>
          <a:prstGeom prst="rect">
            <a:avLst/>
          </a:prstGeom>
          <a:noFill/>
        </p:spPr>
        <p:txBody>
          <a:bodyPr wrap="square">
            <a:spAutoFit/>
          </a:bodyPr>
          <a:lstStyle/>
          <a:p>
            <a:pPr algn="just"/>
            <a:r>
              <a:rPr lang="es-CO" sz="1400" dirty="0">
                <a:solidFill>
                  <a:srgbClr val="202020"/>
                </a:solidFill>
                <a:latin typeface="Ancizar Sans" panose="020B0602040300000003"/>
              </a:rPr>
              <a:t>U</a:t>
            </a:r>
            <a:r>
              <a:rPr lang="es-CO" sz="1400" b="0" i="0" dirty="0">
                <a:solidFill>
                  <a:srgbClr val="202020"/>
                </a:solidFill>
                <a:effectLst/>
                <a:latin typeface="Ancizar Sans" panose="020B0602040300000003"/>
              </a:rPr>
              <a:t>n estudio realizado por </a:t>
            </a:r>
            <a:r>
              <a:rPr lang="es-CO" sz="1400" b="1" i="1" u="sng" dirty="0">
                <a:solidFill>
                  <a:srgbClr val="202020"/>
                </a:solidFill>
                <a:effectLst/>
                <a:latin typeface="Ancizar Sans" panose="020B0602040300000003"/>
              </a:rPr>
              <a:t>Harvard Business </a:t>
            </a:r>
            <a:r>
              <a:rPr lang="es-CO" sz="1400" b="1" i="1" u="sng" dirty="0" err="1">
                <a:solidFill>
                  <a:srgbClr val="202020"/>
                </a:solidFill>
                <a:effectLst/>
                <a:latin typeface="Ancizar Sans" panose="020B0602040300000003"/>
              </a:rPr>
              <a:t>Review</a:t>
            </a:r>
            <a:r>
              <a:rPr lang="es-CO" sz="1400" b="0" i="0" dirty="0">
                <a:solidFill>
                  <a:srgbClr val="202020"/>
                </a:solidFill>
                <a:effectLst/>
                <a:latin typeface="Ancizar Sans" panose="020B0602040300000003"/>
              </a:rPr>
              <a:t>, menos del 50% de las decisiones estructuradas de las empresas se basan en datos. Este resultado refleja la importancia de implementar una nueva cultura de datos y, sobre todo, llevar los procesos como corresponde.</a:t>
            </a:r>
            <a:endParaRPr lang="es-CO" sz="1400" dirty="0">
              <a:latin typeface="Ancizar Sans" panose="020B0602040300000003"/>
            </a:endParaRPr>
          </a:p>
        </p:txBody>
      </p:sp>
    </p:spTree>
    <p:extLst>
      <p:ext uri="{BB962C8B-B14F-4D97-AF65-F5344CB8AC3E}">
        <p14:creationId xmlns:p14="http://schemas.microsoft.com/office/powerpoint/2010/main" val="283592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2712</Words>
  <Application>Microsoft Office PowerPoint</Application>
  <PresentationFormat>Panorámica</PresentationFormat>
  <Paragraphs>253</Paragraphs>
  <Slides>33</Slides>
  <Notes>4</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33</vt:i4>
      </vt:variant>
    </vt:vector>
  </HeadingPairs>
  <TitlesOfParts>
    <vt:vector size="43" baseType="lpstr">
      <vt:lpstr>Ancizar Sans</vt:lpstr>
      <vt:lpstr>Ancizar Sans Black</vt:lpstr>
      <vt:lpstr>Arial</vt:lpstr>
      <vt:lpstr>Calibri</vt:lpstr>
      <vt:lpstr>Cambria Math</vt:lpstr>
      <vt:lpstr>Carlito</vt:lpstr>
      <vt:lpstr>Times New Roman</vt:lpstr>
      <vt:lpstr>Wingdings</vt:lpstr>
      <vt:lpstr>Office Theme</vt:lpstr>
      <vt:lpstr>1_Office Theme</vt:lpstr>
      <vt:lpstr>Presentación de PowerPoint</vt:lpstr>
      <vt:lpstr>APRENDIZAJE DE MÁQUINAS</vt:lpstr>
      <vt:lpstr>Presentación de PowerPoint</vt:lpstr>
      <vt:lpstr>El curso introduce los conceptos fundamentales y los métodos más utilizados en el campo del aprendizaje de máquinas enfocados desde las perspectivas de la naturaleza del problema que se requiere resolver, esto es, aprendizaje supervisado orientado a los problemas de clasificación y regresión para aplicaciones de predicción o pronóstico. Aprendizaje no supervisado orientado a tareas de agrupar o etiquetar un conjunto de datos, También se incluyen la aproximación general de técnicas modernas de aprendizaje tales como el aprendizaje por refuerzo y aprendizaje profundo.</vt:lpstr>
      <vt:lpstr>Contenido</vt:lpstr>
      <vt:lpstr>Bibliografía Recomendada </vt:lpstr>
      <vt:lpstr>Evaluación</vt:lpstr>
      <vt:lpstr>APRENDIZAJE DE MÁQUINAS “ Aprendizaje Supervisado”</vt:lpstr>
      <vt:lpstr>Cultura y Calidad del Dato</vt:lpstr>
      <vt:lpstr>Aprendizaje vs Inteligencia</vt:lpstr>
      <vt:lpstr>Lo tres componentes del aprendizaje de máquinas </vt:lpstr>
      <vt:lpstr>Tipos de Aprendizaje de Máquinas</vt:lpstr>
      <vt:lpstr>Presentación de PowerPoint</vt:lpstr>
      <vt:lpstr>Presentación de PowerPoint</vt:lpstr>
      <vt:lpstr>Presentación de PowerPoint</vt:lpstr>
      <vt:lpstr>Tipos de Aprendizaje</vt:lpstr>
      <vt:lpstr>Contenido</vt:lpstr>
      <vt:lpstr>Regresión Lineal</vt:lpstr>
      <vt:lpstr>Regresión Lineal</vt:lpstr>
      <vt:lpstr>Regresión Lineal</vt:lpstr>
      <vt:lpstr>Regresión Polinomial</vt:lpstr>
      <vt:lpstr>Regresión Ridge, Lasso y Elastic-Net</vt:lpstr>
      <vt:lpstr>Regresión Ridge, Lasso y Elastic-Net</vt:lpstr>
      <vt:lpstr>Regresión Ridge, Lasso y Elastic-Net</vt:lpstr>
      <vt:lpstr>Regresión Ridge, Lasso y Elastic-Net</vt:lpstr>
      <vt:lpstr>Redes Neuronales para Regresión</vt:lpstr>
      <vt:lpstr>Redes Neuronales para Regresión</vt:lpstr>
      <vt:lpstr>Ejemplo de Regresión</vt:lpstr>
      <vt:lpstr>Ejemplo de Regresión</vt:lpstr>
      <vt:lpstr>Ejemplo de Regresión</vt:lpstr>
      <vt:lpstr>Preguntas</vt:lpstr>
      <vt:lpstr>Motivación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John William</cp:lastModifiedBy>
  <cp:revision>55</cp:revision>
  <dcterms:created xsi:type="dcterms:W3CDTF">2020-05-29T15:01:59Z</dcterms:created>
  <dcterms:modified xsi:type="dcterms:W3CDTF">2020-10-21T13:56:54Z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2020-05-29T00:00:00Z</vt:filetime>
  </property>
</Properties>
</file>