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7560450" cx="10080625"/>
  <p:notesSz cx="6858000" cy="9144000"/>
  <p:embeddedFontLst>
    <p:embeddedFont>
      <p:font typeface="Calibri"/>
      <p:regular r:id="rId25"/>
      <p:bold r:id="rId26"/>
      <p:italic r:id="rId27"/>
      <p:boldItalic r:id="rId2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libri-bold.fntdata"/><Relationship Id="rId25" Type="http://schemas.openxmlformats.org/officeDocument/2006/relationships/font" Target="fonts/Calibri-regular.fntdata"/><Relationship Id="rId28" Type="http://schemas.openxmlformats.org/officeDocument/2006/relationships/font" Target="fonts/Calibri-boldItalic.fntdata"/><Relationship Id="rId27" Type="http://schemas.openxmlformats.org/officeDocument/2006/relationships/font" Target="fonts/Calibri-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 name="Shape 10"/>
        <p:cNvGrpSpPr/>
        <p:nvPr/>
      </p:nvGrpSpPr>
      <p:grpSpPr>
        <a:xfrm>
          <a:off x="0" y="0"/>
          <a:ext cx="0" cy="0"/>
          <a:chOff x="0" y="0"/>
          <a:chExt cx="0" cy="0"/>
        </a:xfrm>
      </p:grpSpPr>
      <p:sp>
        <p:nvSpPr>
          <p:cNvPr id="11" name="Shape 11"/>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331864" y="-960179"/>
            <a:ext cx="5486739" cy="9784686"/>
          </a:xfrm>
          <a:prstGeom prst="rect">
            <a:avLst/>
          </a:prstGeom>
          <a:noFill/>
          <a:ln>
            <a:noFill/>
          </a:ln>
        </p:spPr>
        <p:txBody>
          <a:bodyPr anchorCtr="1"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0" name="Shape 70"/>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4732337" y="2171700"/>
            <a:ext cx="5851525" cy="2057400"/>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541337" y="190500"/>
            <a:ext cx="5851525" cy="6019799"/>
          </a:xfrm>
          <a:prstGeom prst="rect">
            <a:avLst/>
          </a:prstGeom>
          <a:noFill/>
          <a:ln>
            <a:noFill/>
          </a:ln>
        </p:spPr>
        <p:txBody>
          <a:bodyPr anchorCtr="1"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6" name="Shape 76"/>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2130425"/>
            <a:ext cx="7772400" cy="1470024"/>
          </a:xfrm>
          <a:prstGeom prst="rect">
            <a:avLst/>
          </a:prstGeom>
          <a:noFill/>
          <a:ln>
            <a:noFill/>
          </a:ln>
        </p:spPr>
        <p:txBody>
          <a:bodyPr anchorCtr="1"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371600" y="3886200"/>
            <a:ext cx="6400799" cy="1752600"/>
          </a:xfrm>
          <a:prstGeom prst="rect">
            <a:avLst/>
          </a:prstGeom>
          <a:noFill/>
          <a:ln>
            <a:noFill/>
          </a:ln>
        </p:spPr>
        <p:txBody>
          <a:bodyPr anchorCtr="1" anchor="t" bIns="91425" lIns="91425" rIns="91425" tIns="91425"/>
          <a:lstStyle>
            <a:lvl1pPr indent="0" marL="0"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1pPr>
            <a:lvl2pPr indent="0" marL="457200" marR="0" rtl="0" algn="ctr">
              <a:spcBef>
                <a:spcPts val="560"/>
              </a:spcBef>
              <a:buClr>
                <a:srgbClr val="888888"/>
              </a:buClr>
              <a:buFont typeface="Arial"/>
              <a:buNone/>
              <a:defRPr b="0" baseline="0" i="0" sz="2800" u="none" cap="none" strike="noStrike">
                <a:solidFill>
                  <a:srgbClr val="888888"/>
                </a:solidFill>
                <a:latin typeface="Calibri"/>
                <a:ea typeface="Calibri"/>
                <a:cs typeface="Calibri"/>
                <a:sym typeface="Calibri"/>
              </a:defRPr>
            </a:lvl2pPr>
            <a:lvl3pPr indent="0" marL="914400" marR="0" rtl="0" algn="ctr">
              <a:spcBef>
                <a:spcPts val="480"/>
              </a:spcBef>
              <a:buClr>
                <a:srgbClr val="888888"/>
              </a:buClr>
              <a:buFont typeface="Arial"/>
              <a:buNone/>
              <a:defRPr b="0" baseline="0" i="0" sz="2400" u="none" cap="none" strike="noStrike">
                <a:solidFill>
                  <a:srgbClr val="888888"/>
                </a:solidFill>
                <a:latin typeface="Calibri"/>
                <a:ea typeface="Calibri"/>
                <a:cs typeface="Calibri"/>
                <a:sym typeface="Calibri"/>
              </a:defRPr>
            </a:lvl3pPr>
            <a:lvl4pPr indent="0" marL="1371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4pPr>
            <a:lvl5pPr indent="0" marL="18288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5pPr>
            <a:lvl6pPr indent="0" marL="22860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9pPr>
          </a:lstStyle>
          <a:p/>
        </p:txBody>
      </p:sp>
      <p:sp>
        <p:nvSpPr>
          <p:cNvPr id="17" name="Shape 17"/>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182891" y="1188794"/>
            <a:ext cx="9784686" cy="5486739"/>
          </a:xfrm>
          <a:prstGeom prst="rect">
            <a:avLst/>
          </a:prstGeom>
          <a:noFill/>
          <a:ln>
            <a:noFill/>
          </a:ln>
        </p:spPr>
        <p:txBody>
          <a:bodyPr anchorCtr="1"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3" name="Shape 23"/>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722312" y="4406900"/>
            <a:ext cx="7772400" cy="1362075"/>
          </a:xfrm>
          <a:prstGeom prst="rect">
            <a:avLst/>
          </a:prstGeom>
          <a:noFill/>
          <a:ln>
            <a:noFill/>
          </a:ln>
        </p:spPr>
        <p:txBody>
          <a:bodyPr anchorCtr="1" anchor="t" bIns="91425" lIns="91425" rIns="91425" tIns="91425"/>
          <a:lstStyle>
            <a:lvl1pPr rtl="0" algn="l">
              <a:spcBef>
                <a:spcPts val="0"/>
              </a:spcBef>
              <a:defRPr b="1" sz="400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722312" y="2906713"/>
            <a:ext cx="7772400" cy="1500187"/>
          </a:xfrm>
          <a:prstGeom prst="rect">
            <a:avLst/>
          </a:prstGeom>
          <a:noFill/>
          <a:ln>
            <a:noFill/>
          </a:ln>
        </p:spPr>
        <p:txBody>
          <a:bodyPr anchorCtr="1" anchor="b" bIns="91425" lIns="91425" rIns="91425" tIns="91425"/>
          <a:lstStyle>
            <a:lvl1pPr indent="0" marL="0" rtl="0">
              <a:spcBef>
                <a:spcPts val="0"/>
              </a:spcBef>
              <a:buClr>
                <a:srgbClr val="888888"/>
              </a:buClr>
              <a:buFont typeface="Calibri"/>
              <a:buNone/>
              <a:defRPr sz="2000">
                <a:solidFill>
                  <a:srgbClr val="888888"/>
                </a:solidFill>
              </a:defRPr>
            </a:lvl1pPr>
            <a:lvl2pPr indent="0" marL="457200" rtl="0">
              <a:spcBef>
                <a:spcPts val="0"/>
              </a:spcBef>
              <a:buClr>
                <a:srgbClr val="888888"/>
              </a:buClr>
              <a:buFont typeface="Calibri"/>
              <a:buNone/>
              <a:defRPr sz="1800">
                <a:solidFill>
                  <a:srgbClr val="888888"/>
                </a:solidFill>
              </a:defRPr>
            </a:lvl2pPr>
            <a:lvl3pPr indent="0" marL="914400" rtl="0">
              <a:spcBef>
                <a:spcPts val="0"/>
              </a:spcBef>
              <a:buClr>
                <a:srgbClr val="888888"/>
              </a:buClr>
              <a:buFont typeface="Calibri"/>
              <a:buNone/>
              <a:defRPr sz="1600">
                <a:solidFill>
                  <a:srgbClr val="888888"/>
                </a:solidFill>
              </a:defRPr>
            </a:lvl3pPr>
            <a:lvl4pPr indent="0" marL="1371600" rtl="0">
              <a:spcBef>
                <a:spcPts val="0"/>
              </a:spcBef>
              <a:buClr>
                <a:srgbClr val="888888"/>
              </a:buClr>
              <a:buFont typeface="Calibri"/>
              <a:buNone/>
              <a:defRPr sz="1400">
                <a:solidFill>
                  <a:srgbClr val="888888"/>
                </a:solidFill>
              </a:defRPr>
            </a:lvl4pPr>
            <a:lvl5pPr indent="0" marL="1828800" rtl="0">
              <a:spcBef>
                <a:spcPts val="0"/>
              </a:spcBef>
              <a:buClr>
                <a:srgbClr val="888888"/>
              </a:buClr>
              <a:buFont typeface="Calibri"/>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29" name="Shape 29"/>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457200" y="1600200"/>
            <a:ext cx="4038599" cy="4525963"/>
          </a:xfrm>
          <a:prstGeom prst="rect">
            <a:avLst/>
          </a:prstGeom>
          <a:noFill/>
          <a:ln>
            <a:noFill/>
          </a:ln>
        </p:spPr>
        <p:txBody>
          <a:bodyPr anchorCtr="1"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5" name="Shape 35"/>
          <p:cNvSpPr txBox="1"/>
          <p:nvPr>
            <p:ph idx="2" type="body"/>
          </p:nvPr>
        </p:nvSpPr>
        <p:spPr>
          <a:xfrm>
            <a:off x="4648200" y="1600200"/>
            <a:ext cx="4038599" cy="4525963"/>
          </a:xfrm>
          <a:prstGeom prst="rect">
            <a:avLst/>
          </a:prstGeom>
          <a:noFill/>
          <a:ln>
            <a:noFill/>
          </a:ln>
        </p:spPr>
        <p:txBody>
          <a:bodyPr anchorCtr="1"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6" name="Shape 36"/>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535112"/>
            <a:ext cx="4040187" cy="639762"/>
          </a:xfrm>
          <a:prstGeom prst="rect">
            <a:avLst/>
          </a:prstGeom>
          <a:noFill/>
          <a:ln>
            <a:noFill/>
          </a:ln>
        </p:spPr>
        <p:txBody>
          <a:bodyPr anchorCtr="1"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2" name="Shape 42"/>
          <p:cNvSpPr txBox="1"/>
          <p:nvPr>
            <p:ph idx="2" type="body"/>
          </p:nvPr>
        </p:nvSpPr>
        <p:spPr>
          <a:xfrm>
            <a:off x="457200" y="2174875"/>
            <a:ext cx="4040187" cy="3951287"/>
          </a:xfrm>
          <a:prstGeom prst="rect">
            <a:avLst/>
          </a:prstGeom>
          <a:noFill/>
          <a:ln>
            <a:noFill/>
          </a:ln>
        </p:spPr>
        <p:txBody>
          <a:bodyPr anchorCtr="1"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3" name="Shape 43"/>
          <p:cNvSpPr txBox="1"/>
          <p:nvPr>
            <p:ph idx="3" type="body"/>
          </p:nvPr>
        </p:nvSpPr>
        <p:spPr>
          <a:xfrm>
            <a:off x="4645025" y="1535112"/>
            <a:ext cx="4041774" cy="639762"/>
          </a:xfrm>
          <a:prstGeom prst="rect">
            <a:avLst/>
          </a:prstGeom>
          <a:noFill/>
          <a:ln>
            <a:noFill/>
          </a:ln>
        </p:spPr>
        <p:txBody>
          <a:bodyPr anchorCtr="1"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4" name="Shape 44"/>
          <p:cNvSpPr txBox="1"/>
          <p:nvPr>
            <p:ph idx="4" type="body"/>
          </p:nvPr>
        </p:nvSpPr>
        <p:spPr>
          <a:xfrm>
            <a:off x="4645025" y="2174875"/>
            <a:ext cx="4041774" cy="3951287"/>
          </a:xfrm>
          <a:prstGeom prst="rect">
            <a:avLst/>
          </a:prstGeom>
          <a:noFill/>
          <a:ln>
            <a:noFill/>
          </a:ln>
        </p:spPr>
        <p:txBody>
          <a:bodyPr anchorCtr="1"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5" name="Shape 45"/>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457200" y="273050"/>
            <a:ext cx="3008313" cy="1162049"/>
          </a:xfrm>
          <a:prstGeom prst="rect">
            <a:avLst/>
          </a:prstGeom>
          <a:noFill/>
          <a:ln>
            <a:noFill/>
          </a:ln>
        </p:spPr>
        <p:txBody>
          <a:bodyPr anchorCtr="1"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575050" y="273050"/>
            <a:ext cx="5111750" cy="5853112"/>
          </a:xfrm>
          <a:prstGeom prst="rect">
            <a:avLst/>
          </a:prstGeom>
          <a:noFill/>
          <a:ln>
            <a:noFill/>
          </a:ln>
        </p:spPr>
        <p:txBody>
          <a:bodyPr anchorCtr="1"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56" name="Shape 56"/>
          <p:cNvSpPr txBox="1"/>
          <p:nvPr>
            <p:ph idx="2" type="body"/>
          </p:nvPr>
        </p:nvSpPr>
        <p:spPr>
          <a:xfrm>
            <a:off x="457200" y="1435100"/>
            <a:ext cx="3008313" cy="4691063"/>
          </a:xfrm>
          <a:prstGeom prst="rect">
            <a:avLst/>
          </a:prstGeom>
          <a:noFill/>
          <a:ln>
            <a:noFill/>
          </a:ln>
        </p:spPr>
        <p:txBody>
          <a:bodyPr anchorCtr="1"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57" name="Shape 57"/>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1792288" y="4800600"/>
            <a:ext cx="5486399" cy="566737"/>
          </a:xfrm>
          <a:prstGeom prst="rect">
            <a:avLst/>
          </a:prstGeom>
          <a:noFill/>
          <a:ln>
            <a:noFill/>
          </a:ln>
        </p:spPr>
        <p:txBody>
          <a:bodyPr anchorCtr="1"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1792288" y="612775"/>
            <a:ext cx="5486399" cy="4114800"/>
          </a:xfrm>
          <a:prstGeom prst="rect">
            <a:avLst/>
          </a:prstGeom>
          <a:noFill/>
          <a:ln>
            <a:noFill/>
          </a:ln>
        </p:spPr>
        <p:txBody>
          <a:bodyPr anchorCtr="1" anchor="t" bIns="91425" lIns="91425" rIns="91425" tIns="91425"/>
          <a:lstStyle>
            <a:lvl1pPr indent="0" marL="0"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1pPr>
            <a:lvl2pPr indent="0" marL="457200" marR="0" rtl="0" algn="l">
              <a:spcBef>
                <a:spcPts val="0"/>
              </a:spcBef>
              <a:buClr>
                <a:schemeClr val="dk1"/>
              </a:buClr>
              <a:buFont typeface="Calibri"/>
              <a:buNone/>
              <a:defRPr b="0" baseline="0" i="0" sz="2800" u="none" cap="none" strike="noStrike">
                <a:solidFill>
                  <a:schemeClr val="dk1"/>
                </a:solidFill>
                <a:latin typeface="Calibri"/>
                <a:ea typeface="Calibri"/>
                <a:cs typeface="Calibri"/>
                <a:sym typeface="Calibri"/>
              </a:defRPr>
            </a:lvl2pPr>
            <a:lvl3pPr indent="0" marL="914400" marR="0" rtl="0" algn="l">
              <a:spcBef>
                <a:spcPts val="0"/>
              </a:spcBef>
              <a:buClr>
                <a:schemeClr val="dk1"/>
              </a:buClr>
              <a:buFont typeface="Calibri"/>
              <a:buNone/>
              <a:defRPr b="0" baseline="0" i="0" sz="2400" u="none" cap="none" strike="noStrike">
                <a:solidFill>
                  <a:schemeClr val="dk1"/>
                </a:solidFill>
                <a:latin typeface="Calibri"/>
                <a:ea typeface="Calibri"/>
                <a:cs typeface="Calibri"/>
                <a:sym typeface="Calibri"/>
              </a:defRPr>
            </a:lvl3pPr>
            <a:lvl4pPr indent="0" marL="1371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4pPr>
            <a:lvl5pPr indent="0" marL="18288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5pPr>
            <a:lvl6pPr indent="0" marL="22860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6pPr>
            <a:lvl7pPr indent="0" marL="27432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7pPr>
            <a:lvl8pPr indent="0" marL="32004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8pPr>
            <a:lvl9pPr indent="0" marL="3657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1792288" y="5367337"/>
            <a:ext cx="5486399" cy="804861"/>
          </a:xfrm>
          <a:prstGeom prst="rect">
            <a:avLst/>
          </a:prstGeom>
          <a:noFill/>
          <a:ln>
            <a:noFill/>
          </a:ln>
        </p:spPr>
        <p:txBody>
          <a:bodyPr anchorCtr="1"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64" name="Shape 64"/>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4" name="Shape 4"/>
        <p:cNvGrpSpPr/>
        <p:nvPr/>
      </p:nvGrpSpPr>
      <p:grpSpPr>
        <a:xfrm>
          <a:off x="0" y="0"/>
          <a:ext cx="0" cy="0"/>
          <a:chOff x="0" y="0"/>
          <a:chExt cx="0" cy="0"/>
        </a:xfrm>
      </p:grpSpPr>
      <p:sp>
        <p:nvSpPr>
          <p:cNvPr id="5" name="Shape 5"/>
          <p:cNvSpPr txBox="1"/>
          <p:nvPr>
            <p:ph type="title"/>
          </p:nvPr>
        </p:nvSpPr>
        <p:spPr>
          <a:xfrm>
            <a:off x="504031" y="49323"/>
            <a:ext cx="9072202" cy="956578"/>
          </a:xfrm>
          <a:prstGeom prst="rect">
            <a:avLst/>
          </a:prstGeom>
          <a:noFill/>
          <a:ln>
            <a:noFill/>
          </a:ln>
        </p:spPr>
        <p:txBody>
          <a:bodyPr anchorCtr="1"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182891" y="1188794"/>
            <a:ext cx="9784686" cy="5486739"/>
          </a:xfrm>
          <a:prstGeom prst="rect">
            <a:avLst/>
          </a:prstGeom>
          <a:noFill/>
          <a:ln>
            <a:noFill/>
          </a:ln>
        </p:spPr>
        <p:txBody>
          <a:bodyPr anchorCtr="1" anchor="t" bIns="91425" lIns="91425" rIns="91425" tIns="91425"/>
          <a:lstStyle>
            <a:lvl1pPr indent="-139700" marL="342900"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1pPr>
            <a:lvl2pPr indent="-107950" marL="742950" marR="0" rtl="0" algn="l">
              <a:spcBef>
                <a:spcPts val="560"/>
              </a:spcBef>
              <a:buClr>
                <a:schemeClr val="dk1"/>
              </a:buClr>
              <a:buFont typeface="Arial"/>
              <a:buChar char="–"/>
              <a:defRPr b="0" baseline="0" i="0" sz="2800" u="none" cap="none" strike="noStrike">
                <a:solidFill>
                  <a:schemeClr val="dk1"/>
                </a:solidFill>
                <a:latin typeface="Calibri"/>
                <a:ea typeface="Calibri"/>
                <a:cs typeface="Calibri"/>
                <a:sym typeface="Calibri"/>
              </a:defRPr>
            </a:lvl2pPr>
            <a:lvl3pPr indent="-76200" marL="1143000" marR="0" rtl="0" algn="l">
              <a:spcBef>
                <a:spcPts val="480"/>
              </a:spcBef>
              <a:buClr>
                <a:schemeClr val="dk1"/>
              </a:buClr>
              <a:buFont typeface="Arial"/>
              <a:buChar char="•"/>
              <a:defRPr b="0" baseline="0" i="0" sz="2400" u="none" cap="none" strike="noStrike">
                <a:solidFill>
                  <a:schemeClr val="dk1"/>
                </a:solidFill>
                <a:latin typeface="Calibri"/>
                <a:ea typeface="Calibri"/>
                <a:cs typeface="Calibri"/>
                <a:sym typeface="Calibri"/>
              </a:defRPr>
            </a:lvl3pPr>
            <a:lvl4pPr indent="-101600" marL="1600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4pPr>
            <a:lvl5pPr indent="-101600" marL="20574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5pPr>
            <a:lvl6pPr indent="-1016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016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016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016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7" name="Shape 7"/>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 name="Shape 8"/>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 name="Shape 9"/>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r">
              <a:lnSpc>
                <a:spcPct val="100000"/>
              </a:lnSpc>
              <a:spcBef>
                <a:spcPts val="0"/>
              </a:spcBef>
              <a:buNone/>
            </a:pPr>
            <a:r>
              <a:t/>
            </a:r>
            <a:endParaRPr b="0" baseline="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Adaptive H.I.D.</a:t>
            </a:r>
          </a:p>
        </p:txBody>
      </p:sp>
      <p:sp>
        <p:nvSpPr>
          <p:cNvPr id="81" name="Shape 81"/>
          <p:cNvSpPr txBox="1"/>
          <p:nvPr>
            <p:ph idx="1" type="subTitle"/>
          </p:nvPr>
        </p:nvSpPr>
        <p:spPr>
          <a:xfrm>
            <a:off x="182891" y="1188794"/>
            <a:ext cx="9784686" cy="5486739"/>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Viability Review of Low Cost, Libre</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Adaptive Human Interface Devices</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to Modern Computers</a:t>
            </a:r>
          </a:p>
          <a:p>
            <a:pPr indent="203200" lvl="0" marL="0" marR="0" rtl="0" algn="ctr">
              <a:lnSpc>
                <a:spcPct val="100000"/>
              </a:lnSpc>
              <a:spcBef>
                <a:spcPts val="640"/>
              </a:spcBef>
              <a:buClr>
                <a:schemeClr val="dk1"/>
              </a:buClr>
              <a:buFont typeface="Arial"/>
              <a:buNone/>
            </a:pPr>
            <a:r>
              <a:t/>
            </a:r>
            <a:endParaRPr b="0" baseline="0" i="0" sz="3200" u="none" cap="none" strike="noStrike">
              <a:solidFill>
                <a:srgbClr val="000000"/>
              </a:solidFill>
              <a:latin typeface="Arial"/>
              <a:ea typeface="Arial"/>
              <a:cs typeface="Arial"/>
              <a:sym typeface="Arial"/>
            </a:endParaRP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CPE 495-01</a:t>
            </a:r>
          </a:p>
          <a:p>
            <a:pPr indent="203200" lvl="0" marL="0" marR="0" rtl="0" algn="ctr">
              <a:lnSpc>
                <a:spcPct val="100000"/>
              </a:lnSpc>
              <a:spcBef>
                <a:spcPts val="640"/>
              </a:spcBef>
              <a:buClr>
                <a:schemeClr val="dk1"/>
              </a:buClr>
              <a:buFont typeface="Arial"/>
              <a:buNone/>
            </a:pPr>
            <a:r>
              <a:t/>
            </a:r>
            <a:endParaRPr b="0" baseline="0" i="0" sz="3200" u="none" cap="none" strike="noStrike">
              <a:solidFill>
                <a:srgbClr val="000000"/>
              </a:solidFill>
              <a:latin typeface="Arial"/>
              <a:ea typeface="Arial"/>
              <a:cs typeface="Arial"/>
              <a:sym typeface="Arial"/>
            </a:endParaRP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Michael Baldwin</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Christopher Bero </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Bryant Johnson</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Trey Gould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Alternatives</a:t>
            </a:r>
          </a:p>
        </p:txBody>
      </p:sp>
      <p:sp>
        <p:nvSpPr>
          <p:cNvPr id="135" name="Shape 135"/>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Proposed Approach</a:t>
            </a:r>
          </a:p>
        </p:txBody>
      </p:sp>
      <p:sp>
        <p:nvSpPr>
          <p:cNvPr id="141" name="Shape 141"/>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Project Summary</a:t>
            </a:r>
          </a:p>
        </p:txBody>
      </p:sp>
      <p:sp>
        <p:nvSpPr>
          <p:cNvPr id="147" name="Shape 14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System Design Description</a:t>
            </a:r>
          </a:p>
        </p:txBody>
      </p:sp>
      <p:sp>
        <p:nvSpPr>
          <p:cNvPr id="153" name="Shape 15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Testing</a:t>
            </a:r>
          </a:p>
        </p:txBody>
      </p:sp>
      <p:sp>
        <p:nvSpPr>
          <p:cNvPr id="159" name="Shape 15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Primary testing will be dependent on the cooperation of outside organizations. We have already reached out to several organizations and are waiting on feedback.</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Optimally we would like to allow several people with the disabilities targeted for each device to try several of our prototypes so we can determine values such as words per minute and get feedback on the system for improvements.</a:t>
            </a:r>
          </a:p>
          <a:p>
            <a:pPr indent="0" lvl="0" marL="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504031" y="49323"/>
            <a:ext cx="9072300" cy="956699"/>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Testing</a:t>
            </a:r>
          </a:p>
        </p:txBody>
      </p:sp>
      <p:sp>
        <p:nvSpPr>
          <p:cNvPr id="165" name="Shape 165"/>
          <p:cNvSpPr txBox="1"/>
          <p:nvPr>
            <p:ph idx="1" type="body"/>
          </p:nvPr>
        </p:nvSpPr>
        <p:spPr>
          <a:xfrm>
            <a:off x="182891" y="1188794"/>
            <a:ext cx="9784800" cy="548669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Testing will consist of qualitative and quantitative feedback from the user.</a:t>
            </a: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Qualitative:</a:t>
            </a:r>
          </a:p>
          <a:p>
            <a:pPr indent="-139700" lvl="0" marL="8001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Whether the device is easy to use/learn.</a:t>
            </a:r>
          </a:p>
          <a:p>
            <a:pPr indent="-139700" lvl="0" marL="8001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If use of the device is comfortable to the user.</a:t>
            </a:r>
          </a:p>
          <a:p>
            <a:pPr indent="-139700" lvl="0" marL="8001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Quantitative:</a:t>
            </a: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How long it takes for the device to be set up for a new user.</a:t>
            </a: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Words per minute relative to other solutions.</a:t>
            </a: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How long it takes for the device to be used for another preconfigured computer for a pre existing user.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Timeline</a:t>
            </a:r>
          </a:p>
        </p:txBody>
      </p:sp>
      <p:sp>
        <p:nvSpPr>
          <p:cNvPr id="171" name="Shape 171"/>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Individual Responsibility</a:t>
            </a:r>
          </a:p>
        </p:txBody>
      </p:sp>
      <p:sp>
        <p:nvSpPr>
          <p:cNvPr id="177" name="Shape 17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Cost Estimate</a:t>
            </a:r>
          </a:p>
        </p:txBody>
      </p:sp>
      <p:sp>
        <p:nvSpPr>
          <p:cNvPr id="183" name="Shape 18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Course Deliverables</a:t>
            </a:r>
          </a:p>
        </p:txBody>
      </p:sp>
      <p:sp>
        <p:nvSpPr>
          <p:cNvPr id="189" name="Shape 18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Detailed feedback on what approaches worked well and would be worth further investigation in future projects as well as what approaches were less than successful.</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Working prototypes of four different input or output devices for the handicapped.</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A collection of software enhancing the prototypes from a simple I/O peripheral to a more useful tool.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Team Members</a:t>
            </a:r>
          </a:p>
        </p:txBody>
      </p:sp>
      <p:sp>
        <p:nvSpPr>
          <p:cNvPr id="87" name="Shape 8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Christopher Bero</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Interested in environment conservation</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Bryant Johnson</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Interested in Cybersecurity</a:t>
            </a:r>
          </a:p>
          <a:p>
            <a:pPr indent="-238759" lvl="0" marL="342900" marR="0" rtl="0" algn="l">
              <a:lnSpc>
                <a:spcPct val="100000"/>
              </a:lnSpc>
              <a:spcBef>
                <a:spcPts val="850"/>
              </a:spcBef>
              <a:spcAft>
                <a:spcPts val="0"/>
              </a:spcAft>
              <a:buClr>
                <a:schemeClr val="dk1"/>
              </a:buClr>
              <a:buFont typeface="Noto Symbo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Team Members</a:t>
            </a:r>
          </a:p>
        </p:txBody>
      </p:sp>
      <p:sp>
        <p:nvSpPr>
          <p:cNvPr id="93" name="Shape 9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Christopher Bero</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Hardware, Microcontrollers</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Bryant Johnson</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Systems engineering, testing</a:t>
            </a:r>
          </a:p>
          <a:p>
            <a:pPr indent="-238759" lvl="0" marL="342900" marR="0" rtl="0" algn="l">
              <a:lnSpc>
                <a:spcPct val="100000"/>
              </a:lnSpc>
              <a:spcBef>
                <a:spcPts val="850"/>
              </a:spcBef>
              <a:spcAft>
                <a:spcPts val="0"/>
              </a:spcAft>
              <a:buClr>
                <a:schemeClr val="dk1"/>
              </a:buClr>
              <a:buFont typeface="Noto Symbo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Existing A.T. Shortfalls</a:t>
            </a:r>
          </a:p>
        </p:txBody>
      </p:sp>
      <p:sp>
        <p:nvSpPr>
          <p:cNvPr id="99" name="Shape 9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Outdated systems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Existing A.T. Shortfalls</a:t>
            </a:r>
          </a:p>
        </p:txBody>
      </p:sp>
      <p:sp>
        <p:nvSpPr>
          <p:cNvPr id="105" name="Shape 105"/>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Expense</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Insurance model is not viable. Developers need access to these tools too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Move A.T. Forward</a:t>
            </a:r>
          </a:p>
        </p:txBody>
      </p:sp>
      <p:sp>
        <p:nvSpPr>
          <p:cNvPr id="111" name="Shape 111"/>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Current adaptive technology is either outdated or expensive.</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The maker and hacker movement has brought:</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Capable, easy to use prototyping tools</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Access to low volume manufacturing</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There should no longer be a barrier to providing modern, affordable interface systems to persons living with disabilities.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Marketing Requirements</a:t>
            </a:r>
          </a:p>
        </p:txBody>
      </p:sp>
      <p:sp>
        <p:nvSpPr>
          <p:cNvPr id="117" name="Shape 11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Engineering Requirements</a:t>
            </a:r>
          </a:p>
        </p:txBody>
      </p:sp>
      <p:sp>
        <p:nvSpPr>
          <p:cNvPr id="123" name="Shape 12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Existing Systems</a:t>
            </a:r>
          </a:p>
        </p:txBody>
      </p:sp>
      <p:sp>
        <p:nvSpPr>
          <p:cNvPr id="129" name="Shape 12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E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