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96600" y="4202280"/>
            <a:ext cx="592200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64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174120" cy="4798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dt"/>
          </p:nvPr>
        </p:nvSpPr>
        <p:spPr>
          <a:xfrm>
            <a:off x="4140720" y="0"/>
            <a:ext cx="3174120" cy="47988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ftr"/>
          </p:nvPr>
        </p:nvSpPr>
        <p:spPr>
          <a:xfrm>
            <a:off x="0" y="9120960"/>
            <a:ext cx="3174120" cy="47988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sldNum"/>
          </p:nvPr>
        </p:nvSpPr>
        <p:spPr>
          <a:xfrm>
            <a:off x="4140720" y="9120960"/>
            <a:ext cx="3174120" cy="4798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A1E288D-2402-4EDE-BDA0-8E99847E14A7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145040" y="912168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65F14F3F-2AFD-4875-B7D2-4D2721469053}" type="slidenum"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080" cy="4318920"/>
          </a:xfrm>
          <a:prstGeom prst="rect">
            <a:avLst/>
          </a:prstGeom>
        </p:spPr>
        <p:txBody>
          <a:bodyPr lIns="96480" rIns="96480" tIns="48240" bIns="4824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4197240"/>
            <a:ext cx="4574520" cy="265212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620040" y="4240080"/>
            <a:ext cx="1998000" cy="128664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603680" y="5311800"/>
            <a:ext cx="4521960" cy="153756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1961"/>
                  <a:invGamma val="-1"/>
                </a:schemeClr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362480" y="3540240"/>
            <a:ext cx="4772880" cy="330912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lnTo>
                  <a:pt x="1427" y="4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145280" y="3678120"/>
            <a:ext cx="1980360" cy="85500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7843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273640" y="2128680"/>
            <a:ext cx="2896560" cy="243936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4706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0"/>
            <a:ext cx="9140040" cy="281880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Picture 18" descr=""/>
          <p:cNvPicPr/>
          <p:nvPr/>
        </p:nvPicPr>
        <p:blipFill>
          <a:blip r:embed="rId2"/>
          <a:stretch/>
        </p:blipFill>
        <p:spPr>
          <a:xfrm>
            <a:off x="127080" y="6135840"/>
            <a:ext cx="1351800" cy="675720"/>
          </a:xfrm>
          <a:prstGeom prst="rect">
            <a:avLst/>
          </a:prstGeom>
          <a:ln>
            <a:noFill/>
          </a:ln>
        </p:spPr>
      </p:pic>
      <p:sp>
        <p:nvSpPr>
          <p:cNvPr id="8" name="CustomShape 8"/>
          <p:cNvSpPr/>
          <p:nvPr/>
        </p:nvSpPr>
        <p:spPr>
          <a:xfrm>
            <a:off x="2743200" y="4197240"/>
            <a:ext cx="4574520" cy="265212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6620040" y="4240080"/>
            <a:ext cx="1998000" cy="128664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4603680" y="5311800"/>
            <a:ext cx="4521960" cy="153756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1961"/>
                  <a:invGamma val="-1"/>
                </a:schemeClr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4362480" y="3540240"/>
            <a:ext cx="4772880" cy="330912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lnTo>
                  <a:pt x="1427" y="4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2"/>
          <p:cNvSpPr/>
          <p:nvPr/>
        </p:nvSpPr>
        <p:spPr>
          <a:xfrm>
            <a:off x="7145280" y="3678120"/>
            <a:ext cx="1980360" cy="85500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7843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5273640" y="2128680"/>
            <a:ext cx="2896560" cy="243936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4706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0" y="0"/>
            <a:ext cx="9140040" cy="281880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" name="Picture 17" descr=""/>
          <p:cNvPicPr/>
          <p:nvPr/>
        </p:nvPicPr>
        <p:blipFill>
          <a:blip r:embed="rId3"/>
          <a:stretch/>
        </p:blipFill>
        <p:spPr>
          <a:xfrm>
            <a:off x="152280" y="6080760"/>
            <a:ext cx="1351800" cy="675720"/>
          </a:xfrm>
          <a:prstGeom prst="rect">
            <a:avLst/>
          </a:prstGeom>
          <a:ln>
            <a:noFill/>
          </a:ln>
        </p:spPr>
      </p:pic>
      <p:sp>
        <p:nvSpPr>
          <p:cNvPr id="16" name="PlaceHolder 1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16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7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743200" y="4197240"/>
            <a:ext cx="4574520" cy="265212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6620040" y="4240080"/>
            <a:ext cx="1998000" cy="128664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4603680" y="5311800"/>
            <a:ext cx="4521960" cy="153756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1961"/>
                  <a:invGamma val="-1"/>
                </a:schemeClr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4362480" y="3540240"/>
            <a:ext cx="4772880" cy="330912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lnTo>
                  <a:pt x="1427" y="4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7145280" y="3678120"/>
            <a:ext cx="1980360" cy="85500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7843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5273640" y="2128680"/>
            <a:ext cx="2896560" cy="243936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4706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0" y="0"/>
            <a:ext cx="9140040" cy="281880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Picture 18" descr=""/>
          <p:cNvPicPr/>
          <p:nvPr/>
        </p:nvPicPr>
        <p:blipFill>
          <a:blip r:embed="rId2"/>
          <a:stretch/>
        </p:blipFill>
        <p:spPr>
          <a:xfrm>
            <a:off x="127080" y="6135840"/>
            <a:ext cx="1351800" cy="675720"/>
          </a:xfrm>
          <a:prstGeom prst="rect">
            <a:avLst/>
          </a:prstGeom>
          <a:ln>
            <a:noFill/>
          </a:ln>
        </p:spPr>
      </p:pic>
      <p:sp>
        <p:nvSpPr>
          <p:cNvPr id="6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809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54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8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1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1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1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1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BF40C8A2-8EB2-46AE-A60E-78353178CFF6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8000"/>
          </a:xfrm>
          <a:prstGeom prst="rect">
            <a:avLst/>
          </a:prstGeom>
          <a:ln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87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15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76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36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7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97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7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7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solidFill>
                  <a:srgbClr val="ffffff"/>
                </a:solidFill>
                <a:latin typeface="Times New Roman"/>
              </a:rPr>
              <a:t>&lt;date/time&gt;</a:t>
            </a:r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solidFill>
                  <a:srgbClr val="ffffff"/>
                </a:solidFill>
                <a:latin typeface="Times New Roman"/>
              </a:rPr>
              <a:t>&lt;footer&gt;</a:t>
            </a:r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84A95C49-5A50-47AD-8082-49C1FEA2F2D9}" type="slidenum">
              <a:rPr lang="en-US" sz="1400" spc="-1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276720" y="5867280"/>
            <a:ext cx="556200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r">
              <a:lnSpc>
                <a:spcPct val="9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e.mail@uah.edu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533520" y="1736640"/>
            <a:ext cx="807660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8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Project Title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(as descriptive as possible)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1219320" y="37339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Team Members</a:t>
            </a:r>
            <a:endParaRPr/>
          </a:p>
          <a:p>
            <a:pPr algn="ctr"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CPE495-01 Computer Engineering Design I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Electrical and Computer Engineering 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University of Alabama in Huntsville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AE48817-2371-4E30-B37D-35D432393395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Proposed Approach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briefly the solution and the proposed approach stressing how it differs from others in your survey section.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Highlight what you feel is particularly innovative in your proposed approach.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Discuss any major obstacles you know you must overcome to succeed.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CE98FB-28DB-4EDD-9260-53096D494AA7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Project Summary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457200" y="121932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This is the main well-written paragraph that describes your project highlighting its expected significance when it is completed.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Present the slide but briefly paraphrase it in your presentation (already described).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Your summary should be the same one that will be submitted separately in the course dropbox on Angel.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It will be used in the general CPE 495 Project Proposal announcement.</a:t>
            </a: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790BB6-183E-429F-AD5D-926AC0579398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0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System Design Description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(Functional </a:t>
            </a:r>
            <a:r>
              <a:rPr b="1" lang="en-US" sz="4000" spc="-1" strike="noStrike" u="sng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or</a:t>
            </a:r>
            <a:r>
              <a:rPr b="1" lang="en-US" sz="40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Behavioral)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Functional Decomposition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the functionality of all system components as described in class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Chapter 5 of the Textbook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Behavioral Decomposition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system behavior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Chapter 6 of the Textbook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43D4B8-310F-4E29-9FBB-0215CCE8DC75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 495 Go/No Go Milestone</a:t>
            </a:r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Identify at least one milestone that can be accomplished during the Fall semester.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This milestone should be designed to serve as an indicator that the overall design project can be successfully completed during the Spring 2014 in CPE 496.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B521AD-8E35-4682-8A04-68D3D2882FD8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Testing Plan 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380880" y="1219320"/>
            <a:ext cx="8533800" cy="51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in detail how do you plan to test the system </a:t>
            </a:r>
            <a:endParaRPr/>
          </a:p>
          <a:p>
            <a:pPr lvl="1" marL="743040" indent="-28512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Chapter 7 of the Textbook</a:t>
            </a:r>
            <a:endParaRPr/>
          </a:p>
          <a:p>
            <a:pPr lvl="1" marL="743040" indent="-28512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Unit Tests</a:t>
            </a:r>
            <a:endParaRPr/>
          </a:p>
          <a:p>
            <a:pPr lvl="2" marL="1143000" indent="-227880">
              <a:lnSpc>
                <a:spcPct val="9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that test opportunities exist to test each functional component of your design</a:t>
            </a:r>
            <a:endParaRPr/>
          </a:p>
          <a:p>
            <a:pPr lvl="1" marL="743040" indent="-28512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Integration Tests</a:t>
            </a:r>
            <a:endParaRPr/>
          </a:p>
          <a:p>
            <a:pPr lvl="2" marL="1143000" indent="-227880">
              <a:lnSpc>
                <a:spcPct val="9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After Unit Testing full system wide tests of hw/software components are needed</a:t>
            </a:r>
            <a:endParaRPr/>
          </a:p>
          <a:p>
            <a:pPr lvl="1" marL="743040" indent="-28512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Acceptance Tests</a:t>
            </a:r>
            <a:endParaRPr/>
          </a:p>
          <a:p>
            <a:pPr lvl="2" marL="1143000" indent="-227880">
              <a:lnSpc>
                <a:spcPct val="9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Tests the conditions under which customer will accept the system. Often directly relates to the set of deliverables</a:t>
            </a:r>
            <a:endParaRPr/>
          </a:p>
          <a:p>
            <a:pPr marL="343080" indent="-342360">
              <a:lnSpc>
                <a:spcPct val="9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Make sure that this testing plan is in your schedule and you have enough slack to handle negative test case results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5E7AE1-72D0-4D49-AA7E-4405357B3A55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457200" y="1522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Project Timeline 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457200" y="1143000"/>
            <a:ext cx="8228880" cy="51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Generate a baseline schedule for your project that incorporates</a:t>
            </a:r>
            <a:endParaRPr/>
          </a:p>
          <a:p>
            <a:pPr lvl="1" marL="743040" indent="-285120">
              <a:lnSpc>
                <a:spcPct val="8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Available Human Resources</a:t>
            </a:r>
            <a:endParaRPr/>
          </a:p>
          <a:p>
            <a:pPr lvl="1" marL="743040" indent="-285120">
              <a:lnSpc>
                <a:spcPct val="8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Activities/Tasks that need to be performed in the design process including those needed to verify, validate, and test your design.</a:t>
            </a:r>
            <a:endParaRPr/>
          </a:p>
          <a:p>
            <a:pPr lvl="1" marL="743040" indent="-285120">
              <a:lnSpc>
                <a:spcPct val="8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 495 Milestones</a:t>
            </a:r>
            <a:endParaRPr/>
          </a:p>
          <a:p>
            <a:pPr lvl="2" marL="1143000" indent="-227880">
              <a:lnSpc>
                <a:spcPct val="8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Go/No Go Milestone(s)</a:t>
            </a:r>
            <a:endParaRPr/>
          </a:p>
          <a:p>
            <a:pPr lvl="1" marL="743040" indent="-285120">
              <a:lnSpc>
                <a:spcPct val="8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 496 Milestones</a:t>
            </a:r>
            <a:endParaRPr/>
          </a:p>
          <a:p>
            <a:pPr lvl="2" marL="1143000" indent="-227880">
              <a:lnSpc>
                <a:spcPct val="8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Make sure to include in your milestones the January 2015 CPE 496 Preliminary Design Review, and the April , 2015 Final Design Reviews.  </a:t>
            </a:r>
            <a:endParaRPr/>
          </a:p>
          <a:p>
            <a:pPr marL="343080" indent="-342360">
              <a:lnSpc>
                <a:spcPct val="8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Note: this schedule should be as detailed as possible and cover through the Spring 2015 semester adhering to the official UAH academic calendar when it has an effect on your work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961641-5062-40CD-8F22-E47A20EBFABF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Project Timeline 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457200" y="1600200"/>
            <a:ext cx="8228880" cy="40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Using Microsoft Project, GanntProject (http://www.ganttproject.biz/), or Microsoft Excel output your schedule in the form of a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Gantt Chart </a:t>
            </a:r>
            <a:r>
              <a:rPr lang="en-US" sz="2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or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Network Diagram (Pert Chart)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Determine the critical path and its duration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Make sure this is readable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B6790A-F798-439D-96C1-81A4574BBAFD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Individual Responsibility 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 addition to information provided in 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Gantt and Pert Charts, provide: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Exact specification of activities for each group member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Contingency plan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Distribution of activities or change of plan if </a:t>
            </a:r>
            <a:endParaRPr/>
          </a:p>
          <a:p>
            <a:pPr lvl="2" marL="1143000" indent="-22788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particular group member does not deliver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43EA56-6B13-4E42-8FDE-3F05EE50D4F0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Cost Estimation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What hardware, software, services, and other material do you need for your project?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Indicate who you expect to pay this cost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Itemized price and expenses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Development effort (Labor) expressed in worker-hours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Identify your fixed cost and variable cost components!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17EE0D-F9D6-41B3-B42D-E6598716FECC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76320" y="274680"/>
            <a:ext cx="8838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Updated CPE 495/496 Deliverables</a:t>
            </a:r>
            <a:endParaRPr/>
          </a:p>
        </p:txBody>
      </p:sp>
      <p:sp>
        <p:nvSpPr>
          <p:cNvPr id="256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Provide a hierarchical breakdown of the tasks and deliverables (Chapter 10 of the Textbook)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Include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hardware,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software,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report, etc.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20685D-861A-4A46-A990-B4E4F103A96E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Team</a:t>
            </a:r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List all team members, their interests, expertise and role in the proposed project.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DEEBB1-7CD1-4177-AA28-D18AA8E97F5E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Need</a:t>
            </a:r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the need or opportunity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Lack of the proposed device/software, or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New enabling technology that can make existing devices smaller, lighter, faster, more power efficient, less obtrusive, better user interface, …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Who is affected and who will benefit?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Slide title should describe “the need”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B5AC7D-3438-46D7-AFCD-02D925F7E02A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BIG PICTURE</a:t>
            </a: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457200" y="1447920"/>
            <a:ext cx="822888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 picture worth of thousand words that explains the whole project</a:t>
            </a:r>
            <a:endParaRPr/>
          </a:p>
          <a:p>
            <a:pPr lvl="1" marL="743040" indent="-28512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Slide title should be also descriptive, not “big picture”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2209680" y="2971800"/>
            <a:ext cx="4876200" cy="297108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rte"/>
                <a:ea typeface="DejaVu Sans"/>
              </a:rPr>
              <a:t>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7B91F0-42A8-48B3-B3F7-DD3BBE0EDFAB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Marketing Requirements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(as precisely as possible) marketing requirements from your sponsor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If you don’t have a sponsor, provide marketing requirements by conducting interviews with possible customers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9B0587-6122-4E27-9480-BE4CC46CBD54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Engineering Requirements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(as precisely as possible) engineering requirements and </a:t>
            </a:r>
            <a:r>
              <a:rPr lang="en-US" sz="2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associate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them with </a:t>
            </a:r>
            <a:r>
              <a:rPr lang="en-US" sz="2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marketing requirements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from previous slide as described in class and in your textbook 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Engineering requirements must be (textbook):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Abstract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Unambiguous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Traceable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Verifiable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3C0285-C23F-43A8-89E3-EF4A03D53C9A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Survey: Market &amp; Competition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state of the market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List the main players in the field and competitors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Compare and contrast value propositions of each product (high performance, low price, specific features, etc.)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What is comparative advantage of your product?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F9AA21-C4CE-4763-93FA-15BEA564070C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Survey: Existing Projects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briefly existing research projects relevant to your research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University, student, and other projects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Relevant journal, conference, patents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For each project describe the relevance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survey overview should be brief and to the point – it should not dominate your presentation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077320" y="6477120"/>
            <a:ext cx="60876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B14FCB-5CB5-442C-992A-6DC43BA25E02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Alternative Approaches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457200" y="1371600"/>
            <a:ext cx="822888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briefly alternative approaches to implementation – hopefully these are ideas that you discarded as a result of your tradeoff analysis.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Compare and analyze alternative approaches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Engineering Tradeoff Analysis 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Use “The House of Quality” approach as described in your textbook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2057400" y="6477120"/>
            <a:ext cx="594288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1265</TotalTime>
  <Application>LibreOffice/5.0.2.2$Linux_X86_64 LibreOffice_project/00m0$Build-2</Application>
  <Paragraphs>142</Paragraphs>
  <Company>UAH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2000-08-22T23:43:45Z</dcterms:created>
  <dc:creator>Dr. Emil Jovanov</dc:creator>
  <dc:language>en-US</dc:language>
  <cp:lastPrinted>2000-08-31T19:14:43Z</cp:lastPrinted>
  <dcterms:modified xsi:type="dcterms:W3CDTF">2015-10-11T16:31:09Z</dcterms:modified>
  <cp:revision>84</cp:revision>
  <dc:title>CPE495 Project Proposal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UAH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