
<file path=[Content_Types].xml><?xml version="1.0" encoding="utf-8"?>
<Types xmlns="http://schemas.openxmlformats.org/package/2006/content-types">
  <Override PartName="/_rels/.rels" ContentType="application/vnd.openxmlformats-package.relationships+xml"/>
  <Override PartName="/ppt/notesSlides/_rels/notesSlide12.xml.rels" ContentType="application/vnd.openxmlformats-package.relationships+xml"/>
  <Override PartName="/ppt/notesSlides/_rels/notesSlide11.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8.xml.rels" ContentType="application/vnd.openxmlformats-package.relationships+xml"/>
  <Override PartName="/ppt/notesSlides/_rels/notesSlide6.xml.rels" ContentType="application/vnd.openxmlformats-package.relationships+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slide22.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9.png" ContentType="image/png"/>
  <Override PartName="/ppt/media/image8.png" ContentType="image/png"/>
  <Override PartName="/ppt/media/image7.jpeg" ContentType="image/jpeg"/>
  <Override PartName="/ppt/media/image6.gif" ContentType="image/gif"/>
  <Override PartName="/ppt/media/image5.jpeg" ContentType="image/jpeg"/>
  <Override PartName="/ppt/media/image1.png" ContentType="image/png"/>
  <Override PartName="/ppt/media/image2.png" ContentType="image/png"/>
  <Override PartName="/ppt/media/image3.png" ContentType="image/png"/>
  <Override PartName="/ppt/media/image4.png" ContentType="image/png"/>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 name="PlaceHolder 1"/>
          <p:cNvSpPr>
            <a:spLocks noGrp="1"/>
          </p:cNvSpPr>
          <p:nvPr>
            <p:ph type="body"/>
          </p:nvPr>
        </p:nvSpPr>
        <p:spPr>
          <a:xfrm>
            <a:off x="777240" y="4777560"/>
            <a:ext cx="6217560" cy="4525920"/>
          </a:xfrm>
          <a:prstGeom prst="rect">
            <a:avLst/>
          </a:prstGeom>
        </p:spPr>
        <p:txBody>
          <a:bodyPr lIns="0" rIns="0" tIns="0" bIns="0"/>
          <a:p>
            <a:r>
              <a:rPr lang="en-US" sz="2000" spc="-1">
                <a:latin typeface="Arial"/>
              </a:rPr>
              <a:t>Click to edit the notes format</a:t>
            </a:r>
            <a:endParaRPr/>
          </a:p>
        </p:txBody>
      </p:sp>
      <p:sp>
        <p:nvSpPr>
          <p:cNvPr id="40" name="PlaceHolder 2"/>
          <p:cNvSpPr>
            <a:spLocks noGrp="1"/>
          </p:cNvSpPr>
          <p:nvPr>
            <p:ph type="hdr"/>
          </p:nvPr>
        </p:nvSpPr>
        <p:spPr>
          <a:xfrm>
            <a:off x="0" y="0"/>
            <a:ext cx="3372840" cy="502560"/>
          </a:xfrm>
          <a:prstGeom prst="rect">
            <a:avLst/>
          </a:prstGeom>
        </p:spPr>
        <p:txBody>
          <a:bodyPr lIns="0" rIns="0" tIns="0" bIns="0"/>
          <a:p>
            <a:r>
              <a:rPr lang="en-US" sz="1400" spc="-1">
                <a:latin typeface="FreeMono"/>
              </a:rPr>
              <a:t>&lt;header&gt;</a:t>
            </a:r>
            <a:endParaRPr/>
          </a:p>
        </p:txBody>
      </p:sp>
      <p:sp>
        <p:nvSpPr>
          <p:cNvPr id="41" name="PlaceHolder 3"/>
          <p:cNvSpPr>
            <a:spLocks noGrp="1"/>
          </p:cNvSpPr>
          <p:nvPr>
            <p:ph type="dt"/>
          </p:nvPr>
        </p:nvSpPr>
        <p:spPr>
          <a:xfrm>
            <a:off x="4399200" y="0"/>
            <a:ext cx="3372840" cy="502560"/>
          </a:xfrm>
          <a:prstGeom prst="rect">
            <a:avLst/>
          </a:prstGeom>
        </p:spPr>
        <p:txBody>
          <a:bodyPr lIns="0" rIns="0" tIns="0" bIns="0"/>
          <a:p>
            <a:pPr algn="r"/>
            <a:r>
              <a:rPr lang="en-US" sz="1400" spc="-1">
                <a:latin typeface="FreeMono"/>
              </a:rPr>
              <a:t>&lt;date/time&gt;</a:t>
            </a:r>
            <a:endParaRPr/>
          </a:p>
        </p:txBody>
      </p:sp>
      <p:sp>
        <p:nvSpPr>
          <p:cNvPr id="42" name="PlaceHolder 4"/>
          <p:cNvSpPr>
            <a:spLocks noGrp="1"/>
          </p:cNvSpPr>
          <p:nvPr>
            <p:ph type="ftr"/>
          </p:nvPr>
        </p:nvSpPr>
        <p:spPr>
          <a:xfrm>
            <a:off x="0" y="9555480"/>
            <a:ext cx="3372840" cy="502560"/>
          </a:xfrm>
          <a:prstGeom prst="rect">
            <a:avLst/>
          </a:prstGeom>
        </p:spPr>
        <p:txBody>
          <a:bodyPr lIns="0" rIns="0" tIns="0" bIns="0" anchor="b"/>
          <a:p>
            <a:r>
              <a:rPr lang="en-US" sz="1400" spc="-1">
                <a:latin typeface="FreeMono"/>
              </a:rPr>
              <a:t>&lt;footer&gt;</a:t>
            </a:r>
            <a:endParaRPr/>
          </a:p>
        </p:txBody>
      </p:sp>
      <p:sp>
        <p:nvSpPr>
          <p:cNvPr id="43" name="PlaceHolder 5"/>
          <p:cNvSpPr>
            <a:spLocks noGrp="1"/>
          </p:cNvSpPr>
          <p:nvPr>
            <p:ph type="sldNum"/>
          </p:nvPr>
        </p:nvSpPr>
        <p:spPr>
          <a:xfrm>
            <a:off x="4399200" y="9555480"/>
            <a:ext cx="3372840" cy="502560"/>
          </a:xfrm>
          <a:prstGeom prst="rect">
            <a:avLst/>
          </a:prstGeom>
        </p:spPr>
        <p:txBody>
          <a:bodyPr lIns="0" rIns="0" tIns="0" bIns="0" anchor="b"/>
          <a:p>
            <a:pPr algn="r"/>
            <a:fld id="{47C1A4F6-7284-49CB-BD41-EAA0F255EBF6}" type="slidenum">
              <a:rPr lang="en-US" sz="1400" spc="-1">
                <a:latin typeface="FreeMono"/>
              </a:rPr>
              <a:t>&lt;number&gt;</a:t>
            </a:fld>
            <a:endParaRPr/>
          </a:p>
        </p:txBody>
      </p:sp>
    </p:spTree>
  </p:cSld>
  <p:clrMap bg1="lt1" bg2="lt2" tx1="dk1" tx2="dk2" accent1="accent1" accent2="accent2" accent3="accent3" accent4="accent4" accent5="accent5" accent6="accent6" hlink="hlink" folHlink="folHlink"/>
</p:notesMaster>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9" name="PlaceHolder 1"/>
          <p:cNvSpPr>
            <a:spLocks noGrp="1"/>
          </p:cNvSpPr>
          <p:nvPr>
            <p:ph type="body"/>
          </p:nvPr>
        </p:nvSpPr>
        <p:spPr>
          <a:xfrm>
            <a:off x="777240" y="4777560"/>
            <a:ext cx="6217560" cy="4525920"/>
          </a:xfrm>
          <a:prstGeom prst="rect">
            <a:avLst/>
          </a:prstGeom>
        </p:spPr>
        <p:txBody>
          <a:bodyPr lIns="0" rIns="0" tIns="0" bIns="0"/>
          <a:p>
            <a:r>
              <a:rPr lang="en-US" sz="2000" spc="-1">
                <a:latin typeface="Arial"/>
              </a:rPr>
              <a:t>[1] Braille App</a:t>
            </a:r>
            <a:endParaRPr/>
          </a:p>
          <a:p>
            <a:r>
              <a:rPr lang="en-US" sz="2000" spc="-1">
                <a:latin typeface="Arial"/>
              </a:rPr>
              <a:t>http://www.cnn.com/2012/02/20/tech/can-braille-be-faster-than-qwerty-app-developer-thinks-so/index.html</a:t>
            </a:r>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0" name="PlaceHolder 1"/>
          <p:cNvSpPr>
            <a:spLocks noGrp="1"/>
          </p:cNvSpPr>
          <p:nvPr>
            <p:ph type="body"/>
          </p:nvPr>
        </p:nvSpPr>
        <p:spPr>
          <a:xfrm>
            <a:off x="777240" y="4777560"/>
            <a:ext cx="6217560" cy="4525920"/>
          </a:xfrm>
          <a:prstGeom prst="rect">
            <a:avLst/>
          </a:prstGeom>
        </p:spPr>
        <p:txBody>
          <a:bodyPr lIns="0" rIns="0" tIns="0" bIns="0"/>
          <a:p>
            <a:r>
              <a:rPr lang="en-US" sz="2000" spc="-1">
                <a:latin typeface="Arial"/>
              </a:rPr>
              <a:t>[1] Maltron</a:t>
            </a:r>
            <a:endParaRPr/>
          </a:p>
          <a:p>
            <a:r>
              <a:rPr lang="en-US" sz="2000" spc="-1">
                <a:latin typeface="Arial"/>
              </a:rPr>
              <a:t>http://www.maltron.com/shop/category/142-usa</a:t>
            </a:r>
            <a:endParaRPr/>
          </a:p>
          <a:p>
            <a:endParaRPr/>
          </a:p>
          <a:p>
            <a:r>
              <a:rPr lang="en-US" sz="2000" spc="-1">
                <a:latin typeface="Arial"/>
              </a:rPr>
              <a:t>[2] Orbitouch</a:t>
            </a:r>
            <a:endParaRPr/>
          </a:p>
          <a:p>
            <a:r>
              <a:rPr lang="en-US" sz="2000" spc="-1">
                <a:latin typeface="Arial"/>
              </a:rPr>
              <a:t>http://orbitouch.com/products/#</a:t>
            </a:r>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5" name="PlaceHolder 1"/>
          <p:cNvSpPr>
            <a:spLocks noGrp="1"/>
          </p:cNvSpPr>
          <p:nvPr>
            <p:ph type="body"/>
          </p:nvPr>
        </p:nvSpPr>
        <p:spPr>
          <a:xfrm>
            <a:off x="777240" y="4777560"/>
            <a:ext cx="6217560" cy="4525920"/>
          </a:xfrm>
          <a:prstGeom prst="rect">
            <a:avLst/>
          </a:prstGeom>
        </p:spPr>
        <p:txBody>
          <a:bodyPr lIns="0" rIns="0" tIns="0" bIns="0"/>
          <a:p>
            <a:r>
              <a:rPr lang="en-US" sz="2000" spc="-1">
                <a:latin typeface="Arial"/>
              </a:rPr>
              <a:t>[1] PDF</a:t>
            </a:r>
            <a:endParaRPr/>
          </a:p>
          <a:p>
            <a:r>
              <a:rPr lang="en-US" sz="2000" spc="-1">
                <a:latin typeface="Arial"/>
              </a:rPr>
              <a:t>http://glencoe.mheducation.com/sites/dl/free/0078901359/594902/AAT_v4.pdf</a:t>
            </a:r>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6" name="PlaceHolder 1"/>
          <p:cNvSpPr>
            <a:spLocks noGrp="1"/>
          </p:cNvSpPr>
          <p:nvPr>
            <p:ph type="body"/>
          </p:nvPr>
        </p:nvSpPr>
        <p:spPr>
          <a:xfrm>
            <a:off x="777240" y="4777560"/>
            <a:ext cx="6217560" cy="4525920"/>
          </a:xfrm>
          <a:prstGeom prst="rect">
            <a:avLst/>
          </a:prstGeom>
        </p:spPr>
        <p:txBody>
          <a:bodyPr lIns="0" rIns="0" tIns="0" bIns="0"/>
          <a:p>
            <a:r>
              <a:rPr lang="en-US" sz="2000" spc="-1">
                <a:latin typeface="Arial"/>
              </a:rPr>
              <a:t>[1]</a:t>
            </a:r>
            <a:endParaRPr/>
          </a:p>
          <a:p>
            <a:r>
              <a:rPr lang="en-US" sz="2000" spc="-1">
                <a:latin typeface="Arial"/>
              </a:rPr>
              <a:t>https://www.techopedia.com/definition/19781/human-interface-device-hid</a:t>
            </a:r>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7" name="PlaceHolder 1"/>
          <p:cNvSpPr>
            <a:spLocks noGrp="1"/>
          </p:cNvSpPr>
          <p:nvPr>
            <p:ph type="body"/>
          </p:nvPr>
        </p:nvSpPr>
        <p:spPr>
          <a:xfrm>
            <a:off x="777240" y="4777560"/>
            <a:ext cx="6217560" cy="4525920"/>
          </a:xfrm>
          <a:prstGeom prst="rect">
            <a:avLst/>
          </a:prstGeom>
        </p:spPr>
        <p:txBody>
          <a:bodyPr lIns="0" rIns="0" tIns="0" bIns="0"/>
          <a:p>
            <a:r>
              <a:rPr lang="en-US" sz="2000" spc="-1">
                <a:latin typeface="Arial"/>
              </a:rPr>
              <a:t>“</a:t>
            </a:r>
            <a:r>
              <a:rPr lang="en-US" sz="2000" spc="-1">
                <a:latin typeface="Arial"/>
              </a:rPr>
              <a:t>The Need”</a:t>
            </a:r>
            <a:endParaRPr/>
          </a:p>
          <a:p>
            <a:endParaRPr/>
          </a:p>
          <a:p>
            <a:r>
              <a:rPr lang="en-US" sz="2000" spc="-1">
                <a:latin typeface="Arial"/>
              </a:rPr>
              <a:t>[1]</a:t>
            </a:r>
            <a:endParaRPr/>
          </a:p>
          <a:p>
            <a:r>
              <a:rPr lang="en-US" sz="2000" spc="-1">
                <a:latin typeface="Arial"/>
              </a:rPr>
              <a:t>http://www.independentliving.org/docs6/mates2000.html#chapter1</a:t>
            </a:r>
            <a:endParaRPr/>
          </a:p>
          <a:p>
            <a:endParaRPr/>
          </a:p>
          <a:p>
            <a:r>
              <a:rPr lang="en-US" sz="2000" spc="-1">
                <a:latin typeface="Arial"/>
              </a:rPr>
              <a:t>[2] </a:t>
            </a:r>
            <a:endParaRPr/>
          </a:p>
          <a:p>
            <a:r>
              <a:rPr lang="en-US" sz="2000" spc="-1">
                <a:latin typeface="Arial"/>
              </a:rPr>
              <a:t>http://foreignpolicy.com/2015/02/02/unrestricted-internet-access-human-rights-technology-constitution/</a:t>
            </a:r>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8" name="PlaceHolder 1"/>
          <p:cNvSpPr>
            <a:spLocks noGrp="1"/>
          </p:cNvSpPr>
          <p:nvPr>
            <p:ph type="body"/>
          </p:nvPr>
        </p:nvSpPr>
        <p:spPr>
          <a:xfrm>
            <a:off x="777240" y="4777560"/>
            <a:ext cx="6217560" cy="4525920"/>
          </a:xfrm>
          <a:prstGeom prst="rect">
            <a:avLst/>
          </a:prstGeom>
        </p:spPr>
        <p:txBody>
          <a:bodyPr lIns="0" rIns="0" tIns="0" bIns="0"/>
          <a:p>
            <a:r>
              <a:rPr lang="en-US" sz="2000" spc="-1">
                <a:latin typeface="Arial"/>
              </a:rPr>
              <a:t>[1]</a:t>
            </a:r>
            <a:endParaRPr/>
          </a:p>
          <a:p>
            <a:r>
              <a:rPr lang="en-US" sz="2000" spc="-1">
                <a:latin typeface="Arial"/>
              </a:rPr>
              <a:t>http://www.atia.org/i4a/pages/index.cfm?pageid=3859</a:t>
            </a:r>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49320"/>
            <a:ext cx="9071640" cy="956520"/>
          </a:xfrm>
          <a:prstGeom prst="rect">
            <a:avLst/>
          </a:prstGeom>
        </p:spPr>
        <p:txBody>
          <a:bodyPr lIns="0" rIns="0" tIns="0" bIns="0" anchor="ctr"/>
          <a:p>
            <a:pPr algn="ctr"/>
            <a:endParaRPr/>
          </a:p>
        </p:txBody>
      </p:sp>
      <p:sp>
        <p:nvSpPr>
          <p:cNvPr id="27" name="PlaceHolder 2"/>
          <p:cNvSpPr>
            <a:spLocks noGrp="1"/>
          </p:cNvSpPr>
          <p:nvPr>
            <p:ph type="body"/>
          </p:nvPr>
        </p:nvSpPr>
        <p:spPr>
          <a:xfrm>
            <a:off x="182880" y="1188720"/>
            <a:ext cx="9784080" cy="2616840"/>
          </a:xfrm>
          <a:prstGeom prst="rect">
            <a:avLst/>
          </a:prstGeom>
        </p:spPr>
        <p:txBody>
          <a:bodyPr lIns="0" rIns="0" tIns="0" bIns="0"/>
          <a:p>
            <a:endParaRPr/>
          </a:p>
        </p:txBody>
      </p:sp>
      <p:sp>
        <p:nvSpPr>
          <p:cNvPr id="28" name="PlaceHolder 3"/>
          <p:cNvSpPr>
            <a:spLocks noGrp="1"/>
          </p:cNvSpPr>
          <p:nvPr>
            <p:ph type="body"/>
          </p:nvPr>
        </p:nvSpPr>
        <p:spPr>
          <a:xfrm>
            <a:off x="182880" y="4054680"/>
            <a:ext cx="9784080" cy="261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49320"/>
            <a:ext cx="9071640" cy="956520"/>
          </a:xfrm>
          <a:prstGeom prst="rect">
            <a:avLst/>
          </a:prstGeom>
        </p:spPr>
        <p:txBody>
          <a:bodyPr lIns="0" rIns="0" tIns="0" bIns="0" anchor="ctr"/>
          <a:p>
            <a:pPr algn="ctr"/>
            <a:endParaRPr/>
          </a:p>
        </p:txBody>
      </p:sp>
      <p:sp>
        <p:nvSpPr>
          <p:cNvPr id="30" name="PlaceHolder 2"/>
          <p:cNvSpPr>
            <a:spLocks noGrp="1"/>
          </p:cNvSpPr>
          <p:nvPr>
            <p:ph type="body"/>
          </p:nvPr>
        </p:nvSpPr>
        <p:spPr>
          <a:xfrm>
            <a:off x="182880" y="1188720"/>
            <a:ext cx="4774320" cy="2616840"/>
          </a:xfrm>
          <a:prstGeom prst="rect">
            <a:avLst/>
          </a:prstGeom>
        </p:spPr>
        <p:txBody>
          <a:bodyPr lIns="0" rIns="0" tIns="0" bIns="0"/>
          <a:p>
            <a:endParaRPr/>
          </a:p>
        </p:txBody>
      </p:sp>
      <p:sp>
        <p:nvSpPr>
          <p:cNvPr id="31" name="PlaceHolder 3"/>
          <p:cNvSpPr>
            <a:spLocks noGrp="1"/>
          </p:cNvSpPr>
          <p:nvPr>
            <p:ph type="body"/>
          </p:nvPr>
        </p:nvSpPr>
        <p:spPr>
          <a:xfrm>
            <a:off x="5196240" y="1188720"/>
            <a:ext cx="4774320" cy="2616840"/>
          </a:xfrm>
          <a:prstGeom prst="rect">
            <a:avLst/>
          </a:prstGeom>
        </p:spPr>
        <p:txBody>
          <a:bodyPr lIns="0" rIns="0" tIns="0" bIns="0"/>
          <a:p>
            <a:endParaRPr/>
          </a:p>
        </p:txBody>
      </p:sp>
      <p:sp>
        <p:nvSpPr>
          <p:cNvPr id="32" name="PlaceHolder 4"/>
          <p:cNvSpPr>
            <a:spLocks noGrp="1"/>
          </p:cNvSpPr>
          <p:nvPr>
            <p:ph type="body"/>
          </p:nvPr>
        </p:nvSpPr>
        <p:spPr>
          <a:xfrm>
            <a:off x="5196240" y="4054680"/>
            <a:ext cx="4774320" cy="2616840"/>
          </a:xfrm>
          <a:prstGeom prst="rect">
            <a:avLst/>
          </a:prstGeom>
        </p:spPr>
        <p:txBody>
          <a:bodyPr lIns="0" rIns="0" tIns="0" bIns="0"/>
          <a:p>
            <a:endParaRPr/>
          </a:p>
        </p:txBody>
      </p:sp>
      <p:sp>
        <p:nvSpPr>
          <p:cNvPr id="33" name="PlaceHolder 5"/>
          <p:cNvSpPr>
            <a:spLocks noGrp="1"/>
          </p:cNvSpPr>
          <p:nvPr>
            <p:ph type="body"/>
          </p:nvPr>
        </p:nvSpPr>
        <p:spPr>
          <a:xfrm>
            <a:off x="182880" y="4054680"/>
            <a:ext cx="4774320" cy="261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49320"/>
            <a:ext cx="9071640" cy="956520"/>
          </a:xfrm>
          <a:prstGeom prst="rect">
            <a:avLst/>
          </a:prstGeom>
        </p:spPr>
        <p:txBody>
          <a:bodyPr lIns="0" rIns="0" tIns="0" bIns="0" anchor="ctr"/>
          <a:p>
            <a:pPr algn="ctr"/>
            <a:endParaRPr/>
          </a:p>
        </p:txBody>
      </p:sp>
      <p:sp>
        <p:nvSpPr>
          <p:cNvPr id="35" name="PlaceHolder 2"/>
          <p:cNvSpPr>
            <a:spLocks noGrp="1"/>
          </p:cNvSpPr>
          <p:nvPr>
            <p:ph type="body"/>
          </p:nvPr>
        </p:nvSpPr>
        <p:spPr>
          <a:xfrm>
            <a:off x="182880" y="1188720"/>
            <a:ext cx="9784080" cy="5486400"/>
          </a:xfrm>
          <a:prstGeom prst="rect">
            <a:avLst/>
          </a:prstGeom>
        </p:spPr>
        <p:txBody>
          <a:bodyPr lIns="0" rIns="0" tIns="0" bIns="0"/>
          <a:p>
            <a:endParaRPr/>
          </a:p>
        </p:txBody>
      </p:sp>
      <p:sp>
        <p:nvSpPr>
          <p:cNvPr id="36" name="PlaceHolder 3"/>
          <p:cNvSpPr>
            <a:spLocks noGrp="1"/>
          </p:cNvSpPr>
          <p:nvPr>
            <p:ph type="body"/>
          </p:nvPr>
        </p:nvSpPr>
        <p:spPr>
          <a:xfrm>
            <a:off x="182880" y="1188720"/>
            <a:ext cx="9784080" cy="5486400"/>
          </a:xfrm>
          <a:prstGeom prst="rect">
            <a:avLst/>
          </a:prstGeom>
        </p:spPr>
        <p:txBody>
          <a:bodyPr lIns="0" rIns="0" tIns="0" bIns="0"/>
          <a:p>
            <a:endParaRPr/>
          </a:p>
        </p:txBody>
      </p:sp>
      <p:pic>
        <p:nvPicPr>
          <p:cNvPr id="37" name="" descr=""/>
          <p:cNvPicPr/>
          <p:nvPr/>
        </p:nvPicPr>
        <p:blipFill>
          <a:blip r:embed="rId2"/>
          <a:stretch/>
        </p:blipFill>
        <p:spPr>
          <a:xfrm>
            <a:off x="1636920" y="1188720"/>
            <a:ext cx="6876000" cy="5486400"/>
          </a:xfrm>
          <a:prstGeom prst="rect">
            <a:avLst/>
          </a:prstGeom>
          <a:ln>
            <a:noFill/>
          </a:ln>
        </p:spPr>
      </p:pic>
      <p:pic>
        <p:nvPicPr>
          <p:cNvPr id="38" name="" descr=""/>
          <p:cNvPicPr/>
          <p:nvPr/>
        </p:nvPicPr>
        <p:blipFill>
          <a:blip r:embed="rId3"/>
          <a:stretch/>
        </p:blipFill>
        <p:spPr>
          <a:xfrm>
            <a:off x="1636920" y="1188720"/>
            <a:ext cx="6876000" cy="548640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49320"/>
            <a:ext cx="9071640" cy="956520"/>
          </a:xfrm>
          <a:prstGeom prst="rect">
            <a:avLst/>
          </a:prstGeom>
        </p:spPr>
        <p:txBody>
          <a:bodyPr lIns="0" rIns="0" tIns="0" bIns="0" anchor="ctr"/>
          <a:p>
            <a:pPr algn="ctr"/>
            <a:endParaRPr/>
          </a:p>
        </p:txBody>
      </p:sp>
      <p:sp>
        <p:nvSpPr>
          <p:cNvPr id="6" name="PlaceHolder 2"/>
          <p:cNvSpPr>
            <a:spLocks noGrp="1"/>
          </p:cNvSpPr>
          <p:nvPr>
            <p:ph type="subTitle"/>
          </p:nvPr>
        </p:nvSpPr>
        <p:spPr>
          <a:xfrm>
            <a:off x="182880" y="1188720"/>
            <a:ext cx="9784080" cy="548640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49320"/>
            <a:ext cx="9071640" cy="956520"/>
          </a:xfrm>
          <a:prstGeom prst="rect">
            <a:avLst/>
          </a:prstGeom>
        </p:spPr>
        <p:txBody>
          <a:bodyPr lIns="0" rIns="0" tIns="0" bIns="0" anchor="ctr"/>
          <a:p>
            <a:pPr algn="ctr"/>
            <a:endParaRPr/>
          </a:p>
        </p:txBody>
      </p:sp>
      <p:sp>
        <p:nvSpPr>
          <p:cNvPr id="8" name="PlaceHolder 2"/>
          <p:cNvSpPr>
            <a:spLocks noGrp="1"/>
          </p:cNvSpPr>
          <p:nvPr>
            <p:ph type="body"/>
          </p:nvPr>
        </p:nvSpPr>
        <p:spPr>
          <a:xfrm>
            <a:off x="182880" y="1188720"/>
            <a:ext cx="9784080" cy="548640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49320"/>
            <a:ext cx="9071640" cy="956520"/>
          </a:xfrm>
          <a:prstGeom prst="rect">
            <a:avLst/>
          </a:prstGeom>
        </p:spPr>
        <p:txBody>
          <a:bodyPr lIns="0" rIns="0" tIns="0" bIns="0" anchor="ctr"/>
          <a:p>
            <a:pPr algn="ctr"/>
            <a:endParaRPr/>
          </a:p>
        </p:txBody>
      </p:sp>
      <p:sp>
        <p:nvSpPr>
          <p:cNvPr id="10" name="PlaceHolder 2"/>
          <p:cNvSpPr>
            <a:spLocks noGrp="1"/>
          </p:cNvSpPr>
          <p:nvPr>
            <p:ph type="body"/>
          </p:nvPr>
        </p:nvSpPr>
        <p:spPr>
          <a:xfrm>
            <a:off x="182880" y="1188720"/>
            <a:ext cx="4774320" cy="5486400"/>
          </a:xfrm>
          <a:prstGeom prst="rect">
            <a:avLst/>
          </a:prstGeom>
        </p:spPr>
        <p:txBody>
          <a:bodyPr lIns="0" rIns="0" tIns="0" bIns="0"/>
          <a:p>
            <a:endParaRPr/>
          </a:p>
        </p:txBody>
      </p:sp>
      <p:sp>
        <p:nvSpPr>
          <p:cNvPr id="11" name="PlaceHolder 3"/>
          <p:cNvSpPr>
            <a:spLocks noGrp="1"/>
          </p:cNvSpPr>
          <p:nvPr>
            <p:ph type="body"/>
          </p:nvPr>
        </p:nvSpPr>
        <p:spPr>
          <a:xfrm>
            <a:off x="5196240" y="1188720"/>
            <a:ext cx="4774320" cy="548640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49320"/>
            <a:ext cx="9071640" cy="95652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49320"/>
            <a:ext cx="9071640" cy="443520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49320"/>
            <a:ext cx="9071640" cy="956520"/>
          </a:xfrm>
          <a:prstGeom prst="rect">
            <a:avLst/>
          </a:prstGeom>
        </p:spPr>
        <p:txBody>
          <a:bodyPr lIns="0" rIns="0" tIns="0" bIns="0" anchor="ctr"/>
          <a:p>
            <a:pPr algn="ctr"/>
            <a:endParaRPr/>
          </a:p>
        </p:txBody>
      </p:sp>
      <p:sp>
        <p:nvSpPr>
          <p:cNvPr id="15" name="PlaceHolder 2"/>
          <p:cNvSpPr>
            <a:spLocks noGrp="1"/>
          </p:cNvSpPr>
          <p:nvPr>
            <p:ph type="body"/>
          </p:nvPr>
        </p:nvSpPr>
        <p:spPr>
          <a:xfrm>
            <a:off x="182880" y="1188720"/>
            <a:ext cx="4774320" cy="2616840"/>
          </a:xfrm>
          <a:prstGeom prst="rect">
            <a:avLst/>
          </a:prstGeom>
        </p:spPr>
        <p:txBody>
          <a:bodyPr lIns="0" rIns="0" tIns="0" bIns="0"/>
          <a:p>
            <a:endParaRPr/>
          </a:p>
        </p:txBody>
      </p:sp>
      <p:sp>
        <p:nvSpPr>
          <p:cNvPr id="16" name="PlaceHolder 3"/>
          <p:cNvSpPr>
            <a:spLocks noGrp="1"/>
          </p:cNvSpPr>
          <p:nvPr>
            <p:ph type="body"/>
          </p:nvPr>
        </p:nvSpPr>
        <p:spPr>
          <a:xfrm>
            <a:off x="182880" y="4054680"/>
            <a:ext cx="4774320" cy="2616840"/>
          </a:xfrm>
          <a:prstGeom prst="rect">
            <a:avLst/>
          </a:prstGeom>
        </p:spPr>
        <p:txBody>
          <a:bodyPr lIns="0" rIns="0" tIns="0" bIns="0"/>
          <a:p>
            <a:endParaRPr/>
          </a:p>
        </p:txBody>
      </p:sp>
      <p:sp>
        <p:nvSpPr>
          <p:cNvPr id="17" name="PlaceHolder 4"/>
          <p:cNvSpPr>
            <a:spLocks noGrp="1"/>
          </p:cNvSpPr>
          <p:nvPr>
            <p:ph type="body"/>
          </p:nvPr>
        </p:nvSpPr>
        <p:spPr>
          <a:xfrm>
            <a:off x="5196240" y="1188720"/>
            <a:ext cx="4774320" cy="548640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49320"/>
            <a:ext cx="9071640" cy="956520"/>
          </a:xfrm>
          <a:prstGeom prst="rect">
            <a:avLst/>
          </a:prstGeom>
        </p:spPr>
        <p:txBody>
          <a:bodyPr lIns="0" rIns="0" tIns="0" bIns="0" anchor="ctr"/>
          <a:p>
            <a:pPr algn="ctr"/>
            <a:endParaRPr/>
          </a:p>
        </p:txBody>
      </p:sp>
      <p:sp>
        <p:nvSpPr>
          <p:cNvPr id="19" name="PlaceHolder 2"/>
          <p:cNvSpPr>
            <a:spLocks noGrp="1"/>
          </p:cNvSpPr>
          <p:nvPr>
            <p:ph type="body"/>
          </p:nvPr>
        </p:nvSpPr>
        <p:spPr>
          <a:xfrm>
            <a:off x="182880" y="1188720"/>
            <a:ext cx="4774320" cy="5486400"/>
          </a:xfrm>
          <a:prstGeom prst="rect">
            <a:avLst/>
          </a:prstGeom>
        </p:spPr>
        <p:txBody>
          <a:bodyPr lIns="0" rIns="0" tIns="0" bIns="0"/>
          <a:p>
            <a:endParaRPr/>
          </a:p>
        </p:txBody>
      </p:sp>
      <p:sp>
        <p:nvSpPr>
          <p:cNvPr id="20" name="PlaceHolder 3"/>
          <p:cNvSpPr>
            <a:spLocks noGrp="1"/>
          </p:cNvSpPr>
          <p:nvPr>
            <p:ph type="body"/>
          </p:nvPr>
        </p:nvSpPr>
        <p:spPr>
          <a:xfrm>
            <a:off x="5196240" y="1188720"/>
            <a:ext cx="4774320" cy="2616840"/>
          </a:xfrm>
          <a:prstGeom prst="rect">
            <a:avLst/>
          </a:prstGeom>
        </p:spPr>
        <p:txBody>
          <a:bodyPr lIns="0" rIns="0" tIns="0" bIns="0"/>
          <a:p>
            <a:endParaRPr/>
          </a:p>
        </p:txBody>
      </p:sp>
      <p:sp>
        <p:nvSpPr>
          <p:cNvPr id="21" name="PlaceHolder 4"/>
          <p:cNvSpPr>
            <a:spLocks noGrp="1"/>
          </p:cNvSpPr>
          <p:nvPr>
            <p:ph type="body"/>
          </p:nvPr>
        </p:nvSpPr>
        <p:spPr>
          <a:xfrm>
            <a:off x="5196240" y="4054680"/>
            <a:ext cx="4774320" cy="261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49320"/>
            <a:ext cx="9071640" cy="956520"/>
          </a:xfrm>
          <a:prstGeom prst="rect">
            <a:avLst/>
          </a:prstGeom>
        </p:spPr>
        <p:txBody>
          <a:bodyPr lIns="0" rIns="0" tIns="0" bIns="0" anchor="ctr"/>
          <a:p>
            <a:pPr algn="ctr"/>
            <a:endParaRPr/>
          </a:p>
        </p:txBody>
      </p:sp>
      <p:sp>
        <p:nvSpPr>
          <p:cNvPr id="23" name="PlaceHolder 2"/>
          <p:cNvSpPr>
            <a:spLocks noGrp="1"/>
          </p:cNvSpPr>
          <p:nvPr>
            <p:ph type="body"/>
          </p:nvPr>
        </p:nvSpPr>
        <p:spPr>
          <a:xfrm>
            <a:off x="182880" y="1188720"/>
            <a:ext cx="4774320" cy="2616840"/>
          </a:xfrm>
          <a:prstGeom prst="rect">
            <a:avLst/>
          </a:prstGeom>
        </p:spPr>
        <p:txBody>
          <a:bodyPr lIns="0" rIns="0" tIns="0" bIns="0"/>
          <a:p>
            <a:endParaRPr/>
          </a:p>
        </p:txBody>
      </p:sp>
      <p:sp>
        <p:nvSpPr>
          <p:cNvPr id="24" name="PlaceHolder 3"/>
          <p:cNvSpPr>
            <a:spLocks noGrp="1"/>
          </p:cNvSpPr>
          <p:nvPr>
            <p:ph type="body"/>
          </p:nvPr>
        </p:nvSpPr>
        <p:spPr>
          <a:xfrm>
            <a:off x="5196240" y="1188720"/>
            <a:ext cx="4774320" cy="2616840"/>
          </a:xfrm>
          <a:prstGeom prst="rect">
            <a:avLst/>
          </a:prstGeom>
        </p:spPr>
        <p:txBody>
          <a:bodyPr lIns="0" rIns="0" tIns="0" bIns="0"/>
          <a:p>
            <a:endParaRPr/>
          </a:p>
        </p:txBody>
      </p:sp>
      <p:sp>
        <p:nvSpPr>
          <p:cNvPr id="25" name="PlaceHolder 4"/>
          <p:cNvSpPr>
            <a:spLocks noGrp="1"/>
          </p:cNvSpPr>
          <p:nvPr>
            <p:ph type="body"/>
          </p:nvPr>
        </p:nvSpPr>
        <p:spPr>
          <a:xfrm>
            <a:off x="182880" y="4054680"/>
            <a:ext cx="9784080" cy="261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49320"/>
            <a:ext cx="9071640" cy="956520"/>
          </a:xfrm>
          <a:prstGeom prst="rect">
            <a:avLst/>
          </a:prstGeom>
        </p:spPr>
        <p:txBody>
          <a:bodyPr lIns="0" rIns="0" tIns="0" bIns="0" anchor="ctr"/>
          <a:p>
            <a:pPr algn="ctr"/>
            <a:r>
              <a:rPr lang="en-US" sz="4400" spc="-1">
                <a:latin typeface="Bitstream Vera Sans"/>
              </a:rPr>
              <a:t>Click to edit the title text format</a:t>
            </a:r>
            <a:endParaRPr/>
          </a:p>
        </p:txBody>
      </p:sp>
      <p:sp>
        <p:nvSpPr>
          <p:cNvPr id="1" name="PlaceHolder 2"/>
          <p:cNvSpPr>
            <a:spLocks noGrp="1"/>
          </p:cNvSpPr>
          <p:nvPr>
            <p:ph type="body"/>
          </p:nvPr>
        </p:nvSpPr>
        <p:spPr>
          <a:xfrm>
            <a:off x="182880" y="1188720"/>
            <a:ext cx="9784080" cy="5486400"/>
          </a:xfrm>
          <a:prstGeom prst="rect">
            <a:avLst/>
          </a:prstGeom>
        </p:spPr>
        <p:txBody>
          <a:bodyPr lIns="0" rIns="0" tIns="0" bIns="0"/>
          <a:p>
            <a:pPr marL="432000" indent="-324000">
              <a:buClr>
                <a:srgbClr val="ffffff"/>
              </a:buClr>
              <a:buSzPct val="45000"/>
              <a:buFont typeface="StarSymbol"/>
              <a:buChar char=""/>
            </a:pPr>
            <a:r>
              <a:rPr lang="en-US" sz="3200" spc="-1">
                <a:latin typeface="Arial"/>
              </a:rPr>
              <a:t>Click to edit the outline text format</a:t>
            </a:r>
            <a:endParaRPr/>
          </a:p>
          <a:p>
            <a:pPr lvl="1" marL="864000" indent="-324000">
              <a:buClr>
                <a:srgbClr val="ffffff"/>
              </a:buClr>
              <a:buSzPct val="75000"/>
              <a:buFont typeface="StarSymbol"/>
              <a:buChar char=""/>
            </a:pPr>
            <a:r>
              <a:rPr lang="en-US" sz="2800" spc="-1">
                <a:latin typeface="Arial"/>
              </a:rPr>
              <a:t>Second Outline Level</a:t>
            </a:r>
            <a:endParaRPr/>
          </a:p>
          <a:p>
            <a:pPr lvl="2" marL="1296000" indent="-288000">
              <a:buClr>
                <a:srgbClr val="ffffff"/>
              </a:buClr>
              <a:buSzPct val="45000"/>
              <a:buFont typeface="StarSymbol"/>
              <a:buChar char=""/>
            </a:pPr>
            <a:r>
              <a:rPr lang="en-US" sz="2400" spc="-1">
                <a:latin typeface="Arial"/>
              </a:rPr>
              <a:t>Third Outline Level</a:t>
            </a:r>
            <a:endParaRPr/>
          </a:p>
          <a:p>
            <a:pPr lvl="3" marL="1728000" indent="-216000">
              <a:buClr>
                <a:srgbClr val="ffffff"/>
              </a:buClr>
              <a:buSzPct val="75000"/>
              <a:buFont typeface="StarSymbol"/>
              <a:buChar char=""/>
            </a:pPr>
            <a:r>
              <a:rPr lang="en-US" sz="2000" spc="-1">
                <a:latin typeface="Arial"/>
              </a:rPr>
              <a:t>Fourth Outline Level</a:t>
            </a:r>
            <a:endParaRPr/>
          </a:p>
          <a:p>
            <a:pPr lvl="4" marL="2160000" indent="-216000">
              <a:buClr>
                <a:srgbClr val="ffffff"/>
              </a:buClr>
              <a:buSzPct val="45000"/>
              <a:buFont typeface="StarSymbol"/>
              <a:buChar char=""/>
            </a:pPr>
            <a:r>
              <a:rPr lang="en-US" sz="2000" spc="-1">
                <a:latin typeface="Arial"/>
              </a:rPr>
              <a:t>Fifth Outline Level</a:t>
            </a:r>
            <a:endParaRPr/>
          </a:p>
          <a:p>
            <a:pPr lvl="5" marL="2592000" indent="-216000">
              <a:buClr>
                <a:srgbClr val="ffffff"/>
              </a:buClr>
              <a:buSzPct val="45000"/>
              <a:buFont typeface="StarSymbol"/>
              <a:buChar char=""/>
            </a:pPr>
            <a:r>
              <a:rPr lang="en-US" sz="2000" spc="-1">
                <a:latin typeface="Arial"/>
              </a:rPr>
              <a:t>Sixth Outline Level</a:t>
            </a:r>
            <a:endParaRPr/>
          </a:p>
          <a:p>
            <a:pPr lvl="6" marL="3024000" indent="-216000">
              <a:buClr>
                <a:srgbClr val="ffffff"/>
              </a:buClr>
              <a:buSzPct val="45000"/>
              <a:buFont typeface="StarSymbol"/>
              <a:buChar char=""/>
            </a:pPr>
            <a:r>
              <a:rPr lang="en-US" sz="2000" spc="-1">
                <a:latin typeface="Arial"/>
              </a:rPr>
              <a:t>Seventh Outline Level</a:t>
            </a:r>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lang="en-US" sz="1400" spc="-1">
                <a:latin typeface="FreeMono"/>
              </a:rPr>
              <a:t>&lt;date/time&gt;</a:t>
            </a:r>
            <a:endParaRPr/>
          </a:p>
        </p:txBody>
      </p:sp>
      <p:sp>
        <p:nvSpPr>
          <p:cNvPr id="3" name="PlaceHolder 4"/>
          <p:cNvSpPr>
            <a:spLocks noGrp="1"/>
          </p:cNvSpPr>
          <p:nvPr>
            <p:ph type="ftr"/>
          </p:nvPr>
        </p:nvSpPr>
        <p:spPr>
          <a:xfrm>
            <a:off x="3447360" y="6959160"/>
            <a:ext cx="3195000" cy="521280"/>
          </a:xfrm>
          <a:prstGeom prst="rect">
            <a:avLst/>
          </a:prstGeom>
        </p:spPr>
        <p:txBody>
          <a:bodyPr lIns="0" rIns="0" tIns="0" bIns="0"/>
          <a:p>
            <a:pPr algn="ctr"/>
            <a:r>
              <a:rPr lang="en-US" sz="1400" spc="-1">
                <a:latin typeface="FreeMono"/>
              </a:rPr>
              <a:t>&lt;footer&gt;</a:t>
            </a:r>
            <a:endParaRPr/>
          </a:p>
        </p:txBody>
      </p:sp>
      <p:sp>
        <p:nvSpPr>
          <p:cNvPr id="4" name="PlaceHolder 5"/>
          <p:cNvSpPr>
            <a:spLocks noGrp="1"/>
          </p:cNvSpPr>
          <p:nvPr>
            <p:ph type="sldNum"/>
          </p:nvPr>
        </p:nvSpPr>
        <p:spPr>
          <a:xfrm>
            <a:off x="7515360" y="7024320"/>
            <a:ext cx="2348280" cy="384120"/>
          </a:xfrm>
          <a:prstGeom prst="rect">
            <a:avLst/>
          </a:prstGeom>
        </p:spPr>
        <p:txBody>
          <a:bodyPr lIns="0" rIns="0" tIns="0" bIns="0"/>
          <a:p>
            <a:pPr algn="r"/>
            <a:fld id="{E8E87155-0713-493D-8958-C5EE623211E7}" type="slidenum">
              <a:rPr lang="en-US" sz="1400" spc="-1">
                <a:latin typeface="FreeMono"/>
              </a:rPr>
              <a:t>&lt;number&gt;</a:t>
            </a:fld>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Relationship Id="rId3"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gif"/><Relationship Id="rId3" Type="http://schemas.openxmlformats.org/officeDocument/2006/relationships/slideLayout" Target="../slideLayouts/slideLayout3.xml"/><Relationship Id="rId4"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4" name="TextShape 1"/>
          <p:cNvSpPr txBox="1"/>
          <p:nvPr/>
        </p:nvSpPr>
        <p:spPr>
          <a:xfrm>
            <a:off x="504000" y="49320"/>
            <a:ext cx="9071640" cy="956520"/>
          </a:xfrm>
          <a:prstGeom prst="rect">
            <a:avLst/>
          </a:prstGeom>
          <a:noFill/>
          <a:ln>
            <a:noFill/>
          </a:ln>
        </p:spPr>
        <p:txBody>
          <a:bodyPr lIns="0" rIns="0" tIns="0" bIns="0" anchor="ctr"/>
          <a:p>
            <a:pPr algn="ctr"/>
            <a:r>
              <a:rPr lang="en-US" sz="4400" spc="-1">
                <a:latin typeface="Bitstream Vera Sans"/>
              </a:rPr>
              <a:t>Adaptive H.I.D.</a:t>
            </a:r>
            <a:endParaRPr/>
          </a:p>
        </p:txBody>
      </p:sp>
      <p:sp>
        <p:nvSpPr>
          <p:cNvPr id="45" name="TextShape 2"/>
          <p:cNvSpPr txBox="1"/>
          <p:nvPr/>
        </p:nvSpPr>
        <p:spPr>
          <a:xfrm>
            <a:off x="182880" y="1188720"/>
            <a:ext cx="9784080" cy="5486400"/>
          </a:xfrm>
          <a:prstGeom prst="rect">
            <a:avLst/>
          </a:prstGeom>
          <a:noFill/>
          <a:ln>
            <a:noFill/>
          </a:ln>
        </p:spPr>
        <p:txBody>
          <a:bodyPr lIns="0" rIns="0" tIns="0" bIns="0" anchor="ctr"/>
          <a:p>
            <a:pPr algn="ctr"/>
            <a:r>
              <a:rPr lang="en-US" sz="3200" spc="-1">
                <a:latin typeface="Arial"/>
              </a:rPr>
              <a:t>Viability Review of Low Cost, Libre</a:t>
            </a:r>
            <a:endParaRPr/>
          </a:p>
          <a:p>
            <a:pPr algn="ctr"/>
            <a:r>
              <a:rPr lang="en-US" sz="3200" spc="-1">
                <a:latin typeface="Arial"/>
              </a:rPr>
              <a:t>Adaptive Human Interface Devices</a:t>
            </a:r>
            <a:endParaRPr/>
          </a:p>
          <a:p>
            <a:pPr algn="ctr"/>
            <a:r>
              <a:rPr lang="en-US" sz="3200" spc="-1">
                <a:latin typeface="Arial"/>
              </a:rPr>
              <a:t>to Modern Computers</a:t>
            </a:r>
            <a:endParaRPr/>
          </a:p>
          <a:p>
            <a:pPr algn="ctr"/>
            <a:endParaRPr/>
          </a:p>
          <a:p>
            <a:pPr algn="ctr"/>
            <a:r>
              <a:rPr lang="en-US" sz="3200" spc="-1">
                <a:latin typeface="Arial"/>
              </a:rPr>
              <a:t>CPE 495-01</a:t>
            </a:r>
            <a:endParaRPr/>
          </a:p>
          <a:p>
            <a:pPr algn="ctr"/>
            <a:endParaRPr/>
          </a:p>
          <a:p>
            <a:pPr algn="ctr"/>
            <a:r>
              <a:rPr lang="en-US" sz="3200" spc="-1">
                <a:latin typeface="Arial"/>
              </a:rPr>
              <a:t>Michael Baldwin</a:t>
            </a:r>
            <a:endParaRPr/>
          </a:p>
          <a:p>
            <a:pPr algn="ctr"/>
            <a:r>
              <a:rPr lang="en-US" sz="3200" spc="-1">
                <a:latin typeface="Arial"/>
              </a:rPr>
              <a:t>Christopher Bero </a:t>
            </a:r>
            <a:endParaRPr/>
          </a:p>
          <a:p>
            <a:pPr algn="ctr"/>
            <a:r>
              <a:rPr lang="en-US" sz="3200" spc="-1">
                <a:latin typeface="Arial"/>
              </a:rPr>
              <a:t>Bryant Johnson</a:t>
            </a:r>
            <a:endParaRPr/>
          </a:p>
          <a:p>
            <a:pPr algn="ctr"/>
            <a:r>
              <a:rPr lang="en-US" sz="3200" spc="-1">
                <a:latin typeface="Arial"/>
              </a:rPr>
              <a:t>John Gould</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7" name="TextShape 1"/>
          <p:cNvSpPr txBox="1"/>
          <p:nvPr/>
        </p:nvSpPr>
        <p:spPr>
          <a:xfrm>
            <a:off x="504000" y="49320"/>
            <a:ext cx="9071640" cy="956520"/>
          </a:xfrm>
          <a:prstGeom prst="rect">
            <a:avLst/>
          </a:prstGeom>
          <a:noFill/>
          <a:ln>
            <a:noFill/>
          </a:ln>
        </p:spPr>
        <p:txBody>
          <a:bodyPr lIns="0" rIns="0" tIns="0" bIns="0" anchor="ctr"/>
          <a:p>
            <a:pPr algn="ctr"/>
            <a:r>
              <a:rPr lang="en-US" sz="4400" spc="-1">
                <a:latin typeface="Bitstream Vera Sans"/>
              </a:rPr>
              <a:t>Marketing Requirements</a:t>
            </a:r>
            <a:endParaRPr/>
          </a:p>
        </p:txBody>
      </p:sp>
      <p:sp>
        <p:nvSpPr>
          <p:cNvPr id="68" name="TextShape 2"/>
          <p:cNvSpPr txBox="1"/>
          <p:nvPr/>
        </p:nvSpPr>
        <p:spPr>
          <a:xfrm>
            <a:off x="182880" y="1188720"/>
            <a:ext cx="9784080" cy="5486400"/>
          </a:xfrm>
          <a:prstGeom prst="rect">
            <a:avLst/>
          </a:prstGeom>
          <a:noFill/>
          <a:ln>
            <a:noFill/>
          </a:ln>
        </p:spPr>
        <p:txBody>
          <a:bodyPr lIns="0" rIns="0" tIns="0" bIns="0"/>
          <a:p>
            <a:pPr marL="432000" indent="-324000">
              <a:buClr>
                <a:srgbClr val="ffffff"/>
              </a:buClr>
              <a:buSzPct val="45000"/>
              <a:buFont typeface="StarSymbol"/>
              <a:buChar char=""/>
            </a:pPr>
            <a:r>
              <a:rPr lang="en-US" sz="3200" spc="-1">
                <a:latin typeface="Arial"/>
              </a:rPr>
              <a:t>Open Source Design</a:t>
            </a:r>
            <a:endParaRPr/>
          </a:p>
          <a:p>
            <a:pPr lvl="1" marL="864000" indent="-324000">
              <a:buClr>
                <a:srgbClr val="ffffff"/>
              </a:buClr>
              <a:buSzPct val="75000"/>
              <a:buFont typeface="StarSymbol"/>
              <a:buChar char=""/>
            </a:pPr>
            <a:r>
              <a:rPr lang="en-US" sz="2800" spc="-1">
                <a:latin typeface="Arial"/>
              </a:rPr>
              <a:t>Require only items available to common makerspaces</a:t>
            </a:r>
            <a:endParaRPr/>
          </a:p>
          <a:p>
            <a:pPr lvl="1" marL="864000" indent="-324000">
              <a:buClr>
                <a:srgbClr val="ffffff"/>
              </a:buClr>
              <a:buSzPct val="75000"/>
              <a:buFont typeface="StarSymbol"/>
              <a:buChar char=""/>
            </a:pPr>
            <a:r>
              <a:rPr lang="en-US" sz="2800" spc="-1">
                <a:latin typeface="Arial"/>
              </a:rPr>
              <a:t>Easy to iterate and customize</a:t>
            </a:r>
            <a:endParaRPr/>
          </a:p>
          <a:p>
            <a:pPr lvl="1" marL="864000" indent="-324000">
              <a:buClr>
                <a:srgbClr val="ffffff"/>
              </a:buClr>
              <a:buSzPct val="75000"/>
              <a:buFont typeface="StarSymbol"/>
              <a:buChar char=""/>
            </a:pPr>
            <a:r>
              <a:rPr lang="en-US" sz="2800" spc="-1">
                <a:latin typeface="Arial"/>
              </a:rPr>
              <a:t>Low cost requirements for parts and machinery</a:t>
            </a:r>
            <a:endParaRPr/>
          </a:p>
          <a:p>
            <a:pPr marL="432000" indent="-324000">
              <a:buClr>
                <a:srgbClr val="ffffff"/>
              </a:buClr>
              <a:buSzPct val="45000"/>
              <a:buFont typeface="StarSymbol"/>
              <a:buChar char=""/>
            </a:pPr>
            <a:r>
              <a:rPr lang="en-US" sz="3200" spc="-1">
                <a:latin typeface="Arial"/>
              </a:rPr>
              <a:t>Easy to Operate</a:t>
            </a:r>
            <a:endParaRPr/>
          </a:p>
          <a:p>
            <a:pPr lvl="1" marL="864000" indent="-324000">
              <a:buClr>
                <a:srgbClr val="ffffff"/>
              </a:buClr>
              <a:buSzPct val="75000"/>
              <a:buFont typeface="StarSymbol"/>
              <a:buChar char=""/>
            </a:pPr>
            <a:r>
              <a:rPr lang="en-US" sz="2800" spc="-1">
                <a:latin typeface="Arial"/>
              </a:rPr>
              <a:t>Must provide as good or better functionality than existing solutions</a:t>
            </a:r>
            <a:endParaRPr/>
          </a:p>
          <a:p>
            <a:pPr marL="432000" indent="-324000">
              <a:buClr>
                <a:srgbClr val="ffffff"/>
              </a:buClr>
              <a:buSzPct val="45000"/>
              <a:buFont typeface="StarSymbol"/>
              <a:buChar char=""/>
            </a:pPr>
            <a:r>
              <a:rPr lang="en-US" sz="3200" spc="-1">
                <a:latin typeface="Arial"/>
              </a:rPr>
              <a:t>Reliable</a:t>
            </a:r>
            <a:endParaRPr/>
          </a:p>
          <a:p>
            <a:pPr lvl="1" marL="864000" indent="-324000">
              <a:buClr>
                <a:srgbClr val="ffffff"/>
              </a:buClr>
              <a:buSzPct val="75000"/>
              <a:buFont typeface="StarSymbol"/>
              <a:buChar char=""/>
            </a:pPr>
            <a:r>
              <a:rPr lang="en-US" sz="2800" spc="-1">
                <a:latin typeface="Arial"/>
              </a:rPr>
              <a:t>Must accept improper input and have a robust mechanical design</a:t>
            </a: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9" name="TextShape 1"/>
          <p:cNvSpPr txBox="1"/>
          <p:nvPr/>
        </p:nvSpPr>
        <p:spPr>
          <a:xfrm>
            <a:off x="504000" y="49320"/>
            <a:ext cx="9071640" cy="956520"/>
          </a:xfrm>
          <a:prstGeom prst="rect">
            <a:avLst/>
          </a:prstGeom>
          <a:noFill/>
          <a:ln>
            <a:noFill/>
          </a:ln>
        </p:spPr>
        <p:txBody>
          <a:bodyPr lIns="0" rIns="0" tIns="0" bIns="0" anchor="ctr"/>
          <a:p>
            <a:pPr algn="ctr"/>
            <a:r>
              <a:rPr lang="en-US" sz="4400" spc="-1">
                <a:latin typeface="Bitstream Vera Sans"/>
              </a:rPr>
              <a:t>Engineering Requirements</a:t>
            </a:r>
            <a:endParaRPr/>
          </a:p>
        </p:txBody>
      </p:sp>
      <p:sp>
        <p:nvSpPr>
          <p:cNvPr id="70" name="TextShape 2"/>
          <p:cNvSpPr txBox="1"/>
          <p:nvPr/>
        </p:nvSpPr>
        <p:spPr>
          <a:xfrm>
            <a:off x="182880" y="1188720"/>
            <a:ext cx="9784080" cy="5486400"/>
          </a:xfrm>
          <a:prstGeom prst="rect">
            <a:avLst/>
          </a:prstGeom>
          <a:noFill/>
          <a:ln>
            <a:noFill/>
          </a:ln>
        </p:spPr>
        <p:txBody>
          <a:bodyPr lIns="0" rIns="0" tIns="0" bIns="0"/>
          <a:p>
            <a:pPr marL="432000" indent="-324000">
              <a:buClr>
                <a:srgbClr val="ffffff"/>
              </a:buClr>
              <a:buSzPct val="45000"/>
              <a:buFont typeface="StarSymbol"/>
              <a:buChar char=""/>
            </a:pPr>
            <a:r>
              <a:rPr lang="en-US" sz="3200" spc="-1">
                <a:latin typeface="Arial"/>
              </a:rPr>
              <a:t>Hardware bounce time during activation &lt; 6ms</a:t>
            </a:r>
            <a:endParaRPr/>
          </a:p>
          <a:p>
            <a:pPr marL="432000" indent="-324000">
              <a:buClr>
                <a:srgbClr val="ffffff"/>
              </a:buClr>
              <a:buSzPct val="45000"/>
              <a:buFont typeface="StarSymbol"/>
              <a:buChar char=""/>
            </a:pPr>
            <a:r>
              <a:rPr lang="en-US" sz="3200" spc="-1">
                <a:latin typeface="Arial"/>
              </a:rPr>
              <a:t>10 Million Cycle Lifetime</a:t>
            </a:r>
            <a:endParaRPr/>
          </a:p>
          <a:p>
            <a:pPr marL="432000" indent="-324000">
              <a:buClr>
                <a:srgbClr val="ffffff"/>
              </a:buClr>
              <a:buSzPct val="45000"/>
              <a:buFont typeface="StarSymbol"/>
              <a:buChar char=""/>
            </a:pPr>
            <a:r>
              <a:rPr lang="en-US" sz="3200" spc="-1">
                <a:latin typeface="Arial"/>
              </a:rPr>
              <a:t>Operation [1]</a:t>
            </a:r>
            <a:endParaRPr/>
          </a:p>
          <a:p>
            <a:pPr lvl="1" marL="864000" indent="-324000">
              <a:buClr>
                <a:srgbClr val="ffffff"/>
              </a:buClr>
              <a:buSzPct val="75000"/>
              <a:buFont typeface="StarSymbol"/>
              <a:buChar char=""/>
            </a:pPr>
            <a:r>
              <a:rPr lang="en-US" sz="2800" spc="-1">
                <a:latin typeface="Arial"/>
              </a:rPr>
              <a:t>30 Words Per Minute</a:t>
            </a:r>
            <a:endParaRPr/>
          </a:p>
          <a:p>
            <a:pPr lvl="1" marL="864000" indent="-324000">
              <a:buClr>
                <a:srgbClr val="ffffff"/>
              </a:buClr>
              <a:buSzPct val="75000"/>
              <a:buFont typeface="StarSymbol"/>
              <a:buChar char=""/>
            </a:pPr>
            <a:r>
              <a:rPr lang="en-US" sz="2800" spc="-1">
                <a:latin typeface="Arial"/>
              </a:rPr>
              <a:t>90% Typing Accuracy</a:t>
            </a:r>
            <a:endParaRPr/>
          </a:p>
          <a:p>
            <a:pPr marL="432000" indent="-324000">
              <a:buClr>
                <a:srgbClr val="ffffff"/>
              </a:buClr>
              <a:buSzPct val="45000"/>
              <a:buFont typeface="StarSymbol"/>
              <a:buChar char=""/>
            </a:pPr>
            <a:r>
              <a:rPr lang="en-US" sz="3200" spc="-1">
                <a:latin typeface="Arial"/>
              </a:rPr>
              <a:t>Operating Temperature: -10C – 70C</a:t>
            </a:r>
            <a:endParaRPr/>
          </a:p>
          <a:p>
            <a:pPr marL="432000" indent="-324000">
              <a:buClr>
                <a:srgbClr val="ffffff"/>
              </a:buClr>
              <a:buSzPct val="45000"/>
              <a:buFont typeface="StarSymbol"/>
              <a:buChar char=""/>
            </a:pPr>
            <a:r>
              <a:rPr lang="en-US" sz="3200" spc="-1">
                <a:latin typeface="Arial"/>
              </a:rPr>
              <a:t>Materials</a:t>
            </a:r>
            <a:endParaRPr/>
          </a:p>
          <a:p>
            <a:pPr lvl="1" marL="864000" indent="-324000">
              <a:buClr>
                <a:srgbClr val="ffffff"/>
              </a:buClr>
              <a:buSzPct val="75000"/>
              <a:buFont typeface="StarSymbol"/>
              <a:buChar char=""/>
            </a:pPr>
            <a:r>
              <a:rPr lang="en-US" sz="2800" spc="-1">
                <a:latin typeface="Arial"/>
              </a:rPr>
              <a:t>Thermoplastics – Case, Mounts</a:t>
            </a:r>
            <a:endParaRPr/>
          </a:p>
          <a:p>
            <a:pPr lvl="1" marL="864000" indent="-324000">
              <a:buClr>
                <a:srgbClr val="ffffff"/>
              </a:buClr>
              <a:buSzPct val="75000"/>
              <a:buFont typeface="StarSymbol"/>
              <a:buChar char=""/>
            </a:pPr>
            <a:r>
              <a:rPr lang="en-US" sz="2800" spc="-1">
                <a:latin typeface="Arial"/>
              </a:rPr>
              <a:t>Stainless Steel – Springs, Case</a:t>
            </a:r>
            <a:endParaRPr/>
          </a:p>
          <a:p>
            <a:pPr lvl="1" marL="864000" indent="-324000">
              <a:buClr>
                <a:srgbClr val="ffffff"/>
              </a:buClr>
              <a:buSzPct val="75000"/>
              <a:buFont typeface="StarSymbol"/>
              <a:buChar char=""/>
            </a:pPr>
            <a:r>
              <a:rPr lang="en-US" sz="2800" spc="-1">
                <a:latin typeface="Arial"/>
              </a:rPr>
              <a:t>Gold Alloy – Switch Contacts</a:t>
            </a: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1" name="TextShape 1"/>
          <p:cNvSpPr txBox="1"/>
          <p:nvPr/>
        </p:nvSpPr>
        <p:spPr>
          <a:xfrm>
            <a:off x="504000" y="49320"/>
            <a:ext cx="9071640" cy="956520"/>
          </a:xfrm>
          <a:prstGeom prst="rect">
            <a:avLst/>
          </a:prstGeom>
          <a:noFill/>
          <a:ln>
            <a:noFill/>
          </a:ln>
        </p:spPr>
        <p:txBody>
          <a:bodyPr lIns="0" rIns="0" tIns="0" bIns="0" anchor="ctr"/>
          <a:p>
            <a:pPr algn="ctr"/>
            <a:r>
              <a:rPr lang="en-US" sz="4400" spc="-1">
                <a:latin typeface="Bitstream Vera Sans"/>
              </a:rPr>
              <a:t>Existing Systems</a:t>
            </a:r>
            <a:endParaRPr/>
          </a:p>
        </p:txBody>
      </p:sp>
      <p:sp>
        <p:nvSpPr>
          <p:cNvPr id="72" name="TextShape 2"/>
          <p:cNvSpPr txBox="1"/>
          <p:nvPr/>
        </p:nvSpPr>
        <p:spPr>
          <a:xfrm>
            <a:off x="182880" y="1188720"/>
            <a:ext cx="9784080" cy="5486400"/>
          </a:xfrm>
          <a:prstGeom prst="rect">
            <a:avLst/>
          </a:prstGeom>
          <a:noFill/>
          <a:ln>
            <a:noFill/>
          </a:ln>
        </p:spPr>
        <p:txBody>
          <a:bodyPr lIns="0" rIns="0" tIns="0" bIns="0"/>
          <a:p>
            <a:pPr marL="432000" indent="-324000">
              <a:buClr>
                <a:srgbClr val="ffffff"/>
              </a:buClr>
              <a:buSzPct val="45000"/>
              <a:buFont typeface="StarSymbol"/>
              <a:buChar char=""/>
            </a:pPr>
            <a:r>
              <a:rPr lang="en-US" sz="3200" spc="-1">
                <a:latin typeface="Arial"/>
              </a:rPr>
              <a:t>Large Switch Keyboards</a:t>
            </a:r>
            <a:endParaRPr/>
          </a:p>
          <a:p>
            <a:pPr marL="432000" indent="-324000">
              <a:buClr>
                <a:srgbClr val="ffffff"/>
              </a:buClr>
              <a:buSzPct val="45000"/>
              <a:buFont typeface="StarSymbol"/>
              <a:buChar char=""/>
            </a:pPr>
            <a:r>
              <a:rPr lang="en-US" sz="3200" spc="-1">
                <a:latin typeface="Arial"/>
              </a:rPr>
              <a:t>Head/Mouth Stick Keyboards [1]</a:t>
            </a:r>
            <a:endParaRPr/>
          </a:p>
          <a:p>
            <a:pPr marL="432000" indent="-324000">
              <a:buClr>
                <a:srgbClr val="ffffff"/>
              </a:buClr>
              <a:buSzPct val="45000"/>
              <a:buFont typeface="StarSymbol"/>
              <a:buChar char=""/>
            </a:pPr>
            <a:r>
              <a:rPr lang="en-US" sz="3200" spc="-1">
                <a:latin typeface="Arial"/>
              </a:rPr>
              <a:t>Braille Embossed Keyboards [1]</a:t>
            </a:r>
            <a:endParaRPr/>
          </a:p>
          <a:p>
            <a:pPr marL="432000" indent="-324000">
              <a:buClr>
                <a:srgbClr val="ffffff"/>
              </a:buClr>
              <a:buSzPct val="45000"/>
              <a:buFont typeface="StarSymbol"/>
              <a:buChar char=""/>
            </a:pPr>
            <a:r>
              <a:rPr lang="en-US" sz="3200" spc="-1">
                <a:latin typeface="Arial"/>
              </a:rPr>
              <a:t>Keyless (orb) Keyboards [2]</a:t>
            </a:r>
            <a:endParaRPr/>
          </a:p>
          <a:p>
            <a:pPr marL="432000" indent="-324000">
              <a:buClr>
                <a:srgbClr val="ffffff"/>
              </a:buClr>
              <a:buSzPct val="45000"/>
              <a:buFont typeface="StarSymbol"/>
              <a:buChar char=""/>
            </a:pPr>
            <a:r>
              <a:rPr lang="en-US" sz="3200" spc="-1">
                <a:latin typeface="Arial"/>
              </a:rPr>
              <a:t> </a:t>
            </a: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3" name="TextShape 1"/>
          <p:cNvSpPr txBox="1"/>
          <p:nvPr/>
        </p:nvSpPr>
        <p:spPr>
          <a:xfrm>
            <a:off x="504000" y="49320"/>
            <a:ext cx="9071640" cy="956520"/>
          </a:xfrm>
          <a:prstGeom prst="rect">
            <a:avLst/>
          </a:prstGeom>
          <a:noFill/>
          <a:ln>
            <a:noFill/>
          </a:ln>
        </p:spPr>
        <p:txBody>
          <a:bodyPr lIns="0" rIns="0" tIns="0" bIns="0" anchor="ctr"/>
          <a:p>
            <a:pPr algn="ctr"/>
            <a:r>
              <a:rPr lang="en-US" sz="4400" spc="-1">
                <a:latin typeface="Bitstream Vera Sans"/>
              </a:rPr>
              <a:t>Alternatives</a:t>
            </a:r>
            <a:endParaRPr/>
          </a:p>
        </p:txBody>
      </p:sp>
      <p:sp>
        <p:nvSpPr>
          <p:cNvPr id="74" name="TextShape 2"/>
          <p:cNvSpPr txBox="1"/>
          <p:nvPr/>
        </p:nvSpPr>
        <p:spPr>
          <a:xfrm>
            <a:off x="182880" y="1188720"/>
            <a:ext cx="9784080" cy="5486400"/>
          </a:xfrm>
          <a:prstGeom prst="rect">
            <a:avLst/>
          </a:prstGeom>
          <a:noFill/>
          <a:ln>
            <a:noFill/>
          </a:ln>
        </p:spPr>
        <p:txBody>
          <a:bodyPr lIns="0" rIns="0" tIns="0" bIns="0"/>
          <a:p>
            <a:pPr marL="432000" indent="-324000">
              <a:buClr>
                <a:srgbClr val="ffffff"/>
              </a:buClr>
              <a:buSzPct val="45000"/>
              <a:buFont typeface="StarSymbol"/>
              <a:buChar char=""/>
            </a:pPr>
            <a:r>
              <a:rPr lang="en-US" sz="3200" spc="-1">
                <a:latin typeface="Arial"/>
              </a:rPr>
              <a:t>MSP430 USB or Kiibohd KLL </a:t>
            </a:r>
            <a:endParaRPr/>
          </a:p>
          <a:p>
            <a:pPr marL="432000" indent="-324000">
              <a:buClr>
                <a:srgbClr val="ffffff"/>
              </a:buClr>
              <a:buSzPct val="45000"/>
              <a:buFont typeface="StarSymbol"/>
              <a:buChar char=""/>
            </a:pPr>
            <a:r>
              <a:rPr lang="en-US" sz="3200" spc="-1">
                <a:latin typeface="Arial"/>
              </a:rPr>
              <a:t>Paddle Input Keyboard</a:t>
            </a:r>
            <a:endParaRPr/>
          </a:p>
          <a:p>
            <a:pPr marL="432000" indent="-324000">
              <a:buClr>
                <a:srgbClr val="ffffff"/>
              </a:buClr>
              <a:buSzPct val="45000"/>
              <a:buFont typeface="StarSymbol"/>
              <a:buChar char=""/>
            </a:pPr>
            <a:r>
              <a:rPr lang="en-US" sz="3200" spc="-1">
                <a:latin typeface="Arial"/>
              </a:rPr>
              <a:t>Braille Input Keyboard</a:t>
            </a:r>
            <a:endParaRPr/>
          </a:p>
          <a:p>
            <a:pPr marL="432000" indent="-324000">
              <a:buClr>
                <a:srgbClr val="ffffff"/>
              </a:buClr>
              <a:buSzPct val="45000"/>
              <a:buFont typeface="StarSymbol"/>
              <a:buChar char=""/>
            </a:pPr>
            <a:r>
              <a:rPr lang="en-US" sz="3200" spc="-1">
                <a:latin typeface="Arial"/>
              </a:rPr>
              <a:t>Refreshable Braille Display</a:t>
            </a: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5" name="TextShape 1"/>
          <p:cNvSpPr txBox="1"/>
          <p:nvPr/>
        </p:nvSpPr>
        <p:spPr>
          <a:xfrm>
            <a:off x="504000" y="49320"/>
            <a:ext cx="9071640" cy="956520"/>
          </a:xfrm>
          <a:prstGeom prst="rect">
            <a:avLst/>
          </a:prstGeom>
          <a:noFill/>
          <a:ln>
            <a:noFill/>
          </a:ln>
        </p:spPr>
        <p:txBody>
          <a:bodyPr lIns="0" rIns="0" tIns="0" bIns="0" anchor="ctr"/>
          <a:p>
            <a:pPr algn="ctr"/>
            <a:r>
              <a:rPr lang="en-US" sz="4400" spc="-1">
                <a:latin typeface="Bitstream Vera Sans"/>
              </a:rPr>
              <a:t>Proposed Approach</a:t>
            </a:r>
            <a:endParaRPr/>
          </a:p>
        </p:txBody>
      </p:sp>
      <p:sp>
        <p:nvSpPr>
          <p:cNvPr id="76" name="TextShape 2"/>
          <p:cNvSpPr txBox="1"/>
          <p:nvPr/>
        </p:nvSpPr>
        <p:spPr>
          <a:xfrm>
            <a:off x="182880" y="1188720"/>
            <a:ext cx="9784080" cy="5486400"/>
          </a:xfrm>
          <a:prstGeom prst="rect">
            <a:avLst/>
          </a:prstGeom>
          <a:noFill/>
          <a:ln>
            <a:noFill/>
          </a:ln>
        </p:spPr>
        <p:txBody>
          <a:bodyPr lIns="0" rIns="0" tIns="0" bIns="0"/>
          <a:p>
            <a:pPr marL="432000" indent="-324000">
              <a:buClr>
                <a:srgbClr val="ffffff"/>
              </a:buClr>
              <a:buSzPct val="45000"/>
              <a:buFont typeface="StarSymbol"/>
              <a:buChar char=""/>
            </a:pPr>
            <a:r>
              <a:rPr lang="en-US" sz="3200" spc="-1">
                <a:latin typeface="Arial"/>
              </a:rPr>
              <a:t>Contact customer </a:t>
            </a:r>
            <a:r>
              <a:rPr lang="en-US" sz="3200" spc="-1">
                <a:latin typeface="OpenSymbol"/>
                <a:ea typeface="OpenSymbol"/>
              </a:rPr>
              <a:t>☑</a:t>
            </a:r>
            <a:endParaRPr/>
          </a:p>
          <a:p>
            <a:pPr marL="432000" indent="-324000">
              <a:buClr>
                <a:srgbClr val="ffffff"/>
              </a:buClr>
              <a:buSzPct val="45000"/>
              <a:buFont typeface="StarSymbol"/>
              <a:buChar char=""/>
            </a:pPr>
            <a:r>
              <a:rPr lang="en-US" sz="3200" spc="-1">
                <a:latin typeface="Arial"/>
              </a:rPr>
              <a:t>Triage Systems</a:t>
            </a:r>
            <a:endParaRPr/>
          </a:p>
          <a:p>
            <a:pPr marL="432000" indent="-324000">
              <a:buClr>
                <a:srgbClr val="ffffff"/>
              </a:buClr>
              <a:buSzPct val="45000"/>
              <a:buFont typeface="StarSymbol"/>
              <a:buChar char=""/>
            </a:pPr>
            <a:r>
              <a:rPr lang="en-US" sz="3200" spc="-1">
                <a:latin typeface="Arial"/>
              </a:rPr>
              <a:t>Design iteration w/ customer</a:t>
            </a:r>
            <a:endParaRPr/>
          </a:p>
          <a:p>
            <a:pPr marL="432000" indent="-324000">
              <a:buClr>
                <a:srgbClr val="ffffff"/>
              </a:buClr>
              <a:buSzPct val="45000"/>
              <a:buFont typeface="StarSymbol"/>
              <a:buChar char=""/>
            </a:pPr>
            <a:r>
              <a:rPr lang="en-US" sz="3200" spc="-1">
                <a:latin typeface="Arial"/>
              </a:rPr>
              <a:t>Milestone 1: Primary system hardware and software prototype</a:t>
            </a:r>
            <a:endParaRPr/>
          </a:p>
          <a:p>
            <a:pPr marL="432000" indent="-324000">
              <a:buClr>
                <a:srgbClr val="ffffff"/>
              </a:buClr>
              <a:buSzPct val="45000"/>
              <a:buFont typeface="StarSymbol"/>
              <a:buChar char=""/>
            </a:pPr>
            <a:r>
              <a:rPr lang="en-US" sz="3200" spc="-1">
                <a:latin typeface="Arial"/>
              </a:rPr>
              <a:t>Integration testing with customer</a:t>
            </a:r>
            <a:endParaRPr/>
          </a:p>
          <a:p>
            <a:pPr marL="432000" indent="-324000">
              <a:buClr>
                <a:srgbClr val="ffffff"/>
              </a:buClr>
              <a:buSzPct val="45000"/>
              <a:buFont typeface="StarSymbol"/>
              <a:buChar char=""/>
            </a:pPr>
            <a:r>
              <a:rPr lang="en-US" sz="3200" spc="-1">
                <a:latin typeface="Arial"/>
              </a:rPr>
              <a:t>Metrics for study collected</a:t>
            </a:r>
            <a:endParaRPr/>
          </a:p>
          <a:p>
            <a:pPr marL="432000" indent="-324000">
              <a:buClr>
                <a:srgbClr val="ffffff"/>
              </a:buClr>
              <a:buSzPct val="45000"/>
              <a:buFont typeface="StarSymbol"/>
              <a:buChar char=""/>
            </a:pPr>
            <a:r>
              <a:rPr lang="en-US" sz="3200" spc="-1">
                <a:latin typeface="Arial"/>
              </a:rPr>
              <a:t>Deliverbables brought to cutomer</a:t>
            </a:r>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7" name="TextShape 1"/>
          <p:cNvSpPr txBox="1"/>
          <p:nvPr/>
        </p:nvSpPr>
        <p:spPr>
          <a:xfrm>
            <a:off x="504000" y="49320"/>
            <a:ext cx="9071640" cy="956520"/>
          </a:xfrm>
          <a:prstGeom prst="rect">
            <a:avLst/>
          </a:prstGeom>
          <a:noFill/>
          <a:ln>
            <a:noFill/>
          </a:ln>
        </p:spPr>
        <p:txBody>
          <a:bodyPr lIns="0" rIns="0" tIns="0" bIns="0" anchor="ctr"/>
          <a:p>
            <a:pPr algn="ctr"/>
            <a:r>
              <a:rPr lang="en-US" sz="4400" spc="-1">
                <a:latin typeface="Bitstream Vera Sans"/>
              </a:rPr>
              <a:t>Project Summary</a:t>
            </a:r>
            <a:endParaRPr/>
          </a:p>
        </p:txBody>
      </p:sp>
      <p:sp>
        <p:nvSpPr>
          <p:cNvPr id="78" name="TextShape 2"/>
          <p:cNvSpPr txBox="1"/>
          <p:nvPr/>
        </p:nvSpPr>
        <p:spPr>
          <a:xfrm>
            <a:off x="182880" y="1188720"/>
            <a:ext cx="9784080" cy="5486400"/>
          </a:xfrm>
          <a:prstGeom prst="rect">
            <a:avLst/>
          </a:prstGeom>
          <a:noFill/>
          <a:ln>
            <a:noFill/>
          </a:ln>
        </p:spPr>
        <p:txBody>
          <a:bodyPr lIns="0" rIns="0" tIns="0" bIns="0"/>
          <a:p>
            <a:r>
              <a:rPr lang="en-US" sz="3200" spc="-1">
                <a:latin typeface="Arial"/>
              </a:rPr>
              <a:t>Design a set of adaptive interface devices for modern computers with readily available consumer machinery and products. The product will have a focus on affordability, iterative design, and easy operation. Construct and test the devices for viability in general use; then generate a case study on the effectiveness of this approach to bringing adaptive technology to a larger audience.</a:t>
            </a:r>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 name="TextShape 1"/>
          <p:cNvSpPr txBox="1"/>
          <p:nvPr/>
        </p:nvSpPr>
        <p:spPr>
          <a:xfrm>
            <a:off x="504000" y="49320"/>
            <a:ext cx="9071640" cy="956520"/>
          </a:xfrm>
          <a:prstGeom prst="rect">
            <a:avLst/>
          </a:prstGeom>
          <a:noFill/>
          <a:ln>
            <a:noFill/>
          </a:ln>
        </p:spPr>
        <p:txBody>
          <a:bodyPr lIns="0" rIns="0" tIns="0" bIns="0" anchor="ctr"/>
          <a:p>
            <a:pPr algn="ctr"/>
            <a:r>
              <a:rPr lang="en-US" sz="4400" spc="-1">
                <a:latin typeface="Bitstream Vera Sans"/>
              </a:rPr>
              <a:t>System Design Description</a:t>
            </a:r>
            <a:endParaRPr/>
          </a:p>
        </p:txBody>
      </p:sp>
      <p:pic>
        <p:nvPicPr>
          <p:cNvPr id="80" name="" descr=""/>
          <p:cNvPicPr/>
          <p:nvPr/>
        </p:nvPicPr>
        <p:blipFill>
          <a:blip r:embed="rId1"/>
          <a:stretch/>
        </p:blipFill>
        <p:spPr>
          <a:xfrm>
            <a:off x="182880" y="1545480"/>
            <a:ext cx="9784080" cy="4772880"/>
          </a:xfrm>
          <a:prstGeom prst="rect">
            <a:avLst/>
          </a:prstGeom>
          <a:ln>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1" name="TextShape 1"/>
          <p:cNvSpPr txBox="1"/>
          <p:nvPr/>
        </p:nvSpPr>
        <p:spPr>
          <a:xfrm>
            <a:off x="504000" y="49320"/>
            <a:ext cx="9071640" cy="956520"/>
          </a:xfrm>
          <a:prstGeom prst="rect">
            <a:avLst/>
          </a:prstGeom>
          <a:noFill/>
          <a:ln>
            <a:noFill/>
          </a:ln>
        </p:spPr>
        <p:txBody>
          <a:bodyPr lIns="0" rIns="0" tIns="0" bIns="0" anchor="ctr"/>
          <a:p>
            <a:pPr algn="ctr"/>
            <a:r>
              <a:rPr lang="en-US" sz="4400" spc="-1">
                <a:latin typeface="Bitstream Vera Sans"/>
              </a:rPr>
              <a:t>System Design Description</a:t>
            </a:r>
            <a:endParaRPr/>
          </a:p>
        </p:txBody>
      </p:sp>
      <p:pic>
        <p:nvPicPr>
          <p:cNvPr id="82" name="" descr=""/>
          <p:cNvPicPr/>
          <p:nvPr/>
        </p:nvPicPr>
        <p:blipFill>
          <a:blip r:embed="rId1"/>
          <a:stretch/>
        </p:blipFill>
        <p:spPr>
          <a:xfrm>
            <a:off x="182880" y="1863720"/>
            <a:ext cx="9784080" cy="4136040"/>
          </a:xfrm>
          <a:prstGeom prst="rect">
            <a:avLst/>
          </a:prstGeom>
          <a:ln>
            <a:noFill/>
          </a:ln>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 name="TextShape 1"/>
          <p:cNvSpPr txBox="1"/>
          <p:nvPr/>
        </p:nvSpPr>
        <p:spPr>
          <a:xfrm>
            <a:off x="504000" y="49320"/>
            <a:ext cx="9071640" cy="956520"/>
          </a:xfrm>
          <a:prstGeom prst="rect">
            <a:avLst/>
          </a:prstGeom>
          <a:noFill/>
          <a:ln>
            <a:noFill/>
          </a:ln>
        </p:spPr>
        <p:txBody>
          <a:bodyPr lIns="0" rIns="0" tIns="0" bIns="0" anchor="ctr"/>
          <a:p>
            <a:pPr algn="ctr"/>
            <a:r>
              <a:rPr lang="en-US" sz="4400" spc="-1">
                <a:latin typeface="Bitstream Vera Sans"/>
              </a:rPr>
              <a:t>Testing</a:t>
            </a:r>
            <a:endParaRPr/>
          </a:p>
        </p:txBody>
      </p:sp>
      <p:sp>
        <p:nvSpPr>
          <p:cNvPr id="84" name="TextShape 2"/>
          <p:cNvSpPr txBox="1"/>
          <p:nvPr/>
        </p:nvSpPr>
        <p:spPr>
          <a:xfrm>
            <a:off x="182880" y="1188720"/>
            <a:ext cx="9784080" cy="5486400"/>
          </a:xfrm>
          <a:prstGeom prst="rect">
            <a:avLst/>
          </a:prstGeom>
          <a:noFill/>
          <a:ln>
            <a:noFill/>
          </a:ln>
        </p:spPr>
        <p:txBody>
          <a:bodyPr lIns="0" rIns="0" tIns="0" bIns="0"/>
          <a:p>
            <a:r>
              <a:rPr lang="en-US" sz="3200" spc="-1">
                <a:latin typeface="Arial"/>
              </a:rPr>
              <a:t>Primary testing will be dependent on the cooperation of outside organizations. We have already reached out to several organizations and are waiting on feedback.</a:t>
            </a:r>
            <a:endParaRPr/>
          </a:p>
          <a:p>
            <a:endParaRPr/>
          </a:p>
          <a:p>
            <a:r>
              <a:rPr lang="en-US" sz="3200" spc="-1">
                <a:latin typeface="Arial"/>
              </a:rPr>
              <a:t>Optimally we would like to allow several people from our target audience to try several of our prototypes so we can determine values such as words per minute and get feedback on the system for improvements.</a:t>
            </a:r>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5" name="TextShape 1"/>
          <p:cNvSpPr txBox="1"/>
          <p:nvPr/>
        </p:nvSpPr>
        <p:spPr>
          <a:xfrm>
            <a:off x="504000" y="49320"/>
            <a:ext cx="9071640" cy="956520"/>
          </a:xfrm>
          <a:prstGeom prst="rect">
            <a:avLst/>
          </a:prstGeom>
          <a:noFill/>
          <a:ln>
            <a:noFill/>
          </a:ln>
        </p:spPr>
        <p:txBody>
          <a:bodyPr lIns="0" rIns="0" tIns="0" bIns="0" anchor="ctr"/>
          <a:p>
            <a:pPr algn="ctr"/>
            <a:r>
              <a:rPr lang="en-US" sz="4400" spc="-1">
                <a:latin typeface="Bitstream Vera Sans"/>
              </a:rPr>
              <a:t>Testing</a:t>
            </a:r>
            <a:endParaRPr/>
          </a:p>
        </p:txBody>
      </p:sp>
      <p:sp>
        <p:nvSpPr>
          <p:cNvPr id="86" name="TextShape 2"/>
          <p:cNvSpPr txBox="1"/>
          <p:nvPr/>
        </p:nvSpPr>
        <p:spPr>
          <a:xfrm>
            <a:off x="182880" y="1188720"/>
            <a:ext cx="9784080" cy="5486400"/>
          </a:xfrm>
          <a:prstGeom prst="rect">
            <a:avLst/>
          </a:prstGeom>
          <a:noFill/>
          <a:ln>
            <a:noFill/>
          </a:ln>
        </p:spPr>
        <p:txBody>
          <a:bodyPr lIns="0" rIns="0" tIns="0" bIns="0"/>
          <a:p>
            <a:r>
              <a:rPr lang="en-US" sz="3200" spc="-1">
                <a:latin typeface="Arial"/>
              </a:rPr>
              <a:t>Testing will consist of qualitative and quantitative feedback from the user.</a:t>
            </a:r>
            <a:endParaRPr/>
          </a:p>
          <a:p>
            <a:r>
              <a:rPr lang="en-US" sz="3200" spc="-1">
                <a:latin typeface="Arial"/>
              </a:rPr>
              <a:t>Qualitative:</a:t>
            </a:r>
            <a:endParaRPr/>
          </a:p>
          <a:p>
            <a:pPr marL="432000" indent="-324000">
              <a:buClr>
                <a:srgbClr val="ffffff"/>
              </a:buClr>
              <a:buSzPct val="45000"/>
              <a:buFont typeface="StarSymbol"/>
              <a:buChar char=""/>
            </a:pPr>
            <a:r>
              <a:rPr lang="en-US" sz="3200" spc="-1">
                <a:latin typeface="Arial"/>
              </a:rPr>
              <a:t>Ease of use, time required to learn.</a:t>
            </a:r>
            <a:endParaRPr/>
          </a:p>
          <a:p>
            <a:pPr marL="432000" indent="-324000">
              <a:buClr>
                <a:srgbClr val="ffffff"/>
              </a:buClr>
              <a:buSzPct val="45000"/>
              <a:buFont typeface="StarSymbol"/>
              <a:buChar char=""/>
            </a:pPr>
            <a:r>
              <a:rPr lang="en-US" sz="3200" spc="-1">
                <a:latin typeface="Arial"/>
              </a:rPr>
              <a:t>Ergonomics, comfortable use.</a:t>
            </a:r>
            <a:endParaRPr/>
          </a:p>
          <a:p>
            <a:r>
              <a:rPr lang="en-US" sz="3200" spc="-1">
                <a:latin typeface="Arial"/>
              </a:rPr>
              <a:t>Quantitative:</a:t>
            </a:r>
            <a:endParaRPr/>
          </a:p>
          <a:p>
            <a:pPr marL="432000" indent="-324000">
              <a:buClr>
                <a:srgbClr val="ffffff"/>
              </a:buClr>
              <a:buSzPct val="45000"/>
              <a:buFont typeface="StarSymbol"/>
              <a:buChar char=""/>
            </a:pPr>
            <a:r>
              <a:rPr lang="en-US" sz="3200" spc="-1">
                <a:latin typeface="Arial"/>
              </a:rPr>
              <a:t>Setup time for a new user.</a:t>
            </a:r>
            <a:endParaRPr/>
          </a:p>
          <a:p>
            <a:pPr marL="432000" indent="-324000">
              <a:buClr>
                <a:srgbClr val="ffffff"/>
              </a:buClr>
              <a:buSzPct val="45000"/>
              <a:buFont typeface="StarSymbol"/>
              <a:buChar char=""/>
            </a:pPr>
            <a:r>
              <a:rPr lang="en-US" sz="3200" spc="-1">
                <a:latin typeface="Arial"/>
              </a:rPr>
              <a:t>Words per minute.</a:t>
            </a:r>
            <a:endParaRPr/>
          </a:p>
          <a:p>
            <a:pPr marL="432000" indent="-324000">
              <a:buClr>
                <a:srgbClr val="ffffff"/>
              </a:buClr>
              <a:buSzPct val="45000"/>
              <a:buFont typeface="StarSymbol"/>
              <a:buChar char=""/>
            </a:pPr>
            <a:r>
              <a:rPr lang="en-US" sz="3200" spc="-1">
                <a:latin typeface="Arial"/>
              </a:rPr>
              <a:t>Daily use setup/boot time</a:t>
            </a:r>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6" name="TextShape 1"/>
          <p:cNvSpPr txBox="1"/>
          <p:nvPr/>
        </p:nvSpPr>
        <p:spPr>
          <a:xfrm>
            <a:off x="504000" y="49320"/>
            <a:ext cx="9071640" cy="956520"/>
          </a:xfrm>
          <a:prstGeom prst="rect">
            <a:avLst/>
          </a:prstGeom>
          <a:noFill/>
          <a:ln>
            <a:noFill/>
          </a:ln>
        </p:spPr>
        <p:txBody>
          <a:bodyPr lIns="0" rIns="0" tIns="0" bIns="0" anchor="ctr"/>
          <a:p>
            <a:pPr algn="ctr"/>
            <a:r>
              <a:rPr lang="en-US" sz="4400" spc="-1">
                <a:latin typeface="Bitstream Vera Sans"/>
              </a:rPr>
              <a:t>Vocabulary</a:t>
            </a:r>
            <a:endParaRPr/>
          </a:p>
        </p:txBody>
      </p:sp>
      <p:sp>
        <p:nvSpPr>
          <p:cNvPr id="47" name="TextShape 2"/>
          <p:cNvSpPr txBox="1"/>
          <p:nvPr/>
        </p:nvSpPr>
        <p:spPr>
          <a:xfrm>
            <a:off x="137520" y="3204720"/>
            <a:ext cx="9784080" cy="3474720"/>
          </a:xfrm>
          <a:prstGeom prst="rect">
            <a:avLst/>
          </a:prstGeom>
          <a:noFill/>
          <a:ln>
            <a:noFill/>
          </a:ln>
        </p:spPr>
        <p:txBody>
          <a:bodyPr lIns="0" rIns="0" tIns="0" bIns="0"/>
          <a:p>
            <a:pPr marL="432000" indent="-324000">
              <a:buClr>
                <a:srgbClr val="ffffff"/>
              </a:buClr>
              <a:buSzPct val="45000"/>
              <a:buFont typeface="StarSymbol"/>
              <a:buChar char=""/>
            </a:pPr>
            <a:r>
              <a:rPr lang="en-US" sz="3200" spc="-1">
                <a:latin typeface="Arial"/>
              </a:rPr>
              <a:t>Assistive Technology</a:t>
            </a:r>
            <a:endParaRPr/>
          </a:p>
          <a:p>
            <a:pPr lvl="1" marL="864000" indent="-324000">
              <a:buClr>
                <a:srgbClr val="ffffff"/>
              </a:buClr>
              <a:buSzPct val="75000"/>
              <a:buFont typeface="StarSymbol"/>
              <a:buChar char=""/>
            </a:pPr>
            <a:r>
              <a:rPr lang="en-US" sz="2800" spc="-1">
                <a:latin typeface="Arial"/>
              </a:rPr>
              <a:t>Any item, equipment, or product that can be used to increase functional capabilities of persons with disabilities.</a:t>
            </a:r>
            <a:endParaRPr/>
          </a:p>
          <a:p>
            <a:pPr marL="432000" indent="-324000">
              <a:buClr>
                <a:srgbClr val="ffffff"/>
              </a:buClr>
              <a:buSzPct val="45000"/>
              <a:buFont typeface="StarSymbol"/>
              <a:buChar char=""/>
            </a:pPr>
            <a:r>
              <a:rPr lang="en-US" sz="3200" spc="-1">
                <a:latin typeface="Arial"/>
              </a:rPr>
              <a:t>Adaptive Technology/Systems (A.T.)</a:t>
            </a:r>
            <a:endParaRPr/>
          </a:p>
          <a:p>
            <a:pPr lvl="1" marL="864000" indent="-324000">
              <a:buClr>
                <a:srgbClr val="ffffff"/>
              </a:buClr>
              <a:buSzPct val="75000"/>
              <a:buFont typeface="StarSymbol"/>
              <a:buChar char=""/>
            </a:pPr>
            <a:r>
              <a:rPr lang="en-US" sz="2800" spc="-1">
                <a:latin typeface="Arial"/>
              </a:rPr>
              <a:t>A device or component which is specifically design for persons with disabilities.</a:t>
            </a:r>
            <a:endParaRPr/>
          </a:p>
        </p:txBody>
      </p:sp>
      <p:pic>
        <p:nvPicPr>
          <p:cNvPr id="48" name="" descr=""/>
          <p:cNvPicPr/>
          <p:nvPr/>
        </p:nvPicPr>
        <p:blipFill>
          <a:blip r:embed="rId1"/>
          <a:stretch/>
        </p:blipFill>
        <p:spPr>
          <a:xfrm>
            <a:off x="4023360" y="914400"/>
            <a:ext cx="5898240" cy="2877120"/>
          </a:xfrm>
          <a:prstGeom prst="rect">
            <a:avLst/>
          </a:prstGeom>
          <a:ln>
            <a:noFill/>
          </a:ln>
        </p:spPr>
      </p:pic>
      <p:sp>
        <p:nvSpPr>
          <p:cNvPr id="49" name="TextShape 3"/>
          <p:cNvSpPr txBox="1"/>
          <p:nvPr/>
        </p:nvSpPr>
        <p:spPr>
          <a:xfrm>
            <a:off x="4114800" y="1280160"/>
            <a:ext cx="731520" cy="346320"/>
          </a:xfrm>
          <a:prstGeom prst="rect">
            <a:avLst/>
          </a:prstGeom>
          <a:noFill/>
          <a:ln>
            <a:noFill/>
          </a:ln>
        </p:spPr>
        <p:txBody>
          <a:bodyPr lIns="90000" rIns="90000" tIns="45000" bIns="45000"/>
          <a:p>
            <a:r>
              <a:rPr lang="en-US" sz="1800" spc="-1">
                <a:latin typeface="Arial"/>
              </a:rPr>
              <a:t>[1]</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7" name="TextShape 1"/>
          <p:cNvSpPr txBox="1"/>
          <p:nvPr/>
        </p:nvSpPr>
        <p:spPr>
          <a:xfrm>
            <a:off x="504000" y="49320"/>
            <a:ext cx="9071640" cy="956520"/>
          </a:xfrm>
          <a:prstGeom prst="rect">
            <a:avLst/>
          </a:prstGeom>
          <a:noFill/>
          <a:ln>
            <a:noFill/>
          </a:ln>
        </p:spPr>
        <p:txBody>
          <a:bodyPr lIns="0" rIns="0" tIns="0" bIns="0" anchor="ctr"/>
          <a:p>
            <a:pPr algn="ctr"/>
            <a:r>
              <a:rPr lang="en-US" sz="4400" spc="-1">
                <a:latin typeface="Bitstream Vera Sans"/>
              </a:rPr>
              <a:t>Timeline</a:t>
            </a:r>
            <a:endParaRPr/>
          </a:p>
        </p:txBody>
      </p:sp>
      <p:sp>
        <p:nvSpPr>
          <p:cNvPr id="88" name="TextShape 2"/>
          <p:cNvSpPr txBox="1"/>
          <p:nvPr/>
        </p:nvSpPr>
        <p:spPr>
          <a:xfrm>
            <a:off x="182880" y="1188720"/>
            <a:ext cx="9784080" cy="5486400"/>
          </a:xfrm>
          <a:prstGeom prst="rect">
            <a:avLst/>
          </a:prstGeom>
          <a:noFill/>
          <a:ln>
            <a:noFill/>
          </a:ln>
        </p:spPr>
        <p:txBody>
          <a:bodyPr lIns="0" rIns="0" tIns="0" bIns="0"/>
          <a:p>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9" name="TextShape 1"/>
          <p:cNvSpPr txBox="1"/>
          <p:nvPr/>
        </p:nvSpPr>
        <p:spPr>
          <a:xfrm>
            <a:off x="504000" y="49320"/>
            <a:ext cx="9071640" cy="956520"/>
          </a:xfrm>
          <a:prstGeom prst="rect">
            <a:avLst/>
          </a:prstGeom>
          <a:noFill/>
          <a:ln>
            <a:noFill/>
          </a:ln>
        </p:spPr>
        <p:txBody>
          <a:bodyPr lIns="0" rIns="0" tIns="0" bIns="0" anchor="ctr"/>
          <a:p>
            <a:pPr algn="ctr"/>
            <a:r>
              <a:rPr lang="en-US" sz="4400" spc="-1">
                <a:latin typeface="Bitstream Vera Sans"/>
              </a:rPr>
              <a:t>Individual Responsibility</a:t>
            </a:r>
            <a:endParaRPr/>
          </a:p>
        </p:txBody>
      </p:sp>
      <p:sp>
        <p:nvSpPr>
          <p:cNvPr id="90" name="TextShape 2"/>
          <p:cNvSpPr txBox="1"/>
          <p:nvPr/>
        </p:nvSpPr>
        <p:spPr>
          <a:xfrm>
            <a:off x="182880" y="1188720"/>
            <a:ext cx="9784080" cy="5486400"/>
          </a:xfrm>
          <a:prstGeom prst="rect">
            <a:avLst/>
          </a:prstGeom>
          <a:noFill/>
          <a:ln>
            <a:noFill/>
          </a:ln>
        </p:spPr>
        <p:txBody>
          <a:bodyPr lIns="0" rIns="0" tIns="0" bIns="0"/>
          <a:p>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1" name="TextShape 1"/>
          <p:cNvSpPr txBox="1"/>
          <p:nvPr/>
        </p:nvSpPr>
        <p:spPr>
          <a:xfrm>
            <a:off x="504000" y="49320"/>
            <a:ext cx="9071640" cy="956520"/>
          </a:xfrm>
          <a:prstGeom prst="rect">
            <a:avLst/>
          </a:prstGeom>
          <a:noFill/>
          <a:ln>
            <a:noFill/>
          </a:ln>
        </p:spPr>
        <p:txBody>
          <a:bodyPr lIns="0" rIns="0" tIns="0" bIns="0" anchor="ctr"/>
          <a:p>
            <a:pPr algn="ctr"/>
            <a:r>
              <a:rPr lang="en-US" sz="4400" spc="-1">
                <a:latin typeface="Bitstream Vera Sans"/>
              </a:rPr>
              <a:t>Cost Estimate</a:t>
            </a:r>
            <a:endParaRPr/>
          </a:p>
        </p:txBody>
      </p:sp>
      <p:sp>
        <p:nvSpPr>
          <p:cNvPr id="92" name="TextShape 2"/>
          <p:cNvSpPr txBox="1"/>
          <p:nvPr/>
        </p:nvSpPr>
        <p:spPr>
          <a:xfrm>
            <a:off x="182880" y="1188720"/>
            <a:ext cx="9784080" cy="5486400"/>
          </a:xfrm>
          <a:prstGeom prst="rect">
            <a:avLst/>
          </a:prstGeom>
          <a:noFill/>
          <a:ln>
            <a:noFill/>
          </a:ln>
        </p:spPr>
        <p:txBody>
          <a:bodyPr lIns="0" rIns="0" tIns="0" bIns="0"/>
          <a:p>
            <a:r>
              <a:rPr lang="en-US" sz="3200" spc="-1">
                <a:latin typeface="Arial"/>
              </a:rPr>
              <a:t>Supplies</a:t>
            </a:r>
            <a:r>
              <a:rPr lang="en-US" sz="3200" spc="-1">
                <a:latin typeface="Arial"/>
              </a:rPr>
              <a:t>	</a:t>
            </a:r>
            <a:r>
              <a:rPr lang="en-US" sz="3200" spc="-1">
                <a:latin typeface="Arial"/>
              </a:rPr>
              <a:t>	</a:t>
            </a:r>
            <a:r>
              <a:rPr lang="en-US" sz="3200" spc="-1">
                <a:latin typeface="Arial"/>
              </a:rPr>
              <a:t>	</a:t>
            </a:r>
            <a:r>
              <a:rPr lang="en-US" sz="3200" spc="-1">
                <a:latin typeface="Arial"/>
              </a:rPr>
              <a:t>	</a:t>
            </a:r>
            <a:r>
              <a:rPr lang="en-US" sz="3200" spc="-1">
                <a:latin typeface="Arial"/>
              </a:rPr>
              <a:t>	</a:t>
            </a:r>
            <a:r>
              <a:rPr lang="en-US" sz="3200" spc="-1">
                <a:latin typeface="Arial"/>
              </a:rPr>
              <a:t>	</a:t>
            </a:r>
            <a:r>
              <a:rPr lang="en-US" sz="3200" spc="-1">
                <a:latin typeface="Arial"/>
              </a:rPr>
              <a:t>Cost</a:t>
            </a:r>
            <a:endParaRPr/>
          </a:p>
          <a:p>
            <a:endParaRPr/>
          </a:p>
          <a:p>
            <a:r>
              <a:rPr lang="en-US" sz="3200" spc="-1">
                <a:latin typeface="Arial"/>
              </a:rPr>
              <a:t>Microcontrollers (2)</a:t>
            </a:r>
            <a:r>
              <a:rPr lang="en-US" sz="3200" spc="-1">
                <a:latin typeface="Arial"/>
              </a:rPr>
              <a:t>	</a:t>
            </a:r>
            <a:r>
              <a:rPr lang="en-US" sz="3200" spc="-1">
                <a:latin typeface="Arial"/>
              </a:rPr>
              <a:t>	</a:t>
            </a:r>
            <a:r>
              <a:rPr lang="en-US" sz="3200" spc="-1">
                <a:latin typeface="Arial"/>
              </a:rPr>
              <a:t>$37.94 - $200</a:t>
            </a:r>
            <a:endParaRPr/>
          </a:p>
          <a:p>
            <a:r>
              <a:rPr lang="en-US" sz="3200" spc="-1">
                <a:latin typeface="Arial"/>
              </a:rPr>
              <a:t>Switches (25)</a:t>
            </a:r>
            <a:r>
              <a:rPr lang="en-US" sz="3200" spc="-1">
                <a:latin typeface="Arial"/>
              </a:rPr>
              <a:t>	</a:t>
            </a:r>
            <a:r>
              <a:rPr lang="en-US" sz="3200" spc="-1">
                <a:latin typeface="Arial"/>
              </a:rPr>
              <a:t>	</a:t>
            </a:r>
            <a:r>
              <a:rPr lang="en-US" sz="3200" spc="-1">
                <a:latin typeface="Arial"/>
              </a:rPr>
              <a:t>	</a:t>
            </a:r>
            <a:r>
              <a:rPr lang="en-US" sz="3200" spc="-1">
                <a:latin typeface="Arial"/>
              </a:rPr>
              <a:t>	</a:t>
            </a:r>
            <a:r>
              <a:rPr lang="en-US" sz="3200" spc="-1">
                <a:latin typeface="Arial"/>
              </a:rPr>
              <a:t>$37.50</a:t>
            </a:r>
            <a:r>
              <a:rPr lang="en-US" sz="3200" spc="-1">
                <a:latin typeface="Arial"/>
              </a:rPr>
              <a:t>	</a:t>
            </a:r>
            <a:r>
              <a:rPr lang="en-US" sz="3200" spc="-1">
                <a:latin typeface="Arial"/>
              </a:rPr>
              <a:t>	</a:t>
            </a:r>
            <a:endParaRPr/>
          </a:p>
          <a:p>
            <a:r>
              <a:rPr lang="en-US" sz="3200" spc="-1">
                <a:latin typeface="Arial"/>
              </a:rPr>
              <a:t>Case (4)</a:t>
            </a:r>
            <a:r>
              <a:rPr lang="en-US" sz="3200" spc="-1">
                <a:latin typeface="Arial"/>
              </a:rPr>
              <a:t>	</a:t>
            </a:r>
            <a:r>
              <a:rPr lang="en-US" sz="3200" spc="-1">
                <a:latin typeface="Arial"/>
              </a:rPr>
              <a:t>	</a:t>
            </a:r>
            <a:r>
              <a:rPr lang="en-US" sz="3200" spc="-1">
                <a:latin typeface="Arial"/>
              </a:rPr>
              <a:t>	</a:t>
            </a:r>
            <a:r>
              <a:rPr lang="en-US" sz="3200" spc="-1">
                <a:latin typeface="Arial"/>
              </a:rPr>
              <a:t>	</a:t>
            </a:r>
            <a:r>
              <a:rPr lang="en-US" sz="3200" spc="-1">
                <a:latin typeface="Arial"/>
              </a:rPr>
              <a:t>	</a:t>
            </a:r>
            <a:r>
              <a:rPr lang="en-US" sz="3200" spc="-1">
                <a:latin typeface="Arial"/>
              </a:rPr>
              <a:t>	</a:t>
            </a:r>
            <a:r>
              <a:rPr lang="en-US" sz="3200" spc="-1">
                <a:latin typeface="Arial"/>
              </a:rPr>
              <a:t>$50.00 - $150</a:t>
            </a:r>
            <a:endParaRPr/>
          </a:p>
          <a:p>
            <a:r>
              <a:rPr lang="en-US" sz="3200" spc="-1">
                <a:latin typeface="Arial"/>
              </a:rPr>
              <a:t>PCB</a:t>
            </a:r>
            <a:r>
              <a:rPr lang="en-US" sz="3200" spc="-1">
                <a:latin typeface="Arial"/>
              </a:rPr>
              <a:t>	</a:t>
            </a:r>
            <a:r>
              <a:rPr lang="en-US" sz="3200" spc="-1">
                <a:latin typeface="Arial"/>
              </a:rPr>
              <a:t> (10)</a:t>
            </a:r>
            <a:r>
              <a:rPr lang="en-US" sz="3200" spc="-1">
                <a:latin typeface="Arial"/>
              </a:rPr>
              <a:t>	</a:t>
            </a:r>
            <a:r>
              <a:rPr lang="en-US" sz="3200" spc="-1">
                <a:latin typeface="Arial"/>
              </a:rPr>
              <a:t>	</a:t>
            </a:r>
            <a:r>
              <a:rPr lang="en-US" sz="3200" spc="-1">
                <a:latin typeface="Arial"/>
              </a:rPr>
              <a:t>	</a:t>
            </a:r>
            <a:r>
              <a:rPr lang="en-US" sz="3200" spc="-1">
                <a:latin typeface="Arial"/>
              </a:rPr>
              <a:t>	</a:t>
            </a:r>
            <a:r>
              <a:rPr lang="en-US" sz="3200" spc="-1">
                <a:latin typeface="Arial"/>
              </a:rPr>
              <a:t>	</a:t>
            </a:r>
            <a:r>
              <a:rPr lang="en-US" sz="3200" spc="-1">
                <a:latin typeface="Arial"/>
              </a:rPr>
              <a:t>	</a:t>
            </a:r>
            <a:r>
              <a:rPr lang="en-US" sz="3200" spc="-1">
                <a:latin typeface="Arial"/>
              </a:rPr>
              <a:t>$31.00 - $200</a:t>
            </a:r>
            <a:endParaRPr/>
          </a:p>
          <a:p>
            <a:endParaRPr/>
          </a:p>
          <a:p>
            <a:r>
              <a:rPr lang="en-US" sz="3200" spc="-1">
                <a:latin typeface="Arial"/>
              </a:rPr>
              <a:t>Total cost</a:t>
            </a:r>
            <a:r>
              <a:rPr lang="en-US" sz="3200" spc="-1">
                <a:latin typeface="Arial"/>
              </a:rPr>
              <a:t>	</a:t>
            </a:r>
            <a:r>
              <a:rPr lang="en-US" sz="3200" spc="-1">
                <a:latin typeface="Arial"/>
              </a:rPr>
              <a:t>	</a:t>
            </a:r>
            <a:r>
              <a:rPr lang="en-US" sz="3200" spc="-1">
                <a:latin typeface="Arial"/>
              </a:rPr>
              <a:t>	</a:t>
            </a:r>
            <a:r>
              <a:rPr lang="en-US" sz="3200" spc="-1">
                <a:latin typeface="Arial"/>
              </a:rPr>
              <a:t>	</a:t>
            </a:r>
            <a:r>
              <a:rPr lang="en-US" sz="3200" spc="-1">
                <a:latin typeface="Arial"/>
              </a:rPr>
              <a:t>	</a:t>
            </a:r>
            <a:r>
              <a:rPr lang="en-US" sz="3200" spc="-1">
                <a:latin typeface="Arial"/>
              </a:rPr>
              <a:t>	</a:t>
            </a:r>
            <a:r>
              <a:rPr lang="en-US" sz="3200" spc="-1">
                <a:latin typeface="Arial"/>
              </a:rPr>
              <a:t>$156.44 - $587.50</a:t>
            </a:r>
            <a:endParaRPr/>
          </a:p>
          <a:p>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3" name="TextShape 1"/>
          <p:cNvSpPr txBox="1"/>
          <p:nvPr/>
        </p:nvSpPr>
        <p:spPr>
          <a:xfrm>
            <a:off x="504000" y="49320"/>
            <a:ext cx="9071640" cy="956520"/>
          </a:xfrm>
          <a:prstGeom prst="rect">
            <a:avLst/>
          </a:prstGeom>
          <a:noFill/>
          <a:ln>
            <a:noFill/>
          </a:ln>
        </p:spPr>
        <p:txBody>
          <a:bodyPr lIns="0" rIns="0" tIns="0" bIns="0" anchor="ctr"/>
          <a:p>
            <a:pPr algn="ctr"/>
            <a:r>
              <a:rPr lang="en-US" sz="4400" spc="-1">
                <a:latin typeface="Bitstream Vera Sans"/>
              </a:rPr>
              <a:t>Course Deliverables</a:t>
            </a:r>
            <a:endParaRPr/>
          </a:p>
        </p:txBody>
      </p:sp>
      <p:sp>
        <p:nvSpPr>
          <p:cNvPr id="94" name="TextShape 2"/>
          <p:cNvSpPr txBox="1"/>
          <p:nvPr/>
        </p:nvSpPr>
        <p:spPr>
          <a:xfrm>
            <a:off x="182880" y="1188720"/>
            <a:ext cx="9784080" cy="5486400"/>
          </a:xfrm>
          <a:prstGeom prst="rect">
            <a:avLst/>
          </a:prstGeom>
          <a:noFill/>
          <a:ln>
            <a:noFill/>
          </a:ln>
        </p:spPr>
        <p:txBody>
          <a:bodyPr lIns="0" rIns="0" tIns="0" bIns="0"/>
          <a:p>
            <a:r>
              <a:rPr lang="en-US" sz="3200" spc="-1">
                <a:latin typeface="Arial"/>
              </a:rPr>
              <a:t>Detailed feedback on what approaches worked well and would be worth further investigation in future projects as well as what approaches were less than successful.</a:t>
            </a:r>
            <a:endParaRPr/>
          </a:p>
          <a:p>
            <a:endParaRPr/>
          </a:p>
          <a:p>
            <a:r>
              <a:rPr lang="en-US" sz="3200" spc="-1">
                <a:latin typeface="Arial"/>
              </a:rPr>
              <a:t>Working prototypes of four different input or output devices for the handicapped.</a:t>
            </a:r>
            <a:endParaRPr/>
          </a:p>
          <a:p>
            <a:endParaRPr/>
          </a:p>
          <a:p>
            <a:r>
              <a:rPr lang="en-US" sz="3200" spc="-1">
                <a:latin typeface="Arial"/>
              </a:rPr>
              <a:t>A collection of software enhancing the prototypes from a simple I/O peripheral to a more useful tool.</a:t>
            </a:r>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0" name="TextShape 1"/>
          <p:cNvSpPr txBox="1"/>
          <p:nvPr/>
        </p:nvSpPr>
        <p:spPr>
          <a:xfrm>
            <a:off x="504000" y="49320"/>
            <a:ext cx="9071640" cy="956520"/>
          </a:xfrm>
          <a:prstGeom prst="rect">
            <a:avLst/>
          </a:prstGeom>
          <a:noFill/>
          <a:ln>
            <a:noFill/>
          </a:ln>
        </p:spPr>
        <p:txBody>
          <a:bodyPr lIns="0" rIns="0" tIns="0" bIns="0" anchor="ctr"/>
          <a:p>
            <a:pPr algn="ctr"/>
            <a:r>
              <a:rPr lang="en-US" sz="4400" spc="-1">
                <a:latin typeface="Bitstream Vera Sans"/>
              </a:rPr>
              <a:t>Vocabulary</a:t>
            </a:r>
            <a:endParaRPr/>
          </a:p>
        </p:txBody>
      </p:sp>
      <p:sp>
        <p:nvSpPr>
          <p:cNvPr id="51" name="TextShape 2"/>
          <p:cNvSpPr txBox="1"/>
          <p:nvPr/>
        </p:nvSpPr>
        <p:spPr>
          <a:xfrm>
            <a:off x="137520" y="1280160"/>
            <a:ext cx="5988960" cy="5399280"/>
          </a:xfrm>
          <a:prstGeom prst="rect">
            <a:avLst/>
          </a:prstGeom>
          <a:noFill/>
          <a:ln>
            <a:noFill/>
          </a:ln>
        </p:spPr>
        <p:txBody>
          <a:bodyPr lIns="0" rIns="0" tIns="0" bIns="0"/>
          <a:p>
            <a:pPr marL="432000" indent="-324000">
              <a:buClr>
                <a:srgbClr val="ffffff"/>
              </a:buClr>
              <a:buSzPct val="45000"/>
              <a:buFont typeface="StarSymbol"/>
              <a:buChar char=""/>
            </a:pPr>
            <a:r>
              <a:rPr lang="en-US" sz="3200" spc="-1">
                <a:latin typeface="Arial"/>
              </a:rPr>
              <a:t>Human Interface Device (H.I.D.)</a:t>
            </a:r>
            <a:endParaRPr/>
          </a:p>
          <a:p>
            <a:pPr lvl="1" marL="864000" indent="-324000">
              <a:buClr>
                <a:srgbClr val="ffffff"/>
              </a:buClr>
              <a:buSzPct val="75000"/>
              <a:buFont typeface="StarSymbol"/>
              <a:buChar char=""/>
            </a:pPr>
            <a:r>
              <a:rPr lang="en-US" sz="2800" spc="-1">
                <a:latin typeface="Arial"/>
              </a:rPr>
              <a:t>A method by which a human interacts with an electronic information system either by input or output [1].</a:t>
            </a:r>
            <a:endParaRPr/>
          </a:p>
          <a:p>
            <a:pPr lvl="1" marL="864000" indent="-324000">
              <a:buClr>
                <a:srgbClr val="ffffff"/>
              </a:buClr>
              <a:buSzPct val="75000"/>
              <a:buFont typeface="StarSymbol"/>
              <a:buChar char=""/>
            </a:pPr>
            <a:r>
              <a:rPr lang="en-US" sz="2800" spc="-1">
                <a:latin typeface="Arial"/>
              </a:rPr>
              <a:t>That thing that Windows XP could never recognize.</a:t>
            </a:r>
            <a:endParaRPr/>
          </a:p>
        </p:txBody>
      </p:sp>
      <p:pic>
        <p:nvPicPr>
          <p:cNvPr id="52" name="" descr=""/>
          <p:cNvPicPr/>
          <p:nvPr/>
        </p:nvPicPr>
        <p:blipFill>
          <a:blip r:embed="rId1"/>
          <a:stretch/>
        </p:blipFill>
        <p:spPr>
          <a:xfrm>
            <a:off x="5943600" y="1371600"/>
            <a:ext cx="3840480" cy="2578680"/>
          </a:xfrm>
          <a:prstGeom prst="rect">
            <a:avLst/>
          </a:prstGeom>
          <a:ln>
            <a:noFill/>
          </a:ln>
        </p:spPr>
      </p:pic>
      <p:pic>
        <p:nvPicPr>
          <p:cNvPr id="53" name="" descr=""/>
          <p:cNvPicPr/>
          <p:nvPr/>
        </p:nvPicPr>
        <p:blipFill>
          <a:blip r:embed="rId2"/>
          <a:stretch/>
        </p:blipFill>
        <p:spPr>
          <a:xfrm>
            <a:off x="6006960" y="4185720"/>
            <a:ext cx="3777120" cy="203220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4" name="TextShape 1"/>
          <p:cNvSpPr txBox="1"/>
          <p:nvPr/>
        </p:nvSpPr>
        <p:spPr>
          <a:xfrm>
            <a:off x="504000" y="49320"/>
            <a:ext cx="9071640" cy="956520"/>
          </a:xfrm>
          <a:prstGeom prst="rect">
            <a:avLst/>
          </a:prstGeom>
          <a:noFill/>
          <a:ln>
            <a:noFill/>
          </a:ln>
        </p:spPr>
        <p:txBody>
          <a:bodyPr lIns="0" rIns="0" tIns="0" bIns="0" anchor="ctr"/>
          <a:p>
            <a:pPr algn="ctr"/>
            <a:r>
              <a:rPr lang="en-US" sz="4400" spc="-1">
                <a:latin typeface="Bitstream Vera Sans"/>
              </a:rPr>
              <a:t>Team Members</a:t>
            </a:r>
            <a:endParaRPr/>
          </a:p>
        </p:txBody>
      </p:sp>
      <p:sp>
        <p:nvSpPr>
          <p:cNvPr id="55" name="TextShape 2"/>
          <p:cNvSpPr txBox="1"/>
          <p:nvPr/>
        </p:nvSpPr>
        <p:spPr>
          <a:xfrm>
            <a:off x="182880" y="1188720"/>
            <a:ext cx="9784080" cy="5486400"/>
          </a:xfrm>
          <a:prstGeom prst="rect">
            <a:avLst/>
          </a:prstGeom>
          <a:noFill/>
          <a:ln>
            <a:noFill/>
          </a:ln>
        </p:spPr>
        <p:txBody>
          <a:bodyPr lIns="0" rIns="0" tIns="0" bIns="0"/>
          <a:p>
            <a:pPr marL="432000" indent="-324000">
              <a:buClr>
                <a:srgbClr val="ffffff"/>
              </a:buClr>
              <a:buSzPct val="45000"/>
              <a:buFont typeface="StarSymbol"/>
              <a:buChar char=""/>
            </a:pPr>
            <a:r>
              <a:rPr lang="en-US" sz="3200" spc="-1">
                <a:latin typeface="Arial"/>
              </a:rPr>
              <a:t>Christopher Bero</a:t>
            </a:r>
            <a:endParaRPr/>
          </a:p>
          <a:p>
            <a:pPr lvl="1" marL="864000" indent="-324000">
              <a:buClr>
                <a:srgbClr val="ffffff"/>
              </a:buClr>
              <a:buSzPct val="75000"/>
              <a:buFont typeface="StarSymbol"/>
              <a:buChar char=""/>
            </a:pPr>
            <a:r>
              <a:rPr lang="en-US" sz="2800" spc="-1">
                <a:latin typeface="Arial"/>
              </a:rPr>
              <a:t>Interested in Environmental Conservation</a:t>
            </a:r>
            <a:endParaRPr/>
          </a:p>
          <a:p>
            <a:pPr marL="432000" indent="-324000">
              <a:buClr>
                <a:srgbClr val="ffffff"/>
              </a:buClr>
              <a:buSzPct val="45000"/>
              <a:buFont typeface="StarSymbol"/>
              <a:buChar char=""/>
            </a:pPr>
            <a:r>
              <a:rPr lang="en-US" sz="3200" spc="-1">
                <a:latin typeface="Arial"/>
              </a:rPr>
              <a:t>Bryant Johnson</a:t>
            </a:r>
            <a:endParaRPr/>
          </a:p>
          <a:p>
            <a:pPr lvl="1" marL="864000" indent="-324000">
              <a:buClr>
                <a:srgbClr val="ffffff"/>
              </a:buClr>
              <a:buSzPct val="75000"/>
              <a:buFont typeface="StarSymbol"/>
              <a:buChar char=""/>
            </a:pPr>
            <a:r>
              <a:rPr lang="en-US" sz="2800" spc="-1">
                <a:latin typeface="Arial"/>
              </a:rPr>
              <a:t>Interested in Cybersecurity</a:t>
            </a:r>
            <a:endParaRPr/>
          </a:p>
          <a:p>
            <a:pPr marL="432000" indent="-324000">
              <a:buClr>
                <a:srgbClr val="ffffff"/>
              </a:buClr>
              <a:buSzPct val="45000"/>
              <a:buFont typeface="StarSymbol"/>
              <a:buChar char=""/>
            </a:pPr>
            <a:r>
              <a:rPr lang="en-US" sz="3200" spc="-1">
                <a:latin typeface="Arial"/>
              </a:rPr>
              <a:t>Mike Baldwin</a:t>
            </a:r>
            <a:endParaRPr/>
          </a:p>
          <a:p>
            <a:pPr lvl="1" marL="864000" indent="-324000">
              <a:buClr>
                <a:srgbClr val="ffffff"/>
              </a:buClr>
              <a:buSzPct val="75000"/>
              <a:buFont typeface="StarSymbol"/>
              <a:buChar char=""/>
            </a:pPr>
            <a:r>
              <a:rPr lang="en-US" sz="2800" spc="-1">
                <a:latin typeface="Arial"/>
              </a:rPr>
              <a:t>Interested in Software Development</a:t>
            </a:r>
            <a:endParaRPr/>
          </a:p>
          <a:p>
            <a:pPr marL="432000" indent="-324000">
              <a:buClr>
                <a:srgbClr val="ffffff"/>
              </a:buClr>
              <a:buSzPct val="45000"/>
              <a:buFont typeface="StarSymbol"/>
              <a:buChar char=""/>
            </a:pPr>
            <a:r>
              <a:rPr lang="en-US" sz="3200" spc="-1">
                <a:latin typeface="Arial"/>
              </a:rPr>
              <a:t>John Gould</a:t>
            </a:r>
            <a:endParaRPr/>
          </a:p>
          <a:p>
            <a:pPr lvl="1" marL="864000" indent="-324000">
              <a:buClr>
                <a:srgbClr val="ffffff"/>
              </a:buClr>
              <a:buSzPct val="75000"/>
              <a:buFont typeface="StarSymbol"/>
              <a:buChar char=""/>
            </a:pPr>
            <a:r>
              <a:rPr lang="en-US" sz="2800" spc="-1">
                <a:latin typeface="Arial"/>
              </a:rPr>
              <a:t>Interested in Micro-controllers and Software Development</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6" name="TextShape 1"/>
          <p:cNvSpPr txBox="1"/>
          <p:nvPr/>
        </p:nvSpPr>
        <p:spPr>
          <a:xfrm>
            <a:off x="504000" y="49320"/>
            <a:ext cx="9071640" cy="956520"/>
          </a:xfrm>
          <a:prstGeom prst="rect">
            <a:avLst/>
          </a:prstGeom>
          <a:noFill/>
          <a:ln>
            <a:noFill/>
          </a:ln>
        </p:spPr>
        <p:txBody>
          <a:bodyPr lIns="0" rIns="0" tIns="0" bIns="0" anchor="ctr"/>
          <a:p>
            <a:pPr algn="ctr"/>
            <a:r>
              <a:rPr lang="en-US" sz="4400" spc="-1">
                <a:latin typeface="Bitstream Vera Sans"/>
              </a:rPr>
              <a:t>Team Members</a:t>
            </a:r>
            <a:endParaRPr/>
          </a:p>
        </p:txBody>
      </p:sp>
      <p:sp>
        <p:nvSpPr>
          <p:cNvPr id="57" name="TextShape 2"/>
          <p:cNvSpPr txBox="1"/>
          <p:nvPr/>
        </p:nvSpPr>
        <p:spPr>
          <a:xfrm>
            <a:off x="182880" y="1188720"/>
            <a:ext cx="9784080" cy="5486400"/>
          </a:xfrm>
          <a:prstGeom prst="rect">
            <a:avLst/>
          </a:prstGeom>
          <a:noFill/>
          <a:ln>
            <a:noFill/>
          </a:ln>
        </p:spPr>
        <p:txBody>
          <a:bodyPr lIns="0" rIns="0" tIns="0" bIns="0"/>
          <a:p>
            <a:pPr marL="432000" indent="-324000">
              <a:buClr>
                <a:srgbClr val="ffffff"/>
              </a:buClr>
              <a:buSzPct val="45000"/>
              <a:buFont typeface="StarSymbol"/>
              <a:buChar char=""/>
            </a:pPr>
            <a:r>
              <a:rPr lang="en-US" sz="3200" spc="-1">
                <a:latin typeface="Arial"/>
              </a:rPr>
              <a:t>Christopher Bero</a:t>
            </a:r>
            <a:endParaRPr/>
          </a:p>
          <a:p>
            <a:pPr lvl="1" marL="864000" indent="-324000">
              <a:buClr>
                <a:srgbClr val="ffffff"/>
              </a:buClr>
              <a:buSzPct val="75000"/>
              <a:buFont typeface="StarSymbol"/>
              <a:buChar char=""/>
            </a:pPr>
            <a:r>
              <a:rPr lang="en-US" sz="2800" spc="-1">
                <a:latin typeface="Arial"/>
              </a:rPr>
              <a:t>Hardware Lead, Community Outreach</a:t>
            </a:r>
            <a:endParaRPr/>
          </a:p>
          <a:p>
            <a:pPr marL="432000" indent="-324000">
              <a:buClr>
                <a:srgbClr val="ffffff"/>
              </a:buClr>
              <a:buSzPct val="45000"/>
              <a:buFont typeface="StarSymbol"/>
              <a:buChar char=""/>
            </a:pPr>
            <a:r>
              <a:rPr lang="en-US" sz="3200" spc="-1">
                <a:latin typeface="Arial"/>
              </a:rPr>
              <a:t>Bryant Johnson</a:t>
            </a:r>
            <a:endParaRPr/>
          </a:p>
          <a:p>
            <a:pPr lvl="1" marL="864000" indent="-324000">
              <a:buClr>
                <a:srgbClr val="ffffff"/>
              </a:buClr>
              <a:buSzPct val="75000"/>
              <a:buFont typeface="StarSymbol"/>
              <a:buChar char=""/>
            </a:pPr>
            <a:r>
              <a:rPr lang="en-US" sz="2800" spc="-1">
                <a:latin typeface="Arial"/>
              </a:rPr>
              <a:t>Testing Lead, Technical Writer</a:t>
            </a:r>
            <a:endParaRPr/>
          </a:p>
          <a:p>
            <a:pPr marL="432000" indent="-324000">
              <a:buClr>
                <a:srgbClr val="ffffff"/>
              </a:buClr>
              <a:buSzPct val="45000"/>
              <a:buFont typeface="StarSymbol"/>
              <a:buChar char=""/>
            </a:pPr>
            <a:r>
              <a:rPr lang="en-US" sz="3200" spc="-1">
                <a:latin typeface="Arial"/>
              </a:rPr>
              <a:t>Mike Baldwin</a:t>
            </a:r>
            <a:endParaRPr/>
          </a:p>
          <a:p>
            <a:pPr lvl="1" marL="864000" indent="-324000">
              <a:buClr>
                <a:srgbClr val="ffffff"/>
              </a:buClr>
              <a:buSzPct val="75000"/>
              <a:buFont typeface="StarSymbol"/>
              <a:buChar char=""/>
            </a:pPr>
            <a:r>
              <a:rPr lang="en-US" sz="2800" spc="-1">
                <a:latin typeface="Arial"/>
              </a:rPr>
              <a:t>Software Lead, Systems Interface</a:t>
            </a:r>
            <a:endParaRPr/>
          </a:p>
          <a:p>
            <a:pPr marL="432000" indent="-324000">
              <a:buClr>
                <a:srgbClr val="ffffff"/>
              </a:buClr>
              <a:buSzPct val="45000"/>
              <a:buFont typeface="StarSymbol"/>
              <a:buChar char=""/>
            </a:pPr>
            <a:r>
              <a:rPr lang="en-US" sz="3200" spc="-1">
                <a:latin typeface="Arial"/>
              </a:rPr>
              <a:t>John Gould</a:t>
            </a:r>
            <a:endParaRPr/>
          </a:p>
          <a:p>
            <a:pPr lvl="1" marL="864000" indent="-324000">
              <a:buClr>
                <a:srgbClr val="ffffff"/>
              </a:buClr>
              <a:buSzPct val="75000"/>
              <a:buFont typeface="StarSymbol"/>
              <a:buChar char=""/>
            </a:pPr>
            <a:r>
              <a:rPr lang="en-US" sz="2800" spc="-1">
                <a:latin typeface="Arial"/>
              </a:rPr>
              <a:t>Systems Lead, Microcontrollers</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8" name="TextShape 1"/>
          <p:cNvSpPr txBox="1"/>
          <p:nvPr/>
        </p:nvSpPr>
        <p:spPr>
          <a:xfrm>
            <a:off x="504000" y="49320"/>
            <a:ext cx="9071640" cy="956520"/>
          </a:xfrm>
          <a:prstGeom prst="rect">
            <a:avLst/>
          </a:prstGeom>
          <a:noFill/>
          <a:ln>
            <a:noFill/>
          </a:ln>
        </p:spPr>
        <p:txBody>
          <a:bodyPr lIns="0" rIns="0" tIns="0" bIns="0" anchor="ctr"/>
          <a:p>
            <a:pPr algn="ctr"/>
            <a:r>
              <a:rPr lang="en-US" sz="4400" spc="-1">
                <a:latin typeface="Bitstream Vera Sans"/>
              </a:rPr>
              <a:t>Existing A.T. Shortfalls</a:t>
            </a:r>
            <a:endParaRPr/>
          </a:p>
        </p:txBody>
      </p:sp>
      <p:sp>
        <p:nvSpPr>
          <p:cNvPr id="59" name="TextShape 2"/>
          <p:cNvSpPr txBox="1"/>
          <p:nvPr/>
        </p:nvSpPr>
        <p:spPr>
          <a:xfrm>
            <a:off x="182880" y="1188720"/>
            <a:ext cx="9784080" cy="5486400"/>
          </a:xfrm>
          <a:prstGeom prst="rect">
            <a:avLst/>
          </a:prstGeom>
          <a:noFill/>
          <a:ln>
            <a:noFill/>
          </a:ln>
        </p:spPr>
        <p:txBody>
          <a:bodyPr lIns="0" rIns="0" tIns="0" bIns="0"/>
          <a:p>
            <a:pPr marL="432000" indent="-324000">
              <a:buClr>
                <a:srgbClr val="ffffff"/>
              </a:buClr>
              <a:buSzPct val="45000"/>
              <a:buFont typeface="StarSymbol"/>
              <a:buChar char=""/>
            </a:pPr>
            <a:r>
              <a:rPr lang="en-US" sz="3200" spc="-1">
                <a:latin typeface="Arial"/>
              </a:rPr>
              <a:t>Why Computers</a:t>
            </a:r>
            <a:endParaRPr/>
          </a:p>
          <a:p>
            <a:pPr lvl="1" marL="864000" indent="-324000">
              <a:buClr>
                <a:srgbClr val="ffffff"/>
              </a:buClr>
              <a:buSzPct val="75000"/>
              <a:buFont typeface="StarSymbol"/>
              <a:buChar char=""/>
            </a:pPr>
            <a:r>
              <a:rPr lang="en-US" sz="2800" spc="-1">
                <a:latin typeface="Arial"/>
              </a:rPr>
              <a:t>In the United States alone:</a:t>
            </a:r>
            <a:endParaRPr/>
          </a:p>
          <a:p>
            <a:pPr lvl="2" marL="1296000" indent="-288000">
              <a:buClr>
                <a:srgbClr val="ffffff"/>
              </a:buClr>
              <a:buSzPct val="45000"/>
              <a:buFont typeface="StarSymbol"/>
              <a:buChar char=""/>
            </a:pPr>
            <a:r>
              <a:rPr lang="en-US" sz="2400" spc="-1">
                <a:latin typeface="Arial"/>
              </a:rPr>
              <a:t>12 million visually impaired persons</a:t>
            </a:r>
            <a:endParaRPr/>
          </a:p>
          <a:p>
            <a:pPr lvl="2" marL="1296000" indent="-288000">
              <a:buClr>
                <a:srgbClr val="ffffff"/>
              </a:buClr>
              <a:buSzPct val="45000"/>
              <a:buFont typeface="StarSymbol"/>
              <a:buChar char=""/>
            </a:pPr>
            <a:r>
              <a:rPr lang="en-US" sz="2400" spc="-1">
                <a:latin typeface="Arial"/>
              </a:rPr>
              <a:t>11.7 million physically disabled persons</a:t>
            </a:r>
            <a:endParaRPr/>
          </a:p>
          <a:p>
            <a:pPr lvl="1" marL="864000" indent="-324000">
              <a:buClr>
                <a:srgbClr val="ffffff"/>
              </a:buClr>
              <a:buSzPct val="75000"/>
              <a:buFont typeface="StarSymbol"/>
              <a:buChar char=""/>
            </a:pPr>
            <a:r>
              <a:rPr lang="en-US" sz="2800" spc="-1">
                <a:latin typeface="Arial"/>
              </a:rPr>
              <a:t>These people perceive the format of books and paper as an obstruction to information access [1].</a:t>
            </a:r>
            <a:endParaRPr/>
          </a:p>
          <a:p>
            <a:pPr lvl="1" marL="864000" indent="-324000">
              <a:buClr>
                <a:srgbClr val="ffffff"/>
              </a:buClr>
              <a:buSzPct val="75000"/>
              <a:buFont typeface="StarSymbol"/>
              <a:buChar char=""/>
            </a:pPr>
            <a:r>
              <a:rPr lang="en-US" sz="2800" spc="-1">
                <a:latin typeface="Arial"/>
              </a:rPr>
              <a:t>Computers offer access to this information and have allowances to implement highly customized interfaces.</a:t>
            </a:r>
            <a:endParaRPr/>
          </a:p>
          <a:p>
            <a:pPr lvl="1" marL="864000" indent="-324000">
              <a:buClr>
                <a:srgbClr val="ffffff"/>
              </a:buClr>
              <a:buSzPct val="75000"/>
              <a:buFont typeface="StarSymbol"/>
              <a:buChar char=""/>
            </a:pPr>
            <a:r>
              <a:rPr lang="en-US" sz="2800" spc="-1">
                <a:latin typeface="Arial"/>
              </a:rPr>
              <a:t>Our generation consists of a voice that Internet access is a human right [2]. Unless it extends to </a:t>
            </a:r>
            <a:r>
              <a:rPr i="1" lang="en-US" sz="2800" spc="-1">
                <a:latin typeface="Arial"/>
              </a:rPr>
              <a:t>all</a:t>
            </a:r>
            <a:r>
              <a:rPr lang="en-US" sz="2800" spc="-1">
                <a:latin typeface="Arial"/>
              </a:rPr>
              <a:t> people, such discussions are farcical.</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60" name="" descr=""/>
          <p:cNvPicPr/>
          <p:nvPr/>
        </p:nvPicPr>
        <p:blipFill>
          <a:blip r:embed="rId1"/>
          <a:srcRect l="0" t="7813" r="0" b="8652"/>
          <a:stretch/>
        </p:blipFill>
        <p:spPr>
          <a:xfrm>
            <a:off x="6701040" y="3931920"/>
            <a:ext cx="3174480" cy="2651400"/>
          </a:xfrm>
          <a:prstGeom prst="rect">
            <a:avLst/>
          </a:prstGeom>
          <a:ln>
            <a:noFill/>
          </a:ln>
        </p:spPr>
      </p:pic>
      <p:sp>
        <p:nvSpPr>
          <p:cNvPr id="61" name="TextShape 1"/>
          <p:cNvSpPr txBox="1"/>
          <p:nvPr/>
        </p:nvSpPr>
        <p:spPr>
          <a:xfrm>
            <a:off x="504000" y="49320"/>
            <a:ext cx="9071640" cy="956520"/>
          </a:xfrm>
          <a:prstGeom prst="rect">
            <a:avLst/>
          </a:prstGeom>
          <a:noFill/>
          <a:ln>
            <a:noFill/>
          </a:ln>
        </p:spPr>
        <p:txBody>
          <a:bodyPr lIns="0" rIns="0" tIns="0" bIns="0" anchor="ctr"/>
          <a:p>
            <a:pPr algn="ctr"/>
            <a:r>
              <a:rPr lang="en-US" sz="4400" spc="-1">
                <a:latin typeface="Bitstream Vera Sans"/>
              </a:rPr>
              <a:t>Existing A.T. Shortfalls</a:t>
            </a:r>
            <a:endParaRPr/>
          </a:p>
        </p:txBody>
      </p:sp>
      <p:sp>
        <p:nvSpPr>
          <p:cNvPr id="62" name="TextShape 2"/>
          <p:cNvSpPr txBox="1"/>
          <p:nvPr/>
        </p:nvSpPr>
        <p:spPr>
          <a:xfrm>
            <a:off x="182880" y="1188720"/>
            <a:ext cx="9784080" cy="5486400"/>
          </a:xfrm>
          <a:prstGeom prst="rect">
            <a:avLst/>
          </a:prstGeom>
          <a:noFill/>
          <a:ln>
            <a:noFill/>
          </a:ln>
        </p:spPr>
        <p:txBody>
          <a:bodyPr lIns="0" rIns="0" tIns="0" bIns="0"/>
          <a:p>
            <a:pPr marL="432000" indent="-324000">
              <a:buClr>
                <a:srgbClr val="ffffff"/>
              </a:buClr>
              <a:buSzPct val="45000"/>
              <a:buFont typeface="StarSymbol"/>
              <a:buChar char=""/>
            </a:pPr>
            <a:r>
              <a:rPr lang="en-US" sz="3200" spc="-1">
                <a:latin typeface="Arial"/>
              </a:rPr>
              <a:t>Adaptability and Improvement</a:t>
            </a:r>
            <a:endParaRPr/>
          </a:p>
          <a:p>
            <a:pPr lvl="1" marL="864000" indent="-324000">
              <a:buClr>
                <a:srgbClr val="ffffff"/>
              </a:buClr>
              <a:buSzPct val="75000"/>
              <a:buFont typeface="StarSymbol"/>
              <a:buChar char=""/>
            </a:pPr>
            <a:r>
              <a:rPr lang="en-US" sz="2800" spc="-1">
                <a:latin typeface="Arial"/>
              </a:rPr>
              <a:t>Due to high development costs and low volume market, adaptive technology tends to be less than.. adaptive.</a:t>
            </a:r>
            <a:endParaRPr/>
          </a:p>
          <a:p>
            <a:pPr lvl="1" marL="864000" indent="-324000">
              <a:buClr>
                <a:srgbClr val="ffffff"/>
              </a:buClr>
              <a:buSzPct val="75000"/>
              <a:buFont typeface="StarSymbol"/>
              <a:buChar char=""/>
            </a:pPr>
            <a:r>
              <a:rPr lang="en-US" sz="2800" spc="-1">
                <a:latin typeface="Arial"/>
              </a:rPr>
              <a:t>Systems developed a decade ago were not targeted toward efficient flat panel monitors or high speed USB connections. </a:t>
            </a:r>
            <a:endParaRPr/>
          </a:p>
          <a:p>
            <a:pPr lvl="1" marL="864000" indent="-324000">
              <a:buClr>
                <a:srgbClr val="ffffff"/>
              </a:buClr>
              <a:buSzPct val="75000"/>
              <a:buFont typeface="StarSymbol"/>
              <a:buChar char=""/>
            </a:pPr>
            <a:r>
              <a:rPr lang="en-US" sz="2800" spc="-1">
                <a:latin typeface="Arial"/>
              </a:rPr>
              <a:t>But they are still in use today, </a:t>
            </a:r>
            <a:r>
              <a:rPr lang="en-US" sz="2800" spc="-1">
                <a:latin typeface="Arial"/>
              </a:rPr>
              <a:t>	</a:t>
            </a:r>
            <a:r>
              <a:rPr lang="en-US" sz="2800" spc="-1">
                <a:latin typeface="Arial"/>
              </a:rPr>
              <a:t>	</a:t>
            </a:r>
            <a:r>
              <a:rPr lang="en-US" sz="2800" spc="-1">
                <a:latin typeface="Arial"/>
              </a:rPr>
              <a:t>	</a:t>
            </a:r>
            <a:r>
              <a:rPr lang="en-US" sz="2800" spc="-1">
                <a:latin typeface="Arial"/>
              </a:rPr>
              <a:t>	</a:t>
            </a:r>
            <a:r>
              <a:rPr lang="en-US" sz="2800" spc="-1">
                <a:latin typeface="Arial"/>
              </a:rPr>
              <a:t>	</a:t>
            </a:r>
            <a:r>
              <a:rPr lang="en-US" sz="2800" spc="-1">
                <a:latin typeface="Arial"/>
              </a:rPr>
              <a:t>	</a:t>
            </a:r>
            <a:r>
              <a:rPr lang="en-US" sz="2800" spc="-1">
                <a:latin typeface="Arial"/>
              </a:rPr>
              <a:t>	</a:t>
            </a:r>
            <a:r>
              <a:rPr lang="en-US" sz="2800" spc="-1">
                <a:latin typeface="Arial"/>
              </a:rPr>
              <a:t>	</a:t>
            </a:r>
            <a:r>
              <a:rPr lang="en-US" sz="2800" spc="-1">
                <a:latin typeface="Arial"/>
              </a:rPr>
              <a:t>	</a:t>
            </a:r>
            <a:r>
              <a:rPr lang="en-US" sz="2800" spc="-1">
                <a:latin typeface="Arial"/>
              </a:rPr>
              <a:t>and either have no replacement </a:t>
            </a:r>
            <a:r>
              <a:rPr lang="en-US" sz="2800" spc="-1">
                <a:latin typeface="Arial"/>
              </a:rPr>
              <a:t>	</a:t>
            </a:r>
            <a:r>
              <a:rPr lang="en-US" sz="2800" spc="-1">
                <a:latin typeface="Arial"/>
              </a:rPr>
              <a:t>	</a:t>
            </a:r>
            <a:r>
              <a:rPr lang="en-US" sz="2800" spc="-1">
                <a:latin typeface="Arial"/>
              </a:rPr>
              <a:t>	</a:t>
            </a:r>
            <a:r>
              <a:rPr lang="en-US" sz="2800" spc="-1">
                <a:latin typeface="Arial"/>
              </a:rPr>
              <a:t>	</a:t>
            </a:r>
            <a:r>
              <a:rPr lang="en-US" sz="2800" spc="-1">
                <a:latin typeface="Arial"/>
              </a:rPr>
              <a:t>	</a:t>
            </a:r>
            <a:r>
              <a:rPr lang="en-US" sz="2800" spc="-1">
                <a:latin typeface="Arial"/>
              </a:rPr>
              <a:t>	</a:t>
            </a:r>
            <a:r>
              <a:rPr lang="en-US" sz="2800" spc="-1">
                <a:latin typeface="Arial"/>
              </a:rPr>
              <a:t>	</a:t>
            </a:r>
            <a:r>
              <a:rPr lang="en-US" sz="2800" spc="-1">
                <a:latin typeface="Arial"/>
              </a:rPr>
              <a:t>	</a:t>
            </a:r>
            <a:r>
              <a:rPr lang="en-US" sz="2800" spc="-1">
                <a:latin typeface="Arial"/>
              </a:rPr>
              <a:t>or are prohibitively expensive to </a:t>
            </a:r>
            <a:r>
              <a:rPr lang="en-US" sz="2800" spc="-1">
                <a:latin typeface="Arial"/>
              </a:rPr>
              <a:t>	</a:t>
            </a:r>
            <a:r>
              <a:rPr lang="en-US" sz="2800" spc="-1">
                <a:latin typeface="Arial"/>
              </a:rPr>
              <a:t>	</a:t>
            </a:r>
            <a:r>
              <a:rPr lang="en-US" sz="2800" spc="-1">
                <a:latin typeface="Arial"/>
              </a:rPr>
              <a:t>	</a:t>
            </a:r>
            <a:r>
              <a:rPr lang="en-US" sz="2800" spc="-1">
                <a:latin typeface="Arial"/>
              </a:rPr>
              <a:t>	</a:t>
            </a:r>
            <a:r>
              <a:rPr lang="en-US" sz="2800" spc="-1">
                <a:latin typeface="Arial"/>
              </a:rPr>
              <a:t>	</a:t>
            </a:r>
            <a:r>
              <a:rPr lang="en-US" sz="2800" spc="-1">
                <a:latin typeface="Arial"/>
              </a:rPr>
              <a:t>exchange.</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3" name="TextShape 1"/>
          <p:cNvSpPr txBox="1"/>
          <p:nvPr/>
        </p:nvSpPr>
        <p:spPr>
          <a:xfrm>
            <a:off x="504000" y="49320"/>
            <a:ext cx="9071640" cy="956520"/>
          </a:xfrm>
          <a:prstGeom prst="rect">
            <a:avLst/>
          </a:prstGeom>
          <a:noFill/>
          <a:ln>
            <a:noFill/>
          </a:ln>
        </p:spPr>
        <p:txBody>
          <a:bodyPr lIns="0" rIns="0" tIns="0" bIns="0" anchor="ctr"/>
          <a:p>
            <a:pPr algn="ctr"/>
            <a:r>
              <a:rPr lang="en-US" sz="4400" spc="-1">
                <a:latin typeface="Bitstream Vera Sans"/>
              </a:rPr>
              <a:t>Existing A.T. Shortfalls</a:t>
            </a:r>
            <a:endParaRPr/>
          </a:p>
        </p:txBody>
      </p:sp>
      <p:sp>
        <p:nvSpPr>
          <p:cNvPr id="64" name="TextShape 2"/>
          <p:cNvSpPr txBox="1"/>
          <p:nvPr/>
        </p:nvSpPr>
        <p:spPr>
          <a:xfrm>
            <a:off x="182880" y="1188720"/>
            <a:ext cx="9784080" cy="5486400"/>
          </a:xfrm>
          <a:prstGeom prst="rect">
            <a:avLst/>
          </a:prstGeom>
          <a:noFill/>
          <a:ln>
            <a:noFill/>
          </a:ln>
        </p:spPr>
        <p:txBody>
          <a:bodyPr lIns="0" rIns="0" tIns="0" bIns="0"/>
          <a:p>
            <a:pPr marL="432000" indent="-324000">
              <a:buClr>
                <a:srgbClr val="ffffff"/>
              </a:buClr>
              <a:buSzPct val="45000"/>
              <a:buFont typeface="StarSymbol"/>
              <a:buChar char=""/>
            </a:pPr>
            <a:r>
              <a:rPr lang="en-US" sz="3200" spc="-1">
                <a:latin typeface="Arial"/>
              </a:rPr>
              <a:t>Expense</a:t>
            </a:r>
            <a:endParaRPr/>
          </a:p>
          <a:p>
            <a:pPr lvl="1" marL="864000" indent="-324000">
              <a:buClr>
                <a:srgbClr val="ffffff"/>
              </a:buClr>
              <a:buSzPct val="75000"/>
              <a:buFont typeface="StarSymbol"/>
              <a:buChar char=""/>
            </a:pPr>
            <a:r>
              <a:rPr lang="en-US" sz="2800" spc="-1">
                <a:latin typeface="Arial"/>
              </a:rPr>
              <a:t>A.T. is currently prohibitively costly to obtain.</a:t>
            </a:r>
            <a:endParaRPr/>
          </a:p>
          <a:p>
            <a:pPr lvl="1" marL="864000" indent="-324000">
              <a:buClr>
                <a:srgbClr val="ffffff"/>
              </a:buClr>
              <a:buSzPct val="75000"/>
              <a:buFont typeface="StarSymbol"/>
              <a:buChar char=""/>
            </a:pPr>
            <a:r>
              <a:rPr lang="en-US" sz="2800" spc="-1">
                <a:latin typeface="Arial"/>
              </a:rPr>
              <a:t>This is often attributed to the “niche market” and left to government programs and health insurance to offset [1]. </a:t>
            </a:r>
            <a:endParaRPr/>
          </a:p>
          <a:p>
            <a:pPr lvl="1" marL="864000" indent="-324000">
              <a:buClr>
                <a:srgbClr val="ffffff"/>
              </a:buClr>
              <a:buSzPct val="75000"/>
              <a:buFont typeface="StarSymbol"/>
              <a:buChar char=""/>
            </a:pPr>
            <a:r>
              <a:rPr lang="en-US" sz="2800" spc="-1">
                <a:latin typeface="Arial"/>
              </a:rPr>
              <a:t>Such reasoning leaves out persons without insurance and developers who wish to create software for these systems.</a:t>
            </a:r>
            <a:endParaRPr/>
          </a:p>
          <a:p>
            <a:pPr marL="432000" indent="-324000">
              <a:buClr>
                <a:srgbClr val="ffffff"/>
              </a:buClr>
              <a:buSzPct val="45000"/>
              <a:buFont typeface="StarSymbol"/>
              <a:buChar char=""/>
            </a:pPr>
            <a:r>
              <a:rPr lang="en-US" sz="3200" spc="-1">
                <a:latin typeface="Arial"/>
              </a:rPr>
              <a:t>In order for A.T. to reach as many people as effectively as possible, the cost must be brought down.</a:t>
            </a: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5" name="TextShape 1"/>
          <p:cNvSpPr txBox="1"/>
          <p:nvPr/>
        </p:nvSpPr>
        <p:spPr>
          <a:xfrm>
            <a:off x="504000" y="49320"/>
            <a:ext cx="9071640" cy="956520"/>
          </a:xfrm>
          <a:prstGeom prst="rect">
            <a:avLst/>
          </a:prstGeom>
          <a:noFill/>
          <a:ln>
            <a:noFill/>
          </a:ln>
        </p:spPr>
        <p:txBody>
          <a:bodyPr lIns="0" rIns="0" tIns="0" bIns="0" anchor="ctr"/>
          <a:p>
            <a:pPr algn="ctr"/>
            <a:r>
              <a:rPr lang="en-US" sz="4400" spc="-1">
                <a:latin typeface="Bitstream Vera Sans"/>
              </a:rPr>
              <a:t>Move A.T. Forward</a:t>
            </a:r>
            <a:endParaRPr/>
          </a:p>
        </p:txBody>
      </p:sp>
      <p:sp>
        <p:nvSpPr>
          <p:cNvPr id="66" name="TextShape 2"/>
          <p:cNvSpPr txBox="1"/>
          <p:nvPr/>
        </p:nvSpPr>
        <p:spPr>
          <a:xfrm>
            <a:off x="182880" y="1188720"/>
            <a:ext cx="9784080" cy="5486400"/>
          </a:xfrm>
          <a:prstGeom prst="rect">
            <a:avLst/>
          </a:prstGeom>
          <a:noFill/>
          <a:ln>
            <a:noFill/>
          </a:ln>
        </p:spPr>
        <p:txBody>
          <a:bodyPr lIns="0" rIns="0" tIns="0" bIns="0"/>
          <a:p>
            <a:pPr marL="432000" indent="-324000">
              <a:buClr>
                <a:srgbClr val="ffffff"/>
              </a:buClr>
              <a:buSzPct val="45000"/>
              <a:buFont typeface="StarSymbol"/>
              <a:buChar char=""/>
            </a:pPr>
            <a:r>
              <a:rPr lang="en-US" sz="3200" spc="-1">
                <a:latin typeface="Arial"/>
              </a:rPr>
              <a:t>The maker / hacker movement has brought widespread adoption of:</a:t>
            </a:r>
            <a:endParaRPr/>
          </a:p>
          <a:p>
            <a:pPr lvl="1" marL="864000" indent="-324000">
              <a:buClr>
                <a:srgbClr val="ffffff"/>
              </a:buClr>
              <a:buSzPct val="75000"/>
              <a:buFont typeface="StarSymbol"/>
              <a:buChar char=""/>
            </a:pPr>
            <a:r>
              <a:rPr lang="en-US" sz="2800" spc="-1">
                <a:latin typeface="Arial"/>
              </a:rPr>
              <a:t>Capable, easy to use prototyping tools</a:t>
            </a:r>
            <a:endParaRPr/>
          </a:p>
          <a:p>
            <a:pPr lvl="1" marL="864000" indent="-324000">
              <a:buClr>
                <a:srgbClr val="ffffff"/>
              </a:buClr>
              <a:buSzPct val="75000"/>
              <a:buFont typeface="StarSymbol"/>
              <a:buChar char=""/>
            </a:pPr>
            <a:r>
              <a:rPr lang="en-US" sz="2800" spc="-1">
                <a:latin typeface="Arial"/>
              </a:rPr>
              <a:t>Access to low volume manufacturing</a:t>
            </a:r>
            <a:endParaRPr/>
          </a:p>
          <a:p>
            <a:pPr marL="432000" indent="-324000">
              <a:buClr>
                <a:srgbClr val="ffffff"/>
              </a:buClr>
              <a:buSzPct val="45000"/>
              <a:buFont typeface="StarSymbol"/>
              <a:buChar char=""/>
            </a:pPr>
            <a:r>
              <a:rPr lang="en-US" sz="3200" spc="-1">
                <a:latin typeface="Arial"/>
              </a:rPr>
              <a:t>There should no longer be a barrier to providing modern, affordable interface systems to persons living with disabilities.</a:t>
            </a: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otalTime>764</TotalTime>
  <Application>LibreOffice/5.0.2.2$Linux_X86_64 LibreOffice_project/00m0$Build-2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2015-10-09T18:24:05Z</dcterms:created>
  <dc:language>en-US</dc:language>
  <dcterms:modified xsi:type="dcterms:W3CDTF">2015-10-12T16:50:01Z</dcterms:modified>
  <cp:revision>111</cp:revision>
</cp:coreProperties>
</file>