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77" r:id="rId5"/>
    <p:sldId id="268" r:id="rId6"/>
    <p:sldId id="258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273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204"/>
    <a:srgbClr val="792530"/>
    <a:srgbClr val="FEC420"/>
    <a:srgbClr val="3189E3"/>
    <a:srgbClr val="FFF3E9"/>
    <a:srgbClr val="2E3192"/>
    <a:srgbClr val="172186"/>
    <a:srgbClr val="2D3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77598" autoAdjust="0"/>
  </p:normalViewPr>
  <p:slideViewPr>
    <p:cSldViewPr snapToGrid="0">
      <p:cViewPr varScale="1">
        <p:scale>
          <a:sx n="53" d="100"/>
          <a:sy n="53" d="100"/>
        </p:scale>
        <p:origin x="12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76F7-C61C-4B15-B46E-6A3C64256904}" type="datetimeFigureOut">
              <a:rPr lang="es-AR" smtClean="0"/>
              <a:t>22/07/2022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126C1-BDA8-4C9B-9682-40DC85A4BD2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055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9359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La Función de Distribución nos servirá además para calcular Percentiles entre otras cuestiones.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230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Esta función es análoga al Complemento de la Frecuencia Relativa Acumulada en Estadística Descriptiva.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45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Este concepto está vinculado fuertemente a los inicios de los juegos de azar.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Pareciera que la persona “A” de las 5 tiradas ha recibido una suma acumulada de $ 4.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6595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AR" b="1" dirty="0" smtClean="0">
                <a:solidFill>
                  <a:srgbClr val="FF0000"/>
                </a:solidFill>
              </a:rPr>
              <a:t>¿Qué ocurriría si se repite este juego 100?, ¿Qué ocurriría si se repite este juego 10.000?, Y si, se repite un millón de veces?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93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AR" b="1" dirty="0" smtClean="0">
                <a:solidFill>
                  <a:srgbClr val="FF0000"/>
                </a:solidFill>
              </a:rPr>
              <a:t>¿Qué ocurriría si se repite este juego 100?, ¿Qué ocurriría si se repite este juego 10.000?, Y si, se repite un millón de veces?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 smtClean="0"/>
          </a:p>
          <a:p>
            <a:pPr algn="just"/>
            <a:r>
              <a:rPr lang="es-AR" dirty="0" smtClean="0"/>
              <a:t>La Esperanza Matemática o Valor Esperado de la Variable Aleatoria es un concepto vinculado en un marco ideal de repetición al infinito del experimento aleatorio.</a:t>
            </a:r>
          </a:p>
          <a:p>
            <a:pPr algn="just"/>
            <a:endParaRPr lang="es-AR" b="1" dirty="0" smtClean="0">
              <a:solidFill>
                <a:srgbClr val="FF0000"/>
              </a:solidFill>
            </a:endParaRPr>
          </a:p>
          <a:p>
            <a:pPr algn="just"/>
            <a:r>
              <a:rPr lang="es-AR" dirty="0" smtClean="0"/>
              <a:t>Se dice que </a:t>
            </a:r>
            <a:r>
              <a:rPr lang="es-AR" b="1" dirty="0" smtClean="0">
                <a:solidFill>
                  <a:srgbClr val="FF0000"/>
                </a:solidFill>
              </a:rPr>
              <a:t>la Esperanza Matemática “es aquel valor que se espera obtener si se repite el experimento una gran cantidad de veces”. </a:t>
            </a:r>
            <a:r>
              <a:rPr lang="es-AR" dirty="0" smtClean="0"/>
              <a:t>Ahora bien, </a:t>
            </a:r>
            <a:r>
              <a:rPr lang="es-AR" b="1" dirty="0" smtClean="0">
                <a:solidFill>
                  <a:srgbClr val="FF0000"/>
                </a:solidFill>
              </a:rPr>
              <a:t>¿Qué se entiende por “gran cantidad de veces”?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2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AR" b="1" i="1" dirty="0" smtClean="0"/>
              <a:t>Buscar en Internet sobre la Ruina del Apostador y su vinculación con las apuestas en los Casinos.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La Esperanza Matemática resulta de ponderar cada valor posible que pueda asumir la variable por su correspondiente probabilidad y sumarla en todo su dominio. Esta fórmula es similar a la media aritmética simple cuando la calculábamos con la frecuencia relativa simple. En términos formales,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0442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Esperanza Matemática de este experimento aleatorio que consistió en arroja al aire tres veces una moneda al azar es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=1,5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𝑐𝑎𝑟𝑎𝑠</m:t>
                    </m:r>
                  </m:oMath>
                </a14:m>
                <a:r>
                  <a:rPr lang="es-AR" dirty="0"/>
                  <a:t>. </a:t>
                </a:r>
              </a:p>
              <a:p>
                <a:pPr algn="just"/>
                <a:endParaRPr lang="es-AR" dirty="0"/>
              </a:p>
              <a:p>
                <a:pPr algn="just"/>
                <a:r>
                  <a:rPr lang="es-AR" dirty="0"/>
                  <a:t>Ahora bien, </a:t>
                </a:r>
                <a:r>
                  <a:rPr lang="es-AR" b="1" dirty="0">
                    <a:solidFill>
                      <a:srgbClr val="FF0000"/>
                    </a:solidFill>
                  </a:rPr>
                  <a:t>¿es posible que la cantidad de caras no sea un valor de los posibles que pueda asumir la variable?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Esperanza Matemática de este experimento aleatorio que consistió en arroja al aire tres veces una moneda al azar es de </a:t>
                </a:r>
                <a:r>
                  <a:rPr lang="es-AR" i="0">
                    <a:latin typeface="Cambria Math" panose="02040503050406030204" pitchFamily="18" charset="0"/>
                  </a:rPr>
                  <a:t>𝐸[𝑋]</a:t>
                </a:r>
                <a:r>
                  <a:rPr lang="es-AR" b="0" i="0" smtClean="0">
                    <a:latin typeface="Cambria Math" panose="02040503050406030204" pitchFamily="18" charset="0"/>
                  </a:rPr>
                  <a:t>=1,5 𝑐𝑎𝑟𝑎𝑠</a:t>
                </a:r>
                <a:r>
                  <a:rPr lang="es-AR" dirty="0"/>
                  <a:t>. </a:t>
                </a:r>
              </a:p>
              <a:p>
                <a:pPr algn="just"/>
                <a:endParaRPr lang="es-AR" dirty="0"/>
              </a:p>
              <a:p>
                <a:pPr algn="just"/>
                <a:r>
                  <a:rPr lang="es-AR" dirty="0"/>
                  <a:t>Ahora bien, </a:t>
                </a:r>
                <a:r>
                  <a:rPr lang="es-AR" b="1" dirty="0">
                    <a:solidFill>
                      <a:srgbClr val="FF0000"/>
                    </a:solidFill>
                  </a:rPr>
                  <a:t>¿es posible que la cantidad de caras no sea un valor de los posibles que pueda asumir la variable?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2046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El segundo término lo tenemos, dado que es la Esperanza Matemática. El primer término se puede calcular con la tabla de probabilidad agregando una columna más.</a:t>
                </a:r>
              </a:p>
              <a:p>
                <a:pPr algn="just"/>
                <a:endParaRPr lang="es-AR" dirty="0" smtClean="0"/>
              </a:p>
              <a:p>
                <a:pPr marL="0" marR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AR" b="1" dirty="0" smtClean="0">
                    <a:solidFill>
                      <a:srgbClr val="FF0000"/>
                    </a:solidFill>
                  </a:rPr>
                  <a:t>Tarea: Calcular Varianza, Desvío Estándar y Coeficiente de Variación.</a:t>
                </a:r>
              </a:p>
              <a:p>
                <a:pPr algn="just"/>
                <a:endParaRPr lang="es-AR" dirty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Esperanza Matemática de este experimento aleatorio que consistió en arroja al aire tres veces una moneda al azar es de </a:t>
                </a:r>
                <a:r>
                  <a:rPr lang="es-AR" i="0">
                    <a:latin typeface="Cambria Math" panose="02040503050406030204" pitchFamily="18" charset="0"/>
                  </a:rPr>
                  <a:t>𝐸[𝑋]</a:t>
                </a:r>
                <a:r>
                  <a:rPr lang="es-AR" b="0" i="0" smtClean="0">
                    <a:latin typeface="Cambria Math" panose="02040503050406030204" pitchFamily="18" charset="0"/>
                  </a:rPr>
                  <a:t>=1,5 𝑐𝑎𝑟𝑎𝑠</a:t>
                </a:r>
                <a:r>
                  <a:rPr lang="es-AR" dirty="0"/>
                  <a:t>. </a:t>
                </a:r>
              </a:p>
              <a:p>
                <a:pPr algn="just"/>
                <a:endParaRPr lang="es-AR" dirty="0"/>
              </a:p>
              <a:p>
                <a:pPr algn="just"/>
                <a:r>
                  <a:rPr lang="es-AR" dirty="0"/>
                  <a:t>Ahora bien, </a:t>
                </a:r>
                <a:r>
                  <a:rPr lang="es-AR" b="1" dirty="0">
                    <a:solidFill>
                      <a:srgbClr val="FF0000"/>
                    </a:solidFill>
                  </a:rPr>
                  <a:t>¿es posible que la cantidad de caras no sea un valor de los posibles que pueda asumir la variable?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243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Entonces la imagen de esta función no nos devuelve un valor de probabilidad. (Diferencia importante con una variable discreta!!!!)</a:t>
                </a:r>
              </a:p>
              <a:p>
                <a:pPr algn="just"/>
                <a:endParaRPr lang="es-AR" dirty="0" smtClean="0"/>
              </a:p>
              <a:p>
                <a:pPr algn="ctr"/>
                <a:r>
                  <a:rPr lang="es-AR" b="1" dirty="0" smtClean="0">
                    <a:solidFill>
                      <a:srgbClr val="FF0000"/>
                    </a:solidFill>
                  </a:rPr>
                  <a:t>¿Cómo podemos calcular probabilidades? ¿Qué se les ocurre?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Esperanza Matemática de este experimento aleatorio que consistió en arroja al aire tres veces una moneda al azar es de </a:t>
                </a:r>
                <a:r>
                  <a:rPr lang="es-AR" i="0">
                    <a:latin typeface="Cambria Math" panose="02040503050406030204" pitchFamily="18" charset="0"/>
                  </a:rPr>
                  <a:t>𝐸[𝑋]</a:t>
                </a:r>
                <a:r>
                  <a:rPr lang="es-AR" b="0" i="0" smtClean="0">
                    <a:latin typeface="Cambria Math" panose="02040503050406030204" pitchFamily="18" charset="0"/>
                  </a:rPr>
                  <a:t>=1,5 𝑐𝑎𝑟𝑎𝑠</a:t>
                </a:r>
                <a:r>
                  <a:rPr lang="es-AR" dirty="0"/>
                  <a:t>. </a:t>
                </a:r>
              </a:p>
              <a:p>
                <a:pPr algn="just"/>
                <a:endParaRPr lang="es-AR" dirty="0"/>
              </a:p>
              <a:p>
                <a:pPr algn="just"/>
                <a:r>
                  <a:rPr lang="es-AR" dirty="0"/>
                  <a:t>Ahora bien, </a:t>
                </a:r>
                <a:r>
                  <a:rPr lang="es-AR" b="1" dirty="0">
                    <a:solidFill>
                      <a:srgbClr val="FF0000"/>
                    </a:solidFill>
                  </a:rPr>
                  <a:t>¿es posible que la cantidad de caras no sea un valor de los posibles que pueda asumir la variable?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97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AR" dirty="0" smtClean="0"/>
                  <a:t>Cierre</a:t>
                </a:r>
              </a:p>
              <a:p>
                <a:pPr marL="0" marR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AR" dirty="0" smtClean="0"/>
                  <a:t>Esta asociada en que los valores que asume la variable aleatoria son excluyentes y forma un sistema exhaustivo. En términos formales,</a:t>
                </a:r>
              </a:p>
              <a:p>
                <a:pPr algn="just"/>
                <a:endParaRPr lang="es-AR" b="1" dirty="0" smtClean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s-AR" b="1" dirty="0" smtClean="0">
                    <a:solidFill>
                      <a:srgbClr val="FF0000"/>
                    </a:solidFill>
                  </a:rPr>
                  <a:t>No Negatividad</a:t>
                </a:r>
              </a:p>
              <a:p>
                <a:pPr marL="0" marR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AR" dirty="0" smtClean="0"/>
                  <a:t>Esta asociado en que la imagen de esta función sea positiva. Es decir, se excluye la posibilidad del conjunto vacío.</a:t>
                </a:r>
              </a:p>
              <a:p>
                <a:pPr algn="just"/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Esperanza Matemática de este experimento aleatorio que consistió en arroja al aire tres veces una moneda al azar es de </a:t>
                </a:r>
                <a:r>
                  <a:rPr lang="es-AR" i="0">
                    <a:latin typeface="Cambria Math" panose="02040503050406030204" pitchFamily="18" charset="0"/>
                  </a:rPr>
                  <a:t>𝐸[𝑋]</a:t>
                </a:r>
                <a:r>
                  <a:rPr lang="es-AR" b="0" i="0" smtClean="0">
                    <a:latin typeface="Cambria Math" panose="02040503050406030204" pitchFamily="18" charset="0"/>
                  </a:rPr>
                  <a:t>=1,5 𝑐𝑎𝑟𝑎𝑠</a:t>
                </a:r>
                <a:r>
                  <a:rPr lang="es-AR" dirty="0"/>
                  <a:t>. </a:t>
                </a:r>
              </a:p>
              <a:p>
                <a:pPr algn="just"/>
                <a:endParaRPr lang="es-AR" dirty="0"/>
              </a:p>
              <a:p>
                <a:pPr algn="just"/>
                <a:r>
                  <a:rPr lang="es-AR" dirty="0"/>
                  <a:t>Ahora bien, </a:t>
                </a:r>
                <a:r>
                  <a:rPr lang="es-AR" b="1" dirty="0">
                    <a:solidFill>
                      <a:srgbClr val="FF0000"/>
                    </a:solidFill>
                  </a:rPr>
                  <a:t>¿es posible que la cantidad de caras no sea un valor de los posibles que pueda asumir la variable?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641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0171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función de densidad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AR" dirty="0"/>
                  <a:t> cumple con la condición de </a:t>
                </a:r>
                <a:r>
                  <a:rPr lang="es-AR" dirty="0" smtClean="0"/>
                  <a:t>cierre.</a:t>
                </a:r>
              </a:p>
              <a:p>
                <a:pPr algn="just"/>
                <a:endParaRPr lang="es-AR" dirty="0" smtClean="0"/>
              </a:p>
              <a:p>
                <a:pPr algn="just"/>
                <a:endParaRPr lang="es-AR" dirty="0" smtClean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Esperanza Matemática de este experimento aleatorio que consistió en arroja al aire tres veces una moneda al azar es de </a:t>
                </a:r>
                <a:r>
                  <a:rPr lang="es-AR" i="0">
                    <a:latin typeface="Cambria Math" panose="02040503050406030204" pitchFamily="18" charset="0"/>
                  </a:rPr>
                  <a:t>𝐸[𝑋]</a:t>
                </a:r>
                <a:r>
                  <a:rPr lang="es-AR" b="0" i="0" smtClean="0">
                    <a:latin typeface="Cambria Math" panose="02040503050406030204" pitchFamily="18" charset="0"/>
                  </a:rPr>
                  <a:t>=1,5 𝑐𝑎𝑟𝑎𝑠</a:t>
                </a:r>
                <a:r>
                  <a:rPr lang="es-AR" dirty="0"/>
                  <a:t>. </a:t>
                </a:r>
              </a:p>
              <a:p>
                <a:pPr algn="just"/>
                <a:endParaRPr lang="es-AR" dirty="0"/>
              </a:p>
              <a:p>
                <a:pPr algn="just"/>
                <a:r>
                  <a:rPr lang="es-AR" dirty="0"/>
                  <a:t>Ahora bien, </a:t>
                </a:r>
                <a:r>
                  <a:rPr lang="es-AR" b="1" dirty="0">
                    <a:solidFill>
                      <a:srgbClr val="FF0000"/>
                    </a:solidFill>
                  </a:rPr>
                  <a:t>¿es posible que la cantidad de caras no sea un valor de los posibles que pueda asumir la variable?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1348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MX" dirty="0" smtClean="0"/>
                  <a:t>Ahora bien, se podría haber arribado al mismo resultado si hubiésemos empleado el concepto de Función de Distribución en una variable continua.</a:t>
                </a:r>
              </a:p>
              <a:p>
                <a:pPr algn="just"/>
                <a:endParaRPr lang="es-AR" dirty="0" smtClean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Esperanza Matemática de este experimento aleatorio que consistió en arroja al aire tres veces una moneda al azar es de </a:t>
                </a:r>
                <a:r>
                  <a:rPr lang="es-AR" i="0">
                    <a:latin typeface="Cambria Math" panose="02040503050406030204" pitchFamily="18" charset="0"/>
                  </a:rPr>
                  <a:t>𝐸[𝑋]</a:t>
                </a:r>
                <a:r>
                  <a:rPr lang="es-AR" b="0" i="0" smtClean="0">
                    <a:latin typeface="Cambria Math" panose="02040503050406030204" pitchFamily="18" charset="0"/>
                  </a:rPr>
                  <a:t>=1,5 𝑐𝑎𝑟𝑎𝑠</a:t>
                </a:r>
                <a:r>
                  <a:rPr lang="es-AR" dirty="0"/>
                  <a:t>. </a:t>
                </a:r>
              </a:p>
              <a:p>
                <a:pPr algn="just"/>
                <a:endParaRPr lang="es-AR" dirty="0"/>
              </a:p>
              <a:p>
                <a:pPr algn="just"/>
                <a:r>
                  <a:rPr lang="es-AR" dirty="0"/>
                  <a:t>Ahora bien, </a:t>
                </a:r>
                <a:r>
                  <a:rPr lang="es-AR" b="1" dirty="0">
                    <a:solidFill>
                      <a:srgbClr val="FF0000"/>
                    </a:solidFill>
                  </a:rPr>
                  <a:t>¿es posible que la cantidad de caras no sea un valor de los posibles que pueda asumir la variable?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9152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Es decir que el valor esperado en este ejemplo es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AR" dirty="0"/>
                  <a:t>.</a:t>
                </a:r>
              </a:p>
              <a:p>
                <a:pPr algn="just"/>
                <a:endParaRPr lang="es-AR" dirty="0" smtClean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Esperanza Matemática de este experimento aleatorio que consistió en arroja al aire tres veces una moneda al azar es de </a:t>
                </a:r>
                <a:r>
                  <a:rPr lang="es-AR" i="0">
                    <a:latin typeface="Cambria Math" panose="02040503050406030204" pitchFamily="18" charset="0"/>
                  </a:rPr>
                  <a:t>𝐸[𝑋]</a:t>
                </a:r>
                <a:r>
                  <a:rPr lang="es-AR" b="0" i="0" smtClean="0">
                    <a:latin typeface="Cambria Math" panose="02040503050406030204" pitchFamily="18" charset="0"/>
                  </a:rPr>
                  <a:t>=1,5 𝑐𝑎𝑟𝑎𝑠</a:t>
                </a:r>
                <a:r>
                  <a:rPr lang="es-AR" dirty="0"/>
                  <a:t>. </a:t>
                </a:r>
              </a:p>
              <a:p>
                <a:pPr algn="just"/>
                <a:endParaRPr lang="es-AR" dirty="0"/>
              </a:p>
              <a:p>
                <a:pPr algn="just"/>
                <a:r>
                  <a:rPr lang="es-AR" dirty="0"/>
                  <a:t>Ahora bien, </a:t>
                </a:r>
                <a:r>
                  <a:rPr lang="es-AR" b="1" dirty="0">
                    <a:solidFill>
                      <a:srgbClr val="FF0000"/>
                    </a:solidFill>
                  </a:rPr>
                  <a:t>¿es posible que la cantidad de caras no sea un valor de los posibles que pueda asumir la variable?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6214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El segundo término lo tenemos, dado que es la Esperanza Matemática. </a:t>
                </a:r>
              </a:p>
              <a:p>
                <a:pPr algn="just"/>
                <a:endParaRPr lang="es-AR" dirty="0" smtClean="0"/>
              </a:p>
              <a:p>
                <a:pPr algn="just"/>
                <a:r>
                  <a:rPr lang="es-AR" dirty="0" smtClean="0"/>
                  <a:t>El primer término se puede calcular con la tabla de probabilidad agregando una columna más. </a:t>
                </a:r>
              </a:p>
              <a:p>
                <a:pPr algn="just"/>
                <a:endParaRPr lang="es-AR" dirty="0" smtClean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La Esperanza Matemática de este experimento aleatorio que consistió en arroja al aire tres veces una moneda al azar es de </a:t>
                </a:r>
                <a:r>
                  <a:rPr lang="es-AR" i="0">
                    <a:latin typeface="Cambria Math" panose="02040503050406030204" pitchFamily="18" charset="0"/>
                  </a:rPr>
                  <a:t>𝐸[𝑋]</a:t>
                </a:r>
                <a:r>
                  <a:rPr lang="es-AR" b="0" i="0" smtClean="0">
                    <a:latin typeface="Cambria Math" panose="02040503050406030204" pitchFamily="18" charset="0"/>
                  </a:rPr>
                  <a:t>=1,5 𝑐𝑎𝑟𝑎𝑠</a:t>
                </a:r>
                <a:r>
                  <a:rPr lang="es-AR" dirty="0"/>
                  <a:t>. </a:t>
                </a:r>
              </a:p>
              <a:p>
                <a:pPr algn="just"/>
                <a:endParaRPr lang="es-AR" dirty="0"/>
              </a:p>
              <a:p>
                <a:pPr algn="just"/>
                <a:r>
                  <a:rPr lang="es-AR" dirty="0"/>
                  <a:t>Ahora bien, </a:t>
                </a:r>
                <a:r>
                  <a:rPr lang="es-AR" b="1" dirty="0">
                    <a:solidFill>
                      <a:srgbClr val="FF0000"/>
                    </a:solidFill>
                  </a:rPr>
                  <a:t>¿es posible que la cantidad de caras no sea un valor de los posibles que pueda asumir la variable?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9549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64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201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533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Century Gothic" panose="020B0502020202020204" pitchFamily="34" charset="0"/>
              </a:rPr>
              <a:t>El ejemplo precedente es de variable discreta. El Espacio </a:t>
            </a:r>
            <a:r>
              <a:rPr lang="es-MX" sz="1200" dirty="0" err="1" smtClean="0">
                <a:latin typeface="Century Gothic" panose="020B0502020202020204" pitchFamily="34" charset="0"/>
              </a:rPr>
              <a:t>Muestral</a:t>
            </a:r>
            <a:r>
              <a:rPr lang="es-MX" sz="1200" dirty="0" smtClean="0">
                <a:latin typeface="Century Gothic" panose="020B0502020202020204" pitchFamily="34" charset="0"/>
              </a:rPr>
              <a:t> es finito, el experimento aleatorio asume una cantidad finita de resultados.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294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200" dirty="0" smtClean="0">
                    <a:latin typeface="Century Gothic" panose="020B0502020202020204" pitchFamily="34" charset="0"/>
                  </a:rPr>
                  <a:t>A cada valor que asume la variable aleatoria se le asignó un valor de probabilidad. Se entiende que cada valor que asume X representan eventos mutuamente excluyentes que forman un sistema exhaustivo. </a:t>
                </a:r>
                <a:r>
                  <a:rPr lang="es-AR" dirty="0" smtClean="0"/>
                  <a:t>En el gráfico aparece una nueva función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AR" dirty="0"/>
                  <a:t> la cual realiza el siguiente </a:t>
                </a:r>
                <a:r>
                  <a:rPr lang="es-AR" dirty="0" smtClean="0"/>
                  <a:t>mapeo</a:t>
                </a:r>
                <a:r>
                  <a:rPr lang="es-AR" baseline="0" dirty="0" smtClean="0"/>
                  <a:t>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s-AR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MX" sz="1200" dirty="0" smtClean="0">
                  <a:latin typeface="Century Gothic" panose="020B0502020202020204" pitchFamily="34" charset="0"/>
                </a:endParaRP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Marcador de nota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sz="1200" dirty="0" smtClean="0">
                    <a:latin typeface="Century Gothic" panose="020B0502020202020204" pitchFamily="34" charset="0"/>
                  </a:rPr>
                  <a:t>A cada valor que asume la variable aleatoria se le asignó un valor de probabilidad. Se entiende que cada valor que asume X representan eventos mutuamente excluyentes que forman un sistema exhaustivo. </a:t>
                </a:r>
                <a:r>
                  <a:rPr lang="es-AR" dirty="0" smtClean="0"/>
                  <a:t>En el gráfico aparece una nueva función </a:t>
                </a:r>
                <a:r>
                  <a:rPr lang="es-A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𝑃[𝑋=𝑥]</a:t>
                </a:r>
                <a:r>
                  <a:rPr lang="es-AR" dirty="0"/>
                  <a:t> la cual realiza el siguiente </a:t>
                </a:r>
                <a:r>
                  <a:rPr lang="es-AR" dirty="0" smtClean="0"/>
                  <a:t>mapeo</a:t>
                </a:r>
                <a:r>
                  <a:rPr lang="es-AR" baseline="0" dirty="0" smtClean="0"/>
                  <a:t> </a:t>
                </a:r>
                <a:r>
                  <a:rPr lang="es-A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</a:t>
                </a:r>
                <a:r>
                  <a:rPr lang="es-A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[𝑋=𝑥]</a:t>
                </a:r>
                <a:r>
                  <a:rPr lang="es-A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l-G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es-A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(𝑋)</a:t>
                </a:r>
                <a:r>
                  <a:rPr lang="es-A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→(0,1)</a:t>
                </a:r>
                <a:endParaRPr lang="es-AR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AR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s-MX" sz="1200" dirty="0" smtClean="0">
                  <a:latin typeface="Century Gothic" panose="020B0502020202020204" pitchFamily="34" charset="0"/>
                </a:endParaRPr>
              </a:p>
              <a:p>
                <a:endParaRPr lang="es-AR" dirty="0"/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6402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Es decir que a cada valor posible que asume la variable esta función le asigna un valor de probabilidad entre 0 y 1. A esta función se la denomina </a:t>
            </a:r>
            <a:r>
              <a:rPr lang="es-AR" b="1" dirty="0" smtClean="0">
                <a:solidFill>
                  <a:srgbClr val="FF0000"/>
                </a:solidFill>
              </a:rPr>
              <a:t>“Función de Probabilidad”</a:t>
            </a:r>
            <a:r>
              <a:rPr lang="es-AR" dirty="0" smtClean="0"/>
              <a:t> o “Función Masa de Probabilidad”. En esta curso utilizaremos la primera forma de llamarla. Surge la siguiente pregunta, </a:t>
            </a:r>
            <a:r>
              <a:rPr lang="es-AR" sz="1600" b="1" dirty="0" smtClean="0">
                <a:solidFill>
                  <a:srgbClr val="FF0000"/>
                </a:solidFill>
              </a:rPr>
              <a:t>¿Cualquier función puede ser considera “Función de Probabilidad”?</a:t>
            </a:r>
          </a:p>
          <a:p>
            <a:endParaRPr lang="es-AR" sz="1600" b="1" dirty="0" smtClean="0">
              <a:solidFill>
                <a:srgbClr val="FF0000"/>
              </a:solidFill>
            </a:endParaRPr>
          </a:p>
          <a:p>
            <a:r>
              <a:rPr lang="es-AR" sz="1600" b="1" dirty="0" smtClean="0">
                <a:solidFill>
                  <a:srgbClr val="FF0000"/>
                </a:solidFill>
              </a:rPr>
              <a:t>Condición</a:t>
            </a:r>
            <a:r>
              <a:rPr lang="es-AR" sz="1600" b="1" baseline="0" dirty="0" smtClean="0">
                <a:solidFill>
                  <a:srgbClr val="FF0000"/>
                </a:solidFill>
              </a:rPr>
              <a:t> de Cierre</a:t>
            </a:r>
            <a:endParaRPr lang="es-AR" sz="16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latin typeface="Century Gothic" panose="020B0502020202020204" pitchFamily="34" charset="0"/>
              </a:rPr>
              <a:t>Esta asociada en que los valores que asume la variable aleatoria son excluyentes y forma un sistema exhaustivo. En términos formales,</a:t>
            </a:r>
          </a:p>
          <a:p>
            <a:endParaRPr lang="es-A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b="1" dirty="0" smtClean="0">
                <a:solidFill>
                  <a:srgbClr val="FF0000"/>
                </a:solidFill>
              </a:rPr>
              <a:t>Condición de no negatividad</a:t>
            </a:r>
          </a:p>
          <a:p>
            <a:endParaRPr lang="es-AR" dirty="0" smtClean="0"/>
          </a:p>
          <a:p>
            <a:r>
              <a:rPr lang="es-AR" dirty="0" smtClean="0"/>
              <a:t>Esta asociado en que la imagen de esta función sea positiva. Es decir, se excluye la posibilidad del conjunto vacío.</a:t>
            </a:r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76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decir, que a cada valor posible que asuma la variable se le asocia un valor de probabilidad. Se cumple la siguiente dupla (𝑿,𝑷[𝑿=𝒙])</a:t>
            </a:r>
          </a:p>
          <a:p>
            <a:endParaRPr lang="es-MX" dirty="0" smtClean="0"/>
          </a:p>
          <a:p>
            <a:r>
              <a:rPr lang="es-AR" dirty="0" smtClean="0"/>
              <a:t>Ahora bien, con esta distribución de probabilidades podría interesarnos calcular las siguientes medidas,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Función de Distribución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Función de Supervivencia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Esperanza Matemática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Varianza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Desvío Estándar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Mediana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Percentiles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 smtClean="0"/>
              <a:t>Etc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272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dirty="0" smtClean="0">
                <a:latin typeface="Century Gothic" panose="020B0502020202020204" pitchFamily="34" charset="0"/>
              </a:rPr>
              <a:t>Esta función es análoga a la Frecuencia Relativa Acumulada en Estadística Descriptiva. </a:t>
            </a:r>
          </a:p>
          <a:p>
            <a:endParaRPr lang="es-MX" sz="1200" dirty="0" smtClean="0">
              <a:latin typeface="Century Gothic" panose="020B0502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/>
              <a:t>Cuando trabajamos con una distribución de probabilidad tabular (tabla) debemos agregar una columna más.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26C1-BDA8-4C9B-9682-40DC85A4BD2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80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440872" y="277236"/>
            <a:ext cx="8575964" cy="858837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Título principal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40872" y="1136073"/>
            <a:ext cx="8575963" cy="77599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Título secundario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120928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346710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67100" y="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467100" y="346710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57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848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3453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10145" y="295852"/>
            <a:ext cx="7620000" cy="909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Ingrese el título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6691" y="1576243"/>
            <a:ext cx="9490364" cy="417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9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4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63154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Función de Distribución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75100"/>
                <a:ext cx="10416255" cy="4756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 smtClean="0">
                    <a:latin typeface="Century Gothic" panose="020B0502020202020204" pitchFamily="34" charset="0"/>
                  </a:rPr>
                  <a:t>La probabilidad acumulada a 2 es igual a 7/8.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AR" sz="2400" dirty="0">
                    <a:latin typeface="Century Gothic" panose="020B0502020202020204" pitchFamily="34" charset="0"/>
                  </a:rPr>
                  <a:t>Por ejemplo si quisiéramos la probabilidad de que la variable aleatoria se encuentre entre 1 y 3 podría plantearse lo siguiente,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1≤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AR" sz="2400" dirty="0">
                    <a:latin typeface="Century Gothic" panose="020B0502020202020204" pitchFamily="34" charset="0"/>
                  </a:rPr>
                  <a:t>O formalmente plantearlo mediante la Función de Distribución,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1≤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75100"/>
                <a:ext cx="10416255" cy="4756751"/>
              </a:xfrm>
              <a:prstGeom prst="rect">
                <a:avLst/>
              </a:prstGeom>
              <a:blipFill>
                <a:blip r:embed="rId3"/>
                <a:stretch>
                  <a:fillRect l="-878" t="-1026" r="-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662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Función de Supervivencia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75100"/>
                <a:ext cx="1041625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Indica la probabilidad acumulada a partir del valor siguiente evaluado en la función. Formalmente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75100"/>
                <a:ext cx="10416255" cy="5262979"/>
              </a:xfrm>
              <a:prstGeom prst="rect">
                <a:avLst/>
              </a:prstGeom>
              <a:blipFill>
                <a:blip r:embed="rId3"/>
                <a:stretch>
                  <a:fillRect l="-878" t="-927" r="-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338" y="2841878"/>
            <a:ext cx="6133108" cy="3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70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Esperanza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75100"/>
                <a:ext cx="1041625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Supongamos que entre dos personas juegan el siguiente 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juego: cada </a:t>
                </a:r>
                <a:r>
                  <a:rPr lang="es-MX" sz="2400" dirty="0">
                    <a:latin typeface="Century Gothic" panose="020B0502020202020204" pitchFamily="34" charset="0"/>
                  </a:rPr>
                  <a:t>persona tira una moneda al azar respetando el turno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400" dirty="0">
                    <a:latin typeface="Century Gothic" panose="020B0502020202020204" pitchFamily="34" charset="0"/>
                  </a:rPr>
                  <a:t>Si sale “Cara” la persona “A” le paga a la persona “B” la suma fija de $ 1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400" dirty="0" smtClean="0">
                    <a:latin typeface="Century Gothic" panose="020B0502020202020204" pitchFamily="34" charset="0"/>
                  </a:rPr>
                  <a:t>Si </a:t>
                </a:r>
                <a:r>
                  <a:rPr lang="es-MX" sz="2400" dirty="0">
                    <a:latin typeface="Century Gothic" panose="020B0502020202020204" pitchFamily="34" charset="0"/>
                  </a:rPr>
                  <a:t>sale “Ceca” la persona “A” recibirá de la persona “B” la misma suma.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Ahora bien, supongamos que se lanzaron 5 veces la moneda y los resultados son los siguientes,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𝑃𝑒𝑟𝑠𝑜𝑛𝑎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:    $ 1   −$ 1       $ 1     $ 1      $ 1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A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𝑃𝑒𝑟𝑠𝑜𝑛𝑎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:   − $ 1   $ 1   − $ 1  − $ 1 − $ 1</m:t>
                      </m:r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75100"/>
                <a:ext cx="10416255" cy="5262979"/>
              </a:xfrm>
              <a:prstGeom prst="rect">
                <a:avLst/>
              </a:prstGeom>
              <a:blipFill>
                <a:blip r:embed="rId3"/>
                <a:stretch>
                  <a:fillRect l="-878" t="-927" r="-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757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Esperanza Matemática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CE3CD3D-F314-0301-2395-01DA91053A2A}"/>
              </a:ext>
            </a:extLst>
          </p:cNvPr>
          <p:cNvSpPr txBox="1"/>
          <p:nvPr/>
        </p:nvSpPr>
        <p:spPr>
          <a:xfrm>
            <a:off x="640765" y="1475100"/>
            <a:ext cx="10416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Century Gothic" panose="020B0502020202020204" pitchFamily="34" charset="0"/>
              </a:rPr>
              <a:t>Lo que se observaría es que de 100 tiradas en aproximadamente la mitad de las veces la moneda tendería a las dos caras. Es decir, habría aproximadamente un 50% de probabilidad de que salga tanto cara como </a:t>
            </a:r>
            <a:r>
              <a:rPr lang="es-MX" sz="2400" dirty="0" smtClean="0">
                <a:latin typeface="Century Gothic" panose="020B0502020202020204" pitchFamily="34" charset="0"/>
              </a:rPr>
              <a:t>cruz </a:t>
            </a:r>
            <a:r>
              <a:rPr lang="es-MX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 </a:t>
            </a:r>
            <a:r>
              <a:rPr lang="es-MX" sz="2400" dirty="0" smtClean="0">
                <a:latin typeface="Century Gothic" panose="020B0502020202020204" pitchFamily="34" charset="0"/>
              </a:rPr>
              <a:t>Principio </a:t>
            </a:r>
            <a:r>
              <a:rPr lang="es-MX" sz="2400" dirty="0">
                <a:latin typeface="Century Gothic" panose="020B0502020202020204" pitchFamily="34" charset="0"/>
              </a:rPr>
              <a:t>de Estabilidad de la Frecuencia Relativa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B013B5-3C5F-4307-81B3-9E0FC145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21" y="3138972"/>
            <a:ext cx="4484331" cy="3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00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Esperanza Matemática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CE3CD3D-F314-0301-2395-01DA91053A2A}"/>
              </a:ext>
            </a:extLst>
          </p:cNvPr>
          <p:cNvSpPr txBox="1"/>
          <p:nvPr/>
        </p:nvSpPr>
        <p:spPr>
          <a:xfrm>
            <a:off x="640765" y="1475100"/>
            <a:ext cx="10416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Century Gothic" panose="020B0502020202020204" pitchFamily="34" charset="0"/>
              </a:rPr>
              <a:t>Lo que se observaría es que de 100 tiradas en aproximadamente la mitad de las veces la moneda tendería a las dos caras. Es decir, habría aproximadamente un 50% de probabilidad de que salga tanto cara como </a:t>
            </a:r>
            <a:r>
              <a:rPr lang="es-MX" sz="2400" dirty="0" smtClean="0">
                <a:latin typeface="Century Gothic" panose="020B0502020202020204" pitchFamily="34" charset="0"/>
              </a:rPr>
              <a:t>cruz </a:t>
            </a:r>
            <a:r>
              <a:rPr lang="es-MX" sz="24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 </a:t>
            </a:r>
            <a:r>
              <a:rPr lang="es-MX" sz="2400" dirty="0" smtClean="0">
                <a:latin typeface="Century Gothic" panose="020B0502020202020204" pitchFamily="34" charset="0"/>
              </a:rPr>
              <a:t>Principio </a:t>
            </a:r>
            <a:r>
              <a:rPr lang="es-MX" sz="2400" dirty="0">
                <a:latin typeface="Century Gothic" panose="020B0502020202020204" pitchFamily="34" charset="0"/>
              </a:rPr>
              <a:t>de Estabilidad de la Frecuencia Relativa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B013B5-3C5F-4307-81B3-9E0FC145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21" y="3138972"/>
            <a:ext cx="4484331" cy="3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05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929214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Esperanza Matemática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75100"/>
                <a:ext cx="10416255" cy="5153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 smtClean="0">
                    <a:latin typeface="Century Gothic" panose="020B0502020202020204" pitchFamily="34" charset="0"/>
                  </a:rPr>
                  <a:t>Esta asociada </a:t>
                </a:r>
                <a:r>
                  <a:rPr lang="es-MX" sz="2400" dirty="0">
                    <a:latin typeface="Century Gothic" panose="020B0502020202020204" pitchFamily="34" charset="0"/>
                  </a:rPr>
                  <a:t>con el precio justo que los apostadores ganarían (perderían) al entrar en un juego de esta naturaleza. El valor esperado de este juego es de cero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.</a:t>
                </a: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=$ 1∗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$ 1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Puede entenderse como aquel valor que se esperaría ganar o perder si se apuesta una infinidad de 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veces. Formalmente </a:t>
                </a:r>
                <a:r>
                  <a:rPr lang="es-MX" sz="2400" dirty="0">
                    <a:latin typeface="Century Gothic" panose="020B0502020202020204" pitchFamily="34" charset="0"/>
                  </a:rPr>
                  <a:t>el valor esperado o Esperanza Matemática puede definirse de la forma siguiente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,</a:t>
                </a:r>
                <a:endParaRPr lang="es-AR" sz="2400" i="1" dirty="0" smtClean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𝑥𝑃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75100"/>
                <a:ext cx="10416255" cy="5153719"/>
              </a:xfrm>
              <a:prstGeom prst="rect">
                <a:avLst/>
              </a:prstGeom>
              <a:blipFill>
                <a:blip r:embed="rId3"/>
                <a:stretch>
                  <a:fillRect l="-878" t="-947" r="-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707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Esperanza Matemática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CE3CD3D-F314-0301-2395-01DA91053A2A}"/>
              </a:ext>
            </a:extLst>
          </p:cNvPr>
          <p:cNvSpPr txBox="1"/>
          <p:nvPr/>
        </p:nvSpPr>
        <p:spPr>
          <a:xfrm>
            <a:off x="640765" y="1475100"/>
            <a:ext cx="10416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Century Gothic" panose="020B0502020202020204" pitchFamily="34" charset="0"/>
              </a:rPr>
              <a:t>En nuestro ejemplo deberíamos incorporar una columna más para representar el producto de cada valor posible y su función de probabilidad. Es decir,</a:t>
            </a:r>
          </a:p>
          <a:p>
            <a:pPr algn="just"/>
            <a:endParaRPr lang="es-MX" sz="2400" dirty="0" smtClean="0">
              <a:latin typeface="Century Gothic" panose="020B0502020202020204" pitchFamily="34" charset="0"/>
            </a:endParaRPr>
          </a:p>
          <a:p>
            <a:pPr algn="just"/>
            <a:endParaRPr lang="es-MX" sz="2400" dirty="0"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203" y="2711448"/>
            <a:ext cx="6133108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78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Varianza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46253"/>
                <a:ext cx="10416255" cy="5354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Para calcular la varianza con una distribución de probabilidad se debe calcular de la forma siguiente,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Si se resuelve el Binomio de Newton en la expresión anterior se llega a la siguiente expresión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,</a:t>
                </a: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46253"/>
                <a:ext cx="10416255" cy="5354927"/>
              </a:xfrm>
              <a:prstGeom prst="rect">
                <a:avLst/>
              </a:prstGeom>
              <a:blipFill>
                <a:blip r:embed="rId3"/>
                <a:stretch>
                  <a:fillRect l="-878" t="-910" r="-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250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</a:t>
            </a: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Continua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Definición de Función de Densidad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46253"/>
                <a:ext cx="10416255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Asociada a cada variable aleatoria continua se dispondrá de una función de densidad (de probabilidad) que será “similar” a la función de probabilidad en variable discreta.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Supongamos que 𝑋 es una variable continua con dominio continuo en el intervalo [0,1]  y que posee la siguiente función de densidad,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s-AR" sz="2400" dirty="0">
                  <a:ea typeface="Cambria Math" panose="02040503050406030204" pitchFamily="18" charset="0"/>
                </a:endParaRPr>
              </a:p>
              <a:p>
                <a:pPr algn="just"/>
                <a:endParaRPr lang="es-A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A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2∗0=0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AR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∗1=2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46253"/>
                <a:ext cx="10416255" cy="5632311"/>
              </a:xfrm>
              <a:prstGeom prst="rect">
                <a:avLst/>
              </a:prstGeom>
              <a:blipFill>
                <a:blip r:embed="rId3"/>
                <a:stretch>
                  <a:fillRect l="-878" t="-866" r="-9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B1EF62F6-7054-44FE-A8E6-36EA56DC1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912" y="3750009"/>
            <a:ext cx="23145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5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</a:t>
            </a: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Continua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Condiciones para ser Función de Densidad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46253"/>
                <a:ext cx="10416255" cy="4623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Tener presente que una función para ser considerada función de densidad debe cumplir con las mismas condiciones que para una variable discreta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,</a:t>
                </a: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MX" sz="2400" dirty="0">
                    <a:solidFill>
                      <a:srgbClr val="FD8204"/>
                    </a:solidFill>
                    <a:latin typeface="Century Gothic" panose="020B0502020202020204" pitchFamily="34" charset="0"/>
                  </a:rPr>
                  <a:t>Condición de Cierre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MX" sz="2400" dirty="0">
                    <a:solidFill>
                      <a:srgbClr val="FD8204"/>
                    </a:solidFill>
                    <a:latin typeface="Century Gothic" panose="020B0502020202020204" pitchFamily="34" charset="0"/>
                  </a:rPr>
                  <a:t>Condición de no negatividad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  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𝑡𝑜𝑑𝑜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46253"/>
                <a:ext cx="10416255" cy="4623382"/>
              </a:xfrm>
              <a:prstGeom prst="rect">
                <a:avLst/>
              </a:prstGeom>
              <a:blipFill>
                <a:blip r:embed="rId3"/>
                <a:stretch>
                  <a:fillRect l="-878" t="-1054" r="-936" b="-10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705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170428" y="2330766"/>
            <a:ext cx="7366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60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Estadística</a:t>
            </a:r>
            <a:endParaRPr kumimoji="0" lang="es-AR" sz="6000" b="1" i="0" u="none" strike="noStrike" kern="1200" cap="none" spc="0" normalizeH="0" baseline="0" noProof="0" dirty="0">
              <a:ln>
                <a:noFill/>
              </a:ln>
              <a:solidFill>
                <a:srgbClr val="17218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1263411" y="3346429"/>
            <a:ext cx="8758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Variables Aleatorias: Conceptos básicos</a:t>
            </a:r>
            <a:endParaRPr lang="es-ES" sz="32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25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</a:t>
            </a: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Continua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Calcular Probabilidades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46253"/>
                <a:ext cx="10211719" cy="3910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 smtClean="0">
                    <a:latin typeface="Century Gothic" panose="020B0502020202020204" pitchFamily="34" charset="0"/>
                  </a:rPr>
                  <a:t>Si </a:t>
                </a:r>
                <a:r>
                  <a:rPr lang="es-MX" sz="2400" dirty="0">
                    <a:latin typeface="Century Gothic" panose="020B0502020202020204" pitchFamily="34" charset="0"/>
                  </a:rPr>
                  <a:t>quisiéramos calcular la siguiente probabilidad podríamos emplear el mismo procedimiento que utilizamos para determinar la condición de cierre. En términos formales,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0,25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≤0,50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,25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0,50</m:t>
                          </m:r>
                        </m:sup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|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0,50</m:t>
                            </m:r>
                          </m:e>
                        </m:mr>
                        <m:m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,25</m:t>
                            </m:r>
                          </m:e>
                        </m:mr>
                      </m:m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0,50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,25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0,1875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La probabilidad de que la variable continua se encuentre entre 0,25 y 0,50 es de 0,1875.</a:t>
                </a: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46253"/>
                <a:ext cx="10211719" cy="3910622"/>
              </a:xfrm>
              <a:prstGeom prst="rect">
                <a:avLst/>
              </a:prstGeom>
              <a:blipFill>
                <a:blip r:embed="rId3"/>
                <a:stretch>
                  <a:fillRect l="-896" t="-1246" r="-9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151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</a:t>
            </a: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Continua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Función de Distribución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46253"/>
                <a:ext cx="10464382" cy="4647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En nuestro ejemplo, podemos obtener una expresión que represente la probabilidad acumulada a un número determinado. Es decir,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s-MX" sz="2400" dirty="0" smtClean="0">
                    <a:latin typeface="Century Gothic" panose="020B0502020202020204" pitchFamily="34" charset="0"/>
                  </a:rPr>
                  <a:t>Es </a:t>
                </a:r>
                <a:r>
                  <a:rPr lang="es-MX" sz="2400" dirty="0">
                    <a:latin typeface="Century Gothic" panose="020B0502020202020204" pitchFamily="34" charset="0"/>
                  </a:rPr>
                  <a:t>decir que la función de distribución para nuestro ejemplo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400" dirty="0">
                    <a:latin typeface="Century Gothic" panose="020B0502020202020204" pitchFamily="34" charset="0"/>
                  </a:rPr>
                  <a:t>. Veamos si lo aplicamos al cálculo de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,</a:t>
                </a: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0,25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≤0,50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≤0,50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≤0,25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0,50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latin typeface="Cambria Math" panose="02040503050406030204" pitchFamily="18" charset="0"/>
                        </a:rPr>
                        <m:t>=0,1875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46253"/>
                <a:ext cx="10464382" cy="4647362"/>
              </a:xfrm>
              <a:prstGeom prst="rect">
                <a:avLst/>
              </a:prstGeom>
              <a:blipFill>
                <a:blip r:embed="rId3"/>
                <a:stretch>
                  <a:fillRect l="-874" r="-8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837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</a:t>
            </a: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Continua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Esperanza Matemática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46253"/>
                <a:ext cx="10464382" cy="3613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En el caso continuo se calcula con una integral definida entre el límite inferior y superior que asume la variable.</a:t>
                </a: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En nuestro ejemplo,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∗2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|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46253"/>
                <a:ext cx="10464382" cy="3613361"/>
              </a:xfrm>
              <a:prstGeom prst="rect">
                <a:avLst/>
              </a:prstGeom>
              <a:blipFill>
                <a:blip r:embed="rId3"/>
                <a:stretch>
                  <a:fillRect l="-874" t="-1349" r="-8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807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640765" y="243994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</a:t>
            </a: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Continua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640765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Varianza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640765" y="1446253"/>
                <a:ext cx="10464382" cy="2960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24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sz="2400" dirty="0"/>
              </a:p>
              <a:p>
                <a:pPr algn="just"/>
                <a:endParaRPr lang="es-A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sz="2400" dirty="0"/>
              </a:p>
              <a:p>
                <a:endParaRPr lang="es-A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s-AR" sz="2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b>
                                    <m:sSub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s-AR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5" y="1446253"/>
                <a:ext cx="10464382" cy="2960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991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170428" y="2330766"/>
            <a:ext cx="7366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6000" b="1" dirty="0">
                <a:solidFill>
                  <a:srgbClr val="2E3192"/>
                </a:solidFill>
                <a:latin typeface="Century Gothic" panose="020B0502020202020204" pitchFamily="34" charset="0"/>
              </a:rPr>
              <a:t>Muchas gracias.</a:t>
            </a:r>
            <a:endParaRPr kumimoji="0" lang="es-AR" sz="6000" b="1" i="0" u="none" strike="noStrike" kern="1200" cap="none" spc="0" normalizeH="0" baseline="0" noProof="0" dirty="0">
              <a:ln>
                <a:noFill/>
              </a:ln>
              <a:solidFill>
                <a:srgbClr val="2E3192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1263411" y="3346429"/>
            <a:ext cx="634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D8204"/>
                </a:solidFill>
                <a:latin typeface="Century Gothic" panose="020B0502020202020204" pitchFamily="34" charset="0"/>
              </a:rPr>
              <a:t>www.austral.edu.ar</a:t>
            </a:r>
          </a:p>
        </p:txBody>
      </p:sp>
    </p:spTree>
    <p:extLst>
      <p:ext uri="{BB962C8B-B14F-4D97-AF65-F5344CB8AC3E}">
        <p14:creationId xmlns:p14="http://schemas.microsoft.com/office/powerpoint/2010/main" val="26073983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1410789" y="162467"/>
            <a:ext cx="9321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Definición </a:t>
            </a: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de </a:t>
            </a: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1410788" y="1475101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Ejemplo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CE3CD3D-F314-0301-2395-01DA91053A2A}"/>
              </a:ext>
            </a:extLst>
          </p:cNvPr>
          <p:cNvSpPr txBox="1"/>
          <p:nvPr/>
        </p:nvSpPr>
        <p:spPr>
          <a:xfrm>
            <a:off x="1410787" y="2018294"/>
            <a:ext cx="10332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Century Gothic" panose="020B0502020202020204" pitchFamily="34" charset="0"/>
              </a:rPr>
              <a:t>Supongamos que se realiza el siguiente experimento </a:t>
            </a:r>
            <a:r>
              <a:rPr lang="es-MX" sz="2400" dirty="0" smtClean="0">
                <a:latin typeface="Century Gothic" panose="020B0502020202020204" pitchFamily="34" charset="0"/>
              </a:rPr>
              <a:t>aleatorio: Arrojar </a:t>
            </a:r>
            <a:r>
              <a:rPr lang="es-MX" sz="2400" dirty="0">
                <a:latin typeface="Century Gothic" panose="020B0502020202020204" pitchFamily="34" charset="0"/>
              </a:rPr>
              <a:t>tres veces al aire una moneda equilibrada</a:t>
            </a:r>
          </a:p>
          <a:p>
            <a:pPr algn="just"/>
            <a:endParaRPr lang="es-MX" sz="2400" dirty="0">
              <a:latin typeface="Century Gothic" panose="020B0502020202020204" pitchFamily="34" charset="0"/>
            </a:endParaRPr>
          </a:p>
          <a:p>
            <a:pPr algn="just"/>
            <a:r>
              <a:rPr lang="es-MX" sz="2400" dirty="0">
                <a:latin typeface="Century Gothic" panose="020B0502020202020204" pitchFamily="34" charset="0"/>
              </a:rPr>
              <a:t>El espacio </a:t>
            </a:r>
            <a:r>
              <a:rPr lang="es-MX" sz="2400" dirty="0" err="1">
                <a:latin typeface="Century Gothic" panose="020B0502020202020204" pitchFamily="34" charset="0"/>
              </a:rPr>
              <a:t>muestral</a:t>
            </a:r>
            <a:r>
              <a:rPr lang="es-MX" sz="2400" dirty="0">
                <a:latin typeface="Century Gothic" panose="020B0502020202020204" pitchFamily="34" charset="0"/>
              </a:rPr>
              <a:t> de este experimento aleatorio esta compuesto por los siguientes resultados,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4E996C0-6161-DEF7-46C9-C776BF2855DB}"/>
                  </a:ext>
                </a:extLst>
              </p:cNvPr>
              <p:cNvSpPr txBox="1"/>
              <p:nvPr/>
            </p:nvSpPr>
            <p:spPr>
              <a:xfrm>
                <a:off x="4191792" y="4097147"/>
                <a:ext cx="4770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𝐶𝐶𝐶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𝐶𝐶𝑋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𝐶𝑋𝐶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𝑋𝐶𝐶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𝐶𝑋𝑋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𝑋𝐶𝑋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𝑋𝑋𝐶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𝑋𝑋𝑋</m:t>
                          </m:r>
                        </m:e>
                      </m:d>
                    </m:oMath>
                  </m:oMathPara>
                </a14:m>
                <a:endParaRPr lang="es-A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4E996C0-6161-DEF7-46C9-C776BF28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92" y="4097147"/>
                <a:ext cx="4770024" cy="276999"/>
              </a:xfrm>
              <a:prstGeom prst="rect">
                <a:avLst/>
              </a:prstGeom>
              <a:blipFill>
                <a:blip r:embed="rId4"/>
                <a:stretch>
                  <a:fillRect l="-767" b="-869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1410787" y="4516377"/>
            <a:ext cx="10440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latin typeface="Century Gothic" panose="020B0502020202020204" pitchFamily="34" charset="0"/>
              </a:rPr>
              <a:t>Y supongamos que queremos cuantificar la cantidad de caras que salen al realizar este experimento aleatorio, es decir estamos interesados en determinar cuantas veces sale cara,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2680348" y="5858937"/>
                <a:ext cx="79011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𝐶𝑎𝑛𝑡𝑖𝑑𝑎𝑑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𝐶𝑎𝑟𝑎𝑠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𝑠𝑎𝑙𝑒𝑛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𝑙𝑎𝑛𝑧𝑎𝑟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𝑣𝑒𝑐𝑒𝑠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𝑚𝑜𝑛𝑒𝑑𝑎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𝑎𝑖𝑟𝑒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348" y="5858937"/>
                <a:ext cx="7901196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132310" y="6370500"/>
                <a:ext cx="1878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0,1,2,3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10" y="6370500"/>
                <a:ext cx="18783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954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1410789" y="162467"/>
            <a:ext cx="9321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Definición </a:t>
            </a: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de </a:t>
            </a: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1410788" y="1064278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Ejemplo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13" y="1658313"/>
            <a:ext cx="7498730" cy="3176291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1410788" y="4966974"/>
            <a:ext cx="8960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latin typeface="Century Gothic" panose="020B0502020202020204" pitchFamily="34" charset="0"/>
              </a:rPr>
              <a:t>Una variable aleatoria es una función o regla bien definida que asigna a cada elemento del espacio </a:t>
            </a:r>
            <a:r>
              <a:rPr lang="es-MX" sz="2400" dirty="0" err="1">
                <a:latin typeface="Century Gothic" panose="020B0502020202020204" pitchFamily="34" charset="0"/>
              </a:rPr>
              <a:t>muestral</a:t>
            </a:r>
            <a:r>
              <a:rPr lang="es-MX" sz="2400" dirty="0">
                <a:latin typeface="Century Gothic" panose="020B0502020202020204" pitchFamily="34" charset="0"/>
              </a:rPr>
              <a:t> 𝑺 un número real dentro del dominio 𝜴(𝑿)</a:t>
            </a:r>
            <a:endParaRPr lang="es-AR" sz="2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5603074" y="6299673"/>
                <a:ext cx="1472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s-A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s-AR" b="1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ctrlPr>
                            <a:rPr lang="es-A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074" y="6299673"/>
                <a:ext cx="14727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569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1410789" y="162467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Variables Aleatorias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1410788" y="1475101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Clasificación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CE3CD3D-F314-0301-2395-01DA91053A2A}"/>
              </a:ext>
            </a:extLst>
          </p:cNvPr>
          <p:cNvSpPr txBox="1"/>
          <p:nvPr/>
        </p:nvSpPr>
        <p:spPr>
          <a:xfrm>
            <a:off x="1410787" y="2018294"/>
            <a:ext cx="95740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Century Gothic" panose="020B0502020202020204" pitchFamily="34" charset="0"/>
              </a:rPr>
              <a:t>En función del dominio del Espacio </a:t>
            </a:r>
            <a:r>
              <a:rPr lang="es-MX" sz="2400" dirty="0" err="1">
                <a:latin typeface="Century Gothic" panose="020B0502020202020204" pitchFamily="34" charset="0"/>
              </a:rPr>
              <a:t>Muestral</a:t>
            </a:r>
            <a:r>
              <a:rPr lang="es-MX" sz="2400" dirty="0">
                <a:latin typeface="Century Gothic" panose="020B0502020202020204" pitchFamily="34" charset="0"/>
              </a:rPr>
              <a:t> las variables aleatorias se pueden clasificar en:</a:t>
            </a:r>
          </a:p>
          <a:p>
            <a:pPr algn="just"/>
            <a:endParaRPr lang="es-MX" sz="2400" dirty="0">
              <a:latin typeface="Century Gothic" panose="020B0502020202020204" pitchFamily="34" charset="0"/>
            </a:endParaRPr>
          </a:p>
          <a:p>
            <a:r>
              <a:rPr lang="es-MX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Variable Aleatoria Discreta</a:t>
            </a:r>
          </a:p>
          <a:p>
            <a:pPr algn="just"/>
            <a:endParaRPr lang="es-MX" sz="24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Century Gothic" panose="020B0502020202020204" pitchFamily="34" charset="0"/>
              </a:rPr>
              <a:t>Espacio </a:t>
            </a:r>
            <a:r>
              <a:rPr lang="es-MX" sz="2400" dirty="0" err="1">
                <a:latin typeface="Century Gothic" panose="020B0502020202020204" pitchFamily="34" charset="0"/>
              </a:rPr>
              <a:t>Muestral</a:t>
            </a:r>
            <a:r>
              <a:rPr lang="es-MX" sz="2400" dirty="0">
                <a:latin typeface="Century Gothic" panose="020B0502020202020204" pitchFamily="34" charset="0"/>
              </a:rPr>
              <a:t> </a:t>
            </a:r>
            <a:r>
              <a:rPr lang="es-MX" sz="2400" dirty="0" smtClean="0">
                <a:latin typeface="Century Gothic" panose="020B0502020202020204" pitchFamily="34" charset="0"/>
              </a:rPr>
              <a:t>Finito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dirty="0" smtClean="0">
              <a:latin typeface="Century Gothic" panose="020B0502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Century Gothic" panose="020B0502020202020204" pitchFamily="34" charset="0"/>
              </a:rPr>
              <a:t>Espacio </a:t>
            </a:r>
            <a:r>
              <a:rPr lang="es-MX" sz="2400" dirty="0" err="1">
                <a:latin typeface="Century Gothic" panose="020B0502020202020204" pitchFamily="34" charset="0"/>
              </a:rPr>
              <a:t>Muestral</a:t>
            </a:r>
            <a:r>
              <a:rPr lang="es-MX" sz="2400" dirty="0">
                <a:latin typeface="Century Gothic" panose="020B0502020202020204" pitchFamily="34" charset="0"/>
              </a:rPr>
              <a:t> Infinito Numerable</a:t>
            </a:r>
          </a:p>
          <a:p>
            <a:pPr algn="just"/>
            <a:endParaRPr lang="es-MX" sz="2400" dirty="0">
              <a:latin typeface="Century Gothic" panose="020B0502020202020204" pitchFamily="34" charset="0"/>
            </a:endParaRPr>
          </a:p>
          <a:p>
            <a:r>
              <a:rPr lang="es-MX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Variable Aleatoria Continua</a:t>
            </a:r>
          </a:p>
          <a:p>
            <a:pPr algn="just"/>
            <a:endParaRPr lang="es-MX" sz="2400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Century Gothic" panose="020B0502020202020204" pitchFamily="34" charset="0"/>
              </a:rPr>
              <a:t>Espacio </a:t>
            </a:r>
            <a:r>
              <a:rPr lang="es-MX" sz="2400" dirty="0" err="1">
                <a:latin typeface="Century Gothic" panose="020B0502020202020204" pitchFamily="34" charset="0"/>
              </a:rPr>
              <a:t>Muestral</a:t>
            </a:r>
            <a:r>
              <a:rPr lang="es-MX" sz="2400" dirty="0">
                <a:latin typeface="Century Gothic" panose="020B0502020202020204" pitchFamily="34" charset="0"/>
              </a:rPr>
              <a:t> Infinito No Numerable</a:t>
            </a:r>
          </a:p>
        </p:txBody>
      </p:sp>
    </p:spTree>
    <p:extLst>
      <p:ext uri="{BB962C8B-B14F-4D97-AF65-F5344CB8AC3E}">
        <p14:creationId xmlns:p14="http://schemas.microsoft.com/office/powerpoint/2010/main" val="3845928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1410789" y="162467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1410787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Concepto de Función de Probabilidad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CE3CD3D-F314-0301-2395-01DA91053A2A}"/>
              </a:ext>
            </a:extLst>
          </p:cNvPr>
          <p:cNvSpPr txBox="1"/>
          <p:nvPr/>
        </p:nvSpPr>
        <p:spPr>
          <a:xfrm>
            <a:off x="1410787" y="1645315"/>
            <a:ext cx="9574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Century Gothic" panose="020B0502020202020204" pitchFamily="34" charset="0"/>
              </a:rPr>
              <a:t>A partir de los valores que asuma la variable aleatoria y los resultados posibles del Experimento Aleatorio, podemos definir probabilidades de ocurrencia asociadas con cada evento aleatorio</a:t>
            </a:r>
            <a:r>
              <a:rPr lang="es-MX" sz="2400" dirty="0" smtClean="0"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es-MX" sz="2400" dirty="0">
              <a:latin typeface="Century Gothic" panose="020B0502020202020204" pitchFamily="34" charset="0"/>
            </a:endParaRPr>
          </a:p>
          <a:p>
            <a:pPr algn="just"/>
            <a:endParaRPr lang="es-MX" sz="2400" dirty="0"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329" y="3236517"/>
            <a:ext cx="8010838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29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1410789" y="162467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1410787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Condiciones para ser Función de Probabilidad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1410787" y="1645315"/>
                <a:ext cx="9574045" cy="4462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>
                    <a:latin typeface="Century Gothic" panose="020B0502020202020204" pitchFamily="34" charset="0"/>
                  </a:rPr>
                  <a:t>Para que una función pueda ser considerada Función de Probabilidad debe cumplir con dos condiciones en forma simultánea,</a:t>
                </a: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400" dirty="0">
                    <a:latin typeface="Century Gothic" panose="020B0502020202020204" pitchFamily="34" charset="0"/>
                  </a:rPr>
                  <a:t>Condición de 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Cierre</a:t>
                </a:r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=[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400" dirty="0">
                    <a:latin typeface="Century Gothic" panose="020B0502020202020204" pitchFamily="34" charset="0"/>
                  </a:rPr>
                  <a:t>Condición de no negatividad</a:t>
                </a: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  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𝑡𝑜𝑑𝑜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87" y="1645315"/>
                <a:ext cx="9574045" cy="4462247"/>
              </a:xfrm>
              <a:prstGeom prst="rect">
                <a:avLst/>
              </a:prstGeom>
              <a:blipFill>
                <a:blip r:embed="rId3"/>
                <a:stretch>
                  <a:fillRect l="-955" t="-1093" r="-955" b="-4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435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1410789" y="162467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1410787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Distribución de Probabilidad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CE3CD3D-F314-0301-2395-01DA91053A2A}"/>
              </a:ext>
            </a:extLst>
          </p:cNvPr>
          <p:cNvSpPr txBox="1"/>
          <p:nvPr/>
        </p:nvSpPr>
        <p:spPr>
          <a:xfrm>
            <a:off x="1410787" y="1645315"/>
            <a:ext cx="9574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Century Gothic" panose="020B0502020202020204" pitchFamily="34" charset="0"/>
              </a:rPr>
              <a:t>Los valores del tercer conjunto pueden agruparse en una tabla de probabilidades, también conocida como distribución de probabilidades. Este concepto es similar al de tabla de frecuencias. Es decir,</a:t>
            </a:r>
          </a:p>
          <a:p>
            <a:pPr algn="just"/>
            <a:endParaRPr lang="es-MX" sz="2400" dirty="0" smtClean="0">
              <a:latin typeface="Century Gothic" panose="020B0502020202020204" pitchFamily="34" charset="0"/>
            </a:endParaRPr>
          </a:p>
          <a:p>
            <a:pPr algn="just"/>
            <a:endParaRPr lang="es-MX" sz="2400" dirty="0">
              <a:latin typeface="Century Gothic" panose="020B0502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74" y="3127587"/>
            <a:ext cx="1914310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51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F4E5F71D-F399-BF57-8DE9-79FB3998C25A}"/>
              </a:ext>
            </a:extLst>
          </p:cNvPr>
          <p:cNvSpPr txBox="1"/>
          <p:nvPr/>
        </p:nvSpPr>
        <p:spPr>
          <a:xfrm>
            <a:off x="1410789" y="162467"/>
            <a:ext cx="10332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 smtClean="0">
                <a:solidFill>
                  <a:srgbClr val="172186"/>
                </a:solidFill>
                <a:latin typeface="Century Gothic" panose="020B0502020202020204" pitchFamily="34" charset="0"/>
              </a:rPr>
              <a:t>Variable Aleatoria Discreta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15C2208-B7DF-01C3-92AC-BC476651FD9A}"/>
              </a:ext>
            </a:extLst>
          </p:cNvPr>
          <p:cNvSpPr txBox="1"/>
          <p:nvPr/>
        </p:nvSpPr>
        <p:spPr>
          <a:xfrm>
            <a:off x="1410787" y="1013435"/>
            <a:ext cx="985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FD8204"/>
                </a:solidFill>
                <a:latin typeface="Century Gothic" panose="020B0502020202020204" pitchFamily="34" charset="0"/>
              </a:rPr>
              <a:t>Función de Distribución</a:t>
            </a:r>
            <a:endParaRPr lang="es-ES" sz="2400" dirty="0">
              <a:solidFill>
                <a:srgbClr val="FD8204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/>
              <p:nvPr/>
            </p:nvSpPr>
            <p:spPr>
              <a:xfrm>
                <a:off x="1410787" y="1645315"/>
                <a:ext cx="957404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dirty="0" smtClean="0">
                    <a:latin typeface="Century Gothic" panose="020B0502020202020204" pitchFamily="34" charset="0"/>
                  </a:rPr>
                  <a:t>Indica </a:t>
                </a:r>
                <a:r>
                  <a:rPr lang="es-MX" sz="2400" dirty="0">
                    <a:latin typeface="Century Gothic" panose="020B0502020202020204" pitchFamily="34" charset="0"/>
                  </a:rPr>
                  <a:t>la probabilidad acumulada desde el mínimo valor que asume la variable hasta un valor específico. Formalmente</a:t>
                </a:r>
                <a:r>
                  <a:rPr lang="es-MX" sz="2400" dirty="0" smtClean="0">
                    <a:latin typeface="Century Gothic" panose="020B0502020202020204" pitchFamily="34" charset="0"/>
                  </a:rPr>
                  <a:t>,</a:t>
                </a: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A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sz="2400" dirty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 smtClean="0">
                  <a:latin typeface="Century Gothic" panose="020B0502020202020204" pitchFamily="34" charset="0"/>
                </a:endParaRPr>
              </a:p>
              <a:p>
                <a:pPr algn="just"/>
                <a:endParaRPr lang="es-MX" sz="2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9CE3CD3D-F314-0301-2395-01DA91053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87" y="1645315"/>
                <a:ext cx="9574045" cy="2308324"/>
              </a:xfrm>
              <a:prstGeom prst="rect">
                <a:avLst/>
              </a:prstGeom>
              <a:blipFill>
                <a:blip r:embed="rId3"/>
                <a:stretch>
                  <a:fillRect l="-955" t="-2111" r="-9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307730"/>
                  </p:ext>
                </p:extLst>
              </p:nvPr>
            </p:nvGraphicFramePr>
            <p:xfrm>
              <a:off x="4791257" y="3465346"/>
              <a:ext cx="3096344" cy="31640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29043">
                      <a:extLst>
                        <a:ext uri="{9D8B030D-6E8A-4147-A177-3AD203B41FA5}">
                          <a16:colId xmlns:a16="http://schemas.microsoft.com/office/drawing/2014/main" val="1461314602"/>
                        </a:ext>
                      </a:extLst>
                    </a:gridCol>
                    <a:gridCol w="1151255">
                      <a:extLst>
                        <a:ext uri="{9D8B030D-6E8A-4147-A177-3AD203B41FA5}">
                          <a16:colId xmlns:a16="http://schemas.microsoft.com/office/drawing/2014/main" val="376702639"/>
                        </a:ext>
                      </a:extLst>
                    </a:gridCol>
                    <a:gridCol w="1216046">
                      <a:extLst>
                        <a:ext uri="{9D8B030D-6E8A-4147-A177-3AD203B41FA5}">
                          <a16:colId xmlns:a16="http://schemas.microsoft.com/office/drawing/2014/main" val="494194143"/>
                        </a:ext>
                      </a:extLst>
                    </a:gridCol>
                  </a:tblGrid>
                  <a:tr h="335004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094256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981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662895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56496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s-AR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280155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s-AR"/>
                            <a:t>Total</a:t>
                          </a:r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066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307730"/>
                  </p:ext>
                </p:extLst>
              </p:nvPr>
            </p:nvGraphicFramePr>
            <p:xfrm>
              <a:off x="4791257" y="3465346"/>
              <a:ext cx="3096344" cy="31640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729043">
                      <a:extLst>
                        <a:ext uri="{9D8B030D-6E8A-4147-A177-3AD203B41FA5}">
                          <a16:colId xmlns:a16="http://schemas.microsoft.com/office/drawing/2014/main" val="1461314602"/>
                        </a:ext>
                      </a:extLst>
                    </a:gridCol>
                    <a:gridCol w="1151255">
                      <a:extLst>
                        <a:ext uri="{9D8B030D-6E8A-4147-A177-3AD203B41FA5}">
                          <a16:colId xmlns:a16="http://schemas.microsoft.com/office/drawing/2014/main" val="376702639"/>
                        </a:ext>
                      </a:extLst>
                    </a:gridCol>
                    <a:gridCol w="1216046">
                      <a:extLst>
                        <a:ext uri="{9D8B030D-6E8A-4147-A177-3AD203B41FA5}">
                          <a16:colId xmlns:a16="http://schemas.microsoft.com/office/drawing/2014/main" val="4941941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33" t="-1667" r="-328333" b="-7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1" t="-1667" r="-108466" b="-7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381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5000" t="-1667" r="-2500" b="-7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094256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33" t="-61000" r="-328333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1" t="-61000" r="-108466" b="-3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381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5000" t="-61000" r="-2500" b="-3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6981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33" t="-161000" r="-32833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1" t="-161000" r="-108466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5000" t="-161000" r="-2500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662895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33" t="-263636" r="-328333" b="-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1" t="-263636" r="-108466" b="-1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5000" t="-263636" r="-2500" b="-1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956496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33" t="-360000" r="-328333" b="-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1" t="-360000" r="-108466" b="-7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5000" t="-360000" r="-2500" b="-7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280155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pPr algn="ctr"/>
                          <a:r>
                            <a:rPr lang="es-AR"/>
                            <a:t>Total</a:t>
                          </a:r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021" t="-754098" r="-1084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Arial"/>
                              <a:cs typeface="Arial"/>
                            </a:defRPr>
                          </a:lvl9pPr>
                        </a:lstStyle>
                        <a:p>
                          <a:endParaRPr lang="es-AR" dirty="0"/>
                        </a:p>
                      </a:txBody>
                      <a:tcPr>
                        <a:lnL w="12700" cmpd="sng">
                          <a:solidFill>
                            <a:srgbClr val="FFFFFF"/>
                          </a:solidFill>
                        </a:lnL>
                        <a:lnR w="12700" cmpd="sng">
                          <a:solidFill>
                            <a:srgbClr val="FFFFFF"/>
                          </a:solidFill>
                        </a:lnR>
                        <a:lnT w="12700" cmpd="sng">
                          <a:solidFill>
                            <a:srgbClr val="FFFFFF"/>
                          </a:solidFill>
                        </a:lnT>
                        <a:lnB w="12700" cmpd="sng">
                          <a:solidFill>
                            <a:srgbClr val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0000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40665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1167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51D6E33B1B1459BBFD4C4C9A96588" ma:contentTypeVersion="11" ma:contentTypeDescription="Create a new document." ma:contentTypeScope="" ma:versionID="e079eda397cab62fcde27eda8db41bfd">
  <xsd:schema xmlns:xsd="http://www.w3.org/2001/XMLSchema" xmlns:xs="http://www.w3.org/2001/XMLSchema" xmlns:p="http://schemas.microsoft.com/office/2006/metadata/properties" xmlns:ns3="51c6366c-8890-4ed7-bf56-35108acee46d" xmlns:ns4="ff3baeb1-ccda-421a-b1ca-2795ce804fee" targetNamespace="http://schemas.microsoft.com/office/2006/metadata/properties" ma:root="true" ma:fieldsID="f6d3e486bef34a4e6f1641bbf50d6018" ns3:_="" ns4:_="">
    <xsd:import namespace="51c6366c-8890-4ed7-bf56-35108acee46d"/>
    <xsd:import namespace="ff3baeb1-ccda-421a-b1ca-2795ce804f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6366c-8890-4ed7-bf56-35108acee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3baeb1-ccda-421a-b1ca-2795ce804fe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0DF0C6-0C4F-4A18-B45F-571F8AE14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6366c-8890-4ed7-bf56-35108acee46d"/>
    <ds:schemaRef ds:uri="ff3baeb1-ccda-421a-b1ca-2795ce804f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941B9A-71FA-4ED3-B500-847C212E9944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51c6366c-8890-4ed7-bf56-35108acee46d"/>
    <ds:schemaRef ds:uri="http://www.w3.org/XML/1998/namespace"/>
    <ds:schemaRef ds:uri="http://purl.org/dc/dcmitype/"/>
    <ds:schemaRef ds:uri="ff3baeb1-ccda-421a-b1ca-2795ce804fe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A4940E9-AEDA-41E6-9E3F-77CEF1018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13644</TotalTime>
  <Words>1646</Words>
  <Application>Microsoft Office PowerPoint</Application>
  <PresentationFormat>Panorámica</PresentationFormat>
  <Paragraphs>272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Wingdings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 Juan</dc:creator>
  <cp:lastModifiedBy>Rodrigo Del Rosso</cp:lastModifiedBy>
  <cp:revision>67</cp:revision>
  <dcterms:created xsi:type="dcterms:W3CDTF">2018-03-22T15:15:09Z</dcterms:created>
  <dcterms:modified xsi:type="dcterms:W3CDTF">2022-07-22T17:59:51Z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0x01010024351D6E33B1B1459BBFD4C4C9A96588</vt:lpwstr>
  </property>
  <property fmtid="{D5CDD505-2E9C-101B-9397-08002B2CF9AE}" pid="3" name="MSIP_Label_d90af87d-ad1c-46d8-9efe-d658b1e3c1c4_Enabled">
    <vt:lpwstr>true</vt:lpwstr>
  </property>
  <property fmtid="{D5CDD505-2E9C-101B-9397-08002B2CF9AE}" pid="4" name="MSIP_Label_d90af87d-ad1c-46d8-9efe-d658b1e3c1c4_SetDate">
    <vt:lpwstr>2022-06-24T19:08:21Z</vt:lpwstr>
  </property>
  <property fmtid="{D5CDD505-2E9C-101B-9397-08002B2CF9AE}" pid="5" name="MSIP_Label_d90af87d-ad1c-46d8-9efe-d658b1e3c1c4_Method">
    <vt:lpwstr>Standard</vt:lpwstr>
  </property>
  <property fmtid="{D5CDD505-2E9C-101B-9397-08002B2CF9AE}" pid="6" name="MSIP_Label_d90af87d-ad1c-46d8-9efe-d658b1e3c1c4_Name">
    <vt:lpwstr>General</vt:lpwstr>
  </property>
  <property fmtid="{D5CDD505-2E9C-101B-9397-08002B2CF9AE}" pid="7" name="MSIP_Label_d90af87d-ad1c-46d8-9efe-d658b1e3c1c4_SiteId">
    <vt:lpwstr>934de3fe-416c-4e4c-b035-32df9344eac4</vt:lpwstr>
  </property>
  <property fmtid="{D5CDD505-2E9C-101B-9397-08002B2CF9AE}" pid="8" name="MSIP_Label_d90af87d-ad1c-46d8-9efe-d658b1e3c1c4_ActionId">
    <vt:lpwstr>8aced10a-6ee6-4842-8967-ac370ac2d974</vt:lpwstr>
  </property>
  <property fmtid="{D5CDD505-2E9C-101B-9397-08002B2CF9AE}" pid="9" name="MSIP_Label_d90af87d-ad1c-46d8-9efe-d658b1e3c1c4_ContentBits">
    <vt:lpwstr>0</vt:lpwstr>
  </property>
</Properties>
</file>