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77" r:id="rId5"/>
    <p:sldId id="268" r:id="rId6"/>
    <p:sldId id="625" r:id="rId7"/>
    <p:sldId id="816" r:id="rId8"/>
    <p:sldId id="627" r:id="rId9"/>
    <p:sldId id="830" r:id="rId10"/>
    <p:sldId id="629" r:id="rId11"/>
    <p:sldId id="831" r:id="rId12"/>
    <p:sldId id="832" r:id="rId13"/>
    <p:sldId id="833" r:id="rId14"/>
    <p:sldId id="835" r:id="rId15"/>
    <p:sldId id="836" r:id="rId16"/>
    <p:sldId id="837" r:id="rId17"/>
    <p:sldId id="838" r:id="rId18"/>
    <p:sldId id="839" r:id="rId19"/>
    <p:sldId id="840" r:id="rId20"/>
    <p:sldId id="841" r:id="rId21"/>
    <p:sldId id="842" r:id="rId22"/>
    <p:sldId id="843" r:id="rId23"/>
    <p:sldId id="844" r:id="rId24"/>
    <p:sldId id="845" r:id="rId25"/>
    <p:sldId id="846" r:id="rId26"/>
    <p:sldId id="847" r:id="rId27"/>
    <p:sldId id="848" r:id="rId28"/>
    <p:sldId id="849" r:id="rId29"/>
    <p:sldId id="850" r:id="rId30"/>
    <p:sldId id="834"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3D9FC8A-FF01-41BD-8C23-1AD8B53FD9DE}">
          <p14:sldIdLst>
            <p14:sldId id="277"/>
            <p14:sldId id="268"/>
            <p14:sldId id="625"/>
          </p14:sldIdLst>
        </p14:section>
        <p14:section name="Estimadores" id="{C1A94D33-6C69-4769-B9D9-FD104BED251A}">
          <p14:sldIdLst>
            <p14:sldId id="816"/>
            <p14:sldId id="627"/>
            <p14:sldId id="830"/>
            <p14:sldId id="629"/>
            <p14:sldId id="831"/>
            <p14:sldId id="832"/>
            <p14:sldId id="833"/>
            <p14:sldId id="835"/>
            <p14:sldId id="836"/>
          </p14:sldIdLst>
        </p14:section>
        <p14:section name="Distribución de Estimadores" id="{11651CEE-1071-48B4-B7B3-F8014342DE9C}">
          <p14:sldIdLst>
            <p14:sldId id="837"/>
            <p14:sldId id="838"/>
            <p14:sldId id="839"/>
            <p14:sldId id="840"/>
            <p14:sldId id="841"/>
            <p14:sldId id="842"/>
            <p14:sldId id="843"/>
            <p14:sldId id="844"/>
            <p14:sldId id="845"/>
            <p14:sldId id="846"/>
            <p14:sldId id="847"/>
            <p14:sldId id="848"/>
            <p14:sldId id="849"/>
            <p14:sldId id="850"/>
            <p14:sldId id="8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194"/>
    <a:srgbClr val="2E3192"/>
    <a:srgbClr val="172186"/>
    <a:srgbClr val="FD8204"/>
    <a:srgbClr val="792530"/>
    <a:srgbClr val="FEC420"/>
    <a:srgbClr val="3189E3"/>
    <a:srgbClr val="FFF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79217" autoAdjust="0"/>
  </p:normalViewPr>
  <p:slideViewPr>
    <p:cSldViewPr snapToGrid="0">
      <p:cViewPr varScale="1">
        <p:scale>
          <a:sx n="54" d="100"/>
          <a:sy n="54" d="100"/>
        </p:scale>
        <p:origin x="1180"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676F7-C61C-4B15-B46E-6A3C64256904}" type="datetimeFigureOut">
              <a:rPr lang="es-AR" smtClean="0"/>
              <a:t>15/09/2022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126C1-BDA8-4C9B-9682-40DC85A4BD23}" type="slidenum">
              <a:rPr lang="es-AR" smtClean="0"/>
              <a:t>‹Nº›</a:t>
            </a:fld>
            <a:endParaRPr lang="es-AR"/>
          </a:p>
        </p:txBody>
      </p:sp>
    </p:spTree>
    <p:extLst>
      <p:ext uri="{BB962C8B-B14F-4D97-AF65-F5344CB8AC3E}">
        <p14:creationId xmlns:p14="http://schemas.microsoft.com/office/powerpoint/2010/main" val="233055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fld id="{9E2126C1-BDA8-4C9B-9682-40DC85A4BD23}" type="slidenum">
              <a:rPr lang="es-AR" smtClean="0"/>
              <a:t>1</a:t>
            </a:fld>
            <a:endParaRPr lang="es-AR"/>
          </a:p>
        </p:txBody>
      </p:sp>
    </p:spTree>
    <p:extLst>
      <p:ext uri="{BB962C8B-B14F-4D97-AF65-F5344CB8AC3E}">
        <p14:creationId xmlns:p14="http://schemas.microsoft.com/office/powerpoint/2010/main" val="324935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2126C1-BDA8-4C9B-9682-40DC85A4BD23}" type="slidenum">
              <a:rPr lang="es-AR" smtClean="0"/>
              <a:t>2</a:t>
            </a:fld>
            <a:endParaRPr lang="es-AR"/>
          </a:p>
        </p:txBody>
      </p:sp>
    </p:spTree>
    <p:extLst>
      <p:ext uri="{BB962C8B-B14F-4D97-AF65-F5344CB8AC3E}">
        <p14:creationId xmlns:p14="http://schemas.microsoft.com/office/powerpoint/2010/main" val="209017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2126C1-BDA8-4C9B-9682-40DC85A4BD23}" type="slidenum">
              <a:rPr lang="es-AR" smtClean="0"/>
              <a:t>4</a:t>
            </a:fld>
            <a:endParaRPr lang="es-AR"/>
          </a:p>
        </p:txBody>
      </p:sp>
    </p:spTree>
    <p:extLst>
      <p:ext uri="{BB962C8B-B14F-4D97-AF65-F5344CB8AC3E}">
        <p14:creationId xmlns:p14="http://schemas.microsoft.com/office/powerpoint/2010/main" val="165983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2126C1-BDA8-4C9B-9682-40DC85A4BD23}" type="slidenum">
              <a:rPr lang="es-AR" smtClean="0"/>
              <a:t>13</a:t>
            </a:fld>
            <a:endParaRPr lang="es-AR"/>
          </a:p>
        </p:txBody>
      </p:sp>
    </p:spTree>
    <p:extLst>
      <p:ext uri="{BB962C8B-B14F-4D97-AF65-F5344CB8AC3E}">
        <p14:creationId xmlns:p14="http://schemas.microsoft.com/office/powerpoint/2010/main" val="362215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2126C1-BDA8-4C9B-9682-40DC85A4BD23}" type="slidenum">
              <a:rPr lang="es-AR" smtClean="0"/>
              <a:t>27</a:t>
            </a:fld>
            <a:endParaRPr lang="es-AR"/>
          </a:p>
        </p:txBody>
      </p:sp>
    </p:spTree>
    <p:extLst>
      <p:ext uri="{BB962C8B-B14F-4D97-AF65-F5344CB8AC3E}">
        <p14:creationId xmlns:p14="http://schemas.microsoft.com/office/powerpoint/2010/main" val="978653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440872" y="277236"/>
            <a:ext cx="8575964" cy="858837"/>
          </a:xfrm>
        </p:spPr>
        <p:txBody>
          <a:bodyPr anchor="b">
            <a:noAutofit/>
          </a:bodyPr>
          <a:lstStyle>
            <a:lvl1pPr algn="l">
              <a:defRPr sz="4400" b="1">
                <a:solidFill>
                  <a:schemeClr val="tx1">
                    <a:lumMod val="75000"/>
                    <a:lumOff val="25000"/>
                  </a:schemeClr>
                </a:solidFill>
                <a:latin typeface="Century Gothic" panose="020B0502020202020204" pitchFamily="34" charset="0"/>
              </a:defRPr>
            </a:lvl1pPr>
          </a:lstStyle>
          <a:p>
            <a:r>
              <a:rPr lang="es-ES" dirty="0"/>
              <a:t>Título principal</a:t>
            </a:r>
            <a:endParaRPr lang="es-AR" dirty="0"/>
          </a:p>
        </p:txBody>
      </p:sp>
      <p:sp>
        <p:nvSpPr>
          <p:cNvPr id="3" name="Subtítulo 2"/>
          <p:cNvSpPr>
            <a:spLocks noGrp="1"/>
          </p:cNvSpPr>
          <p:nvPr>
            <p:ph type="subTitle" idx="1" hasCustomPrompt="1"/>
          </p:nvPr>
        </p:nvSpPr>
        <p:spPr>
          <a:xfrm>
            <a:off x="1440872" y="1136073"/>
            <a:ext cx="8575963" cy="775998"/>
          </a:xfrm>
        </p:spPr>
        <p:txBody>
          <a:bodyPr>
            <a:normAutofit/>
          </a:bodyPr>
          <a:lstStyle>
            <a:lvl1pPr marL="0" indent="0" algn="l">
              <a:buNone/>
              <a:defRPr sz="2800" baseline="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Título secundario</a:t>
            </a:r>
            <a:endParaRPr lang="es-AR" dirty="0"/>
          </a:p>
        </p:txBody>
      </p:sp>
    </p:spTree>
    <p:extLst>
      <p:ext uri="{BB962C8B-B14F-4D97-AF65-F5344CB8AC3E}">
        <p14:creationId xmlns:p14="http://schemas.microsoft.com/office/powerpoint/2010/main" val="203120928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390900" cy="3390900"/>
          </a:xfrm>
          <a:prstGeom prst="rect">
            <a:avLst/>
          </a:prstGeom>
        </p:spPr>
        <p:txBody>
          <a:bodyPr/>
          <a:lstStyle/>
          <a:p>
            <a:endParaRPr lang="id-ID"/>
          </a:p>
        </p:txBody>
      </p:sp>
      <p:sp>
        <p:nvSpPr>
          <p:cNvPr id="5" name="Picture Placeholder 3"/>
          <p:cNvSpPr>
            <a:spLocks noGrp="1"/>
          </p:cNvSpPr>
          <p:nvPr>
            <p:ph type="pic" sz="quarter" idx="11"/>
          </p:nvPr>
        </p:nvSpPr>
        <p:spPr>
          <a:xfrm>
            <a:off x="0" y="3467100"/>
            <a:ext cx="3390900" cy="3390900"/>
          </a:xfrm>
          <a:prstGeom prst="rect">
            <a:avLst/>
          </a:prstGeom>
        </p:spPr>
        <p:txBody>
          <a:bodyPr/>
          <a:lstStyle/>
          <a:p>
            <a:endParaRPr lang="id-ID"/>
          </a:p>
        </p:txBody>
      </p:sp>
      <p:sp>
        <p:nvSpPr>
          <p:cNvPr id="6" name="Picture Placeholder 3"/>
          <p:cNvSpPr>
            <a:spLocks noGrp="1"/>
          </p:cNvSpPr>
          <p:nvPr>
            <p:ph type="pic" sz="quarter" idx="12"/>
          </p:nvPr>
        </p:nvSpPr>
        <p:spPr>
          <a:xfrm>
            <a:off x="3467100" y="0"/>
            <a:ext cx="3390900" cy="3390900"/>
          </a:xfrm>
          <a:prstGeom prst="rect">
            <a:avLst/>
          </a:prstGeom>
        </p:spPr>
        <p:txBody>
          <a:bodyPr/>
          <a:lstStyle/>
          <a:p>
            <a:endParaRPr lang="id-ID"/>
          </a:p>
        </p:txBody>
      </p:sp>
      <p:sp>
        <p:nvSpPr>
          <p:cNvPr id="7" name="Picture Placeholder 3"/>
          <p:cNvSpPr>
            <a:spLocks noGrp="1"/>
          </p:cNvSpPr>
          <p:nvPr>
            <p:ph type="pic" sz="quarter" idx="13"/>
          </p:nvPr>
        </p:nvSpPr>
        <p:spPr>
          <a:xfrm>
            <a:off x="3467100" y="3467100"/>
            <a:ext cx="3390900" cy="3390900"/>
          </a:xfrm>
          <a:prstGeom prst="rect">
            <a:avLst/>
          </a:prstGeom>
        </p:spPr>
        <p:txBody>
          <a:bodyPr/>
          <a:lstStyle/>
          <a:p>
            <a:endParaRPr lang="id-ID"/>
          </a:p>
        </p:txBody>
      </p:sp>
    </p:spTree>
    <p:extLst>
      <p:ext uri="{BB962C8B-B14F-4D97-AF65-F5344CB8AC3E}">
        <p14:creationId xmlns:p14="http://schemas.microsoft.com/office/powerpoint/2010/main" val="14885573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60648"/>
            <a:ext cx="10972800" cy="1143000"/>
          </a:xfrm>
          <a:prstGeom prst="rect">
            <a:avLst/>
          </a:prstGeom>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0" y="1600202"/>
            <a:ext cx="539261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3 Marcador de contenido"/>
          <p:cNvSpPr>
            <a:spLocks noGrp="1"/>
          </p:cNvSpPr>
          <p:nvPr>
            <p:ph sz="half" idx="2"/>
          </p:nvPr>
        </p:nvSpPr>
        <p:spPr>
          <a:xfrm>
            <a:off x="6189784" y="1600202"/>
            <a:ext cx="539261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21290815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510145" y="295852"/>
            <a:ext cx="7620000" cy="909493"/>
          </a:xfrm>
          <a:prstGeom prst="rect">
            <a:avLst/>
          </a:prstGeom>
        </p:spPr>
        <p:txBody>
          <a:bodyPr vert="horz" lIns="91440" tIns="45720" rIns="91440" bIns="45720" rtlCol="0" anchor="ctr">
            <a:normAutofit/>
          </a:bodyPr>
          <a:lstStyle/>
          <a:p>
            <a:r>
              <a:rPr lang="es-ES" dirty="0"/>
              <a:t>Ingrese el título</a:t>
            </a:r>
            <a:endParaRPr lang="es-AR" dirty="0"/>
          </a:p>
        </p:txBody>
      </p:sp>
      <p:sp>
        <p:nvSpPr>
          <p:cNvPr id="3" name="Marcador de texto 2"/>
          <p:cNvSpPr>
            <a:spLocks noGrp="1"/>
          </p:cNvSpPr>
          <p:nvPr>
            <p:ph type="body" idx="1"/>
          </p:nvPr>
        </p:nvSpPr>
        <p:spPr>
          <a:xfrm>
            <a:off x="886691" y="1576243"/>
            <a:ext cx="9490364" cy="417339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20409134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Lst>
  <p:transition spd="slow">
    <p:wipe/>
  </p:transition>
  <p:txStyles>
    <p:titleStyle>
      <a:lvl1pPr algn="l" defTabSz="914400" rtl="0" eaLnBrk="1" latinLnBrk="0" hangingPunct="1">
        <a:lnSpc>
          <a:spcPct val="90000"/>
        </a:lnSpc>
        <a:spcBef>
          <a:spcPct val="0"/>
        </a:spcBef>
        <a:buNone/>
        <a:defRPr sz="4000" b="1" kern="1200" baseline="0">
          <a:solidFill>
            <a:schemeClr val="tx1">
              <a:lumMod val="75000"/>
              <a:lumOff val="2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7.png"/><Relationship Id="rId4"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631541"/>
      </p:ext>
    </p:extLst>
  </p:cSld>
  <p:clrMapOvr>
    <a:masterClrMapping/>
  </p:clrMapOvr>
  <p:transition spd="slow" advTm="2448">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3993786"/>
              </a:xfrm>
              <a:prstGeom prst="rect">
                <a:avLst/>
              </a:prstGeom>
            </p:spPr>
            <p:txBody>
              <a:bodyPr wrap="square">
                <a:spAutoFit/>
              </a:bodyPr>
              <a:lstStyle/>
              <a:p>
                <a:pPr algn="just"/>
                <a:r>
                  <a:rPr lang="es-AR" b="1" dirty="0">
                    <a:solidFill>
                      <a:srgbClr val="2E3192"/>
                    </a:solidFill>
                    <a:latin typeface="Century Gothic" panose="020B0502020202020204" pitchFamily="34" charset="0"/>
                  </a:rPr>
                  <a:t>Estadígrafo y Estimador</a:t>
                </a:r>
              </a:p>
              <a:p>
                <a:pPr algn="just"/>
                <a:endParaRPr lang="es-AR" dirty="0">
                  <a:latin typeface="Century Gothic" panose="020B0502020202020204" pitchFamily="34" charset="0"/>
                </a:endParaRPr>
              </a:p>
              <a:p>
                <a:pPr algn="just"/>
                <a:r>
                  <a:rPr lang="es-AR" dirty="0">
                    <a:latin typeface="Century Gothic" panose="020B0502020202020204" pitchFamily="34" charset="0"/>
                  </a:rPr>
                  <a:t>Para tener una adecuada información acerca de un parámetro desconocido </a:t>
                </a:r>
                <a14:m>
                  <m:oMath xmlns:m="http://schemas.openxmlformats.org/officeDocument/2006/math">
                    <m:r>
                      <a:rPr lang="es-AR">
                        <a:latin typeface="Cambria Math" panose="02040503050406030204" pitchFamily="18" charset="0"/>
                      </a:rPr>
                      <m:t>𝜃</m:t>
                    </m:r>
                  </m:oMath>
                </a14:m>
                <a:r>
                  <a:rPr lang="es-AR" dirty="0">
                    <a:latin typeface="Century Gothic" panose="020B0502020202020204" pitchFamily="34" charset="0"/>
                  </a:rPr>
                  <a:t>, perteneciente a una población </a:t>
                </a:r>
                <a14:m>
                  <m:oMath xmlns:m="http://schemas.openxmlformats.org/officeDocument/2006/math">
                    <m:r>
                      <a:rPr lang="es-AR">
                        <a:latin typeface="Cambria Math" panose="02040503050406030204" pitchFamily="18" charset="0"/>
                      </a:rPr>
                      <m:t>𝑋</m:t>
                    </m:r>
                  </m:oMath>
                </a14:m>
                <a:r>
                  <a:rPr lang="es-AR" dirty="0">
                    <a:latin typeface="Century Gothic" panose="020B0502020202020204" pitchFamily="34" charset="0"/>
                  </a:rPr>
                  <a:t>, finita o infinita, se debería obtener una muestra aleatoria de tamaño </a:t>
                </a:r>
                <a14:m>
                  <m:oMath xmlns:m="http://schemas.openxmlformats.org/officeDocument/2006/math">
                    <m:r>
                      <a:rPr lang="es-AR">
                        <a:latin typeface="Cambria Math" panose="02040503050406030204" pitchFamily="18" charset="0"/>
                      </a:rPr>
                      <m:t>𝑛</m:t>
                    </m:r>
                  </m:oMath>
                </a14:m>
                <a:r>
                  <a:rPr lang="es-AR" dirty="0">
                    <a:latin typeface="Century Gothic" panose="020B0502020202020204" pitchFamily="34" charset="0"/>
                  </a:rPr>
                  <a:t>.</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d>
                        <m:dPr>
                          <m:begChr m:val="{"/>
                          <m:endChr m:val="}"/>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2</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𝑛</m:t>
                              </m:r>
                            </m:sub>
                          </m:sSub>
                        </m:e>
                      </m:d>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latin typeface="Century Gothic" panose="020B0502020202020204" pitchFamily="34" charset="0"/>
                  </a:rPr>
                  <a:t>Y con ella generar un Estadígrafo específico,</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acc>
                        <m:accPr>
                          <m:chr m:val="̂"/>
                          <m:ctrlPr>
                            <a:rPr lang="es-AR" i="1">
                              <a:latin typeface="Cambria Math" panose="02040503050406030204" pitchFamily="18" charset="0"/>
                            </a:rPr>
                          </m:ctrlPr>
                        </m:accPr>
                        <m:e>
                          <m:r>
                            <a:rPr lang="es-AR">
                              <a:latin typeface="Cambria Math" panose="02040503050406030204" pitchFamily="18" charset="0"/>
                            </a:rPr>
                            <m:t>𝜃</m:t>
                          </m:r>
                        </m:e>
                      </m:acc>
                      <m:r>
                        <a:rPr lang="es-AR">
                          <a:latin typeface="Cambria Math" panose="02040503050406030204" pitchFamily="18" charset="0"/>
                        </a:rPr>
                        <m:t>=</m:t>
                      </m:r>
                      <m:r>
                        <a:rPr lang="es-AR">
                          <a:latin typeface="Cambria Math" panose="02040503050406030204" pitchFamily="18" charset="0"/>
                        </a:rPr>
                        <m:t>𝑔</m:t>
                      </m:r>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2</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𝑛</m:t>
                          </m:r>
                        </m:sub>
                      </m:sSub>
                      <m:r>
                        <a:rPr lang="es-AR">
                          <a:latin typeface="Cambria Math" panose="02040503050406030204" pitchFamily="18" charset="0"/>
                        </a:rPr>
                        <m:t>)</m:t>
                      </m:r>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latin typeface="Century Gothic" panose="020B0502020202020204" pitchFamily="34" charset="0"/>
                  </a:rPr>
                  <a:t>Si puede proporcionar información acerca del parámetro </a:t>
                </a:r>
                <a14:m>
                  <m:oMath xmlns:m="http://schemas.openxmlformats.org/officeDocument/2006/math">
                    <m:r>
                      <a:rPr lang="es-AR">
                        <a:latin typeface="Cambria Math" panose="02040503050406030204" pitchFamily="18" charset="0"/>
                      </a:rPr>
                      <m:t>𝜃</m:t>
                    </m:r>
                  </m:oMath>
                </a14:m>
                <a:r>
                  <a:rPr lang="es-AR" dirty="0">
                    <a:latin typeface="Century Gothic" panose="020B0502020202020204" pitchFamily="34" charset="0"/>
                  </a:rPr>
                  <a:t> entonces </a:t>
                </a:r>
                <a14:m>
                  <m:oMath xmlns:m="http://schemas.openxmlformats.org/officeDocument/2006/math">
                    <m:acc>
                      <m:accPr>
                        <m:chr m:val="̂"/>
                        <m:ctrlPr>
                          <a:rPr lang="es-AR" i="1">
                            <a:latin typeface="Cambria Math" panose="02040503050406030204" pitchFamily="18" charset="0"/>
                          </a:rPr>
                        </m:ctrlPr>
                      </m:accPr>
                      <m:e>
                        <m:r>
                          <a:rPr lang="es-AR">
                            <a:latin typeface="Cambria Math" panose="02040503050406030204" pitchFamily="18" charset="0"/>
                          </a:rPr>
                          <m:t>𝜃</m:t>
                        </m:r>
                      </m:e>
                    </m:acc>
                  </m:oMath>
                </a14:m>
                <a:r>
                  <a:rPr lang="es-AR" dirty="0">
                    <a:latin typeface="Century Gothic" panose="020B0502020202020204" pitchFamily="34" charset="0"/>
                  </a:rPr>
                  <a:t> es un estimador del mismo.</a:t>
                </a: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3993786"/>
              </a:xfrm>
              <a:prstGeom prst="rect">
                <a:avLst/>
              </a:prstGeom>
              <a:blipFill>
                <a:blip r:embed="rId2"/>
                <a:stretch>
                  <a:fillRect l="-534" t="-916" r="-534" b="-1374"/>
                </a:stretch>
              </a:blipFill>
            </p:spPr>
            <p:txBody>
              <a:bodyPr/>
              <a:lstStyle/>
              <a:p>
                <a:r>
                  <a:rPr lang="es-AR">
                    <a:noFill/>
                  </a:rPr>
                  <a:t> </a:t>
                </a:r>
              </a:p>
            </p:txBody>
          </p:sp>
        </mc:Fallback>
      </mc:AlternateContent>
    </p:spTree>
    <p:extLst>
      <p:ext uri="{BB962C8B-B14F-4D97-AF65-F5344CB8AC3E}">
        <p14:creationId xmlns:p14="http://schemas.microsoft.com/office/powerpoint/2010/main" val="1197996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5988306"/>
              </a:xfrm>
              <a:prstGeom prst="rect">
                <a:avLst/>
              </a:prstGeom>
            </p:spPr>
            <p:txBody>
              <a:bodyPr wrap="square">
                <a:spAutoFit/>
              </a:bodyPr>
              <a:lstStyle/>
              <a:p>
                <a:pPr algn="just"/>
                <a:r>
                  <a:rPr lang="es-AR" b="1" dirty="0">
                    <a:solidFill>
                      <a:srgbClr val="2E3192"/>
                    </a:solidFill>
                    <a:latin typeface="Century Gothic" panose="020B0502020202020204" pitchFamily="34" charset="0"/>
                  </a:rPr>
                  <a:t>Estimación</a:t>
                </a:r>
              </a:p>
              <a:p>
                <a:endParaRPr lang="es-AR" b="1" dirty="0">
                  <a:solidFill>
                    <a:srgbClr val="FF0000"/>
                  </a:solidFill>
                  <a:latin typeface="Century Gothic" panose="020B0502020202020204" pitchFamily="34" charset="0"/>
                </a:endParaRPr>
              </a:p>
              <a:p>
                <a:r>
                  <a:rPr lang="es-AR" dirty="0">
                    <a:latin typeface="Century Gothic" panose="020B0502020202020204" pitchFamily="34" charset="0"/>
                  </a:rPr>
                  <a:t>Los métodos que se utilizan para asacar conclusiones sobre el parámetro acerca de las variables muestrales son dos,</a:t>
                </a:r>
              </a:p>
              <a:p>
                <a:endParaRPr lang="es-AR" dirty="0">
                  <a:latin typeface="Century Gothic" panose="020B0502020202020204" pitchFamily="34" charset="0"/>
                </a:endParaRPr>
              </a:p>
              <a:p>
                <a:pPr indent="-285750" algn="just">
                  <a:buFont typeface="Arial" panose="020B0604020202020204" pitchFamily="34" charset="0"/>
                  <a:buChar char="•"/>
                </a:pPr>
                <a:r>
                  <a:rPr lang="es-AR" b="1" dirty="0">
                    <a:solidFill>
                      <a:srgbClr val="2E3192"/>
                    </a:solidFill>
                    <a:latin typeface="Century Gothic" panose="020B0502020202020204" pitchFamily="34" charset="0"/>
                  </a:rPr>
                  <a:t>Estimación Puntual</a:t>
                </a:r>
              </a:p>
              <a:p>
                <a:pPr lvl="1"/>
                <a:endParaRPr lang="es-AR" dirty="0">
                  <a:latin typeface="Century Gothic" panose="020B0502020202020204" pitchFamily="34" charset="0"/>
                </a:endParaRPr>
              </a:p>
              <a:p>
                <a:pPr lvl="1" algn="just"/>
                <a:r>
                  <a:rPr lang="es-AR" dirty="0">
                    <a:latin typeface="Century Gothic" panose="020B0502020202020204" pitchFamily="34" charset="0"/>
                  </a:rPr>
                  <a:t>Del parámetro </a:t>
                </a:r>
                <a14:m>
                  <m:oMath xmlns:m="http://schemas.openxmlformats.org/officeDocument/2006/math">
                    <m:r>
                      <a:rPr lang="es-AR" i="1" smtClean="0">
                        <a:latin typeface="Cambria Math" panose="02040503050406030204" pitchFamily="18" charset="0"/>
                        <a:ea typeface="Cambria Math" panose="02040503050406030204" pitchFamily="18" charset="0"/>
                      </a:rPr>
                      <m:t>𝜃</m:t>
                    </m:r>
                  </m:oMath>
                </a14:m>
                <a:r>
                  <a:rPr lang="es-AR" dirty="0">
                    <a:latin typeface="Century Gothic" panose="020B0502020202020204" pitchFamily="34" charset="0"/>
                  </a:rPr>
                  <a:t> es un método de estimación que consiste en calcular el valor numérico único que asume el estimador, luego de tomar la muestra y realizar las mediciones correspondientes. Este valor numérico se llama Punto de Estimación.</a:t>
                </a:r>
              </a:p>
              <a:p>
                <a:pPr lvl="1" algn="just"/>
                <a:endParaRPr lang="es-AR" dirty="0">
                  <a:latin typeface="Century Gothic" panose="020B0502020202020204" pitchFamily="34" charset="0"/>
                </a:endParaRPr>
              </a:p>
              <a:p>
                <a:pPr lvl="1" algn="just"/>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ea typeface="Cambria Math" panose="02040503050406030204" pitchFamily="18" charset="0"/>
                                </a:rPr>
                                <m:t>𝜃</m:t>
                              </m:r>
                            </m:e>
                          </m:acc>
                        </m:e>
                        <m:sub>
                          <m:r>
                            <a:rPr lang="es-AR" b="0" i="1" smtClean="0">
                              <a:latin typeface="Cambria Math" panose="02040503050406030204" pitchFamily="18" charset="0"/>
                            </a:rPr>
                            <m:t>𝑝</m:t>
                          </m:r>
                        </m:sub>
                      </m:sSub>
                      <m:r>
                        <a:rPr lang="es-AR" i="1">
                          <a:latin typeface="Cambria Math" panose="02040503050406030204" pitchFamily="18" charset="0"/>
                        </a:rPr>
                        <m:t>=</m:t>
                      </m:r>
                      <m:r>
                        <a:rPr lang="es-AR" i="1">
                          <a:latin typeface="Cambria Math" panose="02040503050406030204" pitchFamily="18" charset="0"/>
                        </a:rPr>
                        <m:t>𝑔</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oMath>
                  </m:oMathPara>
                </a14:m>
                <a:endParaRPr lang="es-AR" dirty="0">
                  <a:latin typeface="Century Gothic" panose="020B0502020202020204" pitchFamily="34" charset="0"/>
                </a:endParaRPr>
              </a:p>
              <a:p>
                <a:pPr lvl="1"/>
                <a:endParaRPr lang="es-AR" dirty="0">
                  <a:latin typeface="Century Gothic" panose="020B0502020202020204" pitchFamily="34" charset="0"/>
                </a:endParaRPr>
              </a:p>
              <a:p>
                <a:pPr indent="-285750" algn="just">
                  <a:buFont typeface="Arial" panose="020B0604020202020204" pitchFamily="34" charset="0"/>
                  <a:buChar char="•"/>
                </a:pPr>
                <a:r>
                  <a:rPr lang="es-AR" b="1" dirty="0">
                    <a:solidFill>
                      <a:srgbClr val="2E3192"/>
                    </a:solidFill>
                    <a:latin typeface="Century Gothic" panose="020B0502020202020204" pitchFamily="34" charset="0"/>
                  </a:rPr>
                  <a:t>Estimación por Intervalo</a:t>
                </a:r>
              </a:p>
              <a:p>
                <a:pPr marL="285750" indent="-285750">
                  <a:buFont typeface="Arial" panose="020B0604020202020204" pitchFamily="34" charset="0"/>
                  <a:buChar char="•"/>
                </a:pPr>
                <a:endParaRPr lang="es-AR" b="1" dirty="0">
                  <a:latin typeface="Century Gothic" panose="020B0502020202020204" pitchFamily="34" charset="0"/>
                </a:endParaRPr>
              </a:p>
              <a:p>
                <a:pPr lvl="1" algn="just"/>
                <a:r>
                  <a:rPr lang="es-AR" dirty="0">
                    <a:latin typeface="Century Gothic" panose="020B0502020202020204" pitchFamily="34" charset="0"/>
                  </a:rPr>
                  <a:t>Del parámetro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latin typeface="Century Gothic" panose="020B0502020202020204" pitchFamily="34" charset="0"/>
                  </a:rPr>
                  <a:t> es un método de estimación que consiste en calcular, con los datos de la muestra, los límites de un conjunto cerrado y acotado de números reales. Este conjunto se denomina Intervalo de Estimación.</a:t>
                </a:r>
              </a:p>
              <a:p>
                <a:pPr lvl="1" algn="just"/>
                <a:endParaRPr lang="es-AR" i="1" dirty="0">
                  <a:latin typeface="Century Gothic" panose="020B0502020202020204" pitchFamily="34" charset="0"/>
                  <a:ea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𝐿</m:t>
                          </m:r>
                        </m:e>
                        <m:sub>
                          <m:r>
                            <a:rPr lang="es-AR" b="0" i="1" smtClean="0">
                              <a:latin typeface="Cambria Math" panose="02040503050406030204" pitchFamily="18" charset="0"/>
                              <a:ea typeface="Cambria Math" panose="02040503050406030204" pitchFamily="18" charset="0"/>
                            </a:rPr>
                            <m:t>𝑖</m:t>
                          </m:r>
                        </m:sub>
                      </m:sSub>
                      <m:r>
                        <a:rPr lang="es-AR" b="0" i="1" smtClean="0">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ea typeface="Cambria Math" panose="02040503050406030204" pitchFamily="18" charset="0"/>
                                </a:rPr>
                                <m:t>𝜃</m:t>
                              </m:r>
                            </m:e>
                          </m:acc>
                        </m:e>
                        <m:sub>
                          <m:r>
                            <a:rPr lang="es-AR" i="1">
                              <a:latin typeface="Cambria Math" panose="02040503050406030204" pitchFamily="18" charset="0"/>
                            </a:rPr>
                            <m:t>𝑝</m:t>
                          </m:r>
                        </m:sub>
                      </m:sSub>
                      <m:r>
                        <a:rPr lang="es-AR" b="0" i="1" smtClean="0">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smtClean="0">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𝐿</m:t>
                          </m:r>
                        </m:e>
                        <m:sub>
                          <m:r>
                            <a:rPr lang="es-AR" b="0" i="1" smtClean="0">
                              <a:latin typeface="Cambria Math" panose="02040503050406030204" pitchFamily="18" charset="0"/>
                              <a:ea typeface="Cambria Math" panose="02040503050406030204" pitchFamily="18" charset="0"/>
                            </a:rPr>
                            <m:t>𝑠</m:t>
                          </m:r>
                        </m:sub>
                      </m:sSub>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ea typeface="Cambria Math" panose="02040503050406030204" pitchFamily="18" charset="0"/>
                                </a:rPr>
                                <m:t>𝜃</m:t>
                              </m:r>
                            </m:e>
                          </m:acc>
                        </m:e>
                        <m:sub>
                          <m:r>
                            <a:rPr lang="es-AR" i="1">
                              <a:latin typeface="Cambria Math" panose="02040503050406030204" pitchFamily="18" charset="0"/>
                            </a:rPr>
                            <m:t>𝑝</m:t>
                          </m:r>
                        </m:sub>
                      </m:sSub>
                      <m:r>
                        <a:rPr lang="es-AR" i="1">
                          <a:latin typeface="Cambria Math" panose="02040503050406030204" pitchFamily="18" charset="0"/>
                          <a:ea typeface="Cambria Math" panose="02040503050406030204" pitchFamily="18" charset="0"/>
                        </a:rPr>
                        <m:t>)</m:t>
                      </m:r>
                    </m:oMath>
                  </m:oMathPara>
                </a14:m>
                <a:endParaRPr lang="es-AR" b="1" dirty="0">
                  <a:latin typeface="Century Gothic" panose="020B0502020202020204" pitchFamily="34" charset="0"/>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5988306"/>
              </a:xfrm>
              <a:prstGeom prst="rect">
                <a:avLst/>
              </a:prstGeom>
              <a:blipFill>
                <a:blip r:embed="rId2"/>
                <a:stretch>
                  <a:fillRect l="-534" t="-611" r="-534"/>
                </a:stretch>
              </a:blipFill>
            </p:spPr>
            <p:txBody>
              <a:bodyPr/>
              <a:lstStyle/>
              <a:p>
                <a:r>
                  <a:rPr lang="es-AR">
                    <a:noFill/>
                  </a:rPr>
                  <a:t> </a:t>
                </a:r>
              </a:p>
            </p:txBody>
          </p:sp>
        </mc:Fallback>
      </mc:AlternateContent>
    </p:spTree>
    <p:extLst>
      <p:ext uri="{BB962C8B-B14F-4D97-AF65-F5344CB8AC3E}">
        <p14:creationId xmlns:p14="http://schemas.microsoft.com/office/powerpoint/2010/main" val="2828142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5988306"/>
              </a:xfrm>
              <a:prstGeom prst="rect">
                <a:avLst/>
              </a:prstGeom>
            </p:spPr>
            <p:txBody>
              <a:bodyPr wrap="square">
                <a:spAutoFit/>
              </a:bodyPr>
              <a:lstStyle/>
              <a:p>
                <a:pPr algn="just"/>
                <a:r>
                  <a:rPr lang="es-AR" b="1" dirty="0">
                    <a:solidFill>
                      <a:srgbClr val="2E3192"/>
                    </a:solidFill>
                    <a:latin typeface="Century Gothic" panose="020B0502020202020204" pitchFamily="34" charset="0"/>
                  </a:rPr>
                  <a:t>Estimación</a:t>
                </a:r>
              </a:p>
              <a:p>
                <a:endParaRPr lang="es-AR" b="1" dirty="0">
                  <a:solidFill>
                    <a:srgbClr val="FF0000"/>
                  </a:solidFill>
                  <a:latin typeface="Century Gothic" panose="020B0502020202020204" pitchFamily="34" charset="0"/>
                </a:endParaRPr>
              </a:p>
              <a:p>
                <a:r>
                  <a:rPr lang="es-AR" dirty="0">
                    <a:latin typeface="Century Gothic" panose="020B0502020202020204" pitchFamily="34" charset="0"/>
                  </a:rPr>
                  <a:t>Los métodos que se utilizan para asacar conclusiones sobre el parámetro acerca de las variables muestrales son dos,</a:t>
                </a:r>
              </a:p>
              <a:p>
                <a:endParaRPr lang="es-AR" dirty="0">
                  <a:latin typeface="Century Gothic" panose="020B0502020202020204" pitchFamily="34" charset="0"/>
                </a:endParaRPr>
              </a:p>
              <a:p>
                <a:pPr indent="-285750" algn="just">
                  <a:buFont typeface="Arial" panose="020B0604020202020204" pitchFamily="34" charset="0"/>
                  <a:buChar char="•"/>
                </a:pPr>
                <a:r>
                  <a:rPr lang="es-AR" b="1" dirty="0">
                    <a:solidFill>
                      <a:srgbClr val="2E3192"/>
                    </a:solidFill>
                    <a:latin typeface="Century Gothic" panose="020B0502020202020204" pitchFamily="34" charset="0"/>
                  </a:rPr>
                  <a:t>Estimación Puntual</a:t>
                </a:r>
              </a:p>
              <a:p>
                <a:pPr lvl="1"/>
                <a:endParaRPr lang="es-AR" dirty="0">
                  <a:latin typeface="Century Gothic" panose="020B0502020202020204" pitchFamily="34" charset="0"/>
                </a:endParaRPr>
              </a:p>
              <a:p>
                <a:pPr lvl="1" algn="just"/>
                <a:r>
                  <a:rPr lang="es-AR" dirty="0">
                    <a:latin typeface="Century Gothic" panose="020B0502020202020204" pitchFamily="34" charset="0"/>
                  </a:rPr>
                  <a:t>Del parámetro </a:t>
                </a:r>
                <a14:m>
                  <m:oMath xmlns:m="http://schemas.openxmlformats.org/officeDocument/2006/math">
                    <m:r>
                      <a:rPr lang="es-AR" i="1" smtClean="0">
                        <a:latin typeface="Cambria Math" panose="02040503050406030204" pitchFamily="18" charset="0"/>
                        <a:ea typeface="Cambria Math" panose="02040503050406030204" pitchFamily="18" charset="0"/>
                      </a:rPr>
                      <m:t>𝜃</m:t>
                    </m:r>
                  </m:oMath>
                </a14:m>
                <a:r>
                  <a:rPr lang="es-AR" dirty="0">
                    <a:latin typeface="Century Gothic" panose="020B0502020202020204" pitchFamily="34" charset="0"/>
                  </a:rPr>
                  <a:t> es un método de estimación que consiste en calcular el valor numérico único que asume el estimador, luego de tomar la muestra y realizar las mediciones correspondientes. Este valor numérico se llama Punto de Estimación.</a:t>
                </a:r>
              </a:p>
              <a:p>
                <a:pPr lvl="1" algn="just"/>
                <a:endParaRPr lang="es-AR" dirty="0">
                  <a:latin typeface="Century Gothic" panose="020B0502020202020204" pitchFamily="34" charset="0"/>
                </a:endParaRPr>
              </a:p>
              <a:p>
                <a:pPr lvl="1" algn="just"/>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ea typeface="Cambria Math" panose="02040503050406030204" pitchFamily="18" charset="0"/>
                                </a:rPr>
                                <m:t>𝜃</m:t>
                              </m:r>
                            </m:e>
                          </m:acc>
                        </m:e>
                        <m:sub>
                          <m:r>
                            <a:rPr lang="es-AR" b="0" i="1" smtClean="0">
                              <a:latin typeface="Cambria Math" panose="02040503050406030204" pitchFamily="18" charset="0"/>
                            </a:rPr>
                            <m:t>𝑝</m:t>
                          </m:r>
                        </m:sub>
                      </m:sSub>
                      <m:r>
                        <a:rPr lang="es-AR" i="1">
                          <a:latin typeface="Cambria Math" panose="02040503050406030204" pitchFamily="18" charset="0"/>
                        </a:rPr>
                        <m:t>=</m:t>
                      </m:r>
                      <m:r>
                        <a:rPr lang="es-AR" i="1">
                          <a:latin typeface="Cambria Math" panose="02040503050406030204" pitchFamily="18" charset="0"/>
                        </a:rPr>
                        <m:t>𝑔</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oMath>
                  </m:oMathPara>
                </a14:m>
                <a:endParaRPr lang="es-AR" dirty="0">
                  <a:latin typeface="Century Gothic" panose="020B0502020202020204" pitchFamily="34" charset="0"/>
                </a:endParaRPr>
              </a:p>
              <a:p>
                <a:pPr lvl="1"/>
                <a:endParaRPr lang="es-AR" dirty="0">
                  <a:latin typeface="Century Gothic" panose="020B0502020202020204" pitchFamily="34" charset="0"/>
                </a:endParaRPr>
              </a:p>
              <a:p>
                <a:pPr indent="-285750" algn="just">
                  <a:buFont typeface="Arial" panose="020B0604020202020204" pitchFamily="34" charset="0"/>
                  <a:buChar char="•"/>
                </a:pPr>
                <a:r>
                  <a:rPr lang="es-AR" b="1" dirty="0">
                    <a:solidFill>
                      <a:srgbClr val="2E3192"/>
                    </a:solidFill>
                    <a:latin typeface="Century Gothic" panose="020B0502020202020204" pitchFamily="34" charset="0"/>
                  </a:rPr>
                  <a:t>Estimación por Intervalo</a:t>
                </a:r>
              </a:p>
              <a:p>
                <a:pPr marL="285750" indent="-285750">
                  <a:buFont typeface="Arial" panose="020B0604020202020204" pitchFamily="34" charset="0"/>
                  <a:buChar char="•"/>
                </a:pPr>
                <a:endParaRPr lang="es-AR" b="1" dirty="0">
                  <a:latin typeface="Century Gothic" panose="020B0502020202020204" pitchFamily="34" charset="0"/>
                </a:endParaRPr>
              </a:p>
              <a:p>
                <a:pPr lvl="1" algn="just"/>
                <a:r>
                  <a:rPr lang="es-AR" dirty="0">
                    <a:latin typeface="Century Gothic" panose="020B0502020202020204" pitchFamily="34" charset="0"/>
                  </a:rPr>
                  <a:t>Del parámetro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latin typeface="Century Gothic" panose="020B0502020202020204" pitchFamily="34" charset="0"/>
                  </a:rPr>
                  <a:t> es un método de estimación que consiste en calcular, con los datos de la muestra, los límites de un conjunto cerrado y acotado de números reales. Este conjunto se denomina Intervalo de Estimación.</a:t>
                </a:r>
              </a:p>
              <a:p>
                <a:pPr lvl="1" algn="just"/>
                <a:endParaRPr lang="es-AR" i="1" dirty="0">
                  <a:latin typeface="Century Gothic" panose="020B0502020202020204" pitchFamily="34" charset="0"/>
                  <a:ea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𝐿</m:t>
                          </m:r>
                        </m:e>
                        <m:sub>
                          <m:r>
                            <a:rPr lang="es-AR" b="0" i="1" smtClean="0">
                              <a:latin typeface="Cambria Math" panose="02040503050406030204" pitchFamily="18" charset="0"/>
                              <a:ea typeface="Cambria Math" panose="02040503050406030204" pitchFamily="18" charset="0"/>
                            </a:rPr>
                            <m:t>𝑖</m:t>
                          </m:r>
                        </m:sub>
                      </m:sSub>
                      <m:r>
                        <a:rPr lang="es-AR" b="0" i="1" smtClean="0">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ea typeface="Cambria Math" panose="02040503050406030204" pitchFamily="18" charset="0"/>
                                </a:rPr>
                                <m:t>𝜃</m:t>
                              </m:r>
                            </m:e>
                          </m:acc>
                        </m:e>
                        <m:sub>
                          <m:r>
                            <a:rPr lang="es-AR" i="1">
                              <a:latin typeface="Cambria Math" panose="02040503050406030204" pitchFamily="18" charset="0"/>
                            </a:rPr>
                            <m:t>𝑝</m:t>
                          </m:r>
                        </m:sub>
                      </m:sSub>
                      <m:r>
                        <a:rPr lang="es-AR" b="0" i="1" smtClean="0">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smtClean="0">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𝐿</m:t>
                          </m:r>
                        </m:e>
                        <m:sub>
                          <m:r>
                            <a:rPr lang="es-AR" b="0" i="1" smtClean="0">
                              <a:latin typeface="Cambria Math" panose="02040503050406030204" pitchFamily="18" charset="0"/>
                              <a:ea typeface="Cambria Math" panose="02040503050406030204" pitchFamily="18" charset="0"/>
                            </a:rPr>
                            <m:t>𝑠</m:t>
                          </m:r>
                        </m:sub>
                      </m:sSub>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ea typeface="Cambria Math" panose="02040503050406030204" pitchFamily="18" charset="0"/>
                                </a:rPr>
                                <m:t>𝜃</m:t>
                              </m:r>
                            </m:e>
                          </m:acc>
                        </m:e>
                        <m:sub>
                          <m:r>
                            <a:rPr lang="es-AR" i="1">
                              <a:latin typeface="Cambria Math" panose="02040503050406030204" pitchFamily="18" charset="0"/>
                            </a:rPr>
                            <m:t>𝑝</m:t>
                          </m:r>
                        </m:sub>
                      </m:sSub>
                      <m:r>
                        <a:rPr lang="es-AR" i="1">
                          <a:latin typeface="Cambria Math" panose="02040503050406030204" pitchFamily="18" charset="0"/>
                          <a:ea typeface="Cambria Math" panose="02040503050406030204" pitchFamily="18" charset="0"/>
                        </a:rPr>
                        <m:t>)</m:t>
                      </m:r>
                    </m:oMath>
                  </m:oMathPara>
                </a14:m>
                <a:endParaRPr lang="es-AR" b="1" dirty="0">
                  <a:latin typeface="Century Gothic" panose="020B0502020202020204" pitchFamily="34" charset="0"/>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5988306"/>
              </a:xfrm>
              <a:prstGeom prst="rect">
                <a:avLst/>
              </a:prstGeom>
              <a:blipFill>
                <a:blip r:embed="rId2"/>
                <a:stretch>
                  <a:fillRect l="-534" t="-611" r="-534"/>
                </a:stretch>
              </a:blipFill>
            </p:spPr>
            <p:txBody>
              <a:bodyPr/>
              <a:lstStyle/>
              <a:p>
                <a:r>
                  <a:rPr lang="es-AR">
                    <a:noFill/>
                  </a:rPr>
                  <a:t> </a:t>
                </a:r>
              </a:p>
            </p:txBody>
          </p:sp>
        </mc:Fallback>
      </mc:AlternateContent>
    </p:spTree>
    <p:extLst>
      <p:ext uri="{BB962C8B-B14F-4D97-AF65-F5344CB8AC3E}">
        <p14:creationId xmlns:p14="http://schemas.microsoft.com/office/powerpoint/2010/main" val="789083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170428" y="2330766"/>
            <a:ext cx="819599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6000" b="1" dirty="0">
                <a:solidFill>
                  <a:srgbClr val="172186"/>
                </a:solidFill>
                <a:latin typeface="Century Gothic" panose="020B0502020202020204" pitchFamily="34" charset="0"/>
              </a:rPr>
              <a:t>Distribución de los Estimadores</a:t>
            </a:r>
            <a:endParaRPr kumimoji="0" lang="es-AR" sz="6000" b="1" i="0" u="none" strike="noStrike" kern="1200" cap="none" spc="0" normalizeH="0" baseline="0" noProof="0" dirty="0">
              <a:ln>
                <a:noFill/>
              </a:ln>
              <a:solidFill>
                <a:srgbClr val="172186"/>
              </a:solidFill>
              <a:effectLst/>
              <a:uLnTx/>
              <a:uFillTx/>
              <a:latin typeface="Century Gothic" panose="020B0502020202020204" pitchFamily="34" charset="0"/>
            </a:endParaRPr>
          </a:p>
        </p:txBody>
      </p:sp>
    </p:spTree>
    <p:extLst>
      <p:ext uri="{BB962C8B-B14F-4D97-AF65-F5344CB8AC3E}">
        <p14:creationId xmlns:p14="http://schemas.microsoft.com/office/powerpoint/2010/main" val="3035418240"/>
      </p:ext>
    </p:extLst>
  </p:cSld>
  <p:clrMapOvr>
    <a:masterClrMapping/>
  </p:clrMapOvr>
  <p:transition spd="slow" advTm="37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4306435"/>
              </a:xfrm>
              <a:prstGeom prst="rect">
                <a:avLst/>
              </a:prstGeom>
            </p:spPr>
            <p:txBody>
              <a:bodyPr wrap="square">
                <a:spAutoFit/>
              </a:bodyPr>
              <a:lstStyle/>
              <a:p>
                <a:pPr algn="just"/>
                <a:r>
                  <a:rPr lang="es-AR" dirty="0">
                    <a:latin typeface="Century Gothic" panose="020B0502020202020204" pitchFamily="34" charset="0"/>
                  </a:rPr>
                  <a:t>Recordando que por definición todo Estimador es una Variable Aleatoria, se define formalmente lo siguiente,</a:t>
                </a:r>
              </a:p>
              <a:p>
                <a:pPr algn="just"/>
                <a:endParaRPr lang="es-AR" dirty="0">
                  <a:latin typeface="Century Gothic" panose="020B0502020202020204" pitchFamily="34" charset="0"/>
                </a:endParaRPr>
              </a:p>
              <a:p>
                <a:pPr algn="just"/>
                <a:r>
                  <a:rPr lang="es-AR" dirty="0">
                    <a:latin typeface="Century Gothic" panose="020B0502020202020204" pitchFamily="34" charset="0"/>
                  </a:rPr>
                  <a:t>Sea </a:t>
                </a:r>
                <a14:m>
                  <m:oMath xmlns:m="http://schemas.openxmlformats.org/officeDocument/2006/math">
                    <m:r>
                      <a:rPr lang="es-AR">
                        <a:latin typeface="Cambria Math" panose="02040503050406030204" pitchFamily="18" charset="0"/>
                      </a:rPr>
                      <m:t>𝑋</m:t>
                    </m:r>
                    <m:r>
                      <a:rPr lang="es-AR">
                        <a:latin typeface="Cambria Math" panose="02040503050406030204" pitchFamily="18" charset="0"/>
                      </a:rPr>
                      <m:t> ~ </m:t>
                    </m:r>
                    <m:sSub>
                      <m:sSubPr>
                        <m:ctrlPr>
                          <a:rPr lang="es-AR" i="1">
                            <a:latin typeface="Cambria Math" panose="02040503050406030204" pitchFamily="18" charset="0"/>
                          </a:rPr>
                        </m:ctrlPr>
                      </m:sSubPr>
                      <m:e>
                        <m:r>
                          <a:rPr lang="es-AR">
                            <a:latin typeface="Cambria Math" panose="02040503050406030204" pitchFamily="18" charset="0"/>
                          </a:rPr>
                          <m:t>𝑓</m:t>
                        </m:r>
                      </m:e>
                      <m:sub>
                        <m:r>
                          <a:rPr lang="es-AR">
                            <a:latin typeface="Cambria Math" panose="02040503050406030204" pitchFamily="18" charset="0"/>
                          </a:rPr>
                          <m:t>𝑋</m:t>
                        </m:r>
                      </m:sub>
                    </m:sSub>
                    <m:r>
                      <a:rPr lang="es-AR">
                        <a:latin typeface="Cambria Math" panose="02040503050406030204" pitchFamily="18" charset="0"/>
                      </a:rPr>
                      <m:t>(</m:t>
                    </m:r>
                    <m:r>
                      <a:rPr lang="es-AR">
                        <a:latin typeface="Cambria Math" panose="02040503050406030204" pitchFamily="18" charset="0"/>
                      </a:rPr>
                      <m:t>𝜃</m:t>
                    </m:r>
                    <m:r>
                      <a:rPr lang="es-AR">
                        <a:latin typeface="Cambria Math" panose="02040503050406030204" pitchFamily="18" charset="0"/>
                      </a:rPr>
                      <m:t>)</m:t>
                    </m:r>
                  </m:oMath>
                </a14:m>
                <a:r>
                  <a:rPr lang="es-AR" dirty="0">
                    <a:latin typeface="Century Gothic" panose="020B0502020202020204" pitchFamily="34" charset="0"/>
                  </a:rPr>
                  <a:t> una población </a:t>
                </a:r>
                <a14:m>
                  <m:oMath xmlns:m="http://schemas.openxmlformats.org/officeDocument/2006/math">
                    <m:r>
                      <a:rPr lang="es-AR">
                        <a:latin typeface="Cambria Math" panose="02040503050406030204" pitchFamily="18" charset="0"/>
                      </a:rPr>
                      <m:t>𝑋</m:t>
                    </m:r>
                  </m:oMath>
                </a14:m>
                <a:r>
                  <a:rPr lang="es-AR" dirty="0">
                    <a:latin typeface="Century Gothic" panose="020B0502020202020204" pitchFamily="34" charset="0"/>
                  </a:rPr>
                  <a:t> cuya distribución de probabilidad tiene un parámetro estadístico desconocido </a:t>
                </a:r>
                <a14:m>
                  <m:oMath xmlns:m="http://schemas.openxmlformats.org/officeDocument/2006/math">
                    <m:r>
                      <a:rPr lang="es-AR">
                        <a:latin typeface="Cambria Math" panose="02040503050406030204" pitchFamily="18" charset="0"/>
                      </a:rPr>
                      <m:t>𝜃</m:t>
                    </m:r>
                  </m:oMath>
                </a14:m>
                <a:r>
                  <a:rPr lang="es-AR" dirty="0">
                    <a:latin typeface="Century Gothic" panose="020B0502020202020204" pitchFamily="34" charset="0"/>
                  </a:rPr>
                  <a:t>. Sea </a:t>
                </a:r>
                <a14:m>
                  <m:oMath xmlns:m="http://schemas.openxmlformats.org/officeDocument/2006/math">
                    <m:d>
                      <m:dPr>
                        <m:begChr m:val="{"/>
                        <m:endChr m:val="}"/>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2</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𝑛</m:t>
                            </m:r>
                          </m:sub>
                        </m:sSub>
                      </m:e>
                    </m:d>
                  </m:oMath>
                </a14:m>
                <a:r>
                  <a:rPr lang="es-AR" dirty="0">
                    <a:latin typeface="Century Gothic" panose="020B0502020202020204" pitchFamily="34" charset="0"/>
                  </a:rPr>
                  <a:t> una muestra de tamaño </a:t>
                </a:r>
                <a14:m>
                  <m:oMath xmlns:m="http://schemas.openxmlformats.org/officeDocument/2006/math">
                    <m:r>
                      <a:rPr lang="es-AR">
                        <a:latin typeface="Cambria Math" panose="02040503050406030204" pitchFamily="18" charset="0"/>
                      </a:rPr>
                      <m:t>𝑛</m:t>
                    </m:r>
                    <m:r>
                      <a:rPr lang="es-ES" b="0" i="0" smtClean="0">
                        <a:latin typeface="Cambria Math" panose="02040503050406030204" pitchFamily="18" charset="0"/>
                      </a:rPr>
                      <m:t>.</m:t>
                    </m:r>
                  </m:oMath>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latin typeface="Century Gothic" panose="020B0502020202020204" pitchFamily="34" charset="0"/>
                  </a:rPr>
                  <a:t>Sea </a:t>
                </a:r>
                <a14:m>
                  <m:oMath xmlns:m="http://schemas.openxmlformats.org/officeDocument/2006/math">
                    <m:acc>
                      <m:accPr>
                        <m:chr m:val="̂"/>
                        <m:ctrlPr>
                          <a:rPr lang="es-AR" i="1">
                            <a:latin typeface="Cambria Math" panose="02040503050406030204" pitchFamily="18" charset="0"/>
                          </a:rPr>
                        </m:ctrlPr>
                      </m:accPr>
                      <m:e>
                        <m:r>
                          <a:rPr lang="es-AR">
                            <a:latin typeface="Cambria Math" panose="02040503050406030204" pitchFamily="18" charset="0"/>
                          </a:rPr>
                          <m:t>𝜃</m:t>
                        </m:r>
                      </m:e>
                    </m:acc>
                    <m:r>
                      <a:rPr lang="es-AR">
                        <a:latin typeface="Cambria Math" panose="02040503050406030204" pitchFamily="18" charset="0"/>
                      </a:rPr>
                      <m:t>=</m:t>
                    </m:r>
                    <m:r>
                      <a:rPr lang="es-AR">
                        <a:latin typeface="Cambria Math" panose="02040503050406030204" pitchFamily="18" charset="0"/>
                      </a:rPr>
                      <m:t>𝑔</m:t>
                    </m:r>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2</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𝑛</m:t>
                        </m:r>
                      </m:sub>
                    </m:sSub>
                    <m:r>
                      <a:rPr lang="es-AR">
                        <a:latin typeface="Cambria Math" panose="02040503050406030204" pitchFamily="18" charset="0"/>
                      </a:rPr>
                      <m:t>)</m:t>
                    </m:r>
                  </m:oMath>
                </a14:m>
                <a:r>
                  <a:rPr lang="es-AR" dirty="0">
                    <a:latin typeface="Century Gothic" panose="020B0502020202020204" pitchFamily="34" charset="0"/>
                  </a:rPr>
                  <a:t> un estimador de dicho parámetro cuya Esperanza Matemática y Varianza sean finitas. En términos formales,</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r>
                        <a:rPr lang="es-AR">
                          <a:latin typeface="Cambria Math" panose="02040503050406030204" pitchFamily="18" charset="0"/>
                        </a:rPr>
                        <m:t>𝐸</m:t>
                      </m:r>
                      <m:d>
                        <m:dPr>
                          <m:begChr m:val="["/>
                          <m:endChr m:val="]"/>
                          <m:ctrlPr>
                            <a:rPr lang="es-AR" i="1">
                              <a:latin typeface="Cambria Math" panose="02040503050406030204" pitchFamily="18" charset="0"/>
                            </a:rPr>
                          </m:ctrlPr>
                        </m:dPr>
                        <m:e>
                          <m:acc>
                            <m:accPr>
                              <m:chr m:val="̂"/>
                              <m:ctrlPr>
                                <a:rPr lang="es-AR" i="1">
                                  <a:latin typeface="Cambria Math" panose="02040503050406030204" pitchFamily="18" charset="0"/>
                                </a:rPr>
                              </m:ctrlPr>
                            </m:accPr>
                            <m:e>
                              <m:r>
                                <a:rPr lang="es-AR">
                                  <a:latin typeface="Cambria Math" panose="02040503050406030204" pitchFamily="18" charset="0"/>
                                </a:rPr>
                                <m:t>𝜃</m:t>
                              </m:r>
                            </m:e>
                          </m:acc>
                        </m:e>
                      </m:d>
                      <m:r>
                        <a:rPr lang="es-AR">
                          <a:latin typeface="Cambria Math" panose="02040503050406030204" pitchFamily="18" charset="0"/>
                        </a:rPr>
                        <m:t>&lt;∞        </m:t>
                      </m:r>
                      <m:r>
                        <a:rPr lang="es-AR">
                          <a:latin typeface="Cambria Math" panose="02040503050406030204" pitchFamily="18" charset="0"/>
                        </a:rPr>
                        <m:t>𝑉𝑎𝑟</m:t>
                      </m:r>
                      <m:d>
                        <m:dPr>
                          <m:begChr m:val="["/>
                          <m:endChr m:val="]"/>
                          <m:ctrlPr>
                            <a:rPr lang="es-AR" i="1">
                              <a:latin typeface="Cambria Math" panose="02040503050406030204" pitchFamily="18" charset="0"/>
                            </a:rPr>
                          </m:ctrlPr>
                        </m:dPr>
                        <m:e>
                          <m:acc>
                            <m:accPr>
                              <m:chr m:val="̂"/>
                              <m:ctrlPr>
                                <a:rPr lang="es-AR" i="1">
                                  <a:latin typeface="Cambria Math" panose="02040503050406030204" pitchFamily="18" charset="0"/>
                                </a:rPr>
                              </m:ctrlPr>
                            </m:accPr>
                            <m:e>
                              <m:r>
                                <a:rPr lang="es-AR">
                                  <a:latin typeface="Cambria Math" panose="02040503050406030204" pitchFamily="18" charset="0"/>
                                </a:rPr>
                                <m:t>𝜃</m:t>
                              </m:r>
                            </m:e>
                          </m:acc>
                        </m:e>
                      </m:d>
                      <m:r>
                        <a:rPr lang="es-AR">
                          <a:latin typeface="Cambria Math" panose="02040503050406030204" pitchFamily="18" charset="0"/>
                        </a:rPr>
                        <m:t>&lt;∞</m:t>
                      </m:r>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latin typeface="Century Gothic" panose="020B0502020202020204" pitchFamily="34" charset="0"/>
                  </a:rPr>
                  <a:t>Se denomina Distribución de Probabilidad del Estimador </a:t>
                </a:r>
                <a14:m>
                  <m:oMath xmlns:m="http://schemas.openxmlformats.org/officeDocument/2006/math">
                    <m:acc>
                      <m:accPr>
                        <m:chr m:val="̂"/>
                        <m:ctrlPr>
                          <a:rPr lang="es-AR" i="1">
                            <a:latin typeface="Cambria Math" panose="02040503050406030204" pitchFamily="18" charset="0"/>
                          </a:rPr>
                        </m:ctrlPr>
                      </m:accPr>
                      <m:e>
                        <m:r>
                          <a:rPr lang="es-AR">
                            <a:latin typeface="Cambria Math" panose="02040503050406030204" pitchFamily="18" charset="0"/>
                          </a:rPr>
                          <m:t>𝜃</m:t>
                        </m:r>
                      </m:e>
                    </m:acc>
                  </m:oMath>
                </a14:m>
                <a:r>
                  <a:rPr lang="es-AR" dirty="0">
                    <a:latin typeface="Century Gothic" panose="020B0502020202020204" pitchFamily="34" charset="0"/>
                  </a:rPr>
                  <a:t> a aquella función de densidad de probabilidad o de probabilidad (según corresponda) que describe su comportamiento probabilístico.</a:t>
                </a: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4306435"/>
              </a:xfrm>
              <a:prstGeom prst="rect">
                <a:avLst/>
              </a:prstGeom>
              <a:blipFill>
                <a:blip r:embed="rId2"/>
                <a:stretch>
                  <a:fillRect l="-534" t="-850" r="-534" b="-1275"/>
                </a:stretch>
              </a:blipFill>
            </p:spPr>
            <p:txBody>
              <a:bodyPr/>
              <a:lstStyle/>
              <a:p>
                <a:r>
                  <a:rPr lang="es-AR">
                    <a:noFill/>
                  </a:rPr>
                  <a:t> </a:t>
                </a:r>
              </a:p>
            </p:txBody>
          </p:sp>
        </mc:Fallback>
      </mc:AlternateContent>
    </p:spTree>
    <p:extLst>
      <p:ext uri="{BB962C8B-B14F-4D97-AF65-F5344CB8AC3E}">
        <p14:creationId xmlns:p14="http://schemas.microsoft.com/office/powerpoint/2010/main" val="2148968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6186309"/>
              </a:xfrm>
              <a:prstGeom prst="rect">
                <a:avLst/>
              </a:prstGeom>
            </p:spPr>
            <p:txBody>
              <a:bodyPr wrap="square">
                <a:spAutoFit/>
              </a:bodyPr>
              <a:lstStyle/>
              <a:p>
                <a:r>
                  <a:rPr lang="es-AR" b="1" dirty="0">
                    <a:solidFill>
                      <a:srgbClr val="FF0000"/>
                    </a:solidFill>
                    <a:latin typeface="Century Gothic" panose="020B0502020202020204" pitchFamily="34" charset="0"/>
                  </a:rPr>
                  <a:t>Grados de Libertad</a:t>
                </a:r>
              </a:p>
              <a:p>
                <a:endParaRPr lang="es-AR" b="1" dirty="0">
                  <a:solidFill>
                    <a:srgbClr val="FF0000"/>
                  </a:solidFill>
                  <a:latin typeface="Century Gothic" panose="020B0502020202020204" pitchFamily="34" charset="0"/>
                </a:endParaRPr>
              </a:p>
              <a:p>
                <a:pPr algn="just"/>
                <a:r>
                  <a:rPr lang="es-AR" dirty="0">
                    <a:latin typeface="Century Gothic" panose="020B0502020202020204" pitchFamily="34" charset="0"/>
                  </a:rPr>
                  <a:t>Es una expresión introducida por Ronald Fisher, dice que, de un conjunto de observaciones, los </a:t>
                </a:r>
                <a:r>
                  <a:rPr lang="es-AR" b="1" dirty="0">
                    <a:latin typeface="Century Gothic" panose="020B0502020202020204" pitchFamily="34" charset="0"/>
                  </a:rPr>
                  <a:t>grados de libertad </a:t>
                </a:r>
                <a:r>
                  <a:rPr lang="es-AR" dirty="0">
                    <a:latin typeface="Century Gothic" panose="020B0502020202020204" pitchFamily="34" charset="0"/>
                  </a:rPr>
                  <a:t>están dados por el número de valores que pueden ser asignados de forma arbitraria, antes de que el resto de las variables tomen un valor automáticamente, producto de establecerse las que son libres, esto, con el fin de compensar e igualar un resultado el cual se ha conocido previamente.</a:t>
                </a:r>
              </a:p>
              <a:p>
                <a:endParaRPr lang="es-AR" b="1" dirty="0">
                  <a:solidFill>
                    <a:srgbClr val="FF0000"/>
                  </a:solidFill>
                  <a:latin typeface="Century Gothic" panose="020B0502020202020204" pitchFamily="34" charset="0"/>
                </a:endParaRPr>
              </a:p>
              <a:p>
                <a:pPr algn="just"/>
                <a:r>
                  <a:rPr lang="es-AR" dirty="0">
                    <a:latin typeface="Century Gothic" panose="020B0502020202020204" pitchFamily="34" charset="0"/>
                  </a:rPr>
                  <a:t>En otras palabras, se denomina así a la cantidad de variables libres o estadísticamente independientes, que intervienen en un problema o en una distribución asociada a un problema. En la generación de los distintos estadígrafos, es frecuente que por alguna circunstancia, no todas las variables muestrales que intervienen en él, sean estadísticamente independientes. Los grados de libertad, entonces, serán inferiores al tamaño de la muestra. En un estadístico calculado en base a </a:t>
                </a:r>
                <a14:m>
                  <m:oMath xmlns:m="http://schemas.openxmlformats.org/officeDocument/2006/math">
                    <m:r>
                      <a:rPr lang="es-AR" i="1" dirty="0" smtClean="0">
                        <a:latin typeface="Cambria Math" panose="02040503050406030204" pitchFamily="18" charset="0"/>
                      </a:rPr>
                      <m:t>𝑛</m:t>
                    </m:r>
                  </m:oMath>
                </a14:m>
                <a:r>
                  <a:rPr lang="es-AR" dirty="0">
                    <a:latin typeface="Century Gothic" panose="020B0502020202020204" pitchFamily="34" charset="0"/>
                  </a:rPr>
                  <a:t> datos, se refiere al número de cantidades independientes que se necesitan en su cálculo, menos el número de restricciones que vinculan a las observaciones y el estadístico. Simbólicamente se representa por </a:t>
                </a:r>
                <a14:m>
                  <m:oMath xmlns:m="http://schemas.openxmlformats.org/officeDocument/2006/math">
                    <m:r>
                      <a:rPr lang="es-AR" b="0" i="1" smtClean="0">
                        <a:latin typeface="Cambria Math" panose="02040503050406030204" pitchFamily="18" charset="0"/>
                      </a:rPr>
                      <m:t>𝑔𝑙</m:t>
                    </m:r>
                    <m:r>
                      <a:rPr lang="es-AR" b="0" i="1" smtClean="0">
                        <a:latin typeface="Cambria Math" panose="02040503050406030204" pitchFamily="18" charset="0"/>
                      </a:rPr>
                      <m:t>=</m:t>
                    </m:r>
                    <m:r>
                      <a:rPr lang="es-AR" b="0" i="1" smtClean="0">
                        <a:latin typeface="Cambria Math" panose="02040503050406030204" pitchFamily="18" charset="0"/>
                      </a:rPr>
                      <m:t>𝑛</m:t>
                    </m:r>
                    <m:r>
                      <a:rPr lang="es-AR" b="0" i="1" smtClean="0">
                        <a:latin typeface="Cambria Math" panose="02040503050406030204" pitchFamily="18" charset="0"/>
                      </a:rPr>
                      <m:t>−</m:t>
                    </m:r>
                    <m:r>
                      <a:rPr lang="es-AR" b="0" i="1" smtClean="0">
                        <a:latin typeface="Cambria Math" panose="02040503050406030204" pitchFamily="18" charset="0"/>
                      </a:rPr>
                      <m:t>𝑘</m:t>
                    </m:r>
                  </m:oMath>
                </a14:m>
                <a:r>
                  <a:rPr lang="es-AR" dirty="0">
                    <a:latin typeface="Century Gothic" panose="020B0502020202020204" pitchFamily="34" charset="0"/>
                  </a:rPr>
                  <a:t>.</a:t>
                </a:r>
              </a:p>
              <a:p>
                <a:pPr algn="just"/>
                <a:endParaRPr lang="es-AR" dirty="0">
                  <a:latin typeface="Century Gothic" panose="020B0502020202020204" pitchFamily="34" charset="0"/>
                </a:endParaRPr>
              </a:p>
              <a:p>
                <a:pPr/>
                <a14:m>
                  <m:oMathPara xmlns:m="http://schemas.openxmlformats.org/officeDocument/2006/math">
                    <m:oMathParaPr>
                      <m:jc m:val="left"/>
                    </m:oMathParaPr>
                    <m:oMath xmlns:m="http://schemas.openxmlformats.org/officeDocument/2006/math">
                      <m:r>
                        <a:rPr lang="es-AR" i="1">
                          <a:latin typeface="Cambria Math" panose="02040503050406030204" pitchFamily="18" charset="0"/>
                        </a:rPr>
                        <m:t>𝑛</m:t>
                      </m:r>
                      <m:r>
                        <a:rPr lang="es-AR" b="0" i="1" smtClean="0">
                          <a:latin typeface="Cambria Math" panose="02040503050406030204" pitchFamily="18" charset="0"/>
                        </a:rPr>
                        <m:t>=</m:t>
                      </m:r>
                      <m:r>
                        <a:rPr lang="es-AR" b="0" i="1" smtClean="0">
                          <a:latin typeface="Cambria Math" panose="02040503050406030204" pitchFamily="18" charset="0"/>
                        </a:rPr>
                        <m:t>𝐶𝑎𝑛𝑡𝑖𝑑𝑎𝑑</m:t>
                      </m:r>
                      <m:r>
                        <a:rPr lang="es-AR" b="0" i="1" smtClean="0">
                          <a:latin typeface="Cambria Math" panose="02040503050406030204" pitchFamily="18" charset="0"/>
                        </a:rPr>
                        <m:t> </m:t>
                      </m:r>
                      <m:r>
                        <a:rPr lang="es-AR" b="0" i="1" smtClean="0">
                          <a:latin typeface="Cambria Math" panose="02040503050406030204" pitchFamily="18" charset="0"/>
                        </a:rPr>
                        <m:t>𝑑𝑒</m:t>
                      </m:r>
                      <m:r>
                        <a:rPr lang="es-AR" b="0" i="1" smtClean="0">
                          <a:latin typeface="Cambria Math" panose="02040503050406030204" pitchFamily="18" charset="0"/>
                        </a:rPr>
                        <m:t> </m:t>
                      </m:r>
                      <m:r>
                        <a:rPr lang="es-AR" b="0" i="1" smtClean="0">
                          <a:latin typeface="Cambria Math" panose="02040503050406030204" pitchFamily="18" charset="0"/>
                        </a:rPr>
                        <m:t>𝑂𝑏𝑠𝑒𝑟𝑣𝑎𝑐𝑖𝑜𝑛𝑒𝑠</m:t>
                      </m:r>
                    </m:oMath>
                  </m:oMathPara>
                </a14:m>
                <a:endParaRPr lang="es-AR" b="0" i="1" dirty="0">
                  <a:latin typeface="Century Gothic" panose="020B0502020202020204" pitchFamily="34" charset="0"/>
                </a:endParaRPr>
              </a:p>
              <a:p>
                <a:pPr/>
                <a14:m>
                  <m:oMathPara xmlns:m="http://schemas.openxmlformats.org/officeDocument/2006/math">
                    <m:oMathParaPr>
                      <m:jc m:val="left"/>
                    </m:oMathParaPr>
                    <m:oMath xmlns:m="http://schemas.openxmlformats.org/officeDocument/2006/math">
                      <m:r>
                        <a:rPr lang="es-AR" b="0" i="1" smtClean="0">
                          <a:latin typeface="Cambria Math" panose="02040503050406030204" pitchFamily="18" charset="0"/>
                        </a:rPr>
                        <m:t>𝑘</m:t>
                      </m:r>
                      <m:r>
                        <a:rPr lang="es-AR" b="0" i="1" smtClean="0">
                          <a:latin typeface="Cambria Math" panose="02040503050406030204" pitchFamily="18" charset="0"/>
                        </a:rPr>
                        <m:t>=</m:t>
                      </m:r>
                      <m:r>
                        <a:rPr lang="es-AR" b="0" i="1" smtClean="0">
                          <a:latin typeface="Cambria Math" panose="02040503050406030204" pitchFamily="18" charset="0"/>
                        </a:rPr>
                        <m:t>𝐶𝑎𝑛𝑡𝑖𝑑𝑎𝑑</m:t>
                      </m:r>
                      <m:r>
                        <a:rPr lang="es-AR" b="0" i="1" smtClean="0">
                          <a:latin typeface="Cambria Math" panose="02040503050406030204" pitchFamily="18" charset="0"/>
                        </a:rPr>
                        <m:t> </m:t>
                      </m:r>
                      <m:r>
                        <a:rPr lang="es-AR" b="0" i="1" smtClean="0">
                          <a:latin typeface="Cambria Math" panose="02040503050406030204" pitchFamily="18" charset="0"/>
                        </a:rPr>
                        <m:t>𝑑𝑒</m:t>
                      </m:r>
                      <m:r>
                        <a:rPr lang="es-AR" b="0" i="1" smtClean="0">
                          <a:latin typeface="Cambria Math" panose="02040503050406030204" pitchFamily="18" charset="0"/>
                        </a:rPr>
                        <m:t> </m:t>
                      </m:r>
                      <m:r>
                        <a:rPr lang="es-AR" b="0" i="1" smtClean="0">
                          <a:latin typeface="Cambria Math" panose="02040503050406030204" pitchFamily="18" charset="0"/>
                        </a:rPr>
                        <m:t>𝑅𝑒𝑠𝑡𝑟𝑖𝑐𝑐𝑖𝑜𝑛𝑒𝑠</m:t>
                      </m:r>
                    </m:oMath>
                  </m:oMathPara>
                </a14:m>
                <a:endParaRPr lang="es-AR" dirty="0">
                  <a:latin typeface="Century Gothic" panose="020B0502020202020204" pitchFamily="34" charset="0"/>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6186309"/>
              </a:xfrm>
              <a:prstGeom prst="rect">
                <a:avLst/>
              </a:prstGeom>
              <a:blipFill>
                <a:blip r:embed="rId2"/>
                <a:stretch>
                  <a:fillRect l="-534" t="-591" r="-534"/>
                </a:stretch>
              </a:blipFill>
            </p:spPr>
            <p:txBody>
              <a:bodyPr/>
              <a:lstStyle/>
              <a:p>
                <a:r>
                  <a:rPr lang="es-AR">
                    <a:noFill/>
                  </a:rPr>
                  <a:t> </a:t>
                </a:r>
              </a:p>
            </p:txBody>
          </p:sp>
        </mc:Fallback>
      </mc:AlternateContent>
    </p:spTree>
    <p:extLst>
      <p:ext uri="{BB962C8B-B14F-4D97-AF65-F5344CB8AC3E}">
        <p14:creationId xmlns:p14="http://schemas.microsoft.com/office/powerpoint/2010/main" val="4289138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5834546"/>
              </a:xfrm>
              <a:prstGeom prst="rect">
                <a:avLst/>
              </a:prstGeom>
            </p:spPr>
            <p:txBody>
              <a:bodyPr wrap="square">
                <a:spAutoFit/>
              </a:bodyPr>
              <a:lstStyle/>
              <a:p>
                <a:r>
                  <a:rPr lang="es-AR" b="1" dirty="0">
                    <a:solidFill>
                      <a:srgbClr val="FF0000"/>
                    </a:solidFill>
                    <a:latin typeface="Century Gothic" panose="020B0502020202020204" pitchFamily="34" charset="0"/>
                  </a:rPr>
                  <a:t>Grados de Libertad</a:t>
                </a:r>
              </a:p>
              <a:p>
                <a:endParaRPr lang="es-AR" b="1" dirty="0">
                  <a:solidFill>
                    <a:srgbClr val="FF0000"/>
                  </a:solidFill>
                  <a:latin typeface="Century Gothic" panose="020B0502020202020204" pitchFamily="34" charset="0"/>
                </a:endParaRPr>
              </a:p>
              <a:p>
                <a:r>
                  <a:rPr lang="es-AR" dirty="0">
                    <a:latin typeface="Century Gothic" panose="020B0502020202020204" pitchFamily="34" charset="0"/>
                  </a:rPr>
                  <a:t>Supongamos que contamos con una muestra aleatoria simple de tamaño 4,</a:t>
                </a:r>
              </a:p>
              <a:p>
                <a:endParaRPr lang="es-AR" b="1" dirty="0">
                  <a:solidFill>
                    <a:srgbClr val="FF0000"/>
                  </a:solidFill>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3</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4</m:t>
                              </m:r>
                            </m:sub>
                          </m:sSub>
                        </m:e>
                      </m:d>
                      <m:r>
                        <a:rPr lang="es-AR" b="0" i="1" smtClean="0">
                          <a:latin typeface="Cambria Math" panose="02040503050406030204" pitchFamily="18" charset="0"/>
                        </a:rPr>
                        <m:t>=</m:t>
                      </m:r>
                      <m:d>
                        <m:dPr>
                          <m:begChr m:val="{"/>
                          <m:endChr m:val="}"/>
                          <m:ctrlPr>
                            <a:rPr lang="es-AR" i="1">
                              <a:latin typeface="Cambria Math" panose="02040503050406030204" pitchFamily="18" charset="0"/>
                            </a:rPr>
                          </m:ctrlPr>
                        </m:dPr>
                        <m:e>
                          <m:r>
                            <a:rPr lang="es-AR" b="0" i="1" smtClean="0">
                              <a:latin typeface="Cambria Math" panose="02040503050406030204" pitchFamily="18" charset="0"/>
                            </a:rPr>
                            <m:t>10</m:t>
                          </m:r>
                          <m:r>
                            <a:rPr lang="es-AR" i="1">
                              <a:latin typeface="Cambria Math" panose="02040503050406030204" pitchFamily="18" charset="0"/>
                            </a:rPr>
                            <m:t>;</m:t>
                          </m:r>
                          <m:r>
                            <a:rPr lang="es-AR" b="0" i="1" smtClean="0">
                              <a:latin typeface="Cambria Math" panose="02040503050406030204" pitchFamily="18" charset="0"/>
                            </a:rPr>
                            <m:t>30</m:t>
                          </m:r>
                          <m:r>
                            <a:rPr lang="es-AR" i="1">
                              <a:latin typeface="Cambria Math" panose="02040503050406030204" pitchFamily="18" charset="0"/>
                            </a:rPr>
                            <m:t>;</m:t>
                          </m:r>
                          <m:r>
                            <a:rPr lang="es-AR" b="0" i="1" smtClean="0">
                              <a:latin typeface="Cambria Math" panose="02040503050406030204" pitchFamily="18" charset="0"/>
                            </a:rPr>
                            <m:t>70;40</m:t>
                          </m:r>
                        </m:e>
                      </m:d>
                      <m:r>
                        <a:rPr lang="es-AR" i="1" smtClean="0">
                          <a:latin typeface="Cambria Math" panose="02040503050406030204" pitchFamily="18" charset="0"/>
                          <a:ea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𝑋</m:t>
                          </m:r>
                        </m:e>
                      </m:acc>
                      <m:r>
                        <a:rPr lang="es-AR" b="0" i="1" smtClean="0">
                          <a:latin typeface="Cambria Math" panose="02040503050406030204" pitchFamily="18" charset="0"/>
                        </a:rPr>
                        <m:t>=37,5</m:t>
                      </m:r>
                    </m:oMath>
                  </m:oMathPara>
                </a14:m>
                <a:endParaRPr lang="es-AR" b="1" dirty="0">
                  <a:solidFill>
                    <a:srgbClr val="FF0000"/>
                  </a:solidFill>
                  <a:latin typeface="Century Gothic" panose="020B0502020202020204" pitchFamily="34" charset="0"/>
                </a:endParaRPr>
              </a:p>
              <a:p>
                <a:pPr algn="just"/>
                <a:r>
                  <a:rPr lang="es-AR" dirty="0">
                    <a:solidFill>
                      <a:schemeClr val="tx1"/>
                    </a:solidFill>
                    <a:latin typeface="Century Gothic" panose="020B0502020202020204" pitchFamily="34" charset="0"/>
                  </a:rPr>
                  <a:t>Dado que la suma de las desviaciones respecto a la media aritmética debe ser nula. Formalmente,</a:t>
                </a:r>
              </a:p>
              <a:p>
                <a:pPr algn="just"/>
                <a14:m>
                  <m:oMathPara xmlns:m="http://schemas.openxmlformats.org/officeDocument/2006/math">
                    <m:oMathParaPr>
                      <m:jc m:val="centerGroup"/>
                    </m:oMathParaPr>
                    <m:oMath xmlns:m="http://schemas.openxmlformats.org/officeDocument/2006/math">
                      <m:nary>
                        <m:naryPr>
                          <m:chr m:val="∑"/>
                          <m:ctrlPr>
                            <a:rPr lang="es-AR" i="1" smtClean="0">
                              <a:solidFill>
                                <a:schemeClr val="tx1"/>
                              </a:solidFill>
                              <a:latin typeface="Cambria Math" panose="02040503050406030204" pitchFamily="18" charset="0"/>
                            </a:rPr>
                          </m:ctrlPr>
                        </m:naryPr>
                        <m:sub>
                          <m:r>
                            <m:rPr>
                              <m:brk m:alnAt="23"/>
                            </m:rPr>
                            <a:rPr lang="es-AR" b="0" i="1" smtClean="0">
                              <a:solidFill>
                                <a:schemeClr val="tx1"/>
                              </a:solidFill>
                              <a:latin typeface="Cambria Math" panose="02040503050406030204" pitchFamily="18" charset="0"/>
                            </a:rPr>
                            <m:t>𝑖</m:t>
                          </m:r>
                          <m:r>
                            <a:rPr lang="es-AR" b="0" i="1" smtClean="0">
                              <a:solidFill>
                                <a:schemeClr val="tx1"/>
                              </a:solidFill>
                              <a:latin typeface="Cambria Math" panose="02040503050406030204" pitchFamily="18" charset="0"/>
                            </a:rPr>
                            <m:t>=1</m:t>
                          </m:r>
                        </m:sub>
                        <m:sup>
                          <m:r>
                            <a:rPr lang="es-AR" b="0" i="1" smtClean="0">
                              <a:solidFill>
                                <a:schemeClr val="tx1"/>
                              </a:solidFill>
                              <a:latin typeface="Cambria Math" panose="02040503050406030204" pitchFamily="18" charset="0"/>
                            </a:rPr>
                            <m:t>𝑛</m:t>
                          </m:r>
                        </m:sup>
                        <m:e>
                          <m:d>
                            <m:dPr>
                              <m:ctrlPr>
                                <a:rPr lang="es-AR" i="1" smtClean="0">
                                  <a:solidFill>
                                    <a:schemeClr val="tx1"/>
                                  </a:solidFill>
                                  <a:latin typeface="Cambria Math" panose="02040503050406030204" pitchFamily="18" charset="0"/>
                                </a:rPr>
                              </m:ctrlPr>
                            </m:dPr>
                            <m:e>
                              <m:sSub>
                                <m:sSubPr>
                                  <m:ctrlPr>
                                    <a:rPr lang="es-AR" i="1" smtClean="0">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𝑥</m:t>
                                  </m:r>
                                </m:e>
                                <m:sub>
                                  <m:r>
                                    <a:rPr lang="es-AR" b="0" i="1" smtClean="0">
                                      <a:solidFill>
                                        <a:schemeClr val="tx1"/>
                                      </a:solidFill>
                                      <a:latin typeface="Cambria Math" panose="02040503050406030204" pitchFamily="18" charset="0"/>
                                    </a:rPr>
                                    <m:t>𝑖</m:t>
                                  </m:r>
                                </m:sub>
                              </m:sSub>
                              <m:r>
                                <a:rPr lang="es-AR" b="0" i="1" smtClean="0">
                                  <a:solidFill>
                                    <a:schemeClr val="tx1"/>
                                  </a:solidFill>
                                  <a:latin typeface="Cambria Math" panose="02040503050406030204" pitchFamily="18" charset="0"/>
                                </a:rPr>
                                <m:t>−</m:t>
                              </m:r>
                              <m:acc>
                                <m:accPr>
                                  <m:chr m:val="̅"/>
                                  <m:ctrlPr>
                                    <a:rPr lang="es-AR" i="1" smtClean="0">
                                      <a:solidFill>
                                        <a:schemeClr val="tx1"/>
                                      </a:solidFill>
                                      <a:latin typeface="Cambria Math" panose="02040503050406030204" pitchFamily="18" charset="0"/>
                                    </a:rPr>
                                  </m:ctrlPr>
                                </m:accPr>
                                <m:e>
                                  <m:r>
                                    <a:rPr lang="es-AR" b="0" i="1" smtClean="0">
                                      <a:solidFill>
                                        <a:schemeClr val="tx1"/>
                                      </a:solidFill>
                                      <a:latin typeface="Cambria Math" panose="02040503050406030204" pitchFamily="18" charset="0"/>
                                    </a:rPr>
                                    <m:t>𝑋</m:t>
                                  </m:r>
                                </m:e>
                              </m:acc>
                            </m:e>
                          </m:d>
                          <m:r>
                            <a:rPr lang="es-AR" b="0" i="1" smtClean="0">
                              <a:solidFill>
                                <a:schemeClr val="tx1"/>
                              </a:solidFill>
                              <a:latin typeface="Cambria Math" panose="02040503050406030204" pitchFamily="18" charset="0"/>
                            </a:rPr>
                            <m:t>=0</m:t>
                          </m:r>
                        </m:e>
                      </m:nary>
                    </m:oMath>
                  </m:oMathPara>
                </a14:m>
                <a:endParaRPr lang="es-AR" dirty="0">
                  <a:solidFill>
                    <a:schemeClr val="tx1"/>
                  </a:solidFill>
                  <a:latin typeface="Century Gothic" panose="020B0502020202020204" pitchFamily="34" charset="0"/>
                </a:endParaRPr>
              </a:p>
              <a:p>
                <a:pPr algn="just"/>
                <a:r>
                  <a:rPr lang="es-AR" dirty="0">
                    <a:solidFill>
                      <a:schemeClr val="tx1"/>
                    </a:solidFill>
                    <a:latin typeface="Century Gothic" panose="020B0502020202020204" pitchFamily="34" charset="0"/>
                  </a:rPr>
                  <a:t>Solamente se podrán asignar libremente valores a </a:t>
                </a:r>
                <a14:m>
                  <m:oMath xmlns:m="http://schemas.openxmlformats.org/officeDocument/2006/math">
                    <m:r>
                      <a:rPr lang="es-AR" i="1" dirty="0" smtClean="0">
                        <a:solidFill>
                          <a:schemeClr val="tx1"/>
                        </a:solidFill>
                        <a:latin typeface="Cambria Math" panose="02040503050406030204" pitchFamily="18" charset="0"/>
                      </a:rPr>
                      <m:t>𝑛</m:t>
                    </m:r>
                    <m:r>
                      <a:rPr lang="es-AR" i="1" dirty="0" smtClean="0">
                        <a:solidFill>
                          <a:schemeClr val="tx1"/>
                        </a:solidFill>
                        <a:latin typeface="Cambria Math" panose="02040503050406030204" pitchFamily="18" charset="0"/>
                      </a:rPr>
                      <m:t>−1</m:t>
                    </m:r>
                  </m:oMath>
                </a14:m>
                <a:r>
                  <a:rPr lang="es-AR" dirty="0">
                    <a:solidFill>
                      <a:schemeClr val="tx1"/>
                    </a:solidFill>
                    <a:latin typeface="Century Gothic" panose="020B0502020202020204" pitchFamily="34" charset="0"/>
                  </a:rPr>
                  <a:t> variables y en nuestro ejemplo,</a:t>
                </a:r>
                <a:endParaRPr lang="es-AR" dirty="0">
                  <a:latin typeface="Century Gothic" panose="020B0502020202020204" pitchFamily="34" charset="0"/>
                </a:endParaRPr>
              </a:p>
              <a:p>
                <a:pPr algn="just"/>
                <a:endParaRPr lang="es-AR" i="1"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d>
                        <m:dPr>
                          <m:ctrlPr>
                            <a:rPr lang="es-AR" i="1">
                              <a:latin typeface="Cambria Math" panose="02040503050406030204" pitchFamily="18" charset="0"/>
                            </a:rPr>
                          </m:ctrlPr>
                        </m:dPr>
                        <m:e>
                          <m:r>
                            <a:rPr lang="es-AR" b="0" i="1" smtClean="0">
                              <a:latin typeface="Cambria Math" panose="02040503050406030204" pitchFamily="18" charset="0"/>
                            </a:rPr>
                            <m:t>10</m:t>
                          </m:r>
                          <m:r>
                            <a:rPr lang="es-AR" i="1">
                              <a:latin typeface="Cambria Math" panose="02040503050406030204" pitchFamily="18" charset="0"/>
                            </a:rPr>
                            <m:t>−</m:t>
                          </m:r>
                          <m:r>
                            <a:rPr lang="es-AR" b="0" i="1" smtClean="0">
                              <a:latin typeface="Cambria Math" panose="02040503050406030204" pitchFamily="18" charset="0"/>
                            </a:rPr>
                            <m:t>37,5</m:t>
                          </m:r>
                        </m:e>
                      </m:d>
                      <m:r>
                        <a:rPr lang="es-AR" b="0" i="1" smtClean="0">
                          <a:latin typeface="Cambria Math" panose="02040503050406030204" pitchFamily="18" charset="0"/>
                        </a:rPr>
                        <m:t>=−27,5     </m:t>
                      </m:r>
                      <m:d>
                        <m:dPr>
                          <m:ctrlPr>
                            <a:rPr lang="es-AR" i="1">
                              <a:latin typeface="Cambria Math" panose="02040503050406030204" pitchFamily="18" charset="0"/>
                            </a:rPr>
                          </m:ctrlPr>
                        </m:dPr>
                        <m:e>
                          <m:r>
                            <a:rPr lang="es-AR" b="0" i="1" smtClean="0">
                              <a:latin typeface="Cambria Math" panose="02040503050406030204" pitchFamily="18" charset="0"/>
                            </a:rPr>
                            <m:t>3</m:t>
                          </m:r>
                          <m:r>
                            <a:rPr lang="es-AR" i="1">
                              <a:latin typeface="Cambria Math" panose="02040503050406030204" pitchFamily="18" charset="0"/>
                            </a:rPr>
                            <m:t>0−37,5</m:t>
                          </m:r>
                        </m:e>
                      </m:d>
                      <m:r>
                        <a:rPr lang="es-AR" i="1">
                          <a:latin typeface="Cambria Math" panose="02040503050406030204" pitchFamily="18" charset="0"/>
                        </a:rPr>
                        <m:t>=−7,5</m:t>
                      </m:r>
                      <m:r>
                        <a:rPr lang="es-AR" b="0" i="1" smtClean="0">
                          <a:latin typeface="Cambria Math" panose="02040503050406030204" pitchFamily="18" charset="0"/>
                        </a:rPr>
                        <m:t>     </m:t>
                      </m:r>
                      <m:d>
                        <m:dPr>
                          <m:ctrlPr>
                            <a:rPr lang="es-AR" i="1">
                              <a:latin typeface="Cambria Math" panose="02040503050406030204" pitchFamily="18" charset="0"/>
                            </a:rPr>
                          </m:ctrlPr>
                        </m:dPr>
                        <m:e>
                          <m:r>
                            <a:rPr lang="es-AR" b="0" i="1" smtClean="0">
                              <a:latin typeface="Cambria Math" panose="02040503050406030204" pitchFamily="18" charset="0"/>
                            </a:rPr>
                            <m:t>7</m:t>
                          </m:r>
                          <m:r>
                            <a:rPr lang="es-AR" i="1">
                              <a:latin typeface="Cambria Math" panose="02040503050406030204" pitchFamily="18" charset="0"/>
                            </a:rPr>
                            <m:t>0−37,5</m:t>
                          </m:r>
                        </m:e>
                      </m:d>
                      <m:r>
                        <a:rPr lang="es-AR" i="1">
                          <a:latin typeface="Cambria Math" panose="02040503050406030204" pitchFamily="18" charset="0"/>
                        </a:rPr>
                        <m:t>=</m:t>
                      </m:r>
                      <m:r>
                        <a:rPr lang="es-AR" b="0" i="1" smtClean="0">
                          <a:latin typeface="Cambria Math" panose="02040503050406030204" pitchFamily="18" charset="0"/>
                        </a:rPr>
                        <m:t>32</m:t>
                      </m:r>
                      <m:r>
                        <a:rPr lang="es-AR" i="1">
                          <a:latin typeface="Cambria Math" panose="02040503050406030204" pitchFamily="18" charset="0"/>
                        </a:rPr>
                        <m:t>,5</m:t>
                      </m:r>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solidFill>
                      <a:schemeClr val="tx1"/>
                    </a:solidFill>
                    <a:latin typeface="Century Gothic" panose="020B0502020202020204" pitchFamily="34" charset="0"/>
                  </a:rPr>
                  <a:t>La última desviación no puede ser cualquier número real, solamente podrá ser aquel valor que haga cero la suma de las desviaciones. Formalmente,</a:t>
                </a:r>
              </a:p>
              <a:p>
                <a:pPr algn="just"/>
                <a:endParaRPr lang="es-AR" dirty="0">
                  <a:solidFill>
                    <a:schemeClr val="tx1"/>
                  </a:solidFill>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d>
                        <m:dPr>
                          <m:ctrlPr>
                            <a:rPr lang="es-AR" i="1">
                              <a:latin typeface="Cambria Math" panose="02040503050406030204" pitchFamily="18" charset="0"/>
                            </a:rPr>
                          </m:ctrlPr>
                        </m:dPr>
                        <m:e>
                          <m:r>
                            <a:rPr lang="es-AR" b="0" i="1" smtClean="0">
                              <a:latin typeface="Cambria Math" panose="02040503050406030204" pitchFamily="18" charset="0"/>
                            </a:rPr>
                            <m:t>4</m:t>
                          </m:r>
                          <m:r>
                            <a:rPr lang="es-AR" i="1">
                              <a:latin typeface="Cambria Math" panose="02040503050406030204" pitchFamily="18" charset="0"/>
                            </a:rPr>
                            <m:t>0−37,5</m:t>
                          </m:r>
                        </m:e>
                      </m:d>
                      <m:r>
                        <a:rPr lang="es-AR" i="1">
                          <a:latin typeface="Cambria Math" panose="02040503050406030204" pitchFamily="18" charset="0"/>
                        </a:rPr>
                        <m:t>=2,5</m:t>
                      </m:r>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latin typeface="Century Gothic" panose="020B0502020202020204" pitchFamily="34" charset="0"/>
                  </a:rPr>
                  <a:t>La suma del cuadrado de los desvíos tiene 3 grados de libertad.</a:t>
                </a: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5834546"/>
              </a:xfrm>
              <a:prstGeom prst="rect">
                <a:avLst/>
              </a:prstGeom>
              <a:blipFill>
                <a:blip r:embed="rId2"/>
                <a:stretch>
                  <a:fillRect l="-534" t="-627" r="-534" b="-731"/>
                </a:stretch>
              </a:blipFill>
            </p:spPr>
            <p:txBody>
              <a:bodyPr/>
              <a:lstStyle/>
              <a:p>
                <a:r>
                  <a:rPr lang="es-AR">
                    <a:noFill/>
                  </a:rPr>
                  <a:t> </a:t>
                </a:r>
              </a:p>
            </p:txBody>
          </p:sp>
        </mc:Fallback>
      </mc:AlternateContent>
    </p:spTree>
    <p:extLst>
      <p:ext uri="{BB962C8B-B14F-4D97-AF65-F5344CB8AC3E}">
        <p14:creationId xmlns:p14="http://schemas.microsoft.com/office/powerpoint/2010/main" val="125667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5572679"/>
              </a:xfrm>
              <a:prstGeom prst="rect">
                <a:avLst/>
              </a:prstGeom>
            </p:spPr>
            <p:txBody>
              <a:bodyPr wrap="square">
                <a:spAutoFit/>
              </a:bodyPr>
              <a:lstStyle/>
              <a:p>
                <a:r>
                  <a:rPr lang="es-AR" b="1" dirty="0">
                    <a:solidFill>
                      <a:srgbClr val="FF0000"/>
                    </a:solidFill>
                    <a:latin typeface="Century Gothic" panose="020B0502020202020204" pitchFamily="34" charset="0"/>
                  </a:rPr>
                  <a:t>Parámetro: Media Poblacional </a:t>
                </a:r>
                <a14:m>
                  <m:oMath xmlns:m="http://schemas.openxmlformats.org/officeDocument/2006/math">
                    <m:r>
                      <a:rPr lang="es-AR" b="1" i="1" smtClean="0">
                        <a:solidFill>
                          <a:srgbClr val="FF0000"/>
                        </a:solidFill>
                        <a:latin typeface="Cambria Math" panose="02040503050406030204" pitchFamily="18" charset="0"/>
                        <a:ea typeface="Cambria Math" panose="02040503050406030204" pitchFamily="18" charset="0"/>
                      </a:rPr>
                      <m:t>𝝁</m:t>
                    </m:r>
                  </m:oMath>
                </a14:m>
                <a:r>
                  <a:rPr lang="es-AR" b="1" dirty="0">
                    <a:solidFill>
                      <a:srgbClr val="FF0000"/>
                    </a:solidFill>
                    <a:latin typeface="Century Gothic" panose="020B0502020202020204" pitchFamily="34" charset="0"/>
                  </a:rPr>
                  <a:t> y Estimador: Media Muestral </a:t>
                </a:r>
                <a14:m>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r>
                        <a:rPr lang="es-AR" b="1" i="1" smtClean="0">
                          <a:solidFill>
                            <a:schemeClr val="tx1"/>
                          </a:solidFill>
                          <a:latin typeface="Cambria Math" panose="02040503050406030204" pitchFamily="18" charset="0"/>
                          <a:ea typeface="Cambria Math" panose="02040503050406030204" pitchFamily="18" charset="0"/>
                        </a:rPr>
                        <m:t>𝝁</m:t>
                      </m:r>
                      <m:r>
                        <a:rPr lang="es-AR" b="1" i="1" smtClean="0">
                          <a:solidFill>
                            <a:schemeClr val="tx1"/>
                          </a:solidFill>
                          <a:latin typeface="Cambria Math" panose="02040503050406030204" pitchFamily="18" charset="0"/>
                          <a:ea typeface="Cambria Math" panose="02040503050406030204" pitchFamily="18" charset="0"/>
                        </a:rPr>
                        <m:t>=</m:t>
                      </m:r>
                      <m:nary>
                        <m:naryPr>
                          <m:chr m:val="∑"/>
                          <m:ctrlPr>
                            <a:rPr lang="es-AR" b="1" i="1" smtClean="0">
                              <a:solidFill>
                                <a:schemeClr val="tx1"/>
                              </a:solidFill>
                              <a:latin typeface="Cambria Math" panose="02040503050406030204" pitchFamily="18" charset="0"/>
                              <a:ea typeface="Cambria Math" panose="02040503050406030204" pitchFamily="18" charset="0"/>
                            </a:rPr>
                          </m:ctrlPr>
                        </m:naryPr>
                        <m:sub>
                          <m:r>
                            <m:rPr>
                              <m:brk m:alnAt="23"/>
                            </m:rPr>
                            <a:rPr lang="es-AR" b="1" i="1" smtClean="0">
                              <a:solidFill>
                                <a:schemeClr val="tx1"/>
                              </a:solidFill>
                              <a:latin typeface="Cambria Math" panose="02040503050406030204" pitchFamily="18" charset="0"/>
                              <a:ea typeface="Cambria Math" panose="02040503050406030204" pitchFamily="18" charset="0"/>
                            </a:rPr>
                            <m:t>𝒊</m:t>
                          </m:r>
                          <m:r>
                            <a:rPr lang="es-AR" b="1" i="1" smtClean="0">
                              <a:solidFill>
                                <a:schemeClr val="tx1"/>
                              </a:solidFill>
                              <a:latin typeface="Cambria Math" panose="02040503050406030204" pitchFamily="18" charset="0"/>
                              <a:ea typeface="Cambria Math" panose="02040503050406030204" pitchFamily="18" charset="0"/>
                            </a:rPr>
                            <m:t>=</m:t>
                          </m:r>
                          <m:r>
                            <a:rPr lang="es-AR" b="1" i="1" smtClean="0">
                              <a:solidFill>
                                <a:schemeClr val="tx1"/>
                              </a:solidFill>
                              <a:latin typeface="Cambria Math" panose="02040503050406030204" pitchFamily="18" charset="0"/>
                              <a:ea typeface="Cambria Math" panose="02040503050406030204" pitchFamily="18" charset="0"/>
                            </a:rPr>
                            <m:t>𝟏</m:t>
                          </m:r>
                        </m:sub>
                        <m:sup>
                          <m:r>
                            <a:rPr lang="es-AR" b="1" i="1" smtClean="0">
                              <a:solidFill>
                                <a:schemeClr val="tx1"/>
                              </a:solidFill>
                              <a:latin typeface="Cambria Math" panose="02040503050406030204" pitchFamily="18" charset="0"/>
                              <a:ea typeface="Cambria Math" panose="02040503050406030204" pitchFamily="18" charset="0"/>
                            </a:rPr>
                            <m:t>𝑵</m:t>
                          </m:r>
                        </m:sup>
                        <m:e>
                          <m:f>
                            <m:fPr>
                              <m:ctrlPr>
                                <a:rPr lang="es-AR" b="1" i="1" smtClean="0">
                                  <a:solidFill>
                                    <a:schemeClr val="tx1"/>
                                  </a:solidFill>
                                  <a:latin typeface="Cambria Math" panose="02040503050406030204" pitchFamily="18" charset="0"/>
                                  <a:ea typeface="Cambria Math" panose="02040503050406030204" pitchFamily="18" charset="0"/>
                                </a:rPr>
                              </m:ctrlPr>
                            </m:fPr>
                            <m:num>
                              <m:sSub>
                                <m:sSubPr>
                                  <m:ctrlPr>
                                    <a:rPr lang="es-AR" b="1" i="1" smtClean="0">
                                      <a:solidFill>
                                        <a:schemeClr val="tx1"/>
                                      </a:solidFill>
                                      <a:latin typeface="Cambria Math" panose="02040503050406030204" pitchFamily="18" charset="0"/>
                                      <a:ea typeface="Cambria Math" panose="02040503050406030204" pitchFamily="18" charset="0"/>
                                    </a:rPr>
                                  </m:ctrlPr>
                                </m:sSubPr>
                                <m:e>
                                  <m:r>
                                    <a:rPr lang="es-AR" b="1" i="1" smtClean="0">
                                      <a:solidFill>
                                        <a:schemeClr val="tx1"/>
                                      </a:solidFill>
                                      <a:latin typeface="Cambria Math" panose="02040503050406030204" pitchFamily="18" charset="0"/>
                                      <a:ea typeface="Cambria Math" panose="02040503050406030204" pitchFamily="18" charset="0"/>
                                    </a:rPr>
                                    <m:t>𝑿</m:t>
                                  </m:r>
                                </m:e>
                                <m:sub>
                                  <m:r>
                                    <a:rPr lang="es-AR" b="1" i="1" smtClean="0">
                                      <a:solidFill>
                                        <a:schemeClr val="tx1"/>
                                      </a:solidFill>
                                      <a:latin typeface="Cambria Math" panose="02040503050406030204" pitchFamily="18" charset="0"/>
                                      <a:ea typeface="Cambria Math" panose="02040503050406030204" pitchFamily="18" charset="0"/>
                                    </a:rPr>
                                    <m:t>𝒊</m:t>
                                  </m:r>
                                </m:sub>
                              </m:sSub>
                            </m:num>
                            <m:den>
                              <m:r>
                                <a:rPr lang="es-AR" b="1" i="1" smtClean="0">
                                  <a:solidFill>
                                    <a:schemeClr val="tx1"/>
                                  </a:solidFill>
                                  <a:latin typeface="Cambria Math" panose="02040503050406030204" pitchFamily="18" charset="0"/>
                                  <a:ea typeface="Cambria Math" panose="02040503050406030204" pitchFamily="18" charset="0"/>
                                </a:rPr>
                                <m:t>𝑵</m:t>
                              </m:r>
                            </m:den>
                          </m:f>
                        </m:e>
                      </m:nary>
                      <m:r>
                        <a:rPr lang="es-AR" b="1" i="1" smtClean="0">
                          <a:solidFill>
                            <a:schemeClr val="tx1"/>
                          </a:solidFill>
                          <a:latin typeface="Cambria Math" panose="02040503050406030204" pitchFamily="18" charset="0"/>
                          <a:ea typeface="Cambria Math" panose="02040503050406030204" pitchFamily="18" charset="0"/>
                        </a:rPr>
                        <m:t>⇒</m:t>
                      </m:r>
                      <m:acc>
                        <m:accPr>
                          <m:chr m:val="̂"/>
                          <m:ctrlPr>
                            <a:rPr lang="es-AR" b="1" i="1" smtClean="0">
                              <a:solidFill>
                                <a:schemeClr val="tx1"/>
                              </a:solidFill>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𝝁</m:t>
                          </m:r>
                        </m:e>
                      </m:acc>
                      <m:r>
                        <a:rPr lang="es-AR" b="1" i="1" smtClean="0">
                          <a:solidFill>
                            <a:schemeClr val="tx1"/>
                          </a:solidFill>
                          <a:latin typeface="Cambria Math" panose="02040503050406030204" pitchFamily="18" charset="0"/>
                          <a:ea typeface="Cambria Math" panose="02040503050406030204" pitchFamily="18" charset="0"/>
                        </a:rPr>
                        <m:t>=</m:t>
                      </m:r>
                      <m:acc>
                        <m:accPr>
                          <m:chr m:val="̅"/>
                          <m:ctrlPr>
                            <a:rPr lang="es-AR" b="1" i="1" smtClean="0">
                              <a:solidFill>
                                <a:schemeClr val="tx1"/>
                              </a:solidFill>
                              <a:latin typeface="Cambria Math" panose="02040503050406030204" pitchFamily="18" charset="0"/>
                              <a:ea typeface="Cambria Math" panose="02040503050406030204" pitchFamily="18" charset="0"/>
                            </a:rPr>
                          </m:ctrlPr>
                        </m:accPr>
                        <m:e>
                          <m:r>
                            <a:rPr lang="es-AR" b="1" i="1" smtClean="0">
                              <a:solidFill>
                                <a:schemeClr val="tx1"/>
                              </a:solidFill>
                              <a:latin typeface="Cambria Math" panose="02040503050406030204" pitchFamily="18" charset="0"/>
                              <a:ea typeface="Cambria Math" panose="02040503050406030204" pitchFamily="18" charset="0"/>
                            </a:rPr>
                            <m:t>𝑿</m:t>
                          </m:r>
                        </m:e>
                      </m:acc>
                      <m:r>
                        <a:rPr lang="es-AR" b="1" i="1" smtClean="0">
                          <a:solidFill>
                            <a:schemeClr val="tx1"/>
                          </a:solidFill>
                          <a:latin typeface="Cambria Math" panose="02040503050406030204" pitchFamily="18" charset="0"/>
                          <a:ea typeface="Cambria Math" panose="02040503050406030204" pitchFamily="18" charset="0"/>
                        </a:rPr>
                        <m:t>=</m:t>
                      </m:r>
                      <m:nary>
                        <m:naryPr>
                          <m:chr m:val="∑"/>
                          <m:ctrlPr>
                            <a:rPr lang="es-AR" b="1" i="1" smtClean="0">
                              <a:solidFill>
                                <a:schemeClr val="tx1"/>
                              </a:solidFill>
                              <a:latin typeface="Cambria Math" panose="02040503050406030204" pitchFamily="18" charset="0"/>
                              <a:ea typeface="Cambria Math" panose="02040503050406030204" pitchFamily="18" charset="0"/>
                            </a:rPr>
                          </m:ctrlPr>
                        </m:naryPr>
                        <m:sub>
                          <m:r>
                            <m:rPr>
                              <m:brk m:alnAt="23"/>
                            </m:rPr>
                            <a:rPr lang="es-AR" b="1" i="1" smtClean="0">
                              <a:solidFill>
                                <a:schemeClr val="tx1"/>
                              </a:solidFill>
                              <a:latin typeface="Cambria Math" panose="02040503050406030204" pitchFamily="18" charset="0"/>
                              <a:ea typeface="Cambria Math" panose="02040503050406030204" pitchFamily="18" charset="0"/>
                            </a:rPr>
                            <m:t>𝒊</m:t>
                          </m:r>
                          <m:r>
                            <a:rPr lang="es-AR" b="1" i="1" smtClean="0">
                              <a:solidFill>
                                <a:schemeClr val="tx1"/>
                              </a:solidFill>
                              <a:latin typeface="Cambria Math" panose="02040503050406030204" pitchFamily="18" charset="0"/>
                              <a:ea typeface="Cambria Math" panose="02040503050406030204" pitchFamily="18" charset="0"/>
                            </a:rPr>
                            <m:t>=</m:t>
                          </m:r>
                          <m:r>
                            <a:rPr lang="es-AR" b="1" i="1" smtClean="0">
                              <a:solidFill>
                                <a:schemeClr val="tx1"/>
                              </a:solidFill>
                              <a:latin typeface="Cambria Math" panose="02040503050406030204" pitchFamily="18" charset="0"/>
                              <a:ea typeface="Cambria Math" panose="02040503050406030204" pitchFamily="18" charset="0"/>
                            </a:rPr>
                            <m:t>𝟏</m:t>
                          </m:r>
                        </m:sub>
                        <m:sup>
                          <m:r>
                            <a:rPr lang="es-AR" b="1" i="1" smtClean="0">
                              <a:solidFill>
                                <a:schemeClr val="tx1"/>
                              </a:solidFill>
                              <a:latin typeface="Cambria Math" panose="02040503050406030204" pitchFamily="18" charset="0"/>
                              <a:ea typeface="Cambria Math" panose="02040503050406030204" pitchFamily="18" charset="0"/>
                            </a:rPr>
                            <m:t>𝒏</m:t>
                          </m:r>
                        </m:sup>
                        <m:e>
                          <m:f>
                            <m:fPr>
                              <m:ctrlPr>
                                <a:rPr lang="es-AR" b="1" i="1" smtClean="0">
                                  <a:solidFill>
                                    <a:schemeClr val="tx1"/>
                                  </a:solidFill>
                                  <a:latin typeface="Cambria Math" panose="02040503050406030204" pitchFamily="18" charset="0"/>
                                  <a:ea typeface="Cambria Math" panose="02040503050406030204" pitchFamily="18" charset="0"/>
                                </a:rPr>
                              </m:ctrlPr>
                            </m:fPr>
                            <m:num>
                              <m:sSub>
                                <m:sSubPr>
                                  <m:ctrlPr>
                                    <a:rPr lang="es-AR" b="1" i="1" smtClean="0">
                                      <a:solidFill>
                                        <a:schemeClr val="tx1"/>
                                      </a:solidFill>
                                      <a:latin typeface="Cambria Math" panose="02040503050406030204" pitchFamily="18" charset="0"/>
                                      <a:ea typeface="Cambria Math" panose="02040503050406030204" pitchFamily="18" charset="0"/>
                                    </a:rPr>
                                  </m:ctrlPr>
                                </m:sSubPr>
                                <m:e>
                                  <m:r>
                                    <a:rPr lang="es-AR" b="1" i="1" smtClean="0">
                                      <a:solidFill>
                                        <a:schemeClr val="tx1"/>
                                      </a:solidFill>
                                      <a:latin typeface="Cambria Math" panose="02040503050406030204" pitchFamily="18" charset="0"/>
                                      <a:ea typeface="Cambria Math" panose="02040503050406030204" pitchFamily="18" charset="0"/>
                                    </a:rPr>
                                    <m:t>𝑿</m:t>
                                  </m:r>
                                </m:e>
                                <m:sub>
                                  <m:r>
                                    <a:rPr lang="es-AR" b="1" i="1" smtClean="0">
                                      <a:solidFill>
                                        <a:schemeClr val="tx1"/>
                                      </a:solidFill>
                                      <a:latin typeface="Cambria Math" panose="02040503050406030204" pitchFamily="18" charset="0"/>
                                      <a:ea typeface="Cambria Math" panose="02040503050406030204" pitchFamily="18" charset="0"/>
                                    </a:rPr>
                                    <m:t>𝒊</m:t>
                                  </m:r>
                                </m:sub>
                              </m:sSub>
                            </m:num>
                            <m:den>
                              <m:r>
                                <a:rPr lang="es-AR" b="1" i="1" smtClean="0">
                                  <a:solidFill>
                                    <a:schemeClr val="tx1"/>
                                  </a:solidFill>
                                  <a:latin typeface="Cambria Math" panose="02040503050406030204" pitchFamily="18" charset="0"/>
                                  <a:ea typeface="Cambria Math" panose="02040503050406030204" pitchFamily="18" charset="0"/>
                                </a:rPr>
                                <m:t>𝒏</m:t>
                              </m:r>
                            </m:den>
                          </m:f>
                        </m:e>
                      </m:nary>
                    </m:oMath>
                  </m:oMathPara>
                </a14:m>
                <a:endParaRPr lang="es-AR" b="1" dirty="0">
                  <a:solidFill>
                    <a:schemeClr val="tx1"/>
                  </a:solidFill>
                  <a:latin typeface="Century Gothic" panose="020B0502020202020204" pitchFamily="34" charset="0"/>
                </a:endParaRPr>
              </a:p>
              <a:p>
                <a:endParaRPr lang="es-AR" b="1" dirty="0">
                  <a:latin typeface="Century Gothic" panose="020B0502020202020204" pitchFamily="34" charset="0"/>
                </a:endParaRPr>
              </a:p>
              <a:p>
                <a:r>
                  <a:rPr lang="es-AR" b="1" dirty="0">
                    <a:solidFill>
                      <a:srgbClr val="FF0000"/>
                    </a:solidFill>
                    <a:latin typeface="Century Gothic" panose="020B0502020202020204" pitchFamily="34" charset="0"/>
                  </a:rPr>
                  <a:t>Parámetro: Varianza Poblacional </a:t>
                </a:r>
                <a14:m>
                  <m:oMath xmlns:m="http://schemas.openxmlformats.org/officeDocument/2006/math">
                    <m:sSup>
                      <m:sSupPr>
                        <m:ctrlPr>
                          <a:rPr lang="es-AR" b="1" i="1" smtClean="0">
                            <a:solidFill>
                              <a:srgbClr val="FF0000"/>
                            </a:solidFill>
                            <a:latin typeface="Cambria Math" panose="02040503050406030204" pitchFamily="18" charset="0"/>
                          </a:rPr>
                        </m:ctrlPr>
                      </m:sSupPr>
                      <m:e>
                        <m:r>
                          <a:rPr lang="es-AR" b="1" i="1" smtClean="0">
                            <a:solidFill>
                              <a:srgbClr val="FF0000"/>
                            </a:solidFill>
                            <a:latin typeface="Cambria Math" panose="02040503050406030204" pitchFamily="18" charset="0"/>
                            <a:ea typeface="Cambria Math" panose="02040503050406030204" pitchFamily="18" charset="0"/>
                          </a:rPr>
                          <m:t>𝝈</m:t>
                        </m:r>
                      </m:e>
                      <m:sup>
                        <m:r>
                          <a:rPr lang="es-AR" b="1" i="1" smtClean="0">
                            <a:solidFill>
                              <a:srgbClr val="FF0000"/>
                            </a:solidFill>
                            <a:latin typeface="Cambria Math" panose="02040503050406030204" pitchFamily="18" charset="0"/>
                          </a:rPr>
                          <m:t>𝟐</m:t>
                        </m:r>
                      </m:sup>
                    </m:sSup>
                  </m:oMath>
                </a14:m>
                <a:r>
                  <a:rPr lang="es-AR" b="1" dirty="0">
                    <a:solidFill>
                      <a:srgbClr val="FF0000"/>
                    </a:solidFill>
                    <a:latin typeface="Century Gothic" panose="020B0502020202020204" pitchFamily="34" charset="0"/>
                  </a:rPr>
                  <a:t> y Estimador: Varianza Muestral </a:t>
                </a:r>
                <a14:m>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𝑿</m:t>
                        </m:r>
                      </m:sub>
                      <m:sup>
                        <m:r>
                          <a:rPr lang="es-AR" b="1" i="1">
                            <a:latin typeface="Cambria Math" panose="02040503050406030204" pitchFamily="18" charset="0"/>
                          </a:rPr>
                          <m:t>𝟐</m:t>
                        </m:r>
                      </m:sup>
                    </m:sSubSup>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sSup>
                        <m:sSupPr>
                          <m:ctrlPr>
                            <a:rPr lang="es-AR" b="1" i="1" smtClean="0">
                              <a:solidFill>
                                <a:schemeClr val="tx1"/>
                              </a:solidFill>
                              <a:latin typeface="Cambria Math" panose="02040503050406030204" pitchFamily="18" charset="0"/>
                            </a:rPr>
                          </m:ctrlPr>
                        </m:sSupPr>
                        <m:e>
                          <m:r>
                            <a:rPr lang="es-AR" b="1" i="1">
                              <a:solidFill>
                                <a:schemeClr val="tx1"/>
                              </a:solidFill>
                              <a:latin typeface="Cambria Math" panose="02040503050406030204" pitchFamily="18" charset="0"/>
                              <a:ea typeface="Cambria Math" panose="02040503050406030204" pitchFamily="18" charset="0"/>
                            </a:rPr>
                            <m:t>𝝈</m:t>
                          </m:r>
                        </m:e>
                        <m:sup>
                          <m:r>
                            <a:rPr lang="es-AR" b="1" i="1">
                              <a:solidFill>
                                <a:schemeClr val="tx1"/>
                              </a:solidFill>
                              <a:latin typeface="Cambria Math" panose="02040503050406030204" pitchFamily="18" charset="0"/>
                            </a:rPr>
                            <m:t>𝟐</m:t>
                          </m:r>
                        </m:sup>
                      </m:sSup>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𝑵</m:t>
                          </m:r>
                        </m:sup>
                        <m:e>
                          <m:f>
                            <m:fPr>
                              <m:ctrlPr>
                                <a:rPr lang="es-AR" b="1" i="1">
                                  <a:latin typeface="Cambria Math" panose="02040503050406030204" pitchFamily="18" charset="0"/>
                                  <a:ea typeface="Cambria Math" panose="02040503050406030204" pitchFamily="18" charset="0"/>
                                </a:rPr>
                              </m:ctrlPr>
                            </m:fPr>
                            <m:num>
                              <m:sSup>
                                <m:sSupPr>
                                  <m:ctrlPr>
                                    <a:rPr lang="es-AR" b="1" i="1" smtClean="0">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r>
                                    <a:rPr lang="es-AR" b="1" i="1">
                                      <a:latin typeface="Cambria Math" panose="02040503050406030204" pitchFamily="18" charset="0"/>
                                      <a:ea typeface="Cambria Math" panose="02040503050406030204" pitchFamily="18" charset="0"/>
                                    </a:rPr>
                                    <m:t>)</m:t>
                                  </m:r>
                                </m:e>
                                <m:sup>
                                  <m:r>
                                    <a:rPr lang="es-AR" b="1" i="1" smtClean="0">
                                      <a:latin typeface="Cambria Math" panose="02040503050406030204" pitchFamily="18" charset="0"/>
                                      <a:ea typeface="Cambria Math" panose="02040503050406030204" pitchFamily="18" charset="0"/>
                                    </a:rPr>
                                    <m:t>𝟐</m:t>
                                  </m:r>
                                </m:sup>
                              </m:sSup>
                            </m:num>
                            <m:den>
                              <m:r>
                                <a:rPr lang="es-AR" b="1" i="1">
                                  <a:latin typeface="Cambria Math" panose="02040503050406030204" pitchFamily="18" charset="0"/>
                                  <a:ea typeface="Cambria Math" panose="02040503050406030204" pitchFamily="18" charset="0"/>
                                </a:rPr>
                                <m:t>𝑵</m:t>
                              </m:r>
                            </m:den>
                          </m:f>
                        </m:e>
                      </m:nary>
                      <m:r>
                        <a:rPr lang="es-AR" b="1" i="1">
                          <a:latin typeface="Cambria Math" panose="02040503050406030204" pitchFamily="18" charset="0"/>
                          <a:ea typeface="Cambria Math" panose="02040503050406030204" pitchFamily="18" charset="0"/>
                        </a:rPr>
                        <m:t>⇒</m:t>
                      </m:r>
                      <m:sSup>
                        <m:sSupPr>
                          <m:ctrlPr>
                            <a:rPr lang="es-AR" b="1" i="1">
                              <a:latin typeface="Cambria Math" panose="02040503050406030204" pitchFamily="18" charset="0"/>
                            </a:rPr>
                          </m:ctrlPr>
                        </m:sSupPr>
                        <m:e>
                          <m:acc>
                            <m:accPr>
                              <m:chr m:val="̂"/>
                              <m:ctrlPr>
                                <a:rPr lang="es-AR" b="1" i="1" smtClean="0">
                                  <a:solidFill>
                                    <a:schemeClr val="tx1"/>
                                  </a:solidFill>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e>
                        <m:sup>
                          <m:r>
                            <a:rPr lang="es-AR" b="1" i="1">
                              <a:latin typeface="Cambria Math" panose="02040503050406030204" pitchFamily="18" charset="0"/>
                            </a:rPr>
                            <m:t>𝟐</m:t>
                          </m:r>
                        </m:sup>
                      </m:sSup>
                      <m:r>
                        <a:rPr lang="es-AR" b="1" i="1" smtClean="0">
                          <a:latin typeface="Cambria Math" panose="02040503050406030204" pitchFamily="18" charset="0"/>
                        </a:rPr>
                        <m:t>=</m:t>
                      </m:r>
                      <m:sSubSup>
                        <m:sSubSupPr>
                          <m:ctrlPr>
                            <a:rPr lang="es-AR" b="1" i="1" smtClean="0">
                              <a:latin typeface="Cambria Math" panose="02040503050406030204" pitchFamily="18" charset="0"/>
                            </a:rPr>
                          </m:ctrlPr>
                        </m:sSubSupPr>
                        <m:e>
                          <m:r>
                            <a:rPr lang="es-AR" b="1" i="1" smtClean="0">
                              <a:latin typeface="Cambria Math" panose="02040503050406030204" pitchFamily="18" charset="0"/>
                            </a:rPr>
                            <m:t>𝑺</m:t>
                          </m:r>
                        </m:e>
                        <m:sub>
                          <m:r>
                            <a:rPr lang="es-AR" b="1" i="1" smtClean="0">
                              <a:latin typeface="Cambria Math" panose="02040503050406030204" pitchFamily="18" charset="0"/>
                            </a:rPr>
                            <m:t>𝑿</m:t>
                          </m:r>
                        </m:sub>
                        <m:sup>
                          <m:r>
                            <a:rPr lang="es-AR" b="1" i="1" smtClean="0">
                              <a:latin typeface="Cambria Math" panose="02040503050406030204" pitchFamily="18" charset="0"/>
                            </a:rPr>
                            <m:t>𝟐</m:t>
                          </m:r>
                        </m:sup>
                      </m:sSubSup>
                      <m:r>
                        <a:rPr lang="es-AR" b="1" i="1" smtClean="0">
                          <a:latin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smtClean="0">
                              <a:latin typeface="Cambria Math" panose="02040503050406030204" pitchFamily="18" charset="0"/>
                              <a:ea typeface="Cambria Math" panose="02040503050406030204" pitchFamily="18" charset="0"/>
                            </a:rPr>
                            <m:t>𝒏</m:t>
                          </m:r>
                        </m:sup>
                        <m:e>
                          <m:f>
                            <m:fPr>
                              <m:ctrlPr>
                                <a:rPr lang="es-AR" b="1" i="1">
                                  <a:latin typeface="Cambria Math" panose="02040503050406030204" pitchFamily="18" charset="0"/>
                                  <a:ea typeface="Cambria Math" panose="02040503050406030204" pitchFamily="18" charset="0"/>
                                </a:rPr>
                              </m:ctrlPr>
                            </m:fPr>
                            <m:num>
                              <m:sSup>
                                <m:sSupPr>
                                  <m:ctrlPr>
                                    <a:rPr lang="es-AR" b="1" i="1">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e>
                                <m:sup>
                                  <m:r>
                                    <a:rPr lang="es-AR" b="1" i="1">
                                      <a:latin typeface="Cambria Math" panose="02040503050406030204" pitchFamily="18" charset="0"/>
                                      <a:ea typeface="Cambria Math" panose="02040503050406030204" pitchFamily="18" charset="0"/>
                                    </a:rPr>
                                    <m:t>𝟐</m:t>
                                  </m:r>
                                </m:sup>
                              </m:sSup>
                            </m:num>
                            <m:den>
                              <m:r>
                                <a:rPr lang="es-AR" b="1" i="1" smtClean="0">
                                  <a:latin typeface="Cambria Math" panose="02040503050406030204" pitchFamily="18" charset="0"/>
                                  <a:ea typeface="Cambria Math" panose="02040503050406030204" pitchFamily="18" charset="0"/>
                                </a:rPr>
                                <m:t>𝒏</m:t>
                              </m:r>
                              <m:r>
                                <a:rPr lang="es-AR" b="1" i="1" smtClean="0">
                                  <a:latin typeface="Cambria Math" panose="02040503050406030204" pitchFamily="18" charset="0"/>
                                  <a:ea typeface="Cambria Math" panose="02040503050406030204" pitchFamily="18" charset="0"/>
                                </a:rPr>
                                <m:t>−</m:t>
                              </m:r>
                              <m:r>
                                <a:rPr lang="es-AR" b="1" i="1" smtClean="0">
                                  <a:latin typeface="Cambria Math" panose="02040503050406030204" pitchFamily="18" charset="0"/>
                                  <a:ea typeface="Cambria Math" panose="02040503050406030204" pitchFamily="18" charset="0"/>
                                </a:rPr>
                                <m:t>𝟏</m:t>
                              </m:r>
                            </m:den>
                          </m:f>
                        </m:e>
                      </m:nary>
                    </m:oMath>
                  </m:oMathPara>
                </a14:m>
                <a:endParaRPr lang="es-AR" b="1" dirty="0">
                  <a:latin typeface="Century Gothic" panose="020B0502020202020204" pitchFamily="34" charset="0"/>
                  <a:ea typeface="Cambria Math" panose="02040503050406030204" pitchFamily="18" charset="0"/>
                </a:endParaRPr>
              </a:p>
              <a:p>
                <a:endParaRPr lang="es-AR" b="1" dirty="0">
                  <a:solidFill>
                    <a:schemeClr val="tx1"/>
                  </a:solidFill>
                  <a:latin typeface="Century Gothic" panose="020B0502020202020204" pitchFamily="34" charset="0"/>
                </a:endParaRPr>
              </a:p>
              <a:p>
                <a:r>
                  <a:rPr lang="es-AR" b="1" dirty="0">
                    <a:solidFill>
                      <a:srgbClr val="FF0000"/>
                    </a:solidFill>
                    <a:latin typeface="Century Gothic" panose="020B0502020202020204" pitchFamily="34" charset="0"/>
                  </a:rPr>
                  <a:t>Parámetro: Proporción Poblacional </a:t>
                </a:r>
                <a14:m>
                  <m:oMath xmlns:m="http://schemas.openxmlformats.org/officeDocument/2006/math">
                    <m:r>
                      <a:rPr lang="es-AR" b="1" i="1">
                        <a:latin typeface="Cambria Math" panose="02040503050406030204" pitchFamily="18" charset="0"/>
                        <a:ea typeface="Cambria Math" panose="02040503050406030204" pitchFamily="18" charset="0"/>
                      </a:rPr>
                      <m:t>𝒑</m:t>
                    </m:r>
                  </m:oMath>
                </a14:m>
                <a:r>
                  <a:rPr lang="es-AR" b="1" dirty="0">
                    <a:solidFill>
                      <a:srgbClr val="FF0000"/>
                    </a:solidFill>
                    <a:latin typeface="Century Gothic" panose="020B0502020202020204" pitchFamily="34" charset="0"/>
                  </a:rPr>
                  <a:t> y Estimador: Proporción Muestral </a:t>
                </a:r>
                <a14:m>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𝒑</m:t>
                        </m:r>
                      </m:e>
                    </m:acc>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ea typeface="Cambria Math" panose="02040503050406030204" pitchFamily="18" charset="0"/>
                        </a:rPr>
                        <m:t>𝒑</m:t>
                      </m:r>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𝑵</m:t>
                          </m:r>
                        </m:sup>
                        <m:e>
                          <m:f>
                            <m:fPr>
                              <m:ctrlPr>
                                <a:rPr lang="es-AR" b="1" i="1">
                                  <a:latin typeface="Cambria Math" panose="02040503050406030204" pitchFamily="18" charset="0"/>
                                  <a:ea typeface="Cambria Math" panose="02040503050406030204" pitchFamily="18" charset="0"/>
                                </a:rPr>
                              </m:ctrlPr>
                            </m:fPr>
                            <m:num>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num>
                            <m:den>
                              <m:r>
                                <a:rPr lang="es-AR" b="1" i="1">
                                  <a:latin typeface="Cambria Math" panose="02040503050406030204" pitchFamily="18" charset="0"/>
                                  <a:ea typeface="Cambria Math" panose="02040503050406030204" pitchFamily="18" charset="0"/>
                                </a:rPr>
                                <m:t>𝑵</m:t>
                              </m:r>
                            </m:den>
                          </m:f>
                        </m:e>
                      </m:nary>
                      <m:r>
                        <a:rPr lang="es-AR" b="1" i="1">
                          <a:latin typeface="Cambria Math" panose="02040503050406030204" pitchFamily="18" charset="0"/>
                          <a:ea typeface="Cambria Math" panose="02040503050406030204" pitchFamily="18" charset="0"/>
                        </a:rPr>
                        <m:t>⇒</m:t>
                      </m:r>
                      <m:acc>
                        <m:accPr>
                          <m:chr m:val="̂"/>
                          <m:ctrlPr>
                            <a:rPr lang="es-AR" b="1" i="1">
                              <a:latin typeface="Cambria Math" panose="02040503050406030204" pitchFamily="18" charset="0"/>
                              <a:ea typeface="Cambria Math" panose="02040503050406030204" pitchFamily="18" charset="0"/>
                            </a:rPr>
                          </m:ctrlPr>
                        </m:accPr>
                        <m:e>
                          <m:r>
                            <a:rPr lang="es-AR" b="1" i="1" smtClean="0">
                              <a:latin typeface="Cambria Math" panose="02040503050406030204" pitchFamily="18" charset="0"/>
                              <a:ea typeface="Cambria Math" panose="02040503050406030204" pitchFamily="18" charset="0"/>
                            </a:rPr>
                            <m:t>𝒑</m:t>
                          </m:r>
                        </m:e>
                      </m:acc>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f>
                            <m:fPr>
                              <m:ctrlPr>
                                <a:rPr lang="es-AR" b="1" i="1">
                                  <a:latin typeface="Cambria Math" panose="02040503050406030204" pitchFamily="18" charset="0"/>
                                  <a:ea typeface="Cambria Math" panose="02040503050406030204" pitchFamily="18" charset="0"/>
                                </a:rPr>
                              </m:ctrlPr>
                            </m:fPr>
                            <m:num>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num>
                            <m:den>
                              <m:r>
                                <a:rPr lang="es-AR" b="1" i="1">
                                  <a:latin typeface="Cambria Math" panose="02040503050406030204" pitchFamily="18" charset="0"/>
                                  <a:ea typeface="Cambria Math" panose="02040503050406030204" pitchFamily="18" charset="0"/>
                                </a:rPr>
                                <m:t>𝒏</m:t>
                              </m:r>
                            </m:den>
                          </m:f>
                        </m:e>
                      </m:nary>
                    </m:oMath>
                  </m:oMathPara>
                </a14:m>
                <a:endParaRPr lang="es-AR" b="1" dirty="0">
                  <a:solidFill>
                    <a:schemeClr val="tx1"/>
                  </a:solidFill>
                  <a:latin typeface="Century Gothic" panose="020B0502020202020204" pitchFamily="34" charset="0"/>
                </a:endParaRPr>
              </a:p>
              <a:p>
                <a:endParaRPr lang="es-AR" b="1"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smtClean="0">
                          <a:latin typeface="Cambria Math" panose="02040503050406030204" pitchFamily="18" charset="0"/>
                          <a:ea typeface="Cambria Math" panose="02040503050406030204" pitchFamily="18" charset="0"/>
                        </a:rPr>
                        <m:t>=</m:t>
                      </m:r>
                      <m:d>
                        <m:dPr>
                          <m:begChr m:val="{"/>
                          <m:endChr m:val=""/>
                          <m:ctrlPr>
                            <a:rPr lang="es-AR" b="1" i="1" smtClean="0">
                              <a:latin typeface="Cambria Math" panose="02040503050406030204" pitchFamily="18" charset="0"/>
                              <a:ea typeface="Cambria Math" panose="02040503050406030204" pitchFamily="18" charset="0"/>
                            </a:rPr>
                          </m:ctrlPr>
                        </m:dPr>
                        <m:e>
                          <m:eqArr>
                            <m:eqArrPr>
                              <m:ctrlPr>
                                <a:rPr lang="es-AR" b="1" i="1" smtClean="0">
                                  <a:latin typeface="Cambria Math" panose="02040503050406030204" pitchFamily="18" charset="0"/>
                                  <a:ea typeface="Cambria Math" panose="02040503050406030204" pitchFamily="18" charset="0"/>
                                </a:rPr>
                              </m:ctrlPr>
                            </m:eqArrPr>
                            <m:e>
                              <m:r>
                                <a:rPr lang="es-AR" b="1" i="1" smtClean="0">
                                  <a:latin typeface="Cambria Math" panose="02040503050406030204" pitchFamily="18" charset="0"/>
                                  <a:ea typeface="Cambria Math" panose="02040503050406030204" pitchFamily="18" charset="0"/>
                                </a:rPr>
                                <m:t>𝟎</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𝒔𝒊</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𝒍𝒂</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𝒖𝒏𝒊𝒅𝒂𝒅</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𝒆𝒙𝒑𝒆𝒓𝒊𝒎𝒆𝒏𝒕𝒂𝒍</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𝒎𝒆𝒅𝒊𝒅𝒂</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𝑵𝑶</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𝒕𝒊𝒆𝒏𝒆</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𝒆𝒍</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𝒂𝒕𝒓𝒊𝒃𝒖𝒕𝒐</m:t>
                              </m:r>
                            </m:e>
                            <m:e>
                              <m:r>
                                <a:rPr lang="es-AR" b="1" i="1" smtClean="0">
                                  <a:latin typeface="Cambria Math" panose="02040503050406030204" pitchFamily="18" charset="0"/>
                                  <a:ea typeface="Cambria Math" panose="02040503050406030204" pitchFamily="18" charset="0"/>
                                </a:rPr>
                                <m:t>𝟏</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𝒔𝒊</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𝒍𝒂</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𝒖𝒏𝒊𝒅𝒂𝒅</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𝒆𝒙𝒑𝒆𝒓𝒊𝒎𝒆𝒏𝒕𝒂𝒍</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𝒎𝒆𝒅𝒊𝒅𝒂</m:t>
                              </m:r>
                              <m:r>
                                <a:rPr lang="es-AR" b="1" i="1">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𝑺𝑰</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𝒕𝒊𝒆𝒏𝒆</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𝒆𝒍</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𝒂𝒕𝒓𝒊𝒃𝒖𝒕𝒐</m:t>
                              </m:r>
                            </m:e>
                          </m:eqArr>
                        </m:e>
                      </m:d>
                    </m:oMath>
                  </m:oMathPara>
                </a14:m>
                <a:endParaRPr lang="es-AR" b="1" dirty="0">
                  <a:solidFill>
                    <a:schemeClr val="tx1"/>
                  </a:solidFill>
                  <a:latin typeface="Century Gothic" panose="020B0502020202020204" pitchFamily="34" charset="0"/>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5572679"/>
              </a:xfrm>
              <a:prstGeom prst="rect">
                <a:avLst/>
              </a:prstGeom>
              <a:blipFill>
                <a:blip r:embed="rId2"/>
                <a:stretch>
                  <a:fillRect l="-534" t="-656"/>
                </a:stretch>
              </a:blipFill>
            </p:spPr>
            <p:txBody>
              <a:bodyPr/>
              <a:lstStyle/>
              <a:p>
                <a:r>
                  <a:rPr lang="es-AR">
                    <a:noFill/>
                  </a:rPr>
                  <a:t> </a:t>
                </a:r>
              </a:p>
            </p:txBody>
          </p:sp>
        </mc:Fallback>
      </mc:AlternateContent>
    </p:spTree>
    <p:extLst>
      <p:ext uri="{BB962C8B-B14F-4D97-AF65-F5344CB8AC3E}">
        <p14:creationId xmlns:p14="http://schemas.microsoft.com/office/powerpoint/2010/main" val="2785556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5011500"/>
              </a:xfrm>
              <a:prstGeom prst="rect">
                <a:avLst/>
              </a:prstGeom>
            </p:spPr>
            <p:txBody>
              <a:bodyPr wrap="square">
                <a:spAutoFit/>
              </a:bodyPr>
              <a:lstStyle/>
              <a:p>
                <a:r>
                  <a:rPr lang="es-AR" b="1" dirty="0">
                    <a:solidFill>
                      <a:srgbClr val="FF0000"/>
                    </a:solidFill>
                    <a:latin typeface="Century Gothic" panose="020B0502020202020204" pitchFamily="34" charset="0"/>
                  </a:rPr>
                  <a:t>Parámetro: Media Poblacional </a:t>
                </a:r>
                <a14:m>
                  <m:oMath xmlns:m="http://schemas.openxmlformats.org/officeDocument/2006/math">
                    <m:r>
                      <a:rPr lang="es-AR" b="1" i="1">
                        <a:solidFill>
                          <a:srgbClr val="FF0000"/>
                        </a:solidFill>
                        <a:latin typeface="Cambria Math" panose="02040503050406030204" pitchFamily="18" charset="0"/>
                        <a:ea typeface="Cambria Math" panose="02040503050406030204" pitchFamily="18" charset="0"/>
                      </a:rPr>
                      <m:t>𝝁</m:t>
                    </m:r>
                  </m:oMath>
                </a14:m>
                <a:r>
                  <a:rPr lang="es-AR" b="1" dirty="0">
                    <a:solidFill>
                      <a:srgbClr val="FF0000"/>
                    </a:solidFill>
                    <a:latin typeface="Century Gothic" panose="020B0502020202020204" pitchFamily="34" charset="0"/>
                  </a:rPr>
                  <a:t> y Estimador: Media Muestral </a:t>
                </a:r>
                <a14:m>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ea typeface="Cambria Math" panose="02040503050406030204" pitchFamily="18" charset="0"/>
                        </a:rPr>
                        <m:t>𝝁</m:t>
                      </m:r>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𝑵</m:t>
                          </m:r>
                        </m:sup>
                        <m:e>
                          <m:f>
                            <m:fPr>
                              <m:ctrlPr>
                                <a:rPr lang="es-AR" b="1" i="1">
                                  <a:latin typeface="Cambria Math" panose="02040503050406030204" pitchFamily="18" charset="0"/>
                                  <a:ea typeface="Cambria Math" panose="02040503050406030204" pitchFamily="18" charset="0"/>
                                </a:rPr>
                              </m:ctrlPr>
                            </m:fPr>
                            <m:num>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num>
                            <m:den>
                              <m:r>
                                <a:rPr lang="es-AR" b="1" i="1">
                                  <a:latin typeface="Cambria Math" panose="02040503050406030204" pitchFamily="18" charset="0"/>
                                  <a:ea typeface="Cambria Math" panose="02040503050406030204" pitchFamily="18" charset="0"/>
                                </a:rPr>
                                <m:t>𝑵</m:t>
                              </m:r>
                            </m:den>
                          </m:f>
                        </m:e>
                      </m:nary>
                      <m:r>
                        <a:rPr lang="es-AR" b="1" i="1">
                          <a:latin typeface="Cambria Math" panose="02040503050406030204" pitchFamily="18" charset="0"/>
                          <a:ea typeface="Cambria Math" panose="02040503050406030204" pitchFamily="18" charset="0"/>
                        </a:rPr>
                        <m:t>                           </m:t>
                      </m:r>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𝝁</m:t>
                          </m:r>
                        </m:e>
                      </m:acc>
                      <m:r>
                        <a:rPr lang="es-AR" b="1" i="1">
                          <a:latin typeface="Cambria Math" panose="02040503050406030204" pitchFamily="18" charset="0"/>
                          <a:ea typeface="Cambria Math" panose="02040503050406030204" pitchFamily="18" charset="0"/>
                        </a:rPr>
                        <m:t>=</m:t>
                      </m:r>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f>
                            <m:fPr>
                              <m:ctrlPr>
                                <a:rPr lang="es-AR" b="1" i="1">
                                  <a:latin typeface="Cambria Math" panose="02040503050406030204" pitchFamily="18" charset="0"/>
                                  <a:ea typeface="Cambria Math" panose="02040503050406030204" pitchFamily="18" charset="0"/>
                                </a:rPr>
                              </m:ctrlPr>
                            </m:fPr>
                            <m:num>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num>
                            <m:den>
                              <m:r>
                                <a:rPr lang="es-AR" b="1" i="1">
                                  <a:latin typeface="Cambria Math" panose="02040503050406030204" pitchFamily="18" charset="0"/>
                                  <a:ea typeface="Cambria Math" panose="02040503050406030204" pitchFamily="18" charset="0"/>
                                </a:rPr>
                                <m:t>𝒏</m:t>
                              </m:r>
                            </m:den>
                          </m:f>
                        </m:e>
                      </m:nary>
                    </m:oMath>
                  </m:oMathPara>
                </a14:m>
                <a:endParaRPr lang="es-AR" dirty="0">
                  <a:latin typeface="Century Gothic" panose="020B0502020202020204" pitchFamily="34" charset="0"/>
                </a:endParaRPr>
              </a:p>
              <a:p>
                <a:endParaRPr lang="es-AR" dirty="0">
                  <a:latin typeface="Century Gothic" panose="020B0502020202020204" pitchFamily="34" charset="0"/>
                </a:endParaRPr>
              </a:p>
              <a:p>
                <a:r>
                  <a:rPr lang="es-AR" b="1" u="sng" dirty="0">
                    <a:solidFill>
                      <a:srgbClr val="FF0000"/>
                    </a:solidFill>
                    <a:latin typeface="Century Gothic" panose="020B0502020202020204" pitchFamily="34" charset="0"/>
                  </a:rPr>
                  <a:t>Supuestos</a:t>
                </a:r>
              </a:p>
              <a:p>
                <a:endParaRPr lang="es-AR" dirty="0">
                  <a:latin typeface="Century Gothic" panose="020B0502020202020204" pitchFamily="34" charset="0"/>
                </a:endParaRPr>
              </a:p>
              <a:p>
                <a:pPr marL="285750" indent="-285750">
                  <a:buFont typeface="Arial" panose="020B0604020202020204" pitchFamily="34" charset="0"/>
                  <a:buChar char="•"/>
                </a:pPr>
                <a:r>
                  <a:rPr lang="es-AR" i="1" dirty="0">
                    <a:latin typeface="Century Gothic" panose="020B0502020202020204" pitchFamily="34" charset="0"/>
                  </a:rPr>
                  <a:t>Población Normal, Varianza Poblacional Conocida y Población Infinita</a:t>
                </a:r>
              </a:p>
              <a:p>
                <a:endParaRPr lang="es-AR" dirty="0">
                  <a:latin typeface="Century Gothic" panose="020B0502020202020204" pitchFamily="34" charset="0"/>
                </a:endParaRPr>
              </a:p>
              <a:p>
                <a:pPr algn="just"/>
                <a:r>
                  <a:rPr lang="es-AR" dirty="0">
                    <a:latin typeface="Century Gothic" panose="020B0502020202020204" pitchFamily="34" charset="0"/>
                  </a:rPr>
                  <a:t>Sea </a:t>
                </a:r>
                <a14:m>
                  <m:oMath xmlns:m="http://schemas.openxmlformats.org/officeDocument/2006/math">
                    <m:r>
                      <a:rPr lang="es-AR" i="1" dirty="0">
                        <a:latin typeface="Cambria Math" panose="02040503050406030204" pitchFamily="18" charset="0"/>
                      </a:rPr>
                      <m:t>𝑋</m:t>
                    </m:r>
                  </m:oMath>
                </a14:m>
                <a:r>
                  <a:rPr lang="es-AR" dirty="0">
                    <a:latin typeface="Century Gothic" panose="020B0502020202020204" pitchFamily="34" charset="0"/>
                  </a:rPr>
                  <a:t> una Población que se distribuye normalmente con Esperanza Matemática y Varianza Poblacional igual a </a:t>
                </a:r>
                <a14:m>
                  <m:oMath xmlns:m="http://schemas.openxmlformats.org/officeDocument/2006/math">
                    <m:r>
                      <a:rPr lang="es-AR" i="1">
                        <a:latin typeface="Cambria Math" panose="02040503050406030204" pitchFamily="18" charset="0"/>
                        <a:ea typeface="Cambria Math" panose="02040503050406030204" pitchFamily="18" charset="0"/>
                      </a:rPr>
                      <m:t>𝜇</m:t>
                    </m:r>
                  </m:oMath>
                </a14:m>
                <a:r>
                  <a:rPr lang="es-AR" dirty="0">
                    <a:latin typeface="Century Gothic" panose="020B0502020202020204" pitchFamily="34" charset="0"/>
                  </a:rPr>
                  <a:t> y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ea typeface="Cambria Math" panose="02040503050406030204" pitchFamily="18" charset="0"/>
                          </a:rPr>
                          <m:t>𝜎</m:t>
                        </m:r>
                      </m:e>
                      <m:sup>
                        <m:r>
                          <a:rPr lang="es-AR" i="1">
                            <a:latin typeface="Cambria Math" panose="02040503050406030204" pitchFamily="18" charset="0"/>
                          </a:rPr>
                          <m:t>2</m:t>
                        </m:r>
                      </m:sup>
                    </m:sSup>
                  </m:oMath>
                </a14:m>
                <a:r>
                  <a:rPr lang="es-AR" dirty="0">
                    <a:latin typeface="Century Gothic" panose="020B0502020202020204" pitchFamily="34" charset="0"/>
                  </a:rPr>
                  <a:t> respectivamente. Bajo estas condiciones se demuestra que,</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 ~ </m:t>
                      </m:r>
                      <m:r>
                        <a:rPr lang="es-AR" b="1" i="1">
                          <a:latin typeface="Cambria Math" panose="02040503050406030204" pitchFamily="18" charset="0"/>
                          <a:ea typeface="Cambria Math" panose="02040503050406030204" pitchFamily="18" charset="0"/>
                        </a:rPr>
                        <m:t>𝑵</m:t>
                      </m:r>
                      <m:d>
                        <m:dPr>
                          <m:ctrlPr>
                            <a:rPr lang="es-AR" b="1" i="1">
                              <a:latin typeface="Cambria Math" panose="02040503050406030204" pitchFamily="18" charset="0"/>
                              <a:ea typeface="Cambria Math" panose="02040503050406030204" pitchFamily="18" charset="0"/>
                            </a:rPr>
                          </m:ctrlPr>
                        </m:dPr>
                        <m:e>
                          <m:r>
                            <a:rPr lang="es-AR" b="1" i="1">
                              <a:latin typeface="Cambria Math" panose="02040503050406030204" pitchFamily="18" charset="0"/>
                              <a:ea typeface="Cambria Math" panose="02040503050406030204" pitchFamily="18" charset="0"/>
                            </a:rPr>
                            <m:t>𝝁</m:t>
                          </m:r>
                          <m:r>
                            <a:rPr lang="es-AR" b="1" i="1">
                              <a:latin typeface="Cambria Math" panose="02040503050406030204" pitchFamily="18" charset="0"/>
                              <a:ea typeface="Cambria Math" panose="02040503050406030204" pitchFamily="18" charset="0"/>
                            </a:rPr>
                            <m:t>,</m:t>
                          </m:r>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𝝈</m:t>
                              </m:r>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e>
                      </m:d>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𝒁</m:t>
                      </m:r>
                      <m:r>
                        <a:rPr lang="es-AR" b="1" i="1">
                          <a:latin typeface="Cambria Math" panose="02040503050406030204" pitchFamily="18" charset="0"/>
                          <a:ea typeface="Cambria Math" panose="02040503050406030204" pitchFamily="18" charset="0"/>
                        </a:rPr>
                        <m:t>=</m:t>
                      </m:r>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num>
                        <m:den>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𝝈</m:t>
                              </m:r>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den>
                      </m:f>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𝟎</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r>
                        <a:rPr lang="es-AR" b="1" i="1">
                          <a:latin typeface="Cambria Math" panose="02040503050406030204" pitchFamily="18" charset="0"/>
                          <a:ea typeface="Cambria Math" panose="02040503050406030204" pitchFamily="18" charset="0"/>
                        </a:rPr>
                        <m:t>) </m:t>
                      </m:r>
                    </m:oMath>
                  </m:oMathPara>
                </a14:m>
                <a:endParaRPr lang="es-AR" b="1" dirty="0">
                  <a:latin typeface="Century Gothic" panose="020B0502020202020204" pitchFamily="34"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5011500"/>
              </a:xfrm>
              <a:prstGeom prst="rect">
                <a:avLst/>
              </a:prstGeom>
              <a:blipFill>
                <a:blip r:embed="rId2"/>
                <a:stretch>
                  <a:fillRect l="-534" t="-730" r="-534"/>
                </a:stretch>
              </a:blipFill>
            </p:spPr>
            <p:txBody>
              <a:bodyPr/>
              <a:lstStyle/>
              <a:p>
                <a:r>
                  <a:rPr lang="es-AR">
                    <a:noFill/>
                  </a:rPr>
                  <a:t> </a:t>
                </a:r>
              </a:p>
            </p:txBody>
          </p:sp>
        </mc:Fallback>
      </mc:AlternateContent>
    </p:spTree>
    <p:extLst>
      <p:ext uri="{BB962C8B-B14F-4D97-AF65-F5344CB8AC3E}">
        <p14:creationId xmlns:p14="http://schemas.microsoft.com/office/powerpoint/2010/main" val="112303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3659528"/>
              </a:xfrm>
              <a:prstGeom prst="rect">
                <a:avLst/>
              </a:prstGeom>
            </p:spPr>
            <p:txBody>
              <a:bodyPr wrap="square">
                <a:spAutoFit/>
              </a:bodyPr>
              <a:lstStyle/>
              <a:p>
                <a:r>
                  <a:rPr lang="es-AR" b="1" u="sng" dirty="0">
                    <a:solidFill>
                      <a:srgbClr val="FF0000"/>
                    </a:solidFill>
                    <a:latin typeface="Century Gothic" panose="020B0502020202020204" pitchFamily="34" charset="0"/>
                  </a:rPr>
                  <a:t>Supuestos</a:t>
                </a:r>
              </a:p>
              <a:p>
                <a:endParaRPr lang="es-AR" dirty="0">
                  <a:latin typeface="Century Gothic" panose="020B0502020202020204" pitchFamily="34" charset="0"/>
                </a:endParaRPr>
              </a:p>
              <a:p>
                <a:pPr marL="285750" indent="-285750">
                  <a:buFont typeface="Arial" panose="020B0604020202020204" pitchFamily="34" charset="0"/>
                  <a:buChar char="•"/>
                </a:pPr>
                <a:r>
                  <a:rPr lang="es-AR" i="1" dirty="0">
                    <a:latin typeface="Century Gothic" panose="020B0502020202020204" pitchFamily="34" charset="0"/>
                  </a:rPr>
                  <a:t>Población Normal, Varianza Poblacional Conocida y Población Finita</a:t>
                </a:r>
              </a:p>
              <a:p>
                <a:endParaRPr lang="es-AR" dirty="0">
                  <a:latin typeface="Century Gothic" panose="020B0502020202020204" pitchFamily="34" charset="0"/>
                </a:endParaRPr>
              </a:p>
              <a:p>
                <a:pPr algn="just"/>
                <a:r>
                  <a:rPr lang="es-AR" dirty="0">
                    <a:latin typeface="Century Gothic" panose="020B0502020202020204" pitchFamily="34" charset="0"/>
                  </a:rPr>
                  <a:t>Sea </a:t>
                </a:r>
                <a14:m>
                  <m:oMath xmlns:m="http://schemas.openxmlformats.org/officeDocument/2006/math">
                    <m:r>
                      <a:rPr lang="es-AR" i="1" dirty="0">
                        <a:latin typeface="Cambria Math" panose="02040503050406030204" pitchFamily="18" charset="0"/>
                      </a:rPr>
                      <m:t>𝑋</m:t>
                    </m:r>
                  </m:oMath>
                </a14:m>
                <a:r>
                  <a:rPr lang="es-AR" dirty="0">
                    <a:latin typeface="Century Gothic" panose="020B0502020202020204" pitchFamily="34" charset="0"/>
                  </a:rPr>
                  <a:t> una Población que se distribuye normalmente con Esperanza Matemática y Varianza Poblacional igual a </a:t>
                </a:r>
                <a14:m>
                  <m:oMath xmlns:m="http://schemas.openxmlformats.org/officeDocument/2006/math">
                    <m:r>
                      <a:rPr lang="es-AR" i="1">
                        <a:latin typeface="Cambria Math" panose="02040503050406030204" pitchFamily="18" charset="0"/>
                        <a:ea typeface="Cambria Math" panose="02040503050406030204" pitchFamily="18" charset="0"/>
                      </a:rPr>
                      <m:t>𝜇</m:t>
                    </m:r>
                  </m:oMath>
                </a14:m>
                <a:r>
                  <a:rPr lang="es-AR" dirty="0">
                    <a:latin typeface="Century Gothic" panose="020B0502020202020204" pitchFamily="34" charset="0"/>
                  </a:rPr>
                  <a:t> y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ea typeface="Cambria Math" panose="02040503050406030204" pitchFamily="18" charset="0"/>
                          </a:rPr>
                          <m:t>𝜎</m:t>
                        </m:r>
                      </m:e>
                      <m:sup>
                        <m:r>
                          <a:rPr lang="es-AR" i="1">
                            <a:latin typeface="Cambria Math" panose="02040503050406030204" pitchFamily="18" charset="0"/>
                          </a:rPr>
                          <m:t>2</m:t>
                        </m:r>
                      </m:sup>
                    </m:sSup>
                  </m:oMath>
                </a14:m>
                <a:r>
                  <a:rPr lang="es-AR" dirty="0">
                    <a:latin typeface="Century Gothic" panose="020B0502020202020204" pitchFamily="34" charset="0"/>
                  </a:rPr>
                  <a:t> respectivamente. Bajo estas condiciones se demuestra que,</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 ~ </m:t>
                      </m:r>
                      <m:r>
                        <a:rPr lang="es-AR" b="1" i="1">
                          <a:latin typeface="Cambria Math" panose="02040503050406030204" pitchFamily="18" charset="0"/>
                          <a:ea typeface="Cambria Math" panose="02040503050406030204" pitchFamily="18" charset="0"/>
                        </a:rPr>
                        <m:t>𝑵</m:t>
                      </m:r>
                      <m:d>
                        <m:dPr>
                          <m:ctrlPr>
                            <a:rPr lang="es-AR" b="1" i="1">
                              <a:latin typeface="Cambria Math" panose="02040503050406030204" pitchFamily="18" charset="0"/>
                              <a:ea typeface="Cambria Math" panose="02040503050406030204" pitchFamily="18" charset="0"/>
                            </a:rPr>
                          </m:ctrlPr>
                        </m:dPr>
                        <m:e>
                          <m:r>
                            <a:rPr lang="es-AR" b="1" i="1">
                              <a:latin typeface="Cambria Math" panose="02040503050406030204" pitchFamily="18" charset="0"/>
                              <a:ea typeface="Cambria Math" panose="02040503050406030204" pitchFamily="18" charset="0"/>
                            </a:rPr>
                            <m:t>𝝁</m:t>
                          </m:r>
                          <m:r>
                            <a:rPr lang="es-AR" b="1" i="1">
                              <a:latin typeface="Cambria Math" panose="02040503050406030204" pitchFamily="18" charset="0"/>
                              <a:ea typeface="Cambria Math" panose="02040503050406030204" pitchFamily="18" charset="0"/>
                            </a:rPr>
                            <m:t>,</m:t>
                          </m:r>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𝝈</m:t>
                              </m:r>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rad>
                            <m:radPr>
                              <m:degHide m:val="on"/>
                              <m:ctrlPr>
                                <a:rPr lang="es-AR" b="1" i="1">
                                  <a:latin typeface="Cambria Math" panose="02040503050406030204" pitchFamily="18" charset="0"/>
                                  <a:ea typeface="Cambria Math" panose="02040503050406030204" pitchFamily="18" charset="0"/>
                                </a:rPr>
                              </m:ctrlPr>
                            </m:radPr>
                            <m:deg/>
                            <m:e>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𝒏</m:t>
                                  </m:r>
                                </m:num>
                                <m:den>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den>
                              </m:f>
                            </m:e>
                          </m:rad>
                        </m:e>
                      </m:d>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𝒁</m:t>
                      </m:r>
                      <m:r>
                        <a:rPr lang="es-AR" b="1" i="1">
                          <a:latin typeface="Cambria Math" panose="02040503050406030204" pitchFamily="18" charset="0"/>
                          <a:ea typeface="Cambria Math" panose="02040503050406030204" pitchFamily="18" charset="0"/>
                        </a:rPr>
                        <m:t>=</m:t>
                      </m:r>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num>
                        <m:den>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𝝈</m:t>
                              </m:r>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rad>
                            <m:radPr>
                              <m:degHide m:val="on"/>
                              <m:ctrlPr>
                                <a:rPr lang="es-AR" b="1" i="1">
                                  <a:latin typeface="Cambria Math" panose="02040503050406030204" pitchFamily="18" charset="0"/>
                                  <a:ea typeface="Cambria Math" panose="02040503050406030204" pitchFamily="18" charset="0"/>
                                </a:rPr>
                              </m:ctrlPr>
                            </m:radPr>
                            <m:deg/>
                            <m:e>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𝒏</m:t>
                                  </m:r>
                                </m:num>
                                <m:den>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den>
                              </m:f>
                            </m:e>
                          </m:rad>
                        </m:den>
                      </m:f>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𝟎</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r>
                        <a:rPr lang="es-AR" b="1" i="1">
                          <a:latin typeface="Cambria Math" panose="02040503050406030204" pitchFamily="18" charset="0"/>
                          <a:ea typeface="Cambria Math" panose="02040503050406030204" pitchFamily="18" charset="0"/>
                        </a:rPr>
                        <m:t>) </m:t>
                      </m:r>
                    </m:oMath>
                  </m:oMathPara>
                </a14:m>
                <a:endParaRPr lang="es-AR" b="1" dirty="0">
                  <a:latin typeface="Century Gothic" panose="020B0502020202020204" pitchFamily="34"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3659528"/>
              </a:xfrm>
              <a:prstGeom prst="rect">
                <a:avLst/>
              </a:prstGeom>
              <a:blipFill>
                <a:blip r:embed="rId2"/>
                <a:stretch>
                  <a:fillRect l="-534" t="-1000" r="-534"/>
                </a:stretch>
              </a:blipFill>
            </p:spPr>
            <p:txBody>
              <a:bodyPr/>
              <a:lstStyle/>
              <a:p>
                <a:r>
                  <a:rPr lang="es-AR">
                    <a:noFill/>
                  </a:rPr>
                  <a:t> </a:t>
                </a:r>
              </a:p>
            </p:txBody>
          </p:sp>
        </mc:Fallback>
      </mc:AlternateContent>
    </p:spTree>
    <p:extLst>
      <p:ext uri="{BB962C8B-B14F-4D97-AF65-F5344CB8AC3E}">
        <p14:creationId xmlns:p14="http://schemas.microsoft.com/office/powerpoint/2010/main" val="1839733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Box 8"/>
          <p:cNvSpPr txBox="1"/>
          <p:nvPr/>
        </p:nvSpPr>
        <p:spPr>
          <a:xfrm>
            <a:off x="1170428" y="2330766"/>
            <a:ext cx="736618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6000" b="1" dirty="0">
                <a:solidFill>
                  <a:srgbClr val="172186"/>
                </a:solidFill>
                <a:latin typeface="Century Gothic" panose="020B0502020202020204" pitchFamily="34" charset="0"/>
              </a:rPr>
              <a:t>Estadística</a:t>
            </a:r>
            <a:endParaRPr kumimoji="0" lang="es-AR" sz="6000" b="1" i="0" u="none" strike="noStrike" kern="1200" cap="none" spc="0" normalizeH="0" baseline="0" noProof="0" dirty="0">
              <a:ln>
                <a:noFill/>
              </a:ln>
              <a:solidFill>
                <a:srgbClr val="172186"/>
              </a:solidFill>
              <a:effectLst/>
              <a:uLnTx/>
              <a:uFillTx/>
              <a:latin typeface="Century Gothic" panose="020B0502020202020204" pitchFamily="34" charset="0"/>
            </a:endParaRPr>
          </a:p>
        </p:txBody>
      </p:sp>
      <p:sp>
        <p:nvSpPr>
          <p:cNvPr id="6" name="TextBox 8"/>
          <p:cNvSpPr txBox="1"/>
          <p:nvPr/>
        </p:nvSpPr>
        <p:spPr>
          <a:xfrm>
            <a:off x="1263411" y="3346429"/>
            <a:ext cx="7139184" cy="584775"/>
          </a:xfrm>
          <a:prstGeom prst="rect">
            <a:avLst/>
          </a:prstGeom>
          <a:noFill/>
        </p:spPr>
        <p:txBody>
          <a:bodyPr wrap="square" rtlCol="0">
            <a:spAutoFit/>
          </a:bodyPr>
          <a:lstStyle/>
          <a:p>
            <a:r>
              <a:rPr lang="es-ES" sz="3200" dirty="0">
                <a:solidFill>
                  <a:srgbClr val="FD8204"/>
                </a:solidFill>
                <a:latin typeface="Century Gothic" panose="020B0502020202020204" pitchFamily="34" charset="0"/>
              </a:rPr>
              <a:t>Clase 4</a:t>
            </a:r>
          </a:p>
        </p:txBody>
      </p:sp>
    </p:spTree>
    <p:extLst>
      <p:ext uri="{BB962C8B-B14F-4D97-AF65-F5344CB8AC3E}">
        <p14:creationId xmlns:p14="http://schemas.microsoft.com/office/powerpoint/2010/main" val="1396525728"/>
      </p:ext>
    </p:extLst>
  </p:cSld>
  <p:clrMapOvr>
    <a:masterClrMapping/>
  </p:clrMapOvr>
  <p:transition spd="slow" advTm="37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3382529"/>
              </a:xfrm>
              <a:prstGeom prst="rect">
                <a:avLst/>
              </a:prstGeom>
            </p:spPr>
            <p:txBody>
              <a:bodyPr wrap="square">
                <a:spAutoFit/>
              </a:bodyPr>
              <a:lstStyle/>
              <a:p>
                <a:r>
                  <a:rPr lang="es-AR" b="1" dirty="0">
                    <a:solidFill>
                      <a:srgbClr val="FF0000"/>
                    </a:solidFill>
                    <a:latin typeface="Century Gothic" panose="020B0502020202020204" pitchFamily="34" charset="0"/>
                  </a:rPr>
                  <a:t>Parámetro: Varianza Poblacional </a:t>
                </a:r>
                <a14:m>
                  <m:oMath xmlns:m="http://schemas.openxmlformats.org/officeDocument/2006/math">
                    <m:sSup>
                      <m:sSupPr>
                        <m:ctrlPr>
                          <a:rPr lang="es-AR" b="1" i="1">
                            <a:solidFill>
                              <a:srgbClr val="FF0000"/>
                            </a:solidFill>
                            <a:latin typeface="Cambria Math" panose="02040503050406030204" pitchFamily="18" charset="0"/>
                          </a:rPr>
                        </m:ctrlPr>
                      </m:sSupPr>
                      <m:e>
                        <m:r>
                          <a:rPr lang="es-AR" b="1" i="1">
                            <a:solidFill>
                              <a:srgbClr val="FF0000"/>
                            </a:solidFill>
                            <a:latin typeface="Cambria Math" panose="02040503050406030204" pitchFamily="18" charset="0"/>
                            <a:ea typeface="Cambria Math" panose="02040503050406030204" pitchFamily="18" charset="0"/>
                          </a:rPr>
                          <m:t>𝝈</m:t>
                        </m:r>
                      </m:e>
                      <m:sup>
                        <m:r>
                          <a:rPr lang="es-AR" b="1" i="1">
                            <a:solidFill>
                              <a:srgbClr val="FF0000"/>
                            </a:solidFill>
                            <a:latin typeface="Cambria Math" panose="02040503050406030204" pitchFamily="18" charset="0"/>
                          </a:rPr>
                          <m:t>𝟐</m:t>
                        </m:r>
                      </m:sup>
                    </m:sSup>
                  </m:oMath>
                </a14:m>
                <a:r>
                  <a:rPr lang="es-AR" b="1" dirty="0">
                    <a:solidFill>
                      <a:srgbClr val="FF0000"/>
                    </a:solidFill>
                    <a:latin typeface="Century Gothic" panose="020B0502020202020204" pitchFamily="34" charset="0"/>
                  </a:rPr>
                  <a:t> y Estimador: Varianza Muestral </a:t>
                </a:r>
                <a14:m>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𝑿</m:t>
                        </m:r>
                      </m:sub>
                      <m:sup>
                        <m:r>
                          <a:rPr lang="es-AR" b="1" i="1">
                            <a:latin typeface="Cambria Math" panose="02040503050406030204" pitchFamily="18" charset="0"/>
                          </a:rPr>
                          <m:t>𝟐</m:t>
                        </m:r>
                      </m:sup>
                    </m:sSubSup>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r>
                  <a:rPr lang="es-AR" b="1" dirty="0">
                    <a:solidFill>
                      <a:srgbClr val="FF0000"/>
                    </a:solidFill>
                    <a:latin typeface="Century Gothic" panose="020B0502020202020204" pitchFamily="34" charset="0"/>
                  </a:rPr>
                  <a:t>Distribución Chi (Ji) Cuadrado</a:t>
                </a:r>
              </a:p>
              <a:p>
                <a:endParaRPr lang="es-AR" b="1" i="1" dirty="0">
                  <a:latin typeface="Century Gothic" panose="020B0502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ea typeface="Cambria Math" panose="02040503050406030204" pitchFamily="18" charset="0"/>
                        </a:rPr>
                        <m:t>𝑱</m:t>
                      </m:r>
                      <m:r>
                        <a:rPr lang="es-AR" b="1" i="1" smtClean="0">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sSubSup>
                            <m:sSubSupPr>
                              <m:ctrlPr>
                                <a:rPr lang="es-AR" b="1" i="1" smtClean="0">
                                  <a:latin typeface="Cambria Math" panose="02040503050406030204" pitchFamily="18" charset="0"/>
                                  <a:ea typeface="Cambria Math" panose="02040503050406030204" pitchFamily="18" charset="0"/>
                                </a:rPr>
                              </m:ctrlPr>
                            </m:sSubSupPr>
                            <m:e>
                              <m:r>
                                <a:rPr lang="es-AR" b="1" i="1" smtClean="0">
                                  <a:latin typeface="Cambria Math" panose="02040503050406030204" pitchFamily="18" charset="0"/>
                                  <a:ea typeface="Cambria Math" panose="02040503050406030204" pitchFamily="18" charset="0"/>
                                </a:rPr>
                                <m:t>𝒁</m:t>
                              </m:r>
                            </m:e>
                            <m:sub>
                              <m:r>
                                <a:rPr lang="es-AR" b="1" i="1" smtClean="0">
                                  <a:latin typeface="Cambria Math" panose="02040503050406030204" pitchFamily="18" charset="0"/>
                                  <a:ea typeface="Cambria Math" panose="02040503050406030204" pitchFamily="18" charset="0"/>
                                </a:rPr>
                                <m:t>𝒊</m:t>
                              </m:r>
                            </m:sub>
                            <m:sup>
                              <m:r>
                                <a:rPr lang="es-AR" b="1" i="1" smtClean="0">
                                  <a:latin typeface="Cambria Math" panose="02040503050406030204" pitchFamily="18" charset="0"/>
                                  <a:ea typeface="Cambria Math" panose="02040503050406030204" pitchFamily="18" charset="0"/>
                                </a:rPr>
                                <m:t>𝟐</m:t>
                              </m:r>
                            </m:sup>
                          </m:sSubSup>
                        </m:e>
                      </m:nary>
                      <m:r>
                        <a:rPr lang="es-AR" b="1" i="1" smtClean="0">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sSup>
                            <m:sSupPr>
                              <m:ctrlPr>
                                <a:rPr lang="es-AR" b="1" i="1" smtClean="0">
                                  <a:latin typeface="Cambria Math" panose="02040503050406030204" pitchFamily="18" charset="0"/>
                                  <a:ea typeface="Cambria Math" panose="02040503050406030204" pitchFamily="18" charset="0"/>
                                </a:rPr>
                              </m:ctrlPr>
                            </m:sSupPr>
                            <m:e>
                              <m:d>
                                <m:dPr>
                                  <m:ctrlPr>
                                    <a:rPr lang="es-AR" b="1" i="1" smtClean="0">
                                      <a:latin typeface="Cambria Math" panose="02040503050406030204" pitchFamily="18" charset="0"/>
                                      <a:ea typeface="Cambria Math" panose="02040503050406030204" pitchFamily="18" charset="0"/>
                                    </a:rPr>
                                  </m:ctrlPr>
                                </m:dPr>
                                <m:e>
                                  <m:f>
                                    <m:fPr>
                                      <m:ctrlPr>
                                        <a:rPr lang="es-AR" b="1" i="1" smtClean="0">
                                          <a:latin typeface="Cambria Math" panose="02040503050406030204" pitchFamily="18" charset="0"/>
                                          <a:ea typeface="Cambria Math" panose="02040503050406030204" pitchFamily="18" charset="0"/>
                                        </a:rPr>
                                      </m:ctrlPr>
                                    </m:fPr>
                                    <m:num>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num>
                                    <m:den>
                                      <m:r>
                                        <a:rPr lang="es-AR" b="1" i="1">
                                          <a:latin typeface="Cambria Math" panose="02040503050406030204" pitchFamily="18" charset="0"/>
                                          <a:ea typeface="Cambria Math" panose="02040503050406030204" pitchFamily="18" charset="0"/>
                                        </a:rPr>
                                        <m:t>𝝈</m:t>
                                      </m:r>
                                    </m:den>
                                  </m:f>
                                </m:e>
                              </m:d>
                            </m:e>
                            <m:sup>
                              <m:r>
                                <a:rPr lang="es-AR" b="1" i="1" smtClean="0">
                                  <a:latin typeface="Cambria Math" panose="02040503050406030204" pitchFamily="18" charset="0"/>
                                  <a:ea typeface="Cambria Math" panose="02040503050406030204" pitchFamily="18" charset="0"/>
                                </a:rPr>
                                <m:t>𝟐</m:t>
                              </m:r>
                            </m:sup>
                          </m:sSup>
                        </m:e>
                      </m:nary>
                      <m:r>
                        <a:rPr lang="es-AR" b="1" i="1" smtClean="0">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f>
                            <m:fPr>
                              <m:ctrlPr>
                                <a:rPr lang="es-AR" b="1" i="1">
                                  <a:latin typeface="Cambria Math" panose="02040503050406030204" pitchFamily="18" charset="0"/>
                                  <a:ea typeface="Cambria Math" panose="02040503050406030204" pitchFamily="18" charset="0"/>
                                </a:rPr>
                              </m:ctrlPr>
                            </m:fPr>
                            <m:num>
                              <m:sSup>
                                <m:sSupPr>
                                  <m:ctrlPr>
                                    <a:rPr lang="es-AR" b="1" i="1">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r>
                                    <a:rPr lang="es-AR" b="1" i="1">
                                      <a:latin typeface="Cambria Math" panose="02040503050406030204" pitchFamily="18" charset="0"/>
                                      <a:ea typeface="Cambria Math" panose="02040503050406030204" pitchFamily="18" charset="0"/>
                                    </a:rPr>
                                    <m:t>)</m:t>
                                  </m:r>
                                </m:e>
                                <m:sup>
                                  <m:r>
                                    <a:rPr lang="es-AR" b="1" i="1">
                                      <a:latin typeface="Cambria Math" panose="02040503050406030204" pitchFamily="18" charset="0"/>
                                      <a:ea typeface="Cambria Math" panose="02040503050406030204" pitchFamily="18" charset="0"/>
                                    </a:rPr>
                                    <m:t>𝟐</m:t>
                                  </m:r>
                                </m:sup>
                              </m:sSup>
                            </m:num>
                            <m:den>
                              <m:sSup>
                                <m:sSupPr>
                                  <m:ctrlPr>
                                    <a:rPr lang="es-AR" b="1" i="1">
                                      <a:latin typeface="Cambria Math" panose="02040503050406030204" pitchFamily="18" charset="0"/>
                                    </a:rPr>
                                  </m:ctrlPr>
                                </m:sSupPr>
                                <m:e>
                                  <m:r>
                                    <a:rPr lang="es-AR" b="1" i="1">
                                      <a:latin typeface="Cambria Math" panose="02040503050406030204" pitchFamily="18" charset="0"/>
                                      <a:ea typeface="Cambria Math" panose="02040503050406030204" pitchFamily="18" charset="0"/>
                                    </a:rPr>
                                    <m:t>𝝈</m:t>
                                  </m:r>
                                </m:e>
                                <m:sup>
                                  <m:r>
                                    <a:rPr lang="es-AR" b="1" i="1">
                                      <a:latin typeface="Cambria Math" panose="02040503050406030204" pitchFamily="18" charset="0"/>
                                    </a:rPr>
                                    <m:t>𝟐</m:t>
                                  </m:r>
                                </m:sup>
                              </m:sSup>
                            </m:den>
                          </m:f>
                        </m:e>
                      </m:nary>
                      <m:r>
                        <a:rPr lang="es-AR" b="1" i="1">
                          <a:latin typeface="Cambria Math" panose="02040503050406030204" pitchFamily="18" charset="0"/>
                          <a:ea typeface="Cambria Math" panose="02040503050406030204" pitchFamily="18" charset="0"/>
                        </a:rPr>
                        <m:t> ~ </m:t>
                      </m:r>
                      <m:sSubSup>
                        <m:sSubSupPr>
                          <m:ctrlPr>
                            <a:rPr lang="es-AR" b="1" i="1">
                              <a:latin typeface="Cambria Math" panose="02040503050406030204" pitchFamily="18" charset="0"/>
                              <a:ea typeface="Cambria Math" panose="02040503050406030204" pitchFamily="18" charset="0"/>
                            </a:rPr>
                          </m:ctrlPr>
                        </m:sSubSupPr>
                        <m:e>
                          <m:r>
                            <a:rPr lang="es-AR" b="1" i="1">
                              <a:latin typeface="Cambria Math" panose="02040503050406030204" pitchFamily="18" charset="0"/>
                              <a:ea typeface="Cambria Math" panose="02040503050406030204" pitchFamily="18" charset="0"/>
                            </a:rPr>
                            <m:t>𝝌</m:t>
                          </m:r>
                        </m:e>
                        <m:sub>
                          <m:r>
                            <a:rPr lang="es-AR" b="1" i="1">
                              <a:latin typeface="Cambria Math" panose="02040503050406030204" pitchFamily="18" charset="0"/>
                              <a:ea typeface="Cambria Math" panose="02040503050406030204" pitchFamily="18" charset="0"/>
                            </a:rPr>
                            <m:t>𝒏</m:t>
                          </m:r>
                        </m:sub>
                        <m:sup>
                          <m:r>
                            <a:rPr lang="es-AR" b="1" i="1">
                              <a:latin typeface="Cambria Math" panose="02040503050406030204" pitchFamily="18" charset="0"/>
                              <a:ea typeface="Cambria Math" panose="02040503050406030204" pitchFamily="18" charset="0"/>
                            </a:rPr>
                            <m:t>𝟐</m:t>
                          </m:r>
                        </m:sup>
                      </m:sSubSup>
                    </m:oMath>
                  </m:oMathPara>
                </a14:m>
                <a:endParaRPr lang="es-AR" b="1" dirty="0">
                  <a:latin typeface="Century Gothic" panose="020B0502020202020204" pitchFamily="34" charset="0"/>
                  <a:ea typeface="Cambria Math" panose="02040503050406030204" pitchFamily="18" charset="0"/>
                </a:endParaRPr>
              </a:p>
              <a:p>
                <a:endParaRPr lang="es-AR" b="1" dirty="0">
                  <a:latin typeface="Century Gothic" panose="020B0502020202020204" pitchFamily="34" charset="0"/>
                  <a:ea typeface="Cambria Math" panose="02040503050406030204" pitchFamily="18" charset="0"/>
                </a:endParaRPr>
              </a:p>
              <a:p>
                <a:endParaRPr lang="es-AR" b="1" dirty="0">
                  <a:latin typeface="Century Gothic" panose="020B0502020202020204" pitchFamily="34" charset="0"/>
                  <a:ea typeface="Cambria Math" panose="02040503050406030204" pitchFamily="18" charset="0"/>
                </a:endParaRPr>
              </a:p>
              <a:p>
                <a:endParaRPr lang="es-AR" b="1" dirty="0">
                  <a:latin typeface="Century Gothic" panose="020B0502020202020204" pitchFamily="34" charset="0"/>
                  <a:ea typeface="Cambria Math" panose="02040503050406030204" pitchFamily="18" charset="0"/>
                </a:endParaRPr>
              </a:p>
              <a:p>
                <a:endParaRPr lang="es-AR" b="1" dirty="0">
                  <a:latin typeface="Century Gothic" panose="020B0502020202020204" pitchFamily="34" charset="0"/>
                  <a:ea typeface="Cambria Math" panose="02040503050406030204" pitchFamily="18"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3382529"/>
              </a:xfrm>
              <a:prstGeom prst="rect">
                <a:avLst/>
              </a:prstGeom>
              <a:blipFill>
                <a:blip r:embed="rId2"/>
                <a:stretch>
                  <a:fillRect l="-534" t="-721"/>
                </a:stretch>
              </a:blipFill>
            </p:spPr>
            <p:txBody>
              <a:bodyPr/>
              <a:lstStyle/>
              <a:p>
                <a:r>
                  <a:rPr lang="es-AR">
                    <a:noFill/>
                  </a:rPr>
                  <a:t> </a:t>
                </a:r>
              </a:p>
            </p:txBody>
          </p:sp>
        </mc:Fallback>
      </mc:AlternateContent>
      <p:pic>
        <p:nvPicPr>
          <p:cNvPr id="4" name="Imagen 3">
            <a:extLst>
              <a:ext uri="{FF2B5EF4-FFF2-40B4-BE49-F238E27FC236}">
                <a16:creationId xmlns:a16="http://schemas.microsoft.com/office/drawing/2014/main" id="{3FAD5E49-4E6B-4D48-52F8-A7E77DAFEE11}"/>
              </a:ext>
            </a:extLst>
          </p:cNvPr>
          <p:cNvPicPr>
            <a:picLocks noChangeAspect="1"/>
          </p:cNvPicPr>
          <p:nvPr/>
        </p:nvPicPr>
        <p:blipFill>
          <a:blip r:embed="rId3"/>
          <a:stretch>
            <a:fillRect/>
          </a:stretch>
        </p:blipFill>
        <p:spPr>
          <a:xfrm>
            <a:off x="3070321" y="2720045"/>
            <a:ext cx="6372200" cy="3240360"/>
          </a:xfrm>
          <a:prstGeom prst="rect">
            <a:avLst/>
          </a:prstGeom>
        </p:spPr>
      </p:pic>
    </p:spTree>
    <p:extLst>
      <p:ext uri="{BB962C8B-B14F-4D97-AF65-F5344CB8AC3E}">
        <p14:creationId xmlns:p14="http://schemas.microsoft.com/office/powerpoint/2010/main" val="240263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4875374"/>
              </a:xfrm>
              <a:prstGeom prst="rect">
                <a:avLst/>
              </a:prstGeom>
            </p:spPr>
            <p:txBody>
              <a:bodyPr wrap="square">
                <a:spAutoFit/>
              </a:bodyPr>
              <a:lstStyle/>
              <a:p>
                <a:r>
                  <a:rPr lang="es-AR" b="1" dirty="0">
                    <a:solidFill>
                      <a:srgbClr val="FF0000"/>
                    </a:solidFill>
                    <a:latin typeface="Century Gothic" panose="020B0502020202020204" pitchFamily="34" charset="0"/>
                  </a:rPr>
                  <a:t>Parámetro: Varianza Poblacional </a:t>
                </a:r>
                <a14:m>
                  <m:oMath xmlns:m="http://schemas.openxmlformats.org/officeDocument/2006/math">
                    <m:sSup>
                      <m:sSupPr>
                        <m:ctrlPr>
                          <a:rPr lang="es-AR" b="1" i="1">
                            <a:solidFill>
                              <a:srgbClr val="FF0000"/>
                            </a:solidFill>
                            <a:latin typeface="Cambria Math" panose="02040503050406030204" pitchFamily="18" charset="0"/>
                          </a:rPr>
                        </m:ctrlPr>
                      </m:sSupPr>
                      <m:e>
                        <m:r>
                          <a:rPr lang="es-AR" b="1" i="1">
                            <a:solidFill>
                              <a:srgbClr val="FF0000"/>
                            </a:solidFill>
                            <a:latin typeface="Cambria Math" panose="02040503050406030204" pitchFamily="18" charset="0"/>
                            <a:ea typeface="Cambria Math" panose="02040503050406030204" pitchFamily="18" charset="0"/>
                          </a:rPr>
                          <m:t>𝝈</m:t>
                        </m:r>
                      </m:e>
                      <m:sup>
                        <m:r>
                          <a:rPr lang="es-AR" b="1" i="1">
                            <a:solidFill>
                              <a:srgbClr val="FF0000"/>
                            </a:solidFill>
                            <a:latin typeface="Cambria Math" panose="02040503050406030204" pitchFamily="18" charset="0"/>
                          </a:rPr>
                          <m:t>𝟐</m:t>
                        </m:r>
                      </m:sup>
                    </m:sSup>
                  </m:oMath>
                </a14:m>
                <a:r>
                  <a:rPr lang="es-AR" b="1" dirty="0">
                    <a:solidFill>
                      <a:srgbClr val="FF0000"/>
                    </a:solidFill>
                    <a:latin typeface="Century Gothic" panose="020B0502020202020204" pitchFamily="34" charset="0"/>
                  </a:rPr>
                  <a:t> y Estimador: Varianza Muestral </a:t>
                </a:r>
                <a14:m>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𝑿</m:t>
                        </m:r>
                      </m:sub>
                      <m:sup>
                        <m:r>
                          <a:rPr lang="es-AR" b="1" i="1">
                            <a:latin typeface="Cambria Math" panose="02040503050406030204" pitchFamily="18" charset="0"/>
                          </a:rPr>
                          <m:t>𝟐</m:t>
                        </m:r>
                      </m:sup>
                    </m:sSubSup>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sSup>
                        <m:sSupPr>
                          <m:ctrlPr>
                            <a:rPr lang="es-AR" b="1" i="1">
                              <a:latin typeface="Cambria Math" panose="02040503050406030204" pitchFamily="18" charset="0"/>
                            </a:rPr>
                          </m:ctrlPr>
                        </m:sSupPr>
                        <m:e>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e>
                        <m:sup>
                          <m:r>
                            <a:rPr lang="es-AR" b="1" i="1">
                              <a:latin typeface="Cambria Math" panose="02040503050406030204" pitchFamily="18" charset="0"/>
                            </a:rPr>
                            <m:t>𝟐</m:t>
                          </m:r>
                        </m:sup>
                      </m:sSup>
                      <m:r>
                        <a:rPr lang="es-AR" b="1" i="1">
                          <a:latin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f>
                            <m:fPr>
                              <m:ctrlPr>
                                <a:rPr lang="es-AR" b="1" i="1">
                                  <a:latin typeface="Cambria Math" panose="02040503050406030204" pitchFamily="18" charset="0"/>
                                  <a:ea typeface="Cambria Math" panose="02040503050406030204" pitchFamily="18" charset="0"/>
                                </a:rPr>
                              </m:ctrlPr>
                            </m:fPr>
                            <m:num>
                              <m:sSup>
                                <m:sSupPr>
                                  <m:ctrlPr>
                                    <a:rPr lang="es-AR" b="1" i="1">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e>
                                <m:sup>
                                  <m:r>
                                    <a:rPr lang="es-AR" b="1" i="1">
                                      <a:latin typeface="Cambria Math" panose="02040503050406030204" pitchFamily="18" charset="0"/>
                                      <a:ea typeface="Cambria Math" panose="02040503050406030204" pitchFamily="18" charset="0"/>
                                    </a:rPr>
                                    <m:t>𝟐</m:t>
                                  </m:r>
                                </m:sup>
                              </m:sSup>
                            </m:num>
                            <m:den>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den>
                          </m:f>
                        </m:e>
                      </m:nary>
                    </m:oMath>
                  </m:oMathPara>
                </a14:m>
                <a:endParaRPr lang="es-AR" b="1" i="1" dirty="0">
                  <a:latin typeface="Century Gothic" panose="020B0502020202020204" pitchFamily="34" charset="0"/>
                  <a:ea typeface="Cambria Math" panose="02040503050406030204" pitchFamily="18" charset="0"/>
                </a:endParaRPr>
              </a:p>
              <a:p>
                <a:endParaRPr lang="es-AR" b="1" i="1" dirty="0">
                  <a:latin typeface="Century Gothic" panose="020B0502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AR" b="1" i="1">
                              <a:latin typeface="Cambria Math" panose="02040503050406030204" pitchFamily="18" charset="0"/>
                              <a:ea typeface="Cambria Math" panose="02040503050406030204" pitchFamily="18" charset="0"/>
                            </a:rPr>
                          </m:ctrlPr>
                        </m:dPr>
                        <m:e>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e>
                      </m:d>
                      <m:sSup>
                        <m:sSupPr>
                          <m:ctrlPr>
                            <a:rPr lang="es-AR" b="1" i="1">
                              <a:latin typeface="Cambria Math" panose="02040503050406030204" pitchFamily="18" charset="0"/>
                            </a:rPr>
                          </m:ctrlPr>
                        </m:sSupPr>
                        <m:e>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e>
                        <m:sup>
                          <m:r>
                            <a:rPr lang="es-AR" b="1" i="1">
                              <a:latin typeface="Cambria Math" panose="02040503050406030204" pitchFamily="18" charset="0"/>
                            </a:rPr>
                            <m:t>𝟐</m:t>
                          </m:r>
                        </m:sup>
                      </m:sSup>
                      <m:r>
                        <a:rPr lang="es-AR" b="1" i="1">
                          <a:latin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sSup>
                            <m:sSupPr>
                              <m:ctrlPr>
                                <a:rPr lang="es-AR" b="1" i="1">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e>
                            <m:sup>
                              <m:r>
                                <a:rPr lang="es-AR" b="1" i="1">
                                  <a:latin typeface="Cambria Math" panose="02040503050406030204" pitchFamily="18" charset="0"/>
                                  <a:ea typeface="Cambria Math" panose="02040503050406030204" pitchFamily="18" charset="0"/>
                                </a:rPr>
                                <m:t>𝟐</m:t>
                              </m:r>
                            </m:sup>
                          </m:sSup>
                        </m:e>
                      </m:nary>
                    </m:oMath>
                  </m:oMathPara>
                </a14:m>
                <a:endParaRPr lang="es-AR" b="1" dirty="0">
                  <a:latin typeface="Century Gothic" panose="020B0502020202020204" pitchFamily="34" charset="0"/>
                  <a:ea typeface="Cambria Math" panose="02040503050406030204" pitchFamily="18" charset="0"/>
                </a:endParaRPr>
              </a:p>
              <a:p>
                <a:endParaRPr lang="es-AR" b="1" dirty="0">
                  <a:latin typeface="Century Gothic" panose="020B0502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s-AR" b="1" i="1">
                              <a:latin typeface="Cambria Math" panose="02040503050406030204" pitchFamily="18" charset="0"/>
                              <a:ea typeface="Cambria Math" panose="02040503050406030204" pitchFamily="18" charset="0"/>
                            </a:rPr>
                          </m:ctrlPr>
                        </m:fPr>
                        <m:num>
                          <m:d>
                            <m:dPr>
                              <m:ctrlPr>
                                <a:rPr lang="es-AR" b="1" i="1">
                                  <a:latin typeface="Cambria Math" panose="02040503050406030204" pitchFamily="18" charset="0"/>
                                  <a:ea typeface="Cambria Math" panose="02040503050406030204" pitchFamily="18" charset="0"/>
                                </a:rPr>
                              </m:ctrlPr>
                            </m:dPr>
                            <m:e>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e>
                          </m:d>
                          <m:sSup>
                            <m:sSupPr>
                              <m:ctrlPr>
                                <a:rPr lang="es-AR" b="1" i="1">
                                  <a:latin typeface="Cambria Math" panose="02040503050406030204" pitchFamily="18" charset="0"/>
                                </a:rPr>
                              </m:ctrlPr>
                            </m:sSupPr>
                            <m:e>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e>
                            <m:sup>
                              <m:r>
                                <a:rPr lang="es-AR" b="1" i="1">
                                  <a:latin typeface="Cambria Math" panose="02040503050406030204" pitchFamily="18" charset="0"/>
                                </a:rPr>
                                <m:t>𝟐</m:t>
                              </m:r>
                            </m:sup>
                          </m:sSup>
                        </m:num>
                        <m:den>
                          <m:sSup>
                            <m:sSupPr>
                              <m:ctrlPr>
                                <a:rPr lang="es-AR" b="1" i="1">
                                  <a:latin typeface="Cambria Math" panose="02040503050406030204" pitchFamily="18" charset="0"/>
                                </a:rPr>
                              </m:ctrlPr>
                            </m:sSupPr>
                            <m:e>
                              <m:r>
                                <a:rPr lang="es-AR" b="1" i="1">
                                  <a:latin typeface="Cambria Math" panose="02040503050406030204" pitchFamily="18" charset="0"/>
                                  <a:ea typeface="Cambria Math" panose="02040503050406030204" pitchFamily="18" charset="0"/>
                                </a:rPr>
                                <m:t>𝝈</m:t>
                              </m:r>
                            </m:e>
                            <m:sup>
                              <m:r>
                                <a:rPr lang="es-AR" b="1" i="1">
                                  <a:latin typeface="Cambria Math" panose="02040503050406030204" pitchFamily="18" charset="0"/>
                                </a:rPr>
                                <m:t>𝟐</m:t>
                              </m:r>
                            </m:sup>
                          </m:sSup>
                        </m:den>
                      </m:f>
                      <m:r>
                        <a:rPr lang="es-AR" b="1" i="1">
                          <a:latin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𝒏</m:t>
                          </m:r>
                        </m:sup>
                        <m:e>
                          <m:f>
                            <m:fPr>
                              <m:ctrlPr>
                                <a:rPr lang="es-AR" b="1" i="1">
                                  <a:latin typeface="Cambria Math" panose="02040503050406030204" pitchFamily="18" charset="0"/>
                                  <a:ea typeface="Cambria Math" panose="02040503050406030204" pitchFamily="18" charset="0"/>
                                </a:rPr>
                              </m:ctrlPr>
                            </m:fPr>
                            <m:num>
                              <m:sSup>
                                <m:sSupPr>
                                  <m:ctrlPr>
                                    <a:rPr lang="es-AR" b="1" i="1">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e>
                                <m:sup>
                                  <m:r>
                                    <a:rPr lang="es-AR" b="1" i="1">
                                      <a:latin typeface="Cambria Math" panose="02040503050406030204" pitchFamily="18" charset="0"/>
                                      <a:ea typeface="Cambria Math" panose="02040503050406030204" pitchFamily="18" charset="0"/>
                                    </a:rPr>
                                    <m:t>𝟐</m:t>
                                  </m:r>
                                </m:sup>
                              </m:sSup>
                            </m:num>
                            <m:den>
                              <m:sSup>
                                <m:sSupPr>
                                  <m:ctrlPr>
                                    <a:rPr lang="es-AR" b="1" i="1">
                                      <a:latin typeface="Cambria Math" panose="02040503050406030204" pitchFamily="18" charset="0"/>
                                    </a:rPr>
                                  </m:ctrlPr>
                                </m:sSupPr>
                                <m:e>
                                  <m:r>
                                    <a:rPr lang="es-AR" b="1" i="1">
                                      <a:latin typeface="Cambria Math" panose="02040503050406030204" pitchFamily="18" charset="0"/>
                                      <a:ea typeface="Cambria Math" panose="02040503050406030204" pitchFamily="18" charset="0"/>
                                    </a:rPr>
                                    <m:t>𝝈</m:t>
                                  </m:r>
                                </m:e>
                                <m:sup>
                                  <m:r>
                                    <a:rPr lang="es-AR" b="1" i="1">
                                      <a:latin typeface="Cambria Math" panose="02040503050406030204" pitchFamily="18" charset="0"/>
                                    </a:rPr>
                                    <m:t>𝟐</m:t>
                                  </m:r>
                                </m:sup>
                              </m:sSup>
                            </m:den>
                          </m:f>
                        </m:e>
                      </m:nary>
                      <m:r>
                        <a:rPr lang="es-AR" b="1" i="1">
                          <a:latin typeface="Cambria Math" panose="02040503050406030204" pitchFamily="18" charset="0"/>
                          <a:ea typeface="Cambria Math" panose="02040503050406030204" pitchFamily="18" charset="0"/>
                        </a:rPr>
                        <m:t> ~ </m:t>
                      </m:r>
                      <m:sSubSup>
                        <m:sSubSupPr>
                          <m:ctrlPr>
                            <a:rPr lang="es-AR" b="1" i="1">
                              <a:latin typeface="Cambria Math" panose="02040503050406030204" pitchFamily="18" charset="0"/>
                              <a:ea typeface="Cambria Math" panose="02040503050406030204" pitchFamily="18" charset="0"/>
                            </a:rPr>
                          </m:ctrlPr>
                        </m:sSubSupPr>
                        <m:e>
                          <m:r>
                            <a:rPr lang="es-AR" b="1" i="1">
                              <a:latin typeface="Cambria Math" panose="02040503050406030204" pitchFamily="18" charset="0"/>
                              <a:ea typeface="Cambria Math" panose="02040503050406030204" pitchFamily="18" charset="0"/>
                            </a:rPr>
                            <m:t>𝝌</m:t>
                          </m:r>
                        </m:e>
                        <m:sub>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𝟐</m:t>
                          </m:r>
                        </m:sup>
                      </m:sSubSup>
                    </m:oMath>
                  </m:oMathPara>
                </a14:m>
                <a:endParaRPr lang="es-AR" b="1" dirty="0">
                  <a:latin typeface="Century Gothic" panose="020B0502020202020204" pitchFamily="34" charset="0"/>
                  <a:ea typeface="Cambria Math" panose="02040503050406030204" pitchFamily="18" charset="0"/>
                </a:endParaRPr>
              </a:p>
              <a:p>
                <a:endParaRPr lang="es-AR" dirty="0">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f>
                        <m:fPr>
                          <m:ctrlPr>
                            <a:rPr lang="es-AR" b="1" i="1">
                              <a:latin typeface="Cambria Math" panose="02040503050406030204" pitchFamily="18" charset="0"/>
                              <a:ea typeface="Cambria Math" panose="02040503050406030204" pitchFamily="18" charset="0"/>
                            </a:rPr>
                          </m:ctrlPr>
                        </m:fPr>
                        <m:num>
                          <m:d>
                            <m:dPr>
                              <m:ctrlPr>
                                <a:rPr lang="es-AR" b="1" i="1">
                                  <a:latin typeface="Cambria Math" panose="02040503050406030204" pitchFamily="18" charset="0"/>
                                  <a:ea typeface="Cambria Math" panose="02040503050406030204" pitchFamily="18" charset="0"/>
                                </a:rPr>
                              </m:ctrlPr>
                            </m:dPr>
                            <m:e>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e>
                          </m:d>
                          <m:sSup>
                            <m:sSupPr>
                              <m:ctrlPr>
                                <a:rPr lang="es-AR" b="1" i="1">
                                  <a:latin typeface="Cambria Math" panose="02040503050406030204" pitchFamily="18" charset="0"/>
                                </a:rPr>
                              </m:ctrlPr>
                            </m:sSupPr>
                            <m:e>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e>
                            <m:sup>
                              <m:r>
                                <a:rPr lang="es-AR" b="1" i="1">
                                  <a:latin typeface="Cambria Math" panose="02040503050406030204" pitchFamily="18" charset="0"/>
                                </a:rPr>
                                <m:t>𝟐</m:t>
                              </m:r>
                            </m:sup>
                          </m:sSup>
                        </m:num>
                        <m:den>
                          <m:sSup>
                            <m:sSupPr>
                              <m:ctrlPr>
                                <a:rPr lang="es-AR" b="1" i="1">
                                  <a:latin typeface="Cambria Math" panose="02040503050406030204" pitchFamily="18" charset="0"/>
                                </a:rPr>
                              </m:ctrlPr>
                            </m:sSupPr>
                            <m:e>
                              <m:r>
                                <a:rPr lang="es-AR" b="1" i="1">
                                  <a:latin typeface="Cambria Math" panose="02040503050406030204" pitchFamily="18" charset="0"/>
                                  <a:ea typeface="Cambria Math" panose="02040503050406030204" pitchFamily="18" charset="0"/>
                                </a:rPr>
                                <m:t>𝝈</m:t>
                              </m:r>
                            </m:e>
                            <m:sup>
                              <m:r>
                                <a:rPr lang="es-AR" b="1" i="1">
                                  <a:latin typeface="Cambria Math" panose="02040503050406030204" pitchFamily="18" charset="0"/>
                                </a:rPr>
                                <m:t>𝟐</m:t>
                              </m:r>
                            </m:sup>
                          </m:sSup>
                        </m:den>
                      </m:f>
                      <m:r>
                        <a:rPr lang="es-AR" b="1" i="1">
                          <a:latin typeface="Cambria Math" panose="02040503050406030204" pitchFamily="18" charset="0"/>
                          <a:ea typeface="Cambria Math" panose="02040503050406030204" pitchFamily="18" charset="0"/>
                        </a:rPr>
                        <m:t> ~ </m:t>
                      </m:r>
                      <m:sSubSup>
                        <m:sSubSupPr>
                          <m:ctrlPr>
                            <a:rPr lang="es-AR" b="1" i="1">
                              <a:latin typeface="Cambria Math" panose="02040503050406030204" pitchFamily="18" charset="0"/>
                              <a:ea typeface="Cambria Math" panose="02040503050406030204" pitchFamily="18" charset="0"/>
                            </a:rPr>
                          </m:ctrlPr>
                        </m:sSubSupPr>
                        <m:e>
                          <m:r>
                            <a:rPr lang="es-AR" b="1" i="1">
                              <a:latin typeface="Cambria Math" panose="02040503050406030204" pitchFamily="18" charset="0"/>
                              <a:ea typeface="Cambria Math" panose="02040503050406030204" pitchFamily="18" charset="0"/>
                            </a:rPr>
                            <m:t>𝝌</m:t>
                          </m:r>
                        </m:e>
                        <m:sub>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𝟐</m:t>
                          </m:r>
                        </m:sup>
                      </m:sSubSup>
                    </m:oMath>
                  </m:oMathPara>
                </a14:m>
                <a:endParaRPr lang="es-AR" dirty="0">
                  <a:latin typeface="Century Gothic" panose="020B0502020202020204" pitchFamily="34" charset="0"/>
                </a:endParaRPr>
              </a:p>
              <a:p>
                <a:endParaRPr lang="es-AR" b="1" dirty="0">
                  <a:latin typeface="Century Gothic" panose="020B0502020202020204" pitchFamily="34" charset="0"/>
                  <a:ea typeface="Cambria Math" panose="02040503050406030204" pitchFamily="18"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4875374"/>
              </a:xfrm>
              <a:prstGeom prst="rect">
                <a:avLst/>
              </a:prstGeom>
              <a:blipFill>
                <a:blip r:embed="rId2"/>
                <a:stretch>
                  <a:fillRect l="-534" t="-500"/>
                </a:stretch>
              </a:blipFill>
            </p:spPr>
            <p:txBody>
              <a:bodyPr/>
              <a:lstStyle/>
              <a:p>
                <a:r>
                  <a:rPr lang="es-AR">
                    <a:noFill/>
                  </a:rPr>
                  <a:t> </a:t>
                </a:r>
              </a:p>
            </p:txBody>
          </p:sp>
        </mc:Fallback>
      </mc:AlternateContent>
    </p:spTree>
    <p:extLst>
      <p:ext uri="{BB962C8B-B14F-4D97-AF65-F5344CB8AC3E}">
        <p14:creationId xmlns:p14="http://schemas.microsoft.com/office/powerpoint/2010/main" val="338239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4011483"/>
              </a:xfrm>
              <a:prstGeom prst="rect">
                <a:avLst/>
              </a:prstGeom>
            </p:spPr>
            <p:txBody>
              <a:bodyPr wrap="square">
                <a:spAutoFit/>
              </a:bodyPr>
              <a:lstStyle/>
              <a:p>
                <a:r>
                  <a:rPr lang="es-AR" b="1" dirty="0">
                    <a:solidFill>
                      <a:srgbClr val="FF0000"/>
                    </a:solidFill>
                    <a:latin typeface="Century Gothic" panose="020B0502020202020204" pitchFamily="34" charset="0"/>
                  </a:rPr>
                  <a:t>Parámetro: Media Poblacional </a:t>
                </a:r>
                <a14:m>
                  <m:oMath xmlns:m="http://schemas.openxmlformats.org/officeDocument/2006/math">
                    <m:r>
                      <a:rPr lang="es-AR" b="1" i="1">
                        <a:solidFill>
                          <a:srgbClr val="FF0000"/>
                        </a:solidFill>
                        <a:latin typeface="Cambria Math" panose="02040503050406030204" pitchFamily="18" charset="0"/>
                        <a:ea typeface="Cambria Math" panose="02040503050406030204" pitchFamily="18" charset="0"/>
                      </a:rPr>
                      <m:t>𝝁</m:t>
                    </m:r>
                  </m:oMath>
                </a14:m>
                <a:r>
                  <a:rPr lang="es-AR" b="1" dirty="0">
                    <a:solidFill>
                      <a:srgbClr val="FF0000"/>
                    </a:solidFill>
                    <a:latin typeface="Century Gothic" panose="020B0502020202020204" pitchFamily="34" charset="0"/>
                  </a:rPr>
                  <a:t> y Estimador: Media Muestral </a:t>
                </a:r>
                <a14:m>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oMath>
                </a14:m>
                <a:endParaRPr lang="es-AR" b="1" dirty="0">
                  <a:solidFill>
                    <a:srgbClr val="FF0000"/>
                  </a:solidFill>
                  <a:latin typeface="Century Gothic" panose="020B0502020202020204" pitchFamily="34" charset="0"/>
                </a:endParaRPr>
              </a:p>
              <a:p>
                <a:endParaRPr lang="es-AR" dirty="0">
                  <a:latin typeface="Century Gothic" panose="020B0502020202020204" pitchFamily="34" charset="0"/>
                </a:endParaRPr>
              </a:p>
              <a:p>
                <a:pPr algn="just"/>
                <a:r>
                  <a:rPr lang="es-AR" dirty="0">
                    <a:latin typeface="Century Gothic" panose="020B0502020202020204" pitchFamily="34" charset="0"/>
                  </a:rPr>
                  <a:t>Sea </a:t>
                </a:r>
                <a14:m>
                  <m:oMath xmlns:m="http://schemas.openxmlformats.org/officeDocument/2006/math">
                    <m:r>
                      <a:rPr lang="es-AR" i="1" dirty="0">
                        <a:latin typeface="Cambria Math" panose="02040503050406030204" pitchFamily="18" charset="0"/>
                      </a:rPr>
                      <m:t>𝑋</m:t>
                    </m:r>
                  </m:oMath>
                </a14:m>
                <a:r>
                  <a:rPr lang="es-AR" dirty="0">
                    <a:latin typeface="Century Gothic" panose="020B0502020202020204" pitchFamily="34" charset="0"/>
                  </a:rPr>
                  <a:t> una Población que se distribuye normalmente con Esperanza Matemática </a:t>
                </a:r>
                <a14:m>
                  <m:oMath xmlns:m="http://schemas.openxmlformats.org/officeDocument/2006/math">
                    <m:r>
                      <a:rPr lang="es-AR" i="1">
                        <a:latin typeface="Cambria Math" panose="02040503050406030204" pitchFamily="18" charset="0"/>
                        <a:ea typeface="Cambria Math" panose="02040503050406030204" pitchFamily="18" charset="0"/>
                      </a:rPr>
                      <m:t>𝜇</m:t>
                    </m:r>
                  </m:oMath>
                </a14:m>
                <a:r>
                  <a:rPr lang="es-AR" dirty="0">
                    <a:latin typeface="Century Gothic" panose="020B0502020202020204" pitchFamily="34" charset="0"/>
                  </a:rPr>
                  <a:t> y Varianza Poblacional (desconocida)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ea typeface="Cambria Math" panose="02040503050406030204" pitchFamily="18" charset="0"/>
                          </a:rPr>
                          <m:t>𝜎</m:t>
                        </m:r>
                      </m:e>
                      <m:sup>
                        <m:r>
                          <a:rPr lang="es-AR" i="1">
                            <a:latin typeface="Cambria Math" panose="02040503050406030204" pitchFamily="18" charset="0"/>
                          </a:rPr>
                          <m:t>2</m:t>
                        </m:r>
                      </m:sup>
                    </m:sSup>
                  </m:oMath>
                </a14:m>
                <a:r>
                  <a:rPr lang="es-AR" dirty="0">
                    <a:latin typeface="Century Gothic" panose="020B0502020202020204" pitchFamily="34" charset="0"/>
                  </a:rPr>
                  <a:t> respectivamente. Bajo estas condiciones se demuestra que la distribución de probabilidad utilizada es la T-</a:t>
                </a:r>
                <a:r>
                  <a:rPr lang="es-AR" dirty="0" err="1">
                    <a:latin typeface="Century Gothic" panose="020B0502020202020204" pitchFamily="34" charset="0"/>
                  </a:rPr>
                  <a:t>Student</a:t>
                </a:r>
                <a:r>
                  <a:rPr lang="es-AR" dirty="0">
                    <a:latin typeface="Century Gothic" panose="020B0502020202020204" pitchFamily="34" charset="0"/>
                  </a:rPr>
                  <a:t>,</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𝑻</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𝑵</m:t>
                          </m:r>
                          <m:r>
                            <a:rPr lang="es-AR" b="1" i="1">
                              <a:latin typeface="Cambria Math" panose="02040503050406030204" pitchFamily="18" charset="0"/>
                            </a:rPr>
                            <m:t>(</m:t>
                          </m:r>
                          <m:r>
                            <a:rPr lang="es-AR" b="1" i="1">
                              <a:latin typeface="Cambria Math" panose="02040503050406030204" pitchFamily="18" charset="0"/>
                            </a:rPr>
                            <m:t>𝟎</m:t>
                          </m:r>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num>
                        <m:den>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sSubSup>
                                    <m:sSubSupPr>
                                      <m:ctrlPr>
                                        <a:rPr lang="es-AR" b="1" i="1">
                                          <a:latin typeface="Cambria Math" panose="02040503050406030204" pitchFamily="18" charset="0"/>
                                          <a:ea typeface="Cambria Math" panose="02040503050406030204" pitchFamily="18" charset="0"/>
                                        </a:rPr>
                                      </m:ctrlPr>
                                    </m:sSubSupPr>
                                    <m:e>
                                      <m:r>
                                        <a:rPr lang="es-AR" b="1" i="1">
                                          <a:latin typeface="Cambria Math" panose="02040503050406030204" pitchFamily="18" charset="0"/>
                                          <a:ea typeface="Cambria Math" panose="02040503050406030204" pitchFamily="18" charset="0"/>
                                        </a:rPr>
                                        <m:t>𝝌</m:t>
                                      </m:r>
                                    </m:e>
                                    <m:sub>
                                      <m:r>
                                        <a:rPr lang="es-AR" b="1" i="1">
                                          <a:latin typeface="Cambria Math" panose="02040503050406030204" pitchFamily="18" charset="0"/>
                                          <a:ea typeface="Cambria Math" panose="02040503050406030204" pitchFamily="18" charset="0"/>
                                        </a:rPr>
                                        <m:t>𝒏</m:t>
                                      </m:r>
                                    </m:sub>
                                    <m:sup>
                                      <m:r>
                                        <a:rPr lang="es-AR" b="1" i="1">
                                          <a:latin typeface="Cambria Math" panose="02040503050406030204" pitchFamily="18" charset="0"/>
                                          <a:ea typeface="Cambria Math" panose="02040503050406030204" pitchFamily="18" charset="0"/>
                                        </a:rPr>
                                        <m:t>𝟐</m:t>
                                      </m:r>
                                    </m:sup>
                                  </m:sSubSup>
                                </m:num>
                                <m:den>
                                  <m:r>
                                    <a:rPr lang="es-AR" b="1" i="1">
                                      <a:latin typeface="Cambria Math" panose="02040503050406030204" pitchFamily="18" charset="0"/>
                                    </a:rPr>
                                    <m:t>𝒏</m:t>
                                  </m:r>
                                </m:den>
                              </m:f>
                            </m:e>
                          </m:rad>
                        </m:den>
                      </m:f>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𝒕</m:t>
                          </m:r>
                        </m:e>
                        <m:sub>
                          <m:r>
                            <a:rPr lang="es-AR" b="1" i="1">
                              <a:latin typeface="Cambria Math" panose="02040503050406030204" pitchFamily="18" charset="0"/>
                            </a:rPr>
                            <m:t>𝒏</m:t>
                          </m:r>
                        </m:sub>
                      </m:sSub>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endParaRPr lang="es-AR" dirty="0">
                  <a:latin typeface="Century Gothic" panose="020B0502020202020204" pitchFamily="34" charset="0"/>
                </a:endParaRPr>
              </a:p>
              <a:p>
                <a:endParaRPr lang="es-AR" b="1" dirty="0">
                  <a:latin typeface="Century Gothic" panose="020B0502020202020204" pitchFamily="34" charset="0"/>
                  <a:ea typeface="Cambria Math" panose="02040503050406030204" pitchFamily="18"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4011483"/>
              </a:xfrm>
              <a:prstGeom prst="rect">
                <a:avLst/>
              </a:prstGeom>
              <a:blipFill>
                <a:blip r:embed="rId2"/>
                <a:stretch>
                  <a:fillRect l="-534" t="-912" r="-534"/>
                </a:stretch>
              </a:blipFill>
            </p:spPr>
            <p:txBody>
              <a:bodyPr/>
              <a:lstStyle/>
              <a:p>
                <a:r>
                  <a:rPr lang="es-AR">
                    <a:noFill/>
                  </a:rPr>
                  <a:t> </a:t>
                </a:r>
              </a:p>
            </p:txBody>
          </p:sp>
        </mc:Fallback>
      </mc:AlternateContent>
      <p:pic>
        <p:nvPicPr>
          <p:cNvPr id="4" name="Imagen 3">
            <a:extLst>
              <a:ext uri="{FF2B5EF4-FFF2-40B4-BE49-F238E27FC236}">
                <a16:creationId xmlns:a16="http://schemas.microsoft.com/office/drawing/2014/main" id="{9C516C3C-130A-A599-B3D2-D422A504BFB5}"/>
              </a:ext>
            </a:extLst>
          </p:cNvPr>
          <p:cNvPicPr>
            <a:picLocks noChangeAspect="1"/>
          </p:cNvPicPr>
          <p:nvPr/>
        </p:nvPicPr>
        <p:blipFill>
          <a:blip r:embed="rId3"/>
          <a:stretch>
            <a:fillRect/>
          </a:stretch>
        </p:blipFill>
        <p:spPr>
          <a:xfrm>
            <a:off x="7815921" y="3429000"/>
            <a:ext cx="2274565" cy="2653659"/>
          </a:xfrm>
          <a:prstGeom prst="rect">
            <a:avLst/>
          </a:prstGeom>
        </p:spPr>
      </p:pic>
      <p:pic>
        <p:nvPicPr>
          <p:cNvPr id="6" name="Picture 2" descr="¿Cuál es la fórmula de la distribución t de Student?">
            <a:extLst>
              <a:ext uri="{FF2B5EF4-FFF2-40B4-BE49-F238E27FC236}">
                <a16:creationId xmlns:a16="http://schemas.microsoft.com/office/drawing/2014/main" id="{0842D5C3-7219-DD69-7467-751CE4A19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614" y="3336545"/>
            <a:ext cx="4051250" cy="332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596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6246262"/>
              </a:xfrm>
              <a:prstGeom prst="rect">
                <a:avLst/>
              </a:prstGeom>
            </p:spPr>
            <p:txBody>
              <a:bodyPr wrap="square">
                <a:spAutoFit/>
              </a:bodyPr>
              <a:lstStyle/>
              <a:p>
                <a:r>
                  <a:rPr lang="es-AR" b="1" u="sng" dirty="0">
                    <a:solidFill>
                      <a:srgbClr val="FF0000"/>
                    </a:solidFill>
                    <a:latin typeface="Century Gothic" panose="020B0502020202020204" pitchFamily="34" charset="0"/>
                  </a:rPr>
                  <a:t>Supuestos</a:t>
                </a:r>
              </a:p>
              <a:p>
                <a:endParaRPr lang="es-AR" b="1" u="sng" dirty="0">
                  <a:solidFill>
                    <a:srgbClr val="FF0000"/>
                  </a:solidFill>
                  <a:latin typeface="Century Gothic" panose="020B0502020202020204" pitchFamily="34" charset="0"/>
                </a:endParaRPr>
              </a:p>
              <a:p>
                <a:pPr marL="285750" indent="-285750">
                  <a:buFont typeface="Arial" panose="020B0604020202020204" pitchFamily="34" charset="0"/>
                  <a:buChar char="•"/>
                </a:pPr>
                <a:r>
                  <a:rPr lang="es-AR" i="1" dirty="0">
                    <a:latin typeface="Century Gothic" panose="020B0502020202020204" pitchFamily="34" charset="0"/>
                  </a:rPr>
                  <a:t>Población Normal, Varianza Poblacional Desconocida y Población Infinita</a:t>
                </a:r>
              </a:p>
              <a:p>
                <a:endParaRPr lang="es-AR" dirty="0">
                  <a:latin typeface="Century Gothic" panose="020B0502020202020204" pitchFamily="34" charset="0"/>
                </a:endParaRPr>
              </a:p>
              <a:p>
                <a:pPr algn="just"/>
                <a:r>
                  <a:rPr lang="es-AR" dirty="0">
                    <a:latin typeface="Century Gothic" panose="020B0502020202020204" pitchFamily="34" charset="0"/>
                  </a:rPr>
                  <a:t>Sea </a:t>
                </a:r>
                <a14:m>
                  <m:oMath xmlns:m="http://schemas.openxmlformats.org/officeDocument/2006/math">
                    <m:r>
                      <a:rPr lang="es-AR" i="1" dirty="0">
                        <a:latin typeface="Cambria Math" panose="02040503050406030204" pitchFamily="18" charset="0"/>
                      </a:rPr>
                      <m:t>𝑋</m:t>
                    </m:r>
                  </m:oMath>
                </a14:m>
                <a:r>
                  <a:rPr lang="es-AR" dirty="0">
                    <a:latin typeface="Century Gothic" panose="020B0502020202020204" pitchFamily="34" charset="0"/>
                  </a:rPr>
                  <a:t> una Población que se distribuye normalmente con Esperanza Matemática </a:t>
                </a:r>
                <a14:m>
                  <m:oMath xmlns:m="http://schemas.openxmlformats.org/officeDocument/2006/math">
                    <m:r>
                      <a:rPr lang="es-AR" i="1">
                        <a:latin typeface="Cambria Math" panose="02040503050406030204" pitchFamily="18" charset="0"/>
                        <a:ea typeface="Cambria Math" panose="02040503050406030204" pitchFamily="18" charset="0"/>
                      </a:rPr>
                      <m:t>𝜇</m:t>
                    </m:r>
                  </m:oMath>
                </a14:m>
                <a:r>
                  <a:rPr lang="es-AR" dirty="0">
                    <a:latin typeface="Century Gothic" panose="020B0502020202020204" pitchFamily="34" charset="0"/>
                  </a:rPr>
                  <a:t> y Varianza Poblacional (desconocida)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ea typeface="Cambria Math" panose="02040503050406030204" pitchFamily="18" charset="0"/>
                          </a:rPr>
                          <m:t>𝜎</m:t>
                        </m:r>
                      </m:e>
                      <m:sup>
                        <m:r>
                          <a:rPr lang="es-AR" i="1">
                            <a:latin typeface="Cambria Math" panose="02040503050406030204" pitchFamily="18" charset="0"/>
                          </a:rPr>
                          <m:t>2</m:t>
                        </m:r>
                      </m:sup>
                    </m:sSup>
                  </m:oMath>
                </a14:m>
                <a:r>
                  <a:rPr lang="es-AR" dirty="0">
                    <a:latin typeface="Century Gothic" panose="020B0502020202020204" pitchFamily="34" charset="0"/>
                  </a:rPr>
                  <a:t> respectivamente. Bajo estas condiciones se demuestra que la distribución de probabilidad utilizada es la T-</a:t>
                </a:r>
                <a:r>
                  <a:rPr lang="es-AR" dirty="0" err="1">
                    <a:latin typeface="Century Gothic" panose="020B0502020202020204" pitchFamily="34" charset="0"/>
                  </a:rPr>
                  <a:t>Student</a:t>
                </a:r>
                <a:r>
                  <a:rPr lang="es-AR" dirty="0">
                    <a:latin typeface="Century Gothic" panose="020B0502020202020204" pitchFamily="34" charset="0"/>
                  </a:rPr>
                  <a:t>,</a:t>
                </a:r>
              </a:p>
              <a:p>
                <a:pPr algn="just"/>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𝑻</m:t>
                      </m:r>
                      <m:r>
                        <a:rPr lang="es-AR" b="1" i="1">
                          <a:latin typeface="Cambria Math" panose="02040503050406030204" pitchFamily="18" charset="0"/>
                        </a:rPr>
                        <m:t>=</m:t>
                      </m:r>
                      <m:f>
                        <m:fPr>
                          <m:ctrlPr>
                            <a:rPr lang="es-AR" b="1" i="1">
                              <a:latin typeface="Cambria Math" panose="02040503050406030204" pitchFamily="18" charset="0"/>
                            </a:rPr>
                          </m:ctrlPr>
                        </m:fPr>
                        <m:num>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num>
                            <m:den>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𝝈</m:t>
                                  </m:r>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den>
                          </m:f>
                        </m:num>
                        <m:den>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f>
                                    <m:fPr>
                                      <m:ctrlPr>
                                        <a:rPr lang="es-AR" b="1" i="1">
                                          <a:latin typeface="Cambria Math" panose="02040503050406030204" pitchFamily="18" charset="0"/>
                                          <a:ea typeface="Cambria Math" panose="02040503050406030204" pitchFamily="18" charset="0"/>
                                        </a:rPr>
                                      </m:ctrlPr>
                                    </m:fPr>
                                    <m:num>
                                      <m:d>
                                        <m:dPr>
                                          <m:ctrlPr>
                                            <a:rPr lang="es-AR" b="1" i="1">
                                              <a:latin typeface="Cambria Math" panose="02040503050406030204" pitchFamily="18" charset="0"/>
                                              <a:ea typeface="Cambria Math" panose="02040503050406030204" pitchFamily="18" charset="0"/>
                                            </a:rPr>
                                          </m:ctrlPr>
                                        </m:dPr>
                                        <m:e>
                                          <m:r>
                                            <a:rPr lang="es-AR" b="1" i="1">
                                              <a:latin typeface="Cambria Math" panose="02040503050406030204" pitchFamily="18" charset="0"/>
                                              <a:ea typeface="Cambria Math" panose="02040503050406030204" pitchFamily="18" charset="0"/>
                                            </a:rPr>
                                            <m:t>𝒏</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e>
                                      </m:d>
                                      <m:sSup>
                                        <m:sSupPr>
                                          <m:ctrlPr>
                                            <a:rPr lang="es-AR" b="1" i="1">
                                              <a:latin typeface="Cambria Math" panose="02040503050406030204" pitchFamily="18" charset="0"/>
                                            </a:rPr>
                                          </m:ctrlPr>
                                        </m:sSupPr>
                                        <m:e>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e>
                                        <m:sup>
                                          <m:r>
                                            <a:rPr lang="es-AR" b="1" i="1">
                                              <a:latin typeface="Cambria Math" panose="02040503050406030204" pitchFamily="18" charset="0"/>
                                            </a:rPr>
                                            <m:t>𝟐</m:t>
                                          </m:r>
                                        </m:sup>
                                      </m:sSup>
                                    </m:num>
                                    <m:den>
                                      <m:sSup>
                                        <m:sSupPr>
                                          <m:ctrlPr>
                                            <a:rPr lang="es-AR" b="1" i="1">
                                              <a:latin typeface="Cambria Math" panose="02040503050406030204" pitchFamily="18" charset="0"/>
                                            </a:rPr>
                                          </m:ctrlPr>
                                        </m:sSupPr>
                                        <m:e>
                                          <m:r>
                                            <a:rPr lang="es-AR" b="1" i="1">
                                              <a:latin typeface="Cambria Math" panose="02040503050406030204" pitchFamily="18" charset="0"/>
                                              <a:ea typeface="Cambria Math" panose="02040503050406030204" pitchFamily="18" charset="0"/>
                                            </a:rPr>
                                            <m:t>𝝈</m:t>
                                          </m:r>
                                        </m:e>
                                        <m:sup>
                                          <m:r>
                                            <a:rPr lang="es-AR" b="1" i="1">
                                              <a:latin typeface="Cambria Math" panose="02040503050406030204" pitchFamily="18" charset="0"/>
                                            </a:rPr>
                                            <m:t>𝟐</m:t>
                                          </m:r>
                                        </m:sup>
                                      </m:sSup>
                                    </m:den>
                                  </m:f>
                                </m:num>
                                <m:den>
                                  <m:r>
                                    <a:rPr lang="es-AR" b="1" i="1">
                                      <a:latin typeface="Cambria Math" panose="02040503050406030204" pitchFamily="18" charset="0"/>
                                    </a:rPr>
                                    <m:t>𝒏</m:t>
                                  </m:r>
                                  <m:r>
                                    <a:rPr lang="es-AR" b="1" i="1">
                                      <a:latin typeface="Cambria Math" panose="02040503050406030204" pitchFamily="18" charset="0"/>
                                    </a:rPr>
                                    <m:t>−</m:t>
                                  </m:r>
                                  <m:r>
                                    <a:rPr lang="es-AR" b="1" i="1">
                                      <a:latin typeface="Cambria Math" panose="02040503050406030204" pitchFamily="18" charset="0"/>
                                    </a:rPr>
                                    <m:t>𝟏</m:t>
                                  </m:r>
                                </m:den>
                              </m:f>
                            </m:e>
                          </m:rad>
                        </m:den>
                      </m:f>
                      <m:r>
                        <a:rPr lang="es-AR" b="1" i="1">
                          <a:latin typeface="Cambria Math" panose="02040503050406030204" pitchFamily="18" charset="0"/>
                        </a:rPr>
                        <m:t>=</m:t>
                      </m:r>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num>
                        <m:den>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den>
                      </m:f>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𝒕</m:t>
                          </m:r>
                        </m:e>
                        <m:sub>
                          <m:r>
                            <a:rPr lang="es-AR" b="1" i="1">
                              <a:latin typeface="Cambria Math" panose="02040503050406030204" pitchFamily="18" charset="0"/>
                            </a:rPr>
                            <m:t>𝒏</m:t>
                          </m:r>
                          <m:r>
                            <a:rPr lang="es-AR" b="1" i="1">
                              <a:latin typeface="Cambria Math" panose="02040503050406030204" pitchFamily="18" charset="0"/>
                            </a:rPr>
                            <m:t>−</m:t>
                          </m:r>
                          <m:r>
                            <a:rPr lang="es-AR" b="1" i="1">
                              <a:latin typeface="Cambria Math" panose="02040503050406030204" pitchFamily="18" charset="0"/>
                            </a:rPr>
                            <m:t>𝟏</m:t>
                          </m:r>
                        </m:sub>
                      </m:sSub>
                    </m:oMath>
                  </m:oMathPara>
                </a14:m>
                <a:endParaRPr lang="es-AR" b="1" dirty="0">
                  <a:latin typeface="Century Gothic" panose="020B0502020202020204" pitchFamily="34" charset="0"/>
                </a:endParaRPr>
              </a:p>
              <a:p>
                <a:endParaRPr lang="es-AR" b="1" u="sng" dirty="0">
                  <a:solidFill>
                    <a:srgbClr val="FF0000"/>
                  </a:solidFill>
                  <a:latin typeface="Century Gothic" panose="020B0502020202020204" pitchFamily="34" charset="0"/>
                </a:endParaRPr>
              </a:p>
              <a:p>
                <a:pPr marL="285750" indent="-285750">
                  <a:buFont typeface="Arial" panose="020B0604020202020204" pitchFamily="34" charset="0"/>
                  <a:buChar char="•"/>
                </a:pPr>
                <a:r>
                  <a:rPr lang="es-AR" i="1" dirty="0">
                    <a:latin typeface="Century Gothic" panose="020B0502020202020204" pitchFamily="34" charset="0"/>
                  </a:rPr>
                  <a:t>Población Normal, Varianza Poblacional Desconocida y Población Finita</a:t>
                </a:r>
              </a:p>
              <a:p>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𝑻</m:t>
                      </m:r>
                      <m:r>
                        <a:rPr lang="es-AR" b="1" i="1">
                          <a:latin typeface="Cambria Math" panose="02040503050406030204" pitchFamily="18" charset="0"/>
                        </a:rPr>
                        <m:t>=</m:t>
                      </m:r>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𝑿</m:t>
                              </m:r>
                            </m:e>
                          </m:acc>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num>
                        <m:den>
                          <m:f>
                            <m:fPr>
                              <m:ctrlPr>
                                <a:rPr lang="es-AR" b="1" i="1">
                                  <a:latin typeface="Cambria Math" panose="02040503050406030204" pitchFamily="18" charset="0"/>
                                  <a:ea typeface="Cambria Math" panose="02040503050406030204" pitchFamily="18" charset="0"/>
                                </a:rPr>
                              </m:ctrlPr>
                            </m:fPr>
                            <m:num>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𝝈</m:t>
                                  </m:r>
                                </m:e>
                              </m:acc>
                            </m:num>
                            <m:den>
                              <m:rad>
                                <m:radPr>
                                  <m:degHide m:val="on"/>
                                  <m:ctrlPr>
                                    <a:rPr lang="es-AR" b="1" i="1">
                                      <a:latin typeface="Cambria Math" panose="02040503050406030204" pitchFamily="18" charset="0"/>
                                      <a:ea typeface="Cambria Math" panose="02040503050406030204" pitchFamily="18" charset="0"/>
                                    </a:rPr>
                                  </m:ctrlPr>
                                </m:radPr>
                                <m:deg/>
                                <m:e>
                                  <m:r>
                                    <a:rPr lang="es-AR" b="1" i="1">
                                      <a:latin typeface="Cambria Math" panose="02040503050406030204" pitchFamily="18" charset="0"/>
                                      <a:ea typeface="Cambria Math" panose="02040503050406030204" pitchFamily="18" charset="0"/>
                                    </a:rPr>
                                    <m:t>𝒏</m:t>
                                  </m:r>
                                </m:e>
                              </m:rad>
                            </m:den>
                          </m:f>
                          <m:rad>
                            <m:radPr>
                              <m:degHide m:val="on"/>
                              <m:ctrlPr>
                                <a:rPr lang="es-AR" b="1" i="1">
                                  <a:latin typeface="Cambria Math" panose="02040503050406030204" pitchFamily="18" charset="0"/>
                                  <a:ea typeface="Cambria Math" panose="02040503050406030204" pitchFamily="18" charset="0"/>
                                </a:rPr>
                              </m:ctrlPr>
                            </m:radPr>
                            <m:deg/>
                            <m:e>
                              <m:f>
                                <m:fPr>
                                  <m:ctrlPr>
                                    <a:rPr lang="es-AR" b="1" i="1">
                                      <a:latin typeface="Cambria Math" panose="02040503050406030204" pitchFamily="18" charset="0"/>
                                      <a:ea typeface="Cambria Math" panose="02040503050406030204" pitchFamily="18" charset="0"/>
                                    </a:rPr>
                                  </m:ctrlPr>
                                </m:fPr>
                                <m:num>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𝒏</m:t>
                                  </m:r>
                                </m:num>
                                <m:den>
                                  <m:r>
                                    <a:rPr lang="es-AR" b="1" i="1">
                                      <a:latin typeface="Cambria Math" panose="02040503050406030204" pitchFamily="18" charset="0"/>
                                      <a:ea typeface="Cambria Math" panose="02040503050406030204" pitchFamily="18" charset="0"/>
                                    </a:rPr>
                                    <m:t>𝑵</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den>
                              </m:f>
                            </m:e>
                          </m:rad>
                        </m:den>
                      </m:f>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𝒕</m:t>
                          </m:r>
                        </m:e>
                        <m:sub>
                          <m:r>
                            <a:rPr lang="es-AR" b="1" i="1">
                              <a:latin typeface="Cambria Math" panose="02040503050406030204" pitchFamily="18" charset="0"/>
                            </a:rPr>
                            <m:t>𝒏</m:t>
                          </m:r>
                          <m:r>
                            <a:rPr lang="es-AR" b="1" i="1">
                              <a:latin typeface="Cambria Math" panose="02040503050406030204" pitchFamily="18" charset="0"/>
                            </a:rPr>
                            <m:t>−</m:t>
                          </m:r>
                          <m:r>
                            <a:rPr lang="es-AR" b="1" i="1">
                              <a:latin typeface="Cambria Math" panose="02040503050406030204" pitchFamily="18" charset="0"/>
                            </a:rPr>
                            <m:t>𝟏</m:t>
                          </m:r>
                        </m:sub>
                      </m:sSub>
                    </m:oMath>
                  </m:oMathPara>
                </a14:m>
                <a:endParaRPr lang="es-AR" dirty="0">
                  <a:latin typeface="Century Gothic" panose="020B0502020202020204" pitchFamily="34" charset="0"/>
                </a:endParaRPr>
              </a:p>
              <a:p>
                <a:endParaRPr lang="es-AR" b="1" dirty="0">
                  <a:latin typeface="Century Gothic" panose="020B0502020202020204" pitchFamily="34" charset="0"/>
                  <a:ea typeface="Cambria Math" panose="02040503050406030204" pitchFamily="18"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6246262"/>
              </a:xfrm>
              <a:prstGeom prst="rect">
                <a:avLst/>
              </a:prstGeom>
              <a:blipFill>
                <a:blip r:embed="rId2"/>
                <a:stretch>
                  <a:fillRect l="-534" t="-586" r="-534"/>
                </a:stretch>
              </a:blipFill>
            </p:spPr>
            <p:txBody>
              <a:bodyPr/>
              <a:lstStyle/>
              <a:p>
                <a:r>
                  <a:rPr lang="es-AR">
                    <a:noFill/>
                  </a:rPr>
                  <a:t> </a:t>
                </a:r>
              </a:p>
            </p:txBody>
          </p:sp>
        </mc:Fallback>
      </mc:AlternateContent>
    </p:spTree>
    <p:extLst>
      <p:ext uri="{BB962C8B-B14F-4D97-AF65-F5344CB8AC3E}">
        <p14:creationId xmlns:p14="http://schemas.microsoft.com/office/powerpoint/2010/main" val="774325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4980018"/>
              </a:xfrm>
              <a:prstGeom prst="rect">
                <a:avLst/>
              </a:prstGeom>
            </p:spPr>
            <p:txBody>
              <a:bodyPr wrap="square">
                <a:spAutoFit/>
              </a:bodyPr>
              <a:lstStyle/>
              <a:p>
                <a:r>
                  <a:rPr lang="es-AR" b="1" dirty="0">
                    <a:solidFill>
                      <a:srgbClr val="FF0000"/>
                    </a:solidFill>
                    <a:latin typeface="Century Gothic" panose="020B0502020202020204" pitchFamily="34" charset="0"/>
                  </a:rPr>
                  <a:t>Parámetro: Proporción Poblacional </a:t>
                </a:r>
                <a14:m>
                  <m:oMath xmlns:m="http://schemas.openxmlformats.org/officeDocument/2006/math">
                    <m:r>
                      <a:rPr lang="es-AR" b="1" i="1">
                        <a:latin typeface="Cambria Math" panose="02040503050406030204" pitchFamily="18" charset="0"/>
                        <a:ea typeface="Cambria Math" panose="02040503050406030204" pitchFamily="18" charset="0"/>
                      </a:rPr>
                      <m:t>𝒑</m:t>
                    </m:r>
                  </m:oMath>
                </a14:m>
                <a:r>
                  <a:rPr lang="es-AR" b="1" dirty="0">
                    <a:solidFill>
                      <a:srgbClr val="FF0000"/>
                    </a:solidFill>
                    <a:latin typeface="Century Gothic" panose="020B0502020202020204" pitchFamily="34" charset="0"/>
                  </a:rPr>
                  <a:t> y Estimador: Proporción Muestral </a:t>
                </a:r>
                <a14:m>
                  <m:oMath xmlns:m="http://schemas.openxmlformats.org/officeDocument/2006/math">
                    <m:acc>
                      <m:accPr>
                        <m:chr m:val="̂"/>
                        <m:ctrlPr>
                          <a:rPr lang="es-AR" b="1" i="1">
                            <a:latin typeface="Cambria Math" panose="02040503050406030204" pitchFamily="18" charset="0"/>
                            <a:ea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𝒑</m:t>
                        </m:r>
                      </m:e>
                    </m:acc>
                  </m:oMath>
                </a14:m>
                <a:endParaRPr lang="es-AR" b="1" dirty="0">
                  <a:solidFill>
                    <a:srgbClr val="FF0000"/>
                  </a:solidFill>
                  <a:latin typeface="Century Gothic" panose="020B0502020202020204" pitchFamily="34" charset="0"/>
                </a:endParaRPr>
              </a:p>
              <a:p>
                <a:endParaRPr lang="es-AR" b="1" u="sng" dirty="0">
                  <a:solidFill>
                    <a:srgbClr val="FF0000"/>
                  </a:solidFill>
                  <a:latin typeface="Century Gothic" panose="020B0502020202020204" pitchFamily="34" charset="0"/>
                </a:endParaRPr>
              </a:p>
              <a:p>
                <a:pPr marL="285750" indent="-285750">
                  <a:buFont typeface="Arial" panose="020B0604020202020204" pitchFamily="34" charset="0"/>
                  <a:buChar char="•"/>
                </a:pPr>
                <a:r>
                  <a:rPr lang="es-AR" i="1" dirty="0">
                    <a:latin typeface="Century Gothic" panose="020B0502020202020204" pitchFamily="34" charset="0"/>
                  </a:rPr>
                  <a:t>Población Normal y Infinita</a:t>
                </a:r>
              </a:p>
              <a:p>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r>
                        <a:rPr lang="es-AR">
                          <a:latin typeface="Cambria Math" panose="02040503050406030204" pitchFamily="18" charset="0"/>
                        </a:rPr>
                        <m:t>𝑍</m:t>
                      </m:r>
                      <m:r>
                        <a:rPr lang="es-AR">
                          <a:latin typeface="Cambria Math" panose="02040503050406030204" pitchFamily="18" charset="0"/>
                        </a:rPr>
                        <m:t>=</m:t>
                      </m:r>
                      <m:f>
                        <m:fPr>
                          <m:ctrlPr>
                            <a:rPr lang="es-AR" i="1">
                              <a:latin typeface="Cambria Math" panose="02040503050406030204" pitchFamily="18" charset="0"/>
                            </a:rPr>
                          </m:ctrlPr>
                        </m:fPr>
                        <m:num>
                          <m:acc>
                            <m:accPr>
                              <m:chr m:val="̅"/>
                              <m:ctrlPr>
                                <a:rPr lang="es-AR" i="1">
                                  <a:latin typeface="Cambria Math" panose="02040503050406030204" pitchFamily="18" charset="0"/>
                                </a:rPr>
                              </m:ctrlPr>
                            </m:accPr>
                            <m:e>
                              <m:r>
                                <a:rPr lang="es-AR">
                                  <a:latin typeface="Cambria Math" panose="02040503050406030204" pitchFamily="18" charset="0"/>
                                </a:rPr>
                                <m:t>𝑝</m:t>
                              </m:r>
                            </m:e>
                          </m:acc>
                          <m:r>
                            <a:rPr lang="es-AR">
                              <a:latin typeface="Cambria Math" panose="02040503050406030204" pitchFamily="18" charset="0"/>
                            </a:rPr>
                            <m:t>−</m:t>
                          </m:r>
                          <m:r>
                            <a:rPr lang="es-AR">
                              <a:latin typeface="Cambria Math" panose="02040503050406030204" pitchFamily="18" charset="0"/>
                            </a:rPr>
                            <m:t>𝑝</m:t>
                          </m:r>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AR">
                                      <a:latin typeface="Cambria Math" panose="02040503050406030204" pitchFamily="18" charset="0"/>
                                    </a:rPr>
                                    <m:t>𝑝</m:t>
                                  </m:r>
                                  <m:r>
                                    <a:rPr lang="es-AR">
                                      <a:latin typeface="Cambria Math" panose="02040503050406030204" pitchFamily="18" charset="0"/>
                                    </a:rPr>
                                    <m:t>(1−</m:t>
                                  </m:r>
                                  <m:r>
                                    <a:rPr lang="es-AR">
                                      <a:latin typeface="Cambria Math" panose="02040503050406030204" pitchFamily="18" charset="0"/>
                                    </a:rPr>
                                    <m:t>𝑝</m:t>
                                  </m:r>
                                  <m:r>
                                    <a:rPr lang="es-AR">
                                      <a:latin typeface="Cambria Math" panose="02040503050406030204" pitchFamily="18" charset="0"/>
                                    </a:rPr>
                                    <m:t>)</m:t>
                                  </m:r>
                                </m:num>
                                <m:den>
                                  <m:r>
                                    <a:rPr lang="es-AR">
                                      <a:latin typeface="Cambria Math" panose="02040503050406030204" pitchFamily="18" charset="0"/>
                                    </a:rPr>
                                    <m:t>𝑛</m:t>
                                  </m:r>
                                </m:den>
                              </m:f>
                            </m:e>
                          </m:rad>
                        </m:den>
                      </m:f>
                      <m:r>
                        <a:rPr lang="es-AR">
                          <a:latin typeface="Cambria Math" panose="02040503050406030204" pitchFamily="18" charset="0"/>
                        </a:rPr>
                        <m:t>⟶</m:t>
                      </m:r>
                      <m:r>
                        <a:rPr lang="es-AR">
                          <a:latin typeface="Cambria Math" panose="02040503050406030204" pitchFamily="18" charset="0"/>
                        </a:rPr>
                        <m:t>𝑁</m:t>
                      </m:r>
                      <m:r>
                        <a:rPr lang="es-AR">
                          <a:latin typeface="Cambria Math" panose="02040503050406030204" pitchFamily="18" charset="0"/>
                        </a:rPr>
                        <m:t>(0,1)</m:t>
                      </m:r>
                    </m:oMath>
                  </m:oMathPara>
                </a14:m>
                <a:endParaRPr lang="es-AR" dirty="0">
                  <a:latin typeface="Century Gothic" panose="020B0502020202020204" pitchFamily="34" charset="0"/>
                  <a:ea typeface="Calibri" panose="020F0502020204030204" pitchFamily="34" charset="0"/>
                  <a:cs typeface="Times New Roman" panose="02020603050405020304" pitchFamily="18" charset="0"/>
                </a:endParaRPr>
              </a:p>
              <a:p>
                <a:pPr algn="just"/>
                <a:endParaRPr lang="es-AR" b="1" dirty="0">
                  <a:latin typeface="Century Gothic" panose="020B0502020202020204" pitchFamily="34" charset="0"/>
                </a:endParaRPr>
              </a:p>
              <a:p>
                <a:endParaRPr lang="es-AR" b="1" u="sng" dirty="0">
                  <a:solidFill>
                    <a:srgbClr val="FF0000"/>
                  </a:solidFill>
                  <a:latin typeface="Century Gothic" panose="020B0502020202020204" pitchFamily="34" charset="0"/>
                </a:endParaRPr>
              </a:p>
              <a:p>
                <a:pPr marL="285750" indent="-285750">
                  <a:buFont typeface="Arial" panose="020B0604020202020204" pitchFamily="34" charset="0"/>
                  <a:buChar char="•"/>
                </a:pPr>
                <a:r>
                  <a:rPr lang="es-AR" i="1" dirty="0">
                    <a:latin typeface="Century Gothic" panose="020B0502020202020204" pitchFamily="34" charset="0"/>
                  </a:rPr>
                  <a:t>Población Normal y Finita</a:t>
                </a:r>
              </a:p>
              <a:p>
                <a:endParaRPr lang="es-AR" dirty="0">
                  <a:latin typeface="Century Gothic" panose="020B0502020202020204" pitchFamily="34" charset="0"/>
                </a:endParaRP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a:latin typeface="Cambria Math" panose="02040503050406030204" pitchFamily="18" charset="0"/>
                        </a:rPr>
                        <m:t>𝑍</m:t>
                      </m:r>
                      <m:r>
                        <a:rPr lang="es-AR">
                          <a:latin typeface="Cambria Math" panose="02040503050406030204" pitchFamily="18" charset="0"/>
                        </a:rPr>
                        <m:t>=</m:t>
                      </m:r>
                      <m:f>
                        <m:fPr>
                          <m:ctrlPr>
                            <a:rPr lang="es-AR" i="1">
                              <a:latin typeface="Cambria Math" panose="02040503050406030204" pitchFamily="18" charset="0"/>
                            </a:rPr>
                          </m:ctrlPr>
                        </m:fPr>
                        <m:num>
                          <m:acc>
                            <m:accPr>
                              <m:chr m:val="̅"/>
                              <m:ctrlPr>
                                <a:rPr lang="es-AR" i="1">
                                  <a:latin typeface="Cambria Math" panose="02040503050406030204" pitchFamily="18" charset="0"/>
                                </a:rPr>
                              </m:ctrlPr>
                            </m:accPr>
                            <m:e>
                              <m:r>
                                <a:rPr lang="es-AR">
                                  <a:latin typeface="Cambria Math" panose="02040503050406030204" pitchFamily="18" charset="0"/>
                                </a:rPr>
                                <m:t>𝑝</m:t>
                              </m:r>
                            </m:e>
                          </m:acc>
                          <m:r>
                            <a:rPr lang="es-AR">
                              <a:latin typeface="Cambria Math" panose="02040503050406030204" pitchFamily="18" charset="0"/>
                            </a:rPr>
                            <m:t>−</m:t>
                          </m:r>
                          <m:r>
                            <a:rPr lang="es-AR">
                              <a:latin typeface="Cambria Math" panose="02040503050406030204" pitchFamily="18" charset="0"/>
                            </a:rPr>
                            <m:t>𝑝</m:t>
                          </m:r>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AR">
                                      <a:latin typeface="Cambria Math" panose="02040503050406030204" pitchFamily="18" charset="0"/>
                                    </a:rPr>
                                    <m:t>𝑝</m:t>
                                  </m:r>
                                  <m:r>
                                    <a:rPr lang="es-AR">
                                      <a:latin typeface="Cambria Math" panose="02040503050406030204" pitchFamily="18" charset="0"/>
                                    </a:rPr>
                                    <m:t>(1−</m:t>
                                  </m:r>
                                  <m:r>
                                    <a:rPr lang="es-AR">
                                      <a:latin typeface="Cambria Math" panose="02040503050406030204" pitchFamily="18" charset="0"/>
                                    </a:rPr>
                                    <m:t>𝑝</m:t>
                                  </m:r>
                                  <m:r>
                                    <a:rPr lang="es-AR">
                                      <a:latin typeface="Cambria Math" panose="02040503050406030204" pitchFamily="18" charset="0"/>
                                    </a:rPr>
                                    <m:t>)</m:t>
                                  </m:r>
                                </m:num>
                                <m:den>
                                  <m:r>
                                    <a:rPr lang="es-AR">
                                      <a:latin typeface="Cambria Math" panose="02040503050406030204" pitchFamily="18" charset="0"/>
                                    </a:rPr>
                                    <m:t>𝑛</m:t>
                                  </m:r>
                                </m:den>
                              </m:f>
                              <m:d>
                                <m:dPr>
                                  <m:ctrlPr>
                                    <a:rPr lang="es-AR" i="1">
                                      <a:latin typeface="Cambria Math" panose="02040503050406030204" pitchFamily="18" charset="0"/>
                                    </a:rPr>
                                  </m:ctrlPr>
                                </m:dPr>
                                <m:e>
                                  <m:f>
                                    <m:fPr>
                                      <m:ctrlPr>
                                        <a:rPr lang="es-AR" i="1">
                                          <a:latin typeface="Cambria Math" panose="02040503050406030204" pitchFamily="18" charset="0"/>
                                        </a:rPr>
                                      </m:ctrlPr>
                                    </m:fPr>
                                    <m:num>
                                      <m:r>
                                        <a:rPr lang="es-AR">
                                          <a:latin typeface="Cambria Math" panose="02040503050406030204" pitchFamily="18" charset="0"/>
                                        </a:rPr>
                                        <m:t>𝑁</m:t>
                                      </m:r>
                                      <m:r>
                                        <a:rPr lang="es-AR">
                                          <a:latin typeface="Cambria Math" panose="02040503050406030204" pitchFamily="18" charset="0"/>
                                        </a:rPr>
                                        <m:t>−</m:t>
                                      </m:r>
                                      <m:r>
                                        <a:rPr lang="es-AR">
                                          <a:latin typeface="Cambria Math" panose="02040503050406030204" pitchFamily="18" charset="0"/>
                                        </a:rPr>
                                        <m:t>𝑛</m:t>
                                      </m:r>
                                    </m:num>
                                    <m:den>
                                      <m:r>
                                        <a:rPr lang="es-AR">
                                          <a:latin typeface="Cambria Math" panose="02040503050406030204" pitchFamily="18" charset="0"/>
                                        </a:rPr>
                                        <m:t>𝑁</m:t>
                                      </m:r>
                                      <m:r>
                                        <a:rPr lang="es-AR">
                                          <a:latin typeface="Cambria Math" panose="02040503050406030204" pitchFamily="18" charset="0"/>
                                        </a:rPr>
                                        <m:t>−1</m:t>
                                      </m:r>
                                    </m:den>
                                  </m:f>
                                </m:e>
                              </m:d>
                            </m:e>
                          </m:rad>
                        </m:den>
                      </m:f>
                      <m:r>
                        <a:rPr lang="es-AR">
                          <a:latin typeface="Cambria Math" panose="02040503050406030204" pitchFamily="18" charset="0"/>
                        </a:rPr>
                        <m:t>⟶</m:t>
                      </m:r>
                      <m:r>
                        <a:rPr lang="es-AR">
                          <a:latin typeface="Cambria Math" panose="02040503050406030204" pitchFamily="18" charset="0"/>
                        </a:rPr>
                        <m:t>𝑁</m:t>
                      </m:r>
                      <m:r>
                        <a:rPr lang="es-AR">
                          <a:latin typeface="Cambria Math" panose="02040503050406030204" pitchFamily="18" charset="0"/>
                        </a:rPr>
                        <m:t>(0,1)</m:t>
                      </m:r>
                    </m:oMath>
                  </m:oMathPara>
                </a14:m>
                <a:endParaRPr lang="es-AR" dirty="0">
                  <a:latin typeface="Century Gothic" panose="020B0502020202020204" pitchFamily="34" charset="0"/>
                  <a:ea typeface="Calibri" panose="020F0502020204030204" pitchFamily="34" charset="0"/>
                  <a:cs typeface="Times New Roman" panose="02020603050405020304" pitchFamily="18" charset="0"/>
                </a:endParaRPr>
              </a:p>
              <a:p>
                <a:pPr algn="just"/>
                <a:endParaRPr lang="es-AR" dirty="0"/>
              </a:p>
              <a:p>
                <a:endParaRPr lang="es-AR" b="1" dirty="0">
                  <a:ea typeface="Cambria Math" panose="02040503050406030204" pitchFamily="18" charset="0"/>
                </a:endParaRPr>
              </a:p>
              <a:p>
                <a:endParaRPr lang="es-AR" b="1" dirty="0">
                  <a:solidFill>
                    <a:schemeClr val="tx1"/>
                  </a:solidFill>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4980018"/>
              </a:xfrm>
              <a:prstGeom prst="rect">
                <a:avLst/>
              </a:prstGeom>
              <a:blipFill>
                <a:blip r:embed="rId2"/>
                <a:stretch>
                  <a:fillRect l="-534" t="-734"/>
                </a:stretch>
              </a:blipFill>
            </p:spPr>
            <p:txBody>
              <a:bodyPr/>
              <a:lstStyle/>
              <a:p>
                <a:r>
                  <a:rPr lang="es-AR">
                    <a:noFill/>
                  </a:rPr>
                  <a:t> </a:t>
                </a:r>
              </a:p>
            </p:txBody>
          </p:sp>
        </mc:Fallback>
      </mc:AlternateContent>
    </p:spTree>
    <p:extLst>
      <p:ext uri="{BB962C8B-B14F-4D97-AF65-F5344CB8AC3E}">
        <p14:creationId xmlns:p14="http://schemas.microsoft.com/office/powerpoint/2010/main" val="2799891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923330"/>
          </a:xfrm>
          <a:prstGeom prst="rect">
            <a:avLst/>
          </a:prstGeom>
        </p:spPr>
        <p:txBody>
          <a:bodyPr wrap="square">
            <a:spAutoFit/>
          </a:bodyPr>
          <a:lstStyle/>
          <a:p>
            <a:pPr algn="just"/>
            <a:endParaRPr lang="es-AR" dirty="0"/>
          </a:p>
          <a:p>
            <a:endParaRPr lang="es-AR" b="1" dirty="0">
              <a:ea typeface="Cambria Math" panose="02040503050406030204" pitchFamily="18" charset="0"/>
            </a:endParaRPr>
          </a:p>
          <a:p>
            <a:endParaRPr lang="es-AR" b="1" dirty="0">
              <a:solidFill>
                <a:schemeClr val="tx1"/>
              </a:solidFill>
            </a:endParaRPr>
          </a:p>
        </p:txBody>
      </p:sp>
      <p:pic>
        <p:nvPicPr>
          <p:cNvPr id="4" name="Imagen 3">
            <a:extLst>
              <a:ext uri="{FF2B5EF4-FFF2-40B4-BE49-F238E27FC236}">
                <a16:creationId xmlns:a16="http://schemas.microsoft.com/office/drawing/2014/main" id="{F477712C-5872-478E-C19C-6EFFCC38EC4B}"/>
              </a:ext>
            </a:extLst>
          </p:cNvPr>
          <p:cNvPicPr>
            <a:picLocks noChangeAspect="1"/>
          </p:cNvPicPr>
          <p:nvPr/>
        </p:nvPicPr>
        <p:blipFill>
          <a:blip r:embed="rId2"/>
          <a:stretch>
            <a:fillRect/>
          </a:stretch>
        </p:blipFill>
        <p:spPr>
          <a:xfrm>
            <a:off x="1564714" y="310554"/>
            <a:ext cx="8529932" cy="6000366"/>
          </a:xfrm>
          <a:prstGeom prst="rect">
            <a:avLst/>
          </a:prstGeom>
        </p:spPr>
      </p:pic>
    </p:spTree>
    <p:extLst>
      <p:ext uri="{BB962C8B-B14F-4D97-AF65-F5344CB8AC3E}">
        <p14:creationId xmlns:p14="http://schemas.microsoft.com/office/powerpoint/2010/main" val="2361542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923330"/>
          </a:xfrm>
          <a:prstGeom prst="rect">
            <a:avLst/>
          </a:prstGeom>
        </p:spPr>
        <p:txBody>
          <a:bodyPr wrap="square">
            <a:spAutoFit/>
          </a:bodyPr>
          <a:lstStyle/>
          <a:p>
            <a:pPr algn="just"/>
            <a:endParaRPr lang="es-AR" dirty="0"/>
          </a:p>
          <a:p>
            <a:endParaRPr lang="es-AR" b="1" dirty="0">
              <a:ea typeface="Cambria Math" panose="02040503050406030204" pitchFamily="18" charset="0"/>
            </a:endParaRPr>
          </a:p>
          <a:p>
            <a:endParaRPr lang="es-AR" b="1" dirty="0">
              <a:solidFill>
                <a:schemeClr val="tx1"/>
              </a:solidFill>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5C4A325-19BF-82B3-F697-2F4334250AC5}"/>
                  </a:ext>
                </a:extLst>
              </p:cNvPr>
              <p:cNvSpPr txBox="1"/>
              <p:nvPr/>
            </p:nvSpPr>
            <p:spPr>
              <a:xfrm>
                <a:off x="1727777" y="340199"/>
                <a:ext cx="8663498" cy="5202771"/>
              </a:xfrm>
              <a:prstGeom prst="rect">
                <a:avLst/>
              </a:prstGeom>
              <a:noFill/>
            </p:spPr>
            <p:txBody>
              <a:bodyPr wrap="square">
                <a:spAutoFit/>
              </a:bodyPr>
              <a:lstStyle/>
              <a:p>
                <a:r>
                  <a:rPr lang="es-AR" b="1" dirty="0">
                    <a:solidFill>
                      <a:srgbClr val="FF0000"/>
                    </a:solidFill>
                    <a:latin typeface="Century Gothic" panose="020B0502020202020204" pitchFamily="34" charset="0"/>
                  </a:rPr>
                  <a:t>Aplicación de la Fracción de Muestreo</a:t>
                </a:r>
              </a:p>
              <a:p>
                <a:endParaRPr lang="es-AR" b="1" dirty="0">
                  <a:solidFill>
                    <a:srgbClr val="FF0000"/>
                  </a:solidFill>
                  <a:latin typeface="Century Gothic" panose="020B0502020202020204" pitchFamily="34" charset="0"/>
                </a:endParaRPr>
              </a:p>
              <a:p>
                <a:pPr algn="just"/>
                <a:r>
                  <a:rPr lang="es-AR" dirty="0">
                    <a:latin typeface="Century Gothic" panose="020B0502020202020204" pitchFamily="34" charset="0"/>
                  </a:rPr>
                  <a:t>Se denomina al cociente entre el tamaño de la muestra y el de la Población.</a:t>
                </a:r>
              </a:p>
              <a:p>
                <a:endParaRPr lang="es-AR" b="1" dirty="0">
                  <a:solidFill>
                    <a:srgbClr val="FF0000"/>
                  </a:solidFill>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𝑚</m:t>
                          </m:r>
                        </m:sub>
                      </m:sSub>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𝑛</m:t>
                          </m:r>
                        </m:num>
                        <m:den>
                          <m:r>
                            <a:rPr lang="es-AR" i="1">
                              <a:latin typeface="Cambria Math" panose="02040503050406030204" pitchFamily="18" charset="0"/>
                            </a:rPr>
                            <m:t>𝑁</m:t>
                          </m:r>
                        </m:den>
                      </m:f>
                    </m:oMath>
                  </m:oMathPara>
                </a14:m>
                <a:endParaRPr lang="es-AR" b="1" dirty="0">
                  <a:solidFill>
                    <a:srgbClr val="FF0000"/>
                  </a:solidFill>
                  <a:latin typeface="Century Gothic" panose="020B0502020202020204" pitchFamily="34" charset="0"/>
                </a:endParaRPr>
              </a:p>
              <a:p>
                <a:endParaRPr lang="es-AR" b="1" dirty="0">
                  <a:solidFill>
                    <a:srgbClr val="FF0000"/>
                  </a:solidFill>
                  <a:latin typeface="Century Gothic" panose="020B0502020202020204" pitchFamily="34" charset="0"/>
                </a:endParaRPr>
              </a:p>
              <a:p>
                <a:pPr algn="just"/>
                <a:r>
                  <a:rPr lang="es-AR" dirty="0">
                    <a:latin typeface="Century Gothic" panose="020B0502020202020204" pitchFamily="34" charset="0"/>
                  </a:rPr>
                  <a:t>Mide la proporción del tamaño de la muestra con respecto al de la Población.</a:t>
                </a:r>
              </a:p>
              <a:p>
                <a:pPr algn="just"/>
                <a:endParaRPr lang="es-AR" dirty="0">
                  <a:latin typeface="Century Gothic" panose="020B0502020202020204" pitchFamily="34" charset="0"/>
                </a:endParaRPr>
              </a:p>
              <a:p>
                <a:pPr algn="just"/>
                <a:r>
                  <a:rPr lang="es-AR" dirty="0">
                    <a:latin typeface="Century Gothic" panose="020B0502020202020204" pitchFamily="34" charset="0"/>
                  </a:rPr>
                  <a:t>A fines prácticos se considerará que si la fracción de muestreo es a lo sumo el 10%, la población puede considerarse infinita y consecuentemente, el factor </a:t>
                </a:r>
                <a14:m>
                  <m:oMath xmlns:m="http://schemas.openxmlformats.org/officeDocument/2006/math">
                    <m:d>
                      <m:dPr>
                        <m:ctrlPr>
                          <a:rPr lang="es-AR" i="1">
                            <a:latin typeface="Cambria Math" panose="02040503050406030204" pitchFamily="18" charset="0"/>
                            <a:ea typeface="Cambria Math" panose="02040503050406030204" pitchFamily="18" charset="0"/>
                          </a:rPr>
                        </m:ctrlPr>
                      </m:dPr>
                      <m:e>
                        <m:f>
                          <m:fPr>
                            <m:ctrlPr>
                              <a:rPr lang="es-AR" i="1">
                                <a:latin typeface="Cambria Math" panose="02040503050406030204" pitchFamily="18" charset="0"/>
                              </a:rPr>
                            </m:ctrlPr>
                          </m:fPr>
                          <m:num>
                            <m:r>
                              <a:rPr lang="es-AR" i="1">
                                <a:latin typeface="Cambria Math" panose="02040503050406030204" pitchFamily="18" charset="0"/>
                              </a:rPr>
                              <m:t>𝑁</m:t>
                            </m:r>
                            <m:r>
                              <a:rPr lang="es-AR" i="1">
                                <a:latin typeface="Cambria Math" panose="02040503050406030204" pitchFamily="18" charset="0"/>
                              </a:rPr>
                              <m:t>−</m:t>
                            </m:r>
                            <m:r>
                              <a:rPr lang="es-AR" i="1">
                                <a:latin typeface="Cambria Math" panose="02040503050406030204" pitchFamily="18" charset="0"/>
                              </a:rPr>
                              <m:t>𝑛</m:t>
                            </m:r>
                          </m:num>
                          <m:den>
                            <m:r>
                              <a:rPr lang="es-AR" i="1">
                                <a:latin typeface="Cambria Math" panose="02040503050406030204" pitchFamily="18" charset="0"/>
                              </a:rPr>
                              <m:t>𝑁</m:t>
                            </m:r>
                            <m:r>
                              <a:rPr lang="es-AR" i="1">
                                <a:latin typeface="Cambria Math" panose="02040503050406030204" pitchFamily="18" charset="0"/>
                              </a:rPr>
                              <m:t>−1</m:t>
                            </m:r>
                          </m:den>
                        </m:f>
                      </m:e>
                    </m:d>
                  </m:oMath>
                </a14:m>
                <a:r>
                  <a:rPr lang="es-AR" dirty="0">
                    <a:latin typeface="Century Gothic" panose="020B0502020202020204" pitchFamily="34" charset="0"/>
                  </a:rPr>
                  <a:t> que se utiliza en la varianza de la media muestral y la proporción muestral se puede considerar que tiende a 1.</a:t>
                </a:r>
              </a:p>
              <a:p>
                <a:endParaRPr lang="es-AR" b="1" dirty="0">
                  <a:solidFill>
                    <a:srgbClr val="FF0000"/>
                  </a:solidFill>
                  <a:latin typeface="Century Gothic" panose="020B0502020202020204" pitchFamily="34"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𝑆𝑖</m:t>
                      </m:r>
                      <m:r>
                        <a:rPr lang="es-AR" b="0" i="1" smtClean="0">
                          <a:latin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𝑚</m:t>
                          </m:r>
                        </m:sub>
                      </m:sSub>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0,10⇒</m:t>
                      </m:r>
                      <m:r>
                        <a:rPr lang="es-AR" b="0" i="1" smtClean="0">
                          <a:latin typeface="Cambria Math" panose="02040503050406030204" pitchFamily="18" charset="0"/>
                          <a:ea typeface="Cambria Math" panose="02040503050406030204" pitchFamily="18" charset="0"/>
                        </a:rPr>
                        <m:t>𝑁</m:t>
                      </m:r>
                      <m:r>
                        <a:rPr lang="es-AR" b="0" i="1" smtClean="0">
                          <a:latin typeface="Cambria Math" panose="02040503050406030204" pitchFamily="18" charset="0"/>
                          <a:ea typeface="Cambria Math" panose="02040503050406030204" pitchFamily="18" charset="0"/>
                        </a:rPr>
                        <m:t> → ∞⇒</m:t>
                      </m:r>
                      <m:d>
                        <m:dPr>
                          <m:ctrlPr>
                            <a:rPr lang="es-AR" b="0" i="1" smtClean="0">
                              <a:latin typeface="Cambria Math" panose="02040503050406030204" pitchFamily="18" charset="0"/>
                              <a:ea typeface="Cambria Math" panose="02040503050406030204" pitchFamily="18" charset="0"/>
                            </a:rPr>
                          </m:ctrlPr>
                        </m:dPr>
                        <m:e>
                          <m:f>
                            <m:fPr>
                              <m:ctrlPr>
                                <a:rPr lang="es-AR" i="1">
                                  <a:latin typeface="Cambria Math" panose="02040503050406030204" pitchFamily="18" charset="0"/>
                                </a:rPr>
                              </m:ctrlPr>
                            </m:fPr>
                            <m:num>
                              <m:r>
                                <a:rPr lang="es-AR" b="0" i="1" smtClean="0">
                                  <a:latin typeface="Cambria Math" panose="02040503050406030204" pitchFamily="18" charset="0"/>
                                </a:rPr>
                                <m:t>𝑁</m:t>
                              </m:r>
                              <m:r>
                                <a:rPr lang="es-AR" b="0" i="1" smtClean="0">
                                  <a:latin typeface="Cambria Math" panose="02040503050406030204" pitchFamily="18" charset="0"/>
                                </a:rPr>
                                <m:t>−</m:t>
                              </m:r>
                              <m:r>
                                <a:rPr lang="es-AR" i="1">
                                  <a:latin typeface="Cambria Math" panose="02040503050406030204" pitchFamily="18" charset="0"/>
                                </a:rPr>
                                <m:t>𝑛</m:t>
                              </m:r>
                            </m:num>
                            <m:den>
                              <m:r>
                                <a:rPr lang="es-AR" i="1">
                                  <a:latin typeface="Cambria Math" panose="02040503050406030204" pitchFamily="18" charset="0"/>
                                </a:rPr>
                                <m:t>𝑁</m:t>
                              </m:r>
                              <m:r>
                                <a:rPr lang="es-AR" b="0" i="1" smtClean="0">
                                  <a:latin typeface="Cambria Math" panose="02040503050406030204" pitchFamily="18" charset="0"/>
                                </a:rPr>
                                <m:t>−1</m:t>
                              </m:r>
                            </m:den>
                          </m:f>
                        </m:e>
                      </m:d>
                      <m:r>
                        <a:rPr lang="es-AR" b="0" i="1" smtClean="0">
                          <a:latin typeface="Cambria Math" panose="02040503050406030204" pitchFamily="18" charset="0"/>
                        </a:rPr>
                        <m:t>→1</m:t>
                      </m:r>
                    </m:oMath>
                  </m:oMathPara>
                </a14:m>
                <a:endParaRPr lang="es-AR" b="1" dirty="0">
                  <a:solidFill>
                    <a:srgbClr val="FF0000"/>
                  </a:solidFill>
                  <a:latin typeface="Century Gothic" panose="020B0502020202020204" pitchFamily="34" charset="0"/>
                </a:endParaRPr>
              </a:p>
            </p:txBody>
          </p:sp>
        </mc:Choice>
        <mc:Fallback xmlns="">
          <p:sp>
            <p:nvSpPr>
              <p:cNvPr id="5" name="CuadroTexto 4">
                <a:extLst>
                  <a:ext uri="{FF2B5EF4-FFF2-40B4-BE49-F238E27FC236}">
                    <a16:creationId xmlns:a16="http://schemas.microsoft.com/office/drawing/2014/main" id="{55C4A325-19BF-82B3-F697-2F4334250AC5}"/>
                  </a:ext>
                </a:extLst>
              </p:cNvPr>
              <p:cNvSpPr txBox="1">
                <a:spLocks noRot="1" noChangeAspect="1" noMove="1" noResize="1" noEditPoints="1" noAdjustHandles="1" noChangeArrowheads="1" noChangeShapeType="1" noTextEdit="1"/>
              </p:cNvSpPr>
              <p:nvPr/>
            </p:nvSpPr>
            <p:spPr>
              <a:xfrm>
                <a:off x="1727777" y="340199"/>
                <a:ext cx="8663498" cy="5202771"/>
              </a:xfrm>
              <a:prstGeom prst="rect">
                <a:avLst/>
              </a:prstGeom>
              <a:blipFill>
                <a:blip r:embed="rId2"/>
                <a:stretch>
                  <a:fillRect l="-563" t="-703" r="-563"/>
                </a:stretch>
              </a:blipFill>
            </p:spPr>
            <p:txBody>
              <a:bodyPr/>
              <a:lstStyle/>
              <a:p>
                <a:r>
                  <a:rPr lang="es-AR">
                    <a:noFill/>
                  </a:rPr>
                  <a:t> </a:t>
                </a:r>
              </a:p>
            </p:txBody>
          </p:sp>
        </mc:Fallback>
      </mc:AlternateContent>
    </p:spTree>
    <p:extLst>
      <p:ext uri="{BB962C8B-B14F-4D97-AF65-F5344CB8AC3E}">
        <p14:creationId xmlns:p14="http://schemas.microsoft.com/office/powerpoint/2010/main" val="1829777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170428" y="2330766"/>
            <a:ext cx="736618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6000" b="1" dirty="0">
                <a:solidFill>
                  <a:srgbClr val="2E3192"/>
                </a:solidFill>
                <a:latin typeface="Century Gothic" panose="020B0502020202020204" pitchFamily="34" charset="0"/>
              </a:rPr>
              <a:t>Muchas gracias.</a:t>
            </a:r>
            <a:endParaRPr kumimoji="0" lang="es-AR" sz="6000" b="1" i="0" u="none" strike="noStrike" kern="1200" cap="none" spc="0" normalizeH="0" baseline="0" noProof="0" dirty="0">
              <a:ln>
                <a:noFill/>
              </a:ln>
              <a:solidFill>
                <a:srgbClr val="2E3192"/>
              </a:solidFill>
              <a:effectLst/>
              <a:uLnTx/>
              <a:uFillTx/>
              <a:latin typeface="Century Gothic" panose="020B0502020202020204" pitchFamily="34" charset="0"/>
            </a:endParaRPr>
          </a:p>
        </p:txBody>
      </p:sp>
      <p:sp>
        <p:nvSpPr>
          <p:cNvPr id="6" name="TextBox 8"/>
          <p:cNvSpPr txBox="1"/>
          <p:nvPr/>
        </p:nvSpPr>
        <p:spPr>
          <a:xfrm>
            <a:off x="1263411" y="3346429"/>
            <a:ext cx="6340715" cy="584775"/>
          </a:xfrm>
          <a:prstGeom prst="rect">
            <a:avLst/>
          </a:prstGeom>
          <a:noFill/>
        </p:spPr>
        <p:txBody>
          <a:bodyPr wrap="square" rtlCol="0">
            <a:spAutoFit/>
          </a:bodyPr>
          <a:lstStyle/>
          <a:p>
            <a:r>
              <a:rPr lang="es-ES" sz="3200" dirty="0">
                <a:solidFill>
                  <a:srgbClr val="FD8204"/>
                </a:solidFill>
                <a:latin typeface="Century Gothic" panose="020B0502020202020204" pitchFamily="34" charset="0"/>
              </a:rPr>
              <a:t>www.austral.edu.ar</a:t>
            </a:r>
          </a:p>
        </p:txBody>
      </p:sp>
      <p:pic>
        <p:nvPicPr>
          <p:cNvPr id="2" name="Audio 1">
            <a:hlinkClick r:id="" action="ppaction://media"/>
            <a:extLst>
              <a:ext uri="{FF2B5EF4-FFF2-40B4-BE49-F238E27FC236}">
                <a16:creationId xmlns:a16="http://schemas.microsoft.com/office/drawing/2014/main" id="{7A161ECE-A541-F423-9431-E125621EC99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4157590617"/>
      </p:ext>
    </p:extLst>
  </p:cSld>
  <p:clrMapOvr>
    <a:masterClrMapping/>
  </p:clrMapOvr>
  <p:transition spd="slow" advTm="221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9" fill="hold" display="0">
                  <p:stCondLst>
                    <p:cond delay="indefinite"/>
                  </p:stCondLst>
                  <p:endCondLst>
                    <p:cond evt="onStopAudio" delay="0">
                      <p:tgtEl>
                        <p:sldTgt/>
                      </p:tgtEl>
                    </p:cond>
                  </p:endCondLst>
                </p:cTn>
                <p:tgtEl>
                  <p:spTgt spid="2"/>
                </p:tgtEl>
              </p:cMediaNode>
            </p:audio>
          </p:childTnLst>
        </p:cTn>
      </p:par>
    </p:tnLst>
    <p:bldLst>
      <p:bldP spid="8"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41E9E44-5BA4-4E71-BF15-8315EA06343B}"/>
              </a:ext>
            </a:extLst>
          </p:cNvPr>
          <p:cNvSpPr/>
          <p:nvPr/>
        </p:nvSpPr>
        <p:spPr>
          <a:xfrm>
            <a:off x="1294674" y="2447513"/>
            <a:ext cx="8712967" cy="764825"/>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s-ES" dirty="0">
                <a:latin typeface="Century Gothic" panose="020B0502020202020204" pitchFamily="34" charset="0"/>
                <a:ea typeface="Calibri" panose="020F0502020204030204" pitchFamily="34" charset="0"/>
                <a:cs typeface="Times New Roman" panose="02020603050405020304" pitchFamily="18" charset="0"/>
              </a:rPr>
              <a:t>Estimadores</a:t>
            </a:r>
          </a:p>
          <a:p>
            <a:pPr marL="285750" indent="-285750" algn="just">
              <a:lnSpc>
                <a:spcPct val="107000"/>
              </a:lnSpc>
              <a:spcAft>
                <a:spcPts val="800"/>
              </a:spcAft>
              <a:buFont typeface="Arial" panose="020B0604020202020204" pitchFamily="34" charset="0"/>
              <a:buChar char="•"/>
            </a:pPr>
            <a:r>
              <a:rPr lang="es-ES" dirty="0">
                <a:latin typeface="Century Gothic" panose="020B0502020202020204" pitchFamily="34" charset="0"/>
                <a:ea typeface="Calibri" panose="020F0502020204030204" pitchFamily="34" charset="0"/>
                <a:cs typeface="Times New Roman" panose="02020603050405020304" pitchFamily="18" charset="0"/>
              </a:rPr>
              <a:t>Distribución de Probabilidad de los Estimadores</a:t>
            </a:r>
          </a:p>
        </p:txBody>
      </p:sp>
      <p:sp>
        <p:nvSpPr>
          <p:cNvPr id="2" name="TextBox 8">
            <a:extLst>
              <a:ext uri="{FF2B5EF4-FFF2-40B4-BE49-F238E27FC236}">
                <a16:creationId xmlns:a16="http://schemas.microsoft.com/office/drawing/2014/main" id="{146F2178-D334-DE6C-7E51-1BD2DDD1A6C4}"/>
              </a:ext>
            </a:extLst>
          </p:cNvPr>
          <p:cNvSpPr txBox="1"/>
          <p:nvPr/>
        </p:nvSpPr>
        <p:spPr>
          <a:xfrm>
            <a:off x="1294674" y="650247"/>
            <a:ext cx="73661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4000" b="1" dirty="0">
                <a:solidFill>
                  <a:srgbClr val="172186"/>
                </a:solidFill>
                <a:latin typeface="Century Gothic" panose="020B0502020202020204" pitchFamily="34" charset="0"/>
              </a:rPr>
              <a:t>Agenda</a:t>
            </a:r>
            <a:endParaRPr kumimoji="0" lang="es-AR" sz="6000" b="1" i="0" u="none" strike="noStrike" kern="1200" cap="none" spc="0" normalizeH="0" baseline="0" noProof="0" dirty="0">
              <a:ln>
                <a:noFill/>
              </a:ln>
              <a:solidFill>
                <a:srgbClr val="172186"/>
              </a:solidFill>
              <a:effectLst/>
              <a:uLnTx/>
              <a:uFillTx/>
              <a:latin typeface="Century Gothic" panose="020B0502020202020204" pitchFamily="34" charset="0"/>
            </a:endParaRPr>
          </a:p>
        </p:txBody>
      </p:sp>
    </p:spTree>
    <p:extLst>
      <p:ext uri="{BB962C8B-B14F-4D97-AF65-F5344CB8AC3E}">
        <p14:creationId xmlns:p14="http://schemas.microsoft.com/office/powerpoint/2010/main" val="1091854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170428" y="2330766"/>
            <a:ext cx="819599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6000" b="1" dirty="0">
                <a:solidFill>
                  <a:srgbClr val="172186"/>
                </a:solidFill>
                <a:latin typeface="Century Gothic" panose="020B0502020202020204" pitchFamily="34" charset="0"/>
              </a:rPr>
              <a:t>Estimadores</a:t>
            </a:r>
            <a:endParaRPr kumimoji="0" lang="es-AR" sz="6000" b="1" i="0" u="none" strike="noStrike" kern="1200" cap="none" spc="0" normalizeH="0" baseline="0" noProof="0" dirty="0">
              <a:ln>
                <a:noFill/>
              </a:ln>
              <a:solidFill>
                <a:srgbClr val="172186"/>
              </a:solidFill>
              <a:effectLst/>
              <a:uLnTx/>
              <a:uFillTx/>
              <a:latin typeface="Century Gothic" panose="020B0502020202020204" pitchFamily="34" charset="0"/>
            </a:endParaRPr>
          </a:p>
        </p:txBody>
      </p:sp>
    </p:spTree>
    <p:extLst>
      <p:ext uri="{BB962C8B-B14F-4D97-AF65-F5344CB8AC3E}">
        <p14:creationId xmlns:p14="http://schemas.microsoft.com/office/powerpoint/2010/main" val="387656898"/>
      </p:ext>
    </p:extLst>
  </p:cSld>
  <p:clrMapOvr>
    <a:masterClrMapping/>
  </p:clrMapOvr>
  <p:transition spd="slow" advTm="37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0DF90F7-FC25-4778-899A-38E51D9B3146}"/>
              </a:ext>
            </a:extLst>
          </p:cNvPr>
          <p:cNvSpPr/>
          <p:nvPr/>
        </p:nvSpPr>
        <p:spPr>
          <a:xfrm>
            <a:off x="1524000" y="487615"/>
            <a:ext cx="9144000" cy="6186309"/>
          </a:xfrm>
          <a:prstGeom prst="rect">
            <a:avLst/>
          </a:prstGeom>
        </p:spPr>
        <p:txBody>
          <a:bodyPr wrap="square">
            <a:spAutoFit/>
          </a:bodyPr>
          <a:lstStyle/>
          <a:p>
            <a:pPr algn="just"/>
            <a:r>
              <a:rPr lang="es-ES" b="1" dirty="0">
                <a:solidFill>
                  <a:srgbClr val="2E3192"/>
                </a:solidFill>
                <a:latin typeface="Century Gothic" panose="020B0502020202020204" pitchFamily="34" charset="0"/>
              </a:rPr>
              <a:t>Características Poblaciones y Muestrales</a:t>
            </a:r>
          </a:p>
          <a:p>
            <a:pPr algn="just"/>
            <a:endParaRPr lang="es-ES" b="1" dirty="0">
              <a:solidFill>
                <a:srgbClr val="2E3192"/>
              </a:solidFill>
              <a:latin typeface="Century Gothic" panose="020B0502020202020204" pitchFamily="34" charset="0"/>
            </a:endParaRPr>
          </a:p>
          <a:p>
            <a:pPr algn="just"/>
            <a:r>
              <a:rPr lang="es-ES" b="1" dirty="0">
                <a:solidFill>
                  <a:srgbClr val="2E3192"/>
                </a:solidFill>
                <a:latin typeface="Century Gothic" panose="020B0502020202020204" pitchFamily="34" charset="0"/>
              </a:rPr>
              <a:t>Parámetro Estadístico</a:t>
            </a:r>
          </a:p>
          <a:p>
            <a:pPr algn="just"/>
            <a:endParaRPr lang="es-ES" dirty="0">
              <a:latin typeface="Century Gothic" panose="020B0502020202020204" pitchFamily="34" charset="0"/>
            </a:endParaRPr>
          </a:p>
          <a:p>
            <a:pPr algn="just"/>
            <a:r>
              <a:rPr lang="es-ES" dirty="0">
                <a:latin typeface="Century Gothic" panose="020B0502020202020204" pitchFamily="34" charset="0"/>
              </a:rPr>
              <a:t>Toda población es una variable aleatoria, por tal motivo su comportamiento probabilístico está explicado por una Función de Probabilidad (si la variable es discreta) o por una Función de Densidad (si la variable es continua).</a:t>
            </a:r>
          </a:p>
          <a:p>
            <a:pPr algn="just"/>
            <a:endParaRPr lang="es-ES" dirty="0">
              <a:latin typeface="Century Gothic" panose="020B0502020202020204" pitchFamily="34" charset="0"/>
            </a:endParaRPr>
          </a:p>
          <a:p>
            <a:pPr algn="just"/>
            <a:r>
              <a:rPr lang="es-ES" dirty="0">
                <a:latin typeface="Century Gothic" panose="020B0502020202020204" pitchFamily="34" charset="0"/>
              </a:rPr>
              <a:t>Existen medidas que caracterizan a estas funciones y cumplen un papel importante en el análisis inferencial y se las define distinguiendo dos tipos de universos.</a:t>
            </a:r>
          </a:p>
          <a:p>
            <a:pPr algn="just"/>
            <a:endParaRPr lang="es-ES" dirty="0">
              <a:latin typeface="Century Gothic" panose="020B0502020202020204" pitchFamily="34" charset="0"/>
            </a:endParaRPr>
          </a:p>
          <a:p>
            <a:pPr algn="just"/>
            <a:r>
              <a:rPr lang="es-ES" b="1" dirty="0">
                <a:solidFill>
                  <a:srgbClr val="2E3192"/>
                </a:solidFill>
                <a:latin typeface="Century Gothic" panose="020B0502020202020204" pitchFamily="34" charset="0"/>
              </a:rPr>
              <a:t>Universo Finito y Pequeño</a:t>
            </a:r>
          </a:p>
          <a:p>
            <a:pPr algn="just"/>
            <a:endParaRPr lang="es-ES" dirty="0">
              <a:latin typeface="Century Gothic" panose="020B0502020202020204" pitchFamily="34" charset="0"/>
            </a:endParaRPr>
          </a:p>
          <a:p>
            <a:pPr algn="just"/>
            <a:r>
              <a:rPr lang="es-ES" dirty="0">
                <a:latin typeface="Century Gothic" panose="020B0502020202020204" pitchFamily="34" charset="0"/>
              </a:rPr>
              <a:t>Se denomina a toda medida que resume información calculada con las variables poblacionales.</a:t>
            </a:r>
          </a:p>
          <a:p>
            <a:pPr algn="just"/>
            <a:endParaRPr lang="es-ES" dirty="0">
              <a:latin typeface="Century Gothic" panose="020B0502020202020204" pitchFamily="34" charset="0"/>
            </a:endParaRPr>
          </a:p>
          <a:p>
            <a:pPr algn="just"/>
            <a:r>
              <a:rPr lang="es-ES" b="1" dirty="0">
                <a:solidFill>
                  <a:srgbClr val="2E3192"/>
                </a:solidFill>
                <a:latin typeface="Century Gothic" panose="020B0502020202020204" pitchFamily="34" charset="0"/>
              </a:rPr>
              <a:t>Universo Finito y Grande (Infinito)</a:t>
            </a:r>
          </a:p>
          <a:p>
            <a:pPr algn="just"/>
            <a:endParaRPr lang="es-ES" dirty="0">
              <a:latin typeface="Century Gothic" panose="020B0502020202020204" pitchFamily="34" charset="0"/>
            </a:endParaRPr>
          </a:p>
          <a:p>
            <a:pPr algn="just"/>
            <a:r>
              <a:rPr lang="es-ES" dirty="0">
                <a:latin typeface="Century Gothic" panose="020B0502020202020204" pitchFamily="34" charset="0"/>
              </a:rPr>
              <a:t>Se denomina a todo Parámetro Matemático de una función de probabilidad o de densidad de probabilidad que brinda información acerca de una Población.</a:t>
            </a:r>
          </a:p>
        </p:txBody>
      </p:sp>
    </p:spTree>
    <p:extLst>
      <p:ext uri="{BB962C8B-B14F-4D97-AF65-F5344CB8AC3E}">
        <p14:creationId xmlns:p14="http://schemas.microsoft.com/office/powerpoint/2010/main" val="2842963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70DF90F7-FC25-4778-899A-38E51D9B3146}"/>
                  </a:ext>
                </a:extLst>
              </p:cNvPr>
              <p:cNvSpPr/>
              <p:nvPr/>
            </p:nvSpPr>
            <p:spPr>
              <a:xfrm>
                <a:off x="1524000" y="487615"/>
                <a:ext cx="9144000" cy="4524315"/>
              </a:xfrm>
              <a:prstGeom prst="rect">
                <a:avLst/>
              </a:prstGeom>
            </p:spPr>
            <p:txBody>
              <a:bodyPr wrap="square">
                <a:spAutoFit/>
              </a:bodyPr>
              <a:lstStyle/>
              <a:p>
                <a:pPr algn="just"/>
                <a:r>
                  <a:rPr lang="es-ES" b="1" dirty="0">
                    <a:solidFill>
                      <a:srgbClr val="2E3192"/>
                    </a:solidFill>
                    <a:latin typeface="Century Gothic" panose="020B0502020202020204" pitchFamily="34" charset="0"/>
                  </a:rPr>
                  <a:t>Ejemplos de Parámetros</a:t>
                </a:r>
              </a:p>
              <a:p>
                <a:pPr algn="just"/>
                <a:endParaRPr lang="es-ES" dirty="0">
                  <a:latin typeface="Century Gothic" panose="020B0502020202020204" pitchFamily="34" charset="0"/>
                </a:endParaRPr>
              </a:p>
              <a:p>
                <a:pPr marL="285750" indent="-285750" algn="just">
                  <a:buFont typeface="Arial" panose="020B0604020202020204" pitchFamily="34" charset="0"/>
                  <a:buChar char="•"/>
                </a:pPr>
                <a:r>
                  <a:rPr lang="es-ES" dirty="0">
                    <a:latin typeface="Century Gothic" panose="020B0502020202020204" pitchFamily="34" charset="0"/>
                  </a:rPr>
                  <a:t>El total de elementos que presenta un determinado atributo</a:t>
                </a:r>
              </a:p>
              <a:p>
                <a:pPr marL="285750" indent="-285750" algn="just">
                  <a:buFont typeface="Arial" panose="020B0604020202020204" pitchFamily="34" charset="0"/>
                  <a:buChar char="•"/>
                </a:pPr>
                <a:endParaRPr lang="es-ES" dirty="0">
                  <a:latin typeface="Century Gothic" panose="020B0502020202020204" pitchFamily="34" charset="0"/>
                </a:endParaRPr>
              </a:p>
              <a:p>
                <a:pPr marL="285750" indent="-285750" algn="just">
                  <a:buFont typeface="Arial" panose="020B0604020202020204" pitchFamily="34" charset="0"/>
                  <a:buChar char="•"/>
                </a:pPr>
                <a:r>
                  <a:rPr lang="es-ES" dirty="0">
                    <a:latin typeface="Century Gothic" panose="020B0502020202020204" pitchFamily="34" charset="0"/>
                  </a:rPr>
                  <a:t>La proporción de elementos que presentan un determinado atributo</a:t>
                </a:r>
              </a:p>
              <a:p>
                <a:pPr marL="285750" indent="-285750" algn="just">
                  <a:buFont typeface="Arial" panose="020B0604020202020204" pitchFamily="34" charset="0"/>
                  <a:buChar char="•"/>
                </a:pPr>
                <a:endParaRPr lang="es-ES" dirty="0">
                  <a:latin typeface="Century Gothic" panose="020B0502020202020204" pitchFamily="34" charset="0"/>
                </a:endParaRPr>
              </a:p>
              <a:p>
                <a:pPr marL="285750" indent="-285750" algn="just">
                  <a:buFont typeface="Arial" panose="020B0604020202020204" pitchFamily="34" charset="0"/>
                  <a:buChar char="•"/>
                </a:pPr>
                <a:r>
                  <a:rPr lang="es-ES" dirty="0">
                    <a:latin typeface="Century Gothic" panose="020B0502020202020204" pitchFamily="34" charset="0"/>
                  </a:rPr>
                  <a:t>La media aritmética</a:t>
                </a:r>
              </a:p>
              <a:p>
                <a:pPr marL="285750" indent="-285750" algn="just">
                  <a:buFont typeface="Arial" panose="020B0604020202020204" pitchFamily="34" charset="0"/>
                  <a:buChar char="•"/>
                </a:pPr>
                <a:endParaRPr lang="es-ES" dirty="0">
                  <a:latin typeface="Century Gothic" panose="020B0502020202020204" pitchFamily="34" charset="0"/>
                </a:endParaRPr>
              </a:p>
              <a:p>
                <a:pPr marL="285750" indent="-285750" algn="just">
                  <a:buFont typeface="Arial" panose="020B0604020202020204" pitchFamily="34" charset="0"/>
                  <a:buChar char="•"/>
                </a:pPr>
                <a:r>
                  <a:rPr lang="es-ES" dirty="0">
                    <a:latin typeface="Century Gothic" panose="020B0502020202020204" pitchFamily="34" charset="0"/>
                  </a:rPr>
                  <a:t>La varianza</a:t>
                </a:r>
              </a:p>
              <a:p>
                <a:pPr marL="285750" indent="-285750" algn="just">
                  <a:buFont typeface="Arial" panose="020B0604020202020204" pitchFamily="34" charset="0"/>
                  <a:buChar char="•"/>
                </a:pPr>
                <a:endParaRPr lang="es-ES" dirty="0">
                  <a:latin typeface="Century Gothic" panose="020B0502020202020204" pitchFamily="34" charset="0"/>
                </a:endParaRPr>
              </a:p>
              <a:p>
                <a:pPr marL="285750" indent="-285750" algn="just">
                  <a:buFont typeface="Arial" panose="020B0604020202020204" pitchFamily="34" charset="0"/>
                  <a:buChar char="•"/>
                </a:pPr>
                <a:r>
                  <a:rPr lang="es-ES" dirty="0">
                    <a:latin typeface="Century Gothic" panose="020B0502020202020204" pitchFamily="34" charset="0"/>
                  </a:rPr>
                  <a:t>El desvío estándar</a:t>
                </a:r>
              </a:p>
              <a:p>
                <a:pPr marL="285750" indent="-285750" algn="just">
                  <a:buFont typeface="Arial" panose="020B0604020202020204" pitchFamily="34" charset="0"/>
                  <a:buChar char="•"/>
                </a:pPr>
                <a:endParaRPr lang="es-ES" dirty="0">
                  <a:latin typeface="Century Gothic" panose="020B0502020202020204" pitchFamily="34" charset="0"/>
                </a:endParaRPr>
              </a:p>
              <a:p>
                <a:pPr marL="285750" indent="-285750" algn="just">
                  <a:buFont typeface="Arial" panose="020B0604020202020204" pitchFamily="34" charset="0"/>
                  <a:buChar char="•"/>
                </a:pPr>
                <a:r>
                  <a:rPr lang="es-ES" dirty="0">
                    <a:latin typeface="Century Gothic" panose="020B0502020202020204" pitchFamily="34" charset="0"/>
                  </a:rPr>
                  <a:t>Etc.</a:t>
                </a:r>
              </a:p>
              <a:p>
                <a:pPr algn="just"/>
                <a:endParaRPr lang="es-ES" dirty="0">
                  <a:latin typeface="Century Gothic" panose="020B0502020202020204" pitchFamily="34" charset="0"/>
                </a:endParaRPr>
              </a:p>
              <a:p>
                <a:pPr algn="just"/>
                <a:r>
                  <a:rPr lang="es-ES" dirty="0">
                    <a:latin typeface="Century Gothic" panose="020B0502020202020204" pitchFamily="34" charset="0"/>
                  </a:rPr>
                  <a:t>Cuando se quiera representar a un parámetro indefinido se utilizará la letra griega Theta </a:t>
                </a:r>
                <a14:m>
                  <m:oMath xmlns:m="http://schemas.openxmlformats.org/officeDocument/2006/math">
                    <m:r>
                      <a:rPr lang="es-AR" i="1" smtClean="0">
                        <a:latin typeface="Cambria Math" panose="02040503050406030204" pitchFamily="18" charset="0"/>
                        <a:ea typeface="Cambria Math" panose="02040503050406030204" pitchFamily="18" charset="0"/>
                      </a:rPr>
                      <m:t>𝜃</m:t>
                    </m:r>
                  </m:oMath>
                </a14:m>
                <a:r>
                  <a:rPr lang="es-ES" dirty="0">
                    <a:latin typeface="Century Gothic" panose="020B0502020202020204" pitchFamily="34" charset="0"/>
                  </a:rPr>
                  <a:t>.</a:t>
                </a:r>
              </a:p>
            </p:txBody>
          </p:sp>
        </mc:Choice>
        <mc:Fallback xmlns="">
          <p:sp>
            <p:nvSpPr>
              <p:cNvPr id="2" name="Rectángulo 1">
                <a:extLst>
                  <a:ext uri="{FF2B5EF4-FFF2-40B4-BE49-F238E27FC236}">
                    <a16:creationId xmlns:a16="http://schemas.microsoft.com/office/drawing/2014/main" id="{70DF90F7-FC25-4778-899A-38E51D9B3146}"/>
                  </a:ext>
                </a:extLst>
              </p:cNvPr>
              <p:cNvSpPr>
                <a:spLocks noRot="1" noChangeAspect="1" noMove="1" noResize="1" noEditPoints="1" noAdjustHandles="1" noChangeArrowheads="1" noChangeShapeType="1" noTextEdit="1"/>
              </p:cNvSpPr>
              <p:nvPr/>
            </p:nvSpPr>
            <p:spPr>
              <a:xfrm>
                <a:off x="1524000" y="487615"/>
                <a:ext cx="9144000" cy="4524315"/>
              </a:xfrm>
              <a:prstGeom prst="rect">
                <a:avLst/>
              </a:prstGeom>
              <a:blipFill>
                <a:blip r:embed="rId2"/>
                <a:stretch>
                  <a:fillRect l="-533" t="-809" r="-533" b="-1213"/>
                </a:stretch>
              </a:blipFill>
            </p:spPr>
            <p:txBody>
              <a:bodyPr/>
              <a:lstStyle/>
              <a:p>
                <a:r>
                  <a:rPr lang="es-AR">
                    <a:noFill/>
                  </a:rPr>
                  <a:t> </a:t>
                </a:r>
              </a:p>
            </p:txBody>
          </p:sp>
        </mc:Fallback>
      </mc:AlternateContent>
    </p:spTree>
    <p:extLst>
      <p:ext uri="{BB962C8B-B14F-4D97-AF65-F5344CB8AC3E}">
        <p14:creationId xmlns:p14="http://schemas.microsoft.com/office/powerpoint/2010/main" val="1138432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544810" y="980729"/>
                <a:ext cx="9123190" cy="5562357"/>
              </a:xfrm>
              <a:prstGeom prst="rect">
                <a:avLst/>
              </a:prstGeom>
            </p:spPr>
            <p:txBody>
              <a:bodyPr wrap="square">
                <a:spAutoFit/>
              </a:bodyPr>
              <a:lstStyle/>
              <a:p>
                <a:pPr algn="just"/>
                <a:r>
                  <a:rPr lang="es-AR" b="1" dirty="0">
                    <a:solidFill>
                      <a:srgbClr val="2E3192"/>
                    </a:solidFill>
                    <a:latin typeface="Century Gothic" panose="020B0502020202020204" pitchFamily="34" charset="0"/>
                  </a:rPr>
                  <a:t>Parámetro: Media Poblacional </a:t>
                </a:r>
                <a14:m>
                  <m:oMath xmlns:m="http://schemas.openxmlformats.org/officeDocument/2006/math">
                    <m:r>
                      <a:rPr lang="es-AR" b="1">
                        <a:solidFill>
                          <a:srgbClr val="2E3192"/>
                        </a:solidFill>
                        <a:latin typeface="Cambria Math" panose="02040503050406030204" pitchFamily="18" charset="0"/>
                      </a:rPr>
                      <m:t>𝝁</m:t>
                    </m:r>
                  </m:oMath>
                </a14:m>
                <a:endParaRPr lang="es-AR" b="1" dirty="0">
                  <a:solidFill>
                    <a:srgbClr val="2E3192"/>
                  </a:solidFill>
                  <a:latin typeface="Century Gothic" panose="020B0502020202020204" pitchFamily="34" charset="0"/>
                </a:endParaRPr>
              </a:p>
              <a:p>
                <a:endParaRPr lang="es-AR" dirty="0"/>
              </a:p>
              <a:p>
                <a:pPr/>
                <a14:m>
                  <m:oMathPara xmlns:m="http://schemas.openxmlformats.org/officeDocument/2006/math">
                    <m:oMathParaPr>
                      <m:jc m:val="centerGroup"/>
                    </m:oMathParaPr>
                    <m:oMath xmlns:m="http://schemas.openxmlformats.org/officeDocument/2006/math">
                      <m:r>
                        <a:rPr lang="es-AR" b="1" i="1" smtClean="0">
                          <a:solidFill>
                            <a:schemeClr val="tx1"/>
                          </a:solidFill>
                          <a:latin typeface="Cambria Math" panose="02040503050406030204" pitchFamily="18" charset="0"/>
                          <a:ea typeface="Cambria Math" panose="02040503050406030204" pitchFamily="18" charset="0"/>
                        </a:rPr>
                        <m:t>𝝁</m:t>
                      </m:r>
                      <m:r>
                        <a:rPr lang="es-AR" b="1" i="1" smtClean="0">
                          <a:solidFill>
                            <a:schemeClr val="tx1"/>
                          </a:solidFill>
                          <a:latin typeface="Cambria Math" panose="02040503050406030204" pitchFamily="18" charset="0"/>
                          <a:ea typeface="Cambria Math" panose="02040503050406030204" pitchFamily="18" charset="0"/>
                        </a:rPr>
                        <m:t>=</m:t>
                      </m:r>
                      <m:nary>
                        <m:naryPr>
                          <m:chr m:val="∑"/>
                          <m:ctrlPr>
                            <a:rPr lang="es-AR" b="1" i="1" smtClean="0">
                              <a:solidFill>
                                <a:schemeClr val="tx1"/>
                              </a:solidFill>
                              <a:latin typeface="Cambria Math" panose="02040503050406030204" pitchFamily="18" charset="0"/>
                              <a:ea typeface="Cambria Math" panose="02040503050406030204" pitchFamily="18" charset="0"/>
                            </a:rPr>
                          </m:ctrlPr>
                        </m:naryPr>
                        <m:sub>
                          <m:r>
                            <m:rPr>
                              <m:brk m:alnAt="23"/>
                            </m:rPr>
                            <a:rPr lang="es-AR" b="1" i="1" smtClean="0">
                              <a:solidFill>
                                <a:schemeClr val="tx1"/>
                              </a:solidFill>
                              <a:latin typeface="Cambria Math" panose="02040503050406030204" pitchFamily="18" charset="0"/>
                              <a:ea typeface="Cambria Math" panose="02040503050406030204" pitchFamily="18" charset="0"/>
                            </a:rPr>
                            <m:t>𝒊</m:t>
                          </m:r>
                          <m:r>
                            <a:rPr lang="es-AR" b="1" i="1" smtClean="0">
                              <a:solidFill>
                                <a:schemeClr val="tx1"/>
                              </a:solidFill>
                              <a:latin typeface="Cambria Math" panose="02040503050406030204" pitchFamily="18" charset="0"/>
                              <a:ea typeface="Cambria Math" panose="02040503050406030204" pitchFamily="18" charset="0"/>
                            </a:rPr>
                            <m:t>=</m:t>
                          </m:r>
                          <m:r>
                            <a:rPr lang="es-AR" b="1" i="1" smtClean="0">
                              <a:solidFill>
                                <a:schemeClr val="tx1"/>
                              </a:solidFill>
                              <a:latin typeface="Cambria Math" panose="02040503050406030204" pitchFamily="18" charset="0"/>
                              <a:ea typeface="Cambria Math" panose="02040503050406030204" pitchFamily="18" charset="0"/>
                            </a:rPr>
                            <m:t>𝟏</m:t>
                          </m:r>
                        </m:sub>
                        <m:sup>
                          <m:r>
                            <a:rPr lang="es-AR" b="1" i="1" smtClean="0">
                              <a:solidFill>
                                <a:schemeClr val="tx1"/>
                              </a:solidFill>
                              <a:latin typeface="Cambria Math" panose="02040503050406030204" pitchFamily="18" charset="0"/>
                              <a:ea typeface="Cambria Math" panose="02040503050406030204" pitchFamily="18" charset="0"/>
                            </a:rPr>
                            <m:t>𝑵</m:t>
                          </m:r>
                        </m:sup>
                        <m:e>
                          <m:f>
                            <m:fPr>
                              <m:ctrlPr>
                                <a:rPr lang="es-AR" b="1" i="1" smtClean="0">
                                  <a:solidFill>
                                    <a:schemeClr val="tx1"/>
                                  </a:solidFill>
                                  <a:latin typeface="Cambria Math" panose="02040503050406030204" pitchFamily="18" charset="0"/>
                                  <a:ea typeface="Cambria Math" panose="02040503050406030204" pitchFamily="18" charset="0"/>
                                </a:rPr>
                              </m:ctrlPr>
                            </m:fPr>
                            <m:num>
                              <m:sSub>
                                <m:sSubPr>
                                  <m:ctrlPr>
                                    <a:rPr lang="es-AR" b="1" i="1" smtClean="0">
                                      <a:solidFill>
                                        <a:schemeClr val="tx1"/>
                                      </a:solidFill>
                                      <a:latin typeface="Cambria Math" panose="02040503050406030204" pitchFamily="18" charset="0"/>
                                      <a:ea typeface="Cambria Math" panose="02040503050406030204" pitchFamily="18" charset="0"/>
                                    </a:rPr>
                                  </m:ctrlPr>
                                </m:sSubPr>
                                <m:e>
                                  <m:r>
                                    <a:rPr lang="es-AR" b="1" i="1" smtClean="0">
                                      <a:solidFill>
                                        <a:schemeClr val="tx1"/>
                                      </a:solidFill>
                                      <a:latin typeface="Cambria Math" panose="02040503050406030204" pitchFamily="18" charset="0"/>
                                      <a:ea typeface="Cambria Math" panose="02040503050406030204" pitchFamily="18" charset="0"/>
                                    </a:rPr>
                                    <m:t>𝑿</m:t>
                                  </m:r>
                                </m:e>
                                <m:sub>
                                  <m:r>
                                    <a:rPr lang="es-AR" b="1" i="1" smtClean="0">
                                      <a:solidFill>
                                        <a:schemeClr val="tx1"/>
                                      </a:solidFill>
                                      <a:latin typeface="Cambria Math" panose="02040503050406030204" pitchFamily="18" charset="0"/>
                                      <a:ea typeface="Cambria Math" panose="02040503050406030204" pitchFamily="18" charset="0"/>
                                    </a:rPr>
                                    <m:t>𝒊</m:t>
                                  </m:r>
                                </m:sub>
                              </m:sSub>
                            </m:num>
                            <m:den>
                              <m:r>
                                <a:rPr lang="es-AR" b="1" i="1" smtClean="0">
                                  <a:solidFill>
                                    <a:schemeClr val="tx1"/>
                                  </a:solidFill>
                                  <a:latin typeface="Cambria Math" panose="02040503050406030204" pitchFamily="18" charset="0"/>
                                  <a:ea typeface="Cambria Math" panose="02040503050406030204" pitchFamily="18" charset="0"/>
                                </a:rPr>
                                <m:t>𝑵</m:t>
                              </m:r>
                            </m:den>
                          </m:f>
                        </m:e>
                      </m:nary>
                    </m:oMath>
                  </m:oMathPara>
                </a14:m>
                <a:endParaRPr lang="es-AR" b="1" dirty="0">
                  <a:solidFill>
                    <a:schemeClr val="tx1"/>
                  </a:solidFill>
                </a:endParaRPr>
              </a:p>
              <a:p>
                <a:endParaRPr lang="es-AR" b="1" dirty="0"/>
              </a:p>
              <a:p>
                <a:r>
                  <a:rPr lang="es-AR" b="1" dirty="0">
                    <a:solidFill>
                      <a:srgbClr val="2E3192"/>
                    </a:solidFill>
                    <a:latin typeface="Century Gothic" panose="020B0502020202020204" pitchFamily="34" charset="0"/>
                  </a:rPr>
                  <a:t>Parámetro: Varianza Poblacional </a:t>
                </a:r>
                <a14:m>
                  <m:oMath xmlns:m="http://schemas.openxmlformats.org/officeDocument/2006/math">
                    <m:sSup>
                      <m:sSupPr>
                        <m:ctrlPr>
                          <a:rPr lang="es-AR" b="1" i="1">
                            <a:solidFill>
                              <a:srgbClr val="2E3192"/>
                            </a:solidFill>
                            <a:latin typeface="Cambria Math" panose="02040503050406030204" pitchFamily="18" charset="0"/>
                          </a:rPr>
                        </m:ctrlPr>
                      </m:sSupPr>
                      <m:e>
                        <m:r>
                          <a:rPr lang="es-AR" b="1">
                            <a:solidFill>
                              <a:srgbClr val="2E3192"/>
                            </a:solidFill>
                            <a:latin typeface="Cambria Math" panose="02040503050406030204" pitchFamily="18" charset="0"/>
                          </a:rPr>
                          <m:t>𝝈</m:t>
                        </m:r>
                      </m:e>
                      <m:sup>
                        <m:r>
                          <a:rPr lang="es-AR" b="1">
                            <a:solidFill>
                              <a:srgbClr val="2E3192"/>
                            </a:solidFill>
                            <a:latin typeface="Cambria Math" panose="02040503050406030204" pitchFamily="18" charset="0"/>
                          </a:rPr>
                          <m:t>𝟐</m:t>
                        </m:r>
                      </m:sup>
                    </m:sSup>
                  </m:oMath>
                </a14:m>
                <a:endParaRPr lang="es-AR" b="1" dirty="0">
                  <a:solidFill>
                    <a:srgbClr val="2E3192"/>
                  </a:solidFill>
                  <a:latin typeface="Century Gothic" panose="020B0502020202020204" pitchFamily="34" charset="0"/>
                </a:endParaRPr>
              </a:p>
              <a:p>
                <a:endParaRPr lang="es-AR" dirty="0"/>
              </a:p>
              <a:p>
                <a:pPr/>
                <a14:m>
                  <m:oMathPara xmlns:m="http://schemas.openxmlformats.org/officeDocument/2006/math">
                    <m:oMathParaPr>
                      <m:jc m:val="centerGroup"/>
                    </m:oMathParaPr>
                    <m:oMath xmlns:m="http://schemas.openxmlformats.org/officeDocument/2006/math">
                      <m:sSup>
                        <m:sSupPr>
                          <m:ctrlPr>
                            <a:rPr lang="es-AR" b="1" i="1" smtClean="0">
                              <a:solidFill>
                                <a:schemeClr val="tx1"/>
                              </a:solidFill>
                              <a:latin typeface="Cambria Math" panose="02040503050406030204" pitchFamily="18" charset="0"/>
                            </a:rPr>
                          </m:ctrlPr>
                        </m:sSupPr>
                        <m:e>
                          <m:r>
                            <a:rPr lang="es-AR" b="1" i="1">
                              <a:solidFill>
                                <a:schemeClr val="tx1"/>
                              </a:solidFill>
                              <a:latin typeface="Cambria Math" panose="02040503050406030204" pitchFamily="18" charset="0"/>
                              <a:ea typeface="Cambria Math" panose="02040503050406030204" pitchFamily="18" charset="0"/>
                            </a:rPr>
                            <m:t>𝝈</m:t>
                          </m:r>
                        </m:e>
                        <m:sup>
                          <m:r>
                            <a:rPr lang="es-AR" b="1" i="1">
                              <a:solidFill>
                                <a:schemeClr val="tx1"/>
                              </a:solidFill>
                              <a:latin typeface="Cambria Math" panose="02040503050406030204" pitchFamily="18" charset="0"/>
                            </a:rPr>
                            <m:t>𝟐</m:t>
                          </m:r>
                        </m:sup>
                      </m:sSup>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𝑵</m:t>
                          </m:r>
                        </m:sup>
                        <m:e>
                          <m:f>
                            <m:fPr>
                              <m:ctrlPr>
                                <a:rPr lang="es-AR" b="1" i="1">
                                  <a:latin typeface="Cambria Math" panose="02040503050406030204" pitchFamily="18" charset="0"/>
                                  <a:ea typeface="Cambria Math" panose="02040503050406030204" pitchFamily="18" charset="0"/>
                                </a:rPr>
                              </m:ctrlPr>
                            </m:fPr>
                            <m:num>
                              <m:sSup>
                                <m:sSupPr>
                                  <m:ctrlPr>
                                    <a:rPr lang="es-AR" b="1" i="1" smtClean="0">
                                      <a:latin typeface="Cambria Math" panose="02040503050406030204" pitchFamily="18" charset="0"/>
                                      <a:ea typeface="Cambria Math" panose="02040503050406030204" pitchFamily="18" charset="0"/>
                                    </a:rPr>
                                  </m:ctrlPr>
                                </m:sSupPr>
                                <m:e>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𝝁</m:t>
                                  </m:r>
                                  <m:r>
                                    <a:rPr lang="es-AR" b="1" i="1">
                                      <a:latin typeface="Cambria Math" panose="02040503050406030204" pitchFamily="18" charset="0"/>
                                      <a:ea typeface="Cambria Math" panose="02040503050406030204" pitchFamily="18" charset="0"/>
                                    </a:rPr>
                                    <m:t>)</m:t>
                                  </m:r>
                                </m:e>
                                <m:sup>
                                  <m:r>
                                    <a:rPr lang="es-AR" b="1" i="1" smtClean="0">
                                      <a:latin typeface="Cambria Math" panose="02040503050406030204" pitchFamily="18" charset="0"/>
                                      <a:ea typeface="Cambria Math" panose="02040503050406030204" pitchFamily="18" charset="0"/>
                                    </a:rPr>
                                    <m:t>𝟐</m:t>
                                  </m:r>
                                </m:sup>
                              </m:sSup>
                            </m:num>
                            <m:den>
                              <m:r>
                                <a:rPr lang="es-AR" b="1" i="1">
                                  <a:latin typeface="Cambria Math" panose="02040503050406030204" pitchFamily="18" charset="0"/>
                                  <a:ea typeface="Cambria Math" panose="02040503050406030204" pitchFamily="18" charset="0"/>
                                </a:rPr>
                                <m:t>𝑵</m:t>
                              </m:r>
                            </m:den>
                          </m:f>
                        </m:e>
                      </m:nary>
                    </m:oMath>
                  </m:oMathPara>
                </a14:m>
                <a:endParaRPr lang="es-AR" b="1" dirty="0">
                  <a:ea typeface="Cambria Math" panose="02040503050406030204" pitchFamily="18" charset="0"/>
                </a:endParaRPr>
              </a:p>
              <a:p>
                <a:endParaRPr lang="es-AR" b="1" dirty="0">
                  <a:solidFill>
                    <a:schemeClr val="tx1"/>
                  </a:solidFill>
                </a:endParaRPr>
              </a:p>
              <a:p>
                <a:r>
                  <a:rPr lang="es-AR" b="1" dirty="0">
                    <a:solidFill>
                      <a:srgbClr val="2E3192"/>
                    </a:solidFill>
                    <a:latin typeface="Century Gothic" panose="020B0502020202020204" pitchFamily="34" charset="0"/>
                  </a:rPr>
                  <a:t>Parámetro: Proporción Poblacional </a:t>
                </a:r>
                <a14:m>
                  <m:oMath xmlns:m="http://schemas.openxmlformats.org/officeDocument/2006/math">
                    <m:r>
                      <a:rPr lang="es-AR" b="1">
                        <a:solidFill>
                          <a:srgbClr val="2E3192"/>
                        </a:solidFill>
                        <a:latin typeface="Cambria Math" panose="02040503050406030204" pitchFamily="18" charset="0"/>
                      </a:rPr>
                      <m:t>𝒑</m:t>
                    </m:r>
                  </m:oMath>
                </a14:m>
                <a:endParaRPr lang="es-AR" b="1" dirty="0">
                  <a:solidFill>
                    <a:srgbClr val="2E3192"/>
                  </a:solidFill>
                  <a:latin typeface="Century Gothic" panose="020B0502020202020204" pitchFamily="34" charset="0"/>
                </a:endParaRPr>
              </a:p>
              <a:p>
                <a:endParaRPr lang="es-AR" dirty="0"/>
              </a:p>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ea typeface="Cambria Math" panose="02040503050406030204" pitchFamily="18" charset="0"/>
                        </a:rPr>
                        <m:t>𝒑</m:t>
                      </m:r>
                      <m:r>
                        <a:rPr lang="es-AR" b="1" i="1">
                          <a:latin typeface="Cambria Math" panose="02040503050406030204" pitchFamily="18" charset="0"/>
                          <a:ea typeface="Cambria Math" panose="02040503050406030204" pitchFamily="18" charset="0"/>
                        </a:rPr>
                        <m:t>=</m:t>
                      </m:r>
                      <m:nary>
                        <m:naryPr>
                          <m:chr m:val="∑"/>
                          <m:ctrlPr>
                            <a:rPr lang="es-AR" b="1" i="1">
                              <a:latin typeface="Cambria Math" panose="02040503050406030204" pitchFamily="18" charset="0"/>
                              <a:ea typeface="Cambria Math" panose="02040503050406030204" pitchFamily="18" charset="0"/>
                            </a:rPr>
                          </m:ctrlPr>
                        </m:naryPr>
                        <m:sub>
                          <m:r>
                            <m:rPr>
                              <m:brk m:alnAt="23"/>
                            </m:rPr>
                            <a:rPr lang="es-AR" b="1" i="1">
                              <a:latin typeface="Cambria Math" panose="02040503050406030204" pitchFamily="18" charset="0"/>
                              <a:ea typeface="Cambria Math" panose="02040503050406030204" pitchFamily="18" charset="0"/>
                            </a:rPr>
                            <m:t>𝒊</m:t>
                          </m:r>
                          <m:r>
                            <a:rPr lang="es-AR" b="1" i="1">
                              <a:latin typeface="Cambria Math" panose="02040503050406030204" pitchFamily="18" charset="0"/>
                              <a:ea typeface="Cambria Math" panose="02040503050406030204" pitchFamily="18" charset="0"/>
                            </a:rPr>
                            <m:t>=</m:t>
                          </m:r>
                          <m:r>
                            <a:rPr lang="es-AR" b="1" i="1">
                              <a:latin typeface="Cambria Math" panose="02040503050406030204" pitchFamily="18" charset="0"/>
                              <a:ea typeface="Cambria Math" panose="02040503050406030204" pitchFamily="18" charset="0"/>
                            </a:rPr>
                            <m:t>𝟏</m:t>
                          </m:r>
                        </m:sub>
                        <m:sup>
                          <m:r>
                            <a:rPr lang="es-AR" b="1" i="1">
                              <a:latin typeface="Cambria Math" panose="02040503050406030204" pitchFamily="18" charset="0"/>
                              <a:ea typeface="Cambria Math" panose="02040503050406030204" pitchFamily="18" charset="0"/>
                            </a:rPr>
                            <m:t>𝑵</m:t>
                          </m:r>
                        </m:sup>
                        <m:e>
                          <m:f>
                            <m:fPr>
                              <m:ctrlPr>
                                <a:rPr lang="es-AR" b="1" i="1">
                                  <a:latin typeface="Cambria Math" panose="02040503050406030204" pitchFamily="18" charset="0"/>
                                  <a:ea typeface="Cambria Math" panose="02040503050406030204" pitchFamily="18" charset="0"/>
                                </a:rPr>
                              </m:ctrlPr>
                            </m:fPr>
                            <m:num>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num>
                            <m:den>
                              <m:r>
                                <a:rPr lang="es-AR" b="1" i="1">
                                  <a:latin typeface="Cambria Math" panose="02040503050406030204" pitchFamily="18" charset="0"/>
                                  <a:ea typeface="Cambria Math" panose="02040503050406030204" pitchFamily="18" charset="0"/>
                                </a:rPr>
                                <m:t>𝑵</m:t>
                              </m:r>
                            </m:den>
                          </m:f>
                        </m:e>
                      </m:nary>
                    </m:oMath>
                  </m:oMathPara>
                </a14:m>
                <a:endParaRPr lang="es-AR" b="1" dirty="0">
                  <a:solidFill>
                    <a:schemeClr val="tx1"/>
                  </a:solidFill>
                </a:endParaRPr>
              </a:p>
              <a:p>
                <a:endParaRPr lang="es-AR" b="1" dirty="0"/>
              </a:p>
              <a:p>
                <a:pPr/>
                <a14:m>
                  <m:oMathPara xmlns:m="http://schemas.openxmlformats.org/officeDocument/2006/math">
                    <m:oMathParaPr>
                      <m:jc m:val="centerGroup"/>
                    </m:oMathParaPr>
                    <m:oMath xmlns:m="http://schemas.openxmlformats.org/officeDocument/2006/math">
                      <m:sSub>
                        <m:sSubPr>
                          <m:ctrlPr>
                            <a:rPr lang="es-AR" b="1" i="1">
                              <a:latin typeface="Cambria Math" panose="02040503050406030204" pitchFamily="18" charset="0"/>
                              <a:ea typeface="Cambria Math" panose="02040503050406030204" pitchFamily="18" charset="0"/>
                            </a:rPr>
                          </m:ctrlPr>
                        </m:sSubPr>
                        <m:e>
                          <m:r>
                            <a:rPr lang="es-AR" b="1" i="1">
                              <a:latin typeface="Cambria Math" panose="02040503050406030204" pitchFamily="18" charset="0"/>
                              <a:ea typeface="Cambria Math" panose="02040503050406030204" pitchFamily="18" charset="0"/>
                            </a:rPr>
                            <m:t>𝑿</m:t>
                          </m:r>
                        </m:e>
                        <m:sub>
                          <m:r>
                            <a:rPr lang="es-AR" b="1" i="1">
                              <a:latin typeface="Cambria Math" panose="02040503050406030204" pitchFamily="18" charset="0"/>
                              <a:ea typeface="Cambria Math" panose="02040503050406030204" pitchFamily="18" charset="0"/>
                            </a:rPr>
                            <m:t>𝒊</m:t>
                          </m:r>
                        </m:sub>
                      </m:sSub>
                      <m:r>
                        <a:rPr lang="es-AR" b="1" i="1" smtClean="0">
                          <a:latin typeface="Cambria Math" panose="02040503050406030204" pitchFamily="18" charset="0"/>
                          <a:ea typeface="Cambria Math" panose="02040503050406030204" pitchFamily="18" charset="0"/>
                        </a:rPr>
                        <m:t>=</m:t>
                      </m:r>
                      <m:d>
                        <m:dPr>
                          <m:begChr m:val="{"/>
                          <m:endChr m:val=""/>
                          <m:ctrlPr>
                            <a:rPr lang="es-AR" b="1" i="1" smtClean="0">
                              <a:latin typeface="Cambria Math" panose="02040503050406030204" pitchFamily="18" charset="0"/>
                              <a:ea typeface="Cambria Math" panose="02040503050406030204" pitchFamily="18" charset="0"/>
                            </a:rPr>
                          </m:ctrlPr>
                        </m:dPr>
                        <m:e>
                          <m:eqArr>
                            <m:eqArrPr>
                              <m:ctrlPr>
                                <a:rPr lang="es-AR" b="1" i="1" smtClean="0">
                                  <a:latin typeface="Cambria Math" panose="02040503050406030204" pitchFamily="18" charset="0"/>
                                  <a:ea typeface="Cambria Math" panose="02040503050406030204" pitchFamily="18" charset="0"/>
                                </a:rPr>
                              </m:ctrlPr>
                            </m:eqArrPr>
                            <m:e>
                              <m:r>
                                <a:rPr lang="es-AR" b="1" i="1" smtClean="0">
                                  <a:latin typeface="Cambria Math" panose="02040503050406030204" pitchFamily="18" charset="0"/>
                                  <a:ea typeface="Cambria Math" panose="02040503050406030204" pitchFamily="18" charset="0"/>
                                </a:rPr>
                                <m:t>𝟎</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𝒔𝒊</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𝒍𝒂</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𝒖𝒏𝒊𝒅𝒂𝒅</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𝒆𝒙𝒑𝒆𝒓𝒊𝒎𝒆𝒏𝒕𝒂𝒍</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𝒎𝒆𝒅𝒊𝒅𝒂</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𝑵𝑶</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𝒕𝒊𝒆𝒏𝒆</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𝒆𝒍</m:t>
                              </m:r>
                              <m:r>
                                <a:rPr lang="es-AR" b="1" i="1" smtClean="0">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𝒂𝒕𝒓𝒊𝒃𝒖𝒕𝒐</m:t>
                              </m:r>
                            </m:e>
                            <m:e>
                              <m:r>
                                <a:rPr lang="es-AR" b="1" i="1" smtClean="0">
                                  <a:latin typeface="Cambria Math" panose="02040503050406030204" pitchFamily="18" charset="0"/>
                                  <a:ea typeface="Cambria Math" panose="02040503050406030204" pitchFamily="18" charset="0"/>
                                </a:rPr>
                                <m:t>𝟏</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𝒔𝒊</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𝒍𝒂</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𝒖𝒏𝒊𝒅𝒂𝒅</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𝒆𝒙𝒑𝒆𝒓𝒊𝒎𝒆𝒏𝒕𝒂𝒍</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𝒎𝒆𝒅𝒊𝒅𝒂</m:t>
                              </m:r>
                              <m:r>
                                <a:rPr lang="es-AR" b="1" i="1">
                                  <a:latin typeface="Cambria Math" panose="02040503050406030204" pitchFamily="18" charset="0"/>
                                  <a:ea typeface="Cambria Math" panose="02040503050406030204" pitchFamily="18" charset="0"/>
                                </a:rPr>
                                <m:t> </m:t>
                              </m:r>
                              <m:r>
                                <a:rPr lang="es-AR" b="1" i="1" smtClean="0">
                                  <a:latin typeface="Cambria Math" panose="02040503050406030204" pitchFamily="18" charset="0"/>
                                  <a:ea typeface="Cambria Math" panose="02040503050406030204" pitchFamily="18" charset="0"/>
                                </a:rPr>
                                <m:t>𝑺𝑰</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𝒕𝒊𝒆𝒏𝒆</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𝒆𝒍</m:t>
                              </m:r>
                              <m:r>
                                <a:rPr lang="es-AR" b="1" i="1">
                                  <a:latin typeface="Cambria Math" panose="02040503050406030204" pitchFamily="18" charset="0"/>
                                  <a:ea typeface="Cambria Math" panose="02040503050406030204" pitchFamily="18" charset="0"/>
                                </a:rPr>
                                <m:t> </m:t>
                              </m:r>
                              <m:r>
                                <a:rPr lang="es-AR" b="1" i="1">
                                  <a:latin typeface="Cambria Math" panose="02040503050406030204" pitchFamily="18" charset="0"/>
                                  <a:ea typeface="Cambria Math" panose="02040503050406030204" pitchFamily="18" charset="0"/>
                                </a:rPr>
                                <m:t>𝒂𝒕𝒓𝒊𝒃𝒖𝒕𝒐</m:t>
                              </m:r>
                            </m:e>
                          </m:eqArr>
                        </m:e>
                      </m:d>
                    </m:oMath>
                  </m:oMathPara>
                </a14:m>
                <a:endParaRPr lang="es-AR" dirty="0">
                  <a:latin typeface="Century Gothic" panose="020B0502020202020204" pitchFamily="34" charset="0"/>
                </a:endParaRP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544810" y="980729"/>
                <a:ext cx="9123190" cy="5562357"/>
              </a:xfrm>
              <a:prstGeom prst="rect">
                <a:avLst/>
              </a:prstGeom>
              <a:blipFill>
                <a:blip r:embed="rId2"/>
                <a:stretch>
                  <a:fillRect l="-534" t="-658"/>
                </a:stretch>
              </a:blipFill>
            </p:spPr>
            <p:txBody>
              <a:bodyPr/>
              <a:lstStyle/>
              <a:p>
                <a:r>
                  <a:rPr lang="es-AR">
                    <a:noFill/>
                  </a:rPr>
                  <a:t> </a:t>
                </a:r>
              </a:p>
            </p:txBody>
          </p:sp>
        </mc:Fallback>
      </mc:AlternateContent>
    </p:spTree>
    <p:extLst>
      <p:ext uri="{BB962C8B-B14F-4D97-AF65-F5344CB8AC3E}">
        <p14:creationId xmlns:p14="http://schemas.microsoft.com/office/powerpoint/2010/main" val="1068967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070738DD-A0B6-457A-9D9A-70DB8DC327A6}"/>
                  </a:ext>
                </a:extLst>
              </p:cNvPr>
              <p:cNvSpPr/>
              <p:nvPr/>
            </p:nvSpPr>
            <p:spPr>
              <a:xfrm>
                <a:off x="1304179" y="1028343"/>
                <a:ext cx="9123190" cy="4801314"/>
              </a:xfrm>
              <a:prstGeom prst="rect">
                <a:avLst/>
              </a:prstGeom>
            </p:spPr>
            <p:txBody>
              <a:bodyPr wrap="square">
                <a:spAutoFit/>
              </a:bodyPr>
              <a:lstStyle/>
              <a:p>
                <a:pPr algn="just"/>
                <a:r>
                  <a:rPr lang="es-AR" dirty="0">
                    <a:latin typeface="Century Gothic" panose="020B0502020202020204" pitchFamily="34" charset="0"/>
                  </a:rPr>
                  <a:t>Si </a:t>
                </a:r>
                <a14:m>
                  <m:oMath xmlns:m="http://schemas.openxmlformats.org/officeDocument/2006/math">
                    <m:r>
                      <a:rPr lang="es-AR">
                        <a:latin typeface="Cambria Math" panose="02040503050406030204" pitchFamily="18" charset="0"/>
                      </a:rPr>
                      <m:t>𝑋</m:t>
                    </m:r>
                    <m:r>
                      <a:rPr lang="es-AR">
                        <a:latin typeface="Cambria Math" panose="02040503050406030204" pitchFamily="18" charset="0"/>
                      </a:rPr>
                      <m:t> ~ </m:t>
                    </m:r>
                    <m:sSub>
                      <m:sSubPr>
                        <m:ctrlPr>
                          <a:rPr lang="es-AR" i="1">
                            <a:latin typeface="Cambria Math" panose="02040503050406030204" pitchFamily="18" charset="0"/>
                          </a:rPr>
                        </m:ctrlPr>
                      </m:sSubPr>
                      <m:e>
                        <m:r>
                          <a:rPr lang="es-AR">
                            <a:latin typeface="Cambria Math" panose="02040503050406030204" pitchFamily="18" charset="0"/>
                          </a:rPr>
                          <m:t>𝑓</m:t>
                        </m:r>
                      </m:e>
                      <m:sub>
                        <m:r>
                          <a:rPr lang="es-AR">
                            <a:latin typeface="Cambria Math" panose="02040503050406030204" pitchFamily="18" charset="0"/>
                          </a:rPr>
                          <m:t>𝑋</m:t>
                        </m:r>
                      </m:sub>
                    </m:sSub>
                    <m:r>
                      <a:rPr lang="es-AR">
                        <a:latin typeface="Cambria Math" panose="02040503050406030204" pitchFamily="18" charset="0"/>
                      </a:rPr>
                      <m:t>(</m:t>
                    </m:r>
                    <m:r>
                      <a:rPr lang="es-AR">
                        <a:latin typeface="Cambria Math" panose="02040503050406030204" pitchFamily="18" charset="0"/>
                      </a:rPr>
                      <m:t>𝜃</m:t>
                    </m:r>
                    <m:r>
                      <a:rPr lang="es-AR">
                        <a:latin typeface="Cambria Math" panose="02040503050406030204" pitchFamily="18" charset="0"/>
                      </a:rPr>
                      <m:t>)</m:t>
                    </m:r>
                  </m:oMath>
                </a14:m>
                <a:r>
                  <a:rPr lang="es-AR" dirty="0">
                    <a:latin typeface="Century Gothic" panose="020B0502020202020204" pitchFamily="34" charset="0"/>
                  </a:rPr>
                  <a:t> significa que la población </a:t>
                </a:r>
                <a14:m>
                  <m:oMath xmlns:m="http://schemas.openxmlformats.org/officeDocument/2006/math">
                    <m:r>
                      <a:rPr lang="es-AR">
                        <a:latin typeface="Cambria Math" panose="02040503050406030204" pitchFamily="18" charset="0"/>
                      </a:rPr>
                      <m:t>𝑋</m:t>
                    </m:r>
                  </m:oMath>
                </a14:m>
                <a:r>
                  <a:rPr lang="es-AR" dirty="0">
                    <a:latin typeface="Century Gothic" panose="020B0502020202020204" pitchFamily="34" charset="0"/>
                  </a:rPr>
                  <a:t> se distribuye con función de densidad de probabilidad </a:t>
                </a:r>
                <a14:m>
                  <m:oMath xmlns:m="http://schemas.openxmlformats.org/officeDocument/2006/math">
                    <m:sSub>
                      <m:sSubPr>
                        <m:ctrlPr>
                          <a:rPr lang="es-AR" i="1">
                            <a:latin typeface="Cambria Math" panose="02040503050406030204" pitchFamily="18" charset="0"/>
                          </a:rPr>
                        </m:ctrlPr>
                      </m:sSubPr>
                      <m:e>
                        <m:r>
                          <a:rPr lang="es-AR">
                            <a:latin typeface="Cambria Math" panose="02040503050406030204" pitchFamily="18" charset="0"/>
                          </a:rPr>
                          <m:t>𝑓</m:t>
                        </m:r>
                      </m:e>
                      <m:sub>
                        <m:r>
                          <a:rPr lang="es-AR">
                            <a:latin typeface="Cambria Math" panose="02040503050406030204" pitchFamily="18" charset="0"/>
                          </a:rPr>
                          <m:t>𝑋</m:t>
                        </m:r>
                      </m:sub>
                    </m:sSub>
                    <m:r>
                      <a:rPr lang="es-AR">
                        <a:latin typeface="Cambria Math" panose="02040503050406030204" pitchFamily="18" charset="0"/>
                      </a:rPr>
                      <m:t>(</m:t>
                    </m:r>
                    <m:r>
                      <a:rPr lang="es-AR">
                        <a:latin typeface="Cambria Math" panose="02040503050406030204" pitchFamily="18" charset="0"/>
                      </a:rPr>
                      <m:t>𝑥</m:t>
                    </m:r>
                    <m:r>
                      <a:rPr lang="es-AR">
                        <a:latin typeface="Cambria Math" panose="02040503050406030204" pitchFamily="18" charset="0"/>
                      </a:rPr>
                      <m:t>)</m:t>
                    </m:r>
                  </m:oMath>
                </a14:m>
                <a:r>
                  <a:rPr lang="es-AR" dirty="0">
                    <a:latin typeface="Century Gothic" panose="020B0502020202020204" pitchFamily="34" charset="0"/>
                  </a:rPr>
                  <a:t> y parámetro </a:t>
                </a:r>
                <a14:m>
                  <m:oMath xmlns:m="http://schemas.openxmlformats.org/officeDocument/2006/math">
                    <m:r>
                      <a:rPr lang="es-AR">
                        <a:latin typeface="Cambria Math" panose="02040503050406030204" pitchFamily="18" charset="0"/>
                      </a:rPr>
                      <m:t>𝜃</m:t>
                    </m:r>
                  </m:oMath>
                </a14:m>
                <a:r>
                  <a:rPr lang="es-AR" dirty="0">
                    <a:latin typeface="Century Gothic" panose="020B0502020202020204" pitchFamily="34" charset="0"/>
                  </a:rPr>
                  <a:t>.</a:t>
                </a:r>
              </a:p>
              <a:p>
                <a:pPr algn="just"/>
                <a:endParaRPr lang="es-AR" dirty="0">
                  <a:latin typeface="Century Gothic" panose="020B0502020202020204" pitchFamily="34" charset="0"/>
                </a:endParaRPr>
              </a:p>
              <a:p>
                <a:pPr algn="just"/>
                <a:r>
                  <a:rPr lang="es-AR" dirty="0">
                    <a:latin typeface="Century Gothic" panose="020B0502020202020204" pitchFamily="34" charset="0"/>
                  </a:rPr>
                  <a:t>Los parámetros no son constantes matemáticas, son números reales que pueden asumir cualquier valor que se encuentre dentro de un conjunto específico. </a:t>
                </a:r>
              </a:p>
              <a:p>
                <a:pPr algn="just"/>
                <a:endParaRPr lang="es-AR" dirty="0">
                  <a:latin typeface="Century Gothic" panose="020B0502020202020204" pitchFamily="34" charset="0"/>
                </a:endParaRPr>
              </a:p>
              <a:p>
                <a:pPr algn="just"/>
                <a:r>
                  <a:rPr lang="es-AR" dirty="0">
                    <a:latin typeface="Century Gothic" panose="020B0502020202020204" pitchFamily="34" charset="0"/>
                  </a:rPr>
                  <a:t>Este conjunto de números reales se llama Espacio </a:t>
                </a:r>
                <a:r>
                  <a:rPr lang="es-AR" dirty="0" err="1">
                    <a:latin typeface="Century Gothic" panose="020B0502020202020204" pitchFamily="34" charset="0"/>
                  </a:rPr>
                  <a:t>Parámetrico</a:t>
                </a:r>
                <a:r>
                  <a:rPr lang="es-AR" dirty="0">
                    <a:latin typeface="Century Gothic" panose="020B0502020202020204" pitchFamily="34" charset="0"/>
                  </a:rPr>
                  <a:t> y se simboliza con la letra griega Omega </a:t>
                </a:r>
                <a14:m>
                  <m:oMath xmlns:m="http://schemas.openxmlformats.org/officeDocument/2006/math">
                    <m:r>
                      <m:rPr>
                        <m:sty m:val="p"/>
                      </m:rPr>
                      <a:rPr lang="el-GR">
                        <a:latin typeface="Cambria Math" panose="02040503050406030204" pitchFamily="18" charset="0"/>
                      </a:rPr>
                      <m:t>Ω</m:t>
                    </m:r>
                  </m:oMath>
                </a14:m>
                <a:r>
                  <a:rPr lang="es-AR" dirty="0">
                    <a:latin typeface="Century Gothic" panose="020B0502020202020204" pitchFamily="34" charset="0"/>
                  </a:rPr>
                  <a:t>.</a:t>
                </a:r>
              </a:p>
              <a:p>
                <a:pPr algn="just"/>
                <a:endParaRPr lang="es-AR" dirty="0">
                  <a:latin typeface="Century Gothic" panose="020B0502020202020204" pitchFamily="34" charset="0"/>
                </a:endParaRPr>
              </a:p>
              <a:p>
                <a:pPr algn="just"/>
                <a:r>
                  <a:rPr lang="es-AR" dirty="0">
                    <a:latin typeface="Century Gothic" panose="020B0502020202020204" pitchFamily="34" charset="0"/>
                  </a:rPr>
                  <a:t>Si fuese posible realizar un censo, entonces se podría conocer los verdaderos valores de los parámetros correspondientes a las poblaciones que son objeto de la investigación, pero si por alguna razón el censo es impracticable, estos valores son desconocidos.</a:t>
                </a:r>
              </a:p>
              <a:p>
                <a:pPr algn="just"/>
                <a:endParaRPr lang="es-AR" dirty="0">
                  <a:latin typeface="Century Gothic" panose="020B0502020202020204" pitchFamily="34" charset="0"/>
                </a:endParaRPr>
              </a:p>
              <a:p>
                <a:pPr algn="just"/>
                <a:r>
                  <a:rPr lang="es-AR" dirty="0">
                    <a:latin typeface="Century Gothic" panose="020B0502020202020204" pitchFamily="34" charset="0"/>
                  </a:rPr>
                  <a:t>En estos casos a los parámetros se los puede inferir, mediante determinadas funciones que se generan con las variables muestrales.</a:t>
                </a:r>
              </a:p>
            </p:txBody>
          </p:sp>
        </mc:Choice>
        <mc:Fallback xmlns="">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304179" y="1028343"/>
                <a:ext cx="9123190" cy="4801314"/>
              </a:xfrm>
              <a:prstGeom prst="rect">
                <a:avLst/>
              </a:prstGeom>
              <a:blipFill>
                <a:blip r:embed="rId2"/>
                <a:stretch>
                  <a:fillRect l="-601" t="-762" r="-468" b="-1144"/>
                </a:stretch>
              </a:blipFill>
            </p:spPr>
            <p:txBody>
              <a:bodyPr/>
              <a:lstStyle/>
              <a:p>
                <a:r>
                  <a:rPr lang="es-AR">
                    <a:noFill/>
                  </a:rPr>
                  <a:t> </a:t>
                </a:r>
              </a:p>
            </p:txBody>
          </p:sp>
        </mc:Fallback>
      </mc:AlternateContent>
    </p:spTree>
    <p:extLst>
      <p:ext uri="{BB962C8B-B14F-4D97-AF65-F5344CB8AC3E}">
        <p14:creationId xmlns:p14="http://schemas.microsoft.com/office/powerpoint/2010/main" val="111168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070738DD-A0B6-457A-9D9A-70DB8DC327A6}"/>
                  </a:ext>
                </a:extLst>
              </p:cNvPr>
              <p:cNvSpPr/>
              <p:nvPr/>
            </p:nvSpPr>
            <p:spPr>
              <a:xfrm>
                <a:off x="1268085" y="547080"/>
                <a:ext cx="9123190" cy="6186309"/>
              </a:xfrm>
              <a:prstGeom prst="rect">
                <a:avLst/>
              </a:prstGeom>
            </p:spPr>
            <p:txBody>
              <a:bodyPr wrap="square">
                <a:spAutoFit/>
              </a:bodyPr>
              <a:lstStyle/>
              <a:p>
                <a:pPr algn="just"/>
                <a:r>
                  <a:rPr lang="es-AR" b="1" dirty="0">
                    <a:solidFill>
                      <a:srgbClr val="2E3192"/>
                    </a:solidFill>
                    <a:latin typeface="Century Gothic" panose="020B0502020202020204" pitchFamily="34" charset="0"/>
                  </a:rPr>
                  <a:t>Estadígrafo y Estimador</a:t>
                </a:r>
              </a:p>
              <a:p>
                <a:pPr algn="just"/>
                <a:endParaRPr lang="es-AR" dirty="0">
                  <a:latin typeface="Century Gothic" panose="020B0502020202020204" pitchFamily="34" charset="0"/>
                </a:endParaRPr>
              </a:p>
              <a:p>
                <a:pPr algn="just"/>
                <a:r>
                  <a:rPr lang="es-AR" dirty="0">
                    <a:latin typeface="Century Gothic" panose="020B0502020202020204" pitchFamily="34" charset="0"/>
                  </a:rPr>
                  <a:t>Se definió una muestra aleatoria de tamaño </a:t>
                </a:r>
                <a14:m>
                  <m:oMath xmlns:m="http://schemas.openxmlformats.org/officeDocument/2006/math">
                    <m:r>
                      <a:rPr lang="es-AR" dirty="0">
                        <a:latin typeface="Cambria Math" panose="02040503050406030204" pitchFamily="18" charset="0"/>
                      </a:rPr>
                      <m:t>𝑛</m:t>
                    </m:r>
                  </m:oMath>
                </a14:m>
                <a:r>
                  <a:rPr lang="es-AR" dirty="0">
                    <a:latin typeface="Century Gothic" panose="020B0502020202020204" pitchFamily="34" charset="0"/>
                  </a:rPr>
                  <a:t>, como un conjunto formado por </a:t>
                </a:r>
                <a14:m>
                  <m:oMath xmlns:m="http://schemas.openxmlformats.org/officeDocument/2006/math">
                    <m:r>
                      <a:rPr lang="es-AR" dirty="0">
                        <a:latin typeface="Cambria Math" panose="02040503050406030204" pitchFamily="18" charset="0"/>
                      </a:rPr>
                      <m:t>𝑛</m:t>
                    </m:r>
                  </m:oMath>
                </a14:m>
                <a:r>
                  <a:rPr lang="es-AR" dirty="0">
                    <a:latin typeface="Century Gothic" panose="020B0502020202020204" pitchFamily="34" charset="0"/>
                  </a:rPr>
                  <a:t> variables aleatorias, todas con la misma distribución de probabilidad.</a:t>
                </a:r>
              </a:p>
              <a:p>
                <a:pPr algn="just"/>
                <a:endParaRPr lang="es-AR" dirty="0">
                  <a:latin typeface="Century Gothic" panose="020B0502020202020204" pitchFamily="34" charset="0"/>
                </a:endParaRPr>
              </a:p>
              <a:p>
                <a:pPr algn="just"/>
                <a14:m>
                  <m:oMathPara xmlns:m="http://schemas.openxmlformats.org/officeDocument/2006/math">
                    <m:oMathParaPr>
                      <m:jc m:val="centerGroup"/>
                    </m:oMathParaPr>
                    <m:oMath xmlns:m="http://schemas.openxmlformats.org/officeDocument/2006/math">
                      <m:r>
                        <a:rPr lang="es-AR">
                          <a:latin typeface="Cambria Math" panose="02040503050406030204" pitchFamily="18" charset="0"/>
                        </a:rPr>
                        <m:t>𝑀𝑢𝑒𝑠𝑡𝑟𝑎</m:t>
                      </m:r>
                      <m:r>
                        <a:rPr lang="es-AR">
                          <a:latin typeface="Cambria Math" panose="02040503050406030204" pitchFamily="18" charset="0"/>
                        </a:rPr>
                        <m:t>: </m:t>
                      </m:r>
                      <m:d>
                        <m:dPr>
                          <m:begChr m:val="{"/>
                          <m:endChr m:val="}"/>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2</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𝑛</m:t>
                              </m:r>
                            </m:sub>
                          </m:sSub>
                        </m:e>
                      </m:d>
                    </m:oMath>
                  </m:oMathPara>
                </a14:m>
                <a:endParaRPr lang="es-AR" dirty="0">
                  <a:latin typeface="Century Gothic" panose="020B0502020202020204" pitchFamily="34" charset="0"/>
                </a:endParaRPr>
              </a:p>
              <a:p>
                <a:pPr algn="just"/>
                <a:endParaRPr lang="es-AR" dirty="0">
                  <a:latin typeface="Century Gothic" panose="020B0502020202020204" pitchFamily="34" charset="0"/>
                </a:endParaRPr>
              </a:p>
              <a:p>
                <a:pPr algn="just"/>
                <a:r>
                  <a:rPr lang="es-AR" dirty="0">
                    <a:latin typeface="Century Gothic" panose="020B0502020202020204" pitchFamily="34" charset="0"/>
                  </a:rPr>
                  <a:t>Se llama Estadígrafo a toda función escalar </a:t>
                </a:r>
                <a14:m>
                  <m:oMath xmlns:m="http://schemas.openxmlformats.org/officeDocument/2006/math">
                    <m:r>
                      <a:rPr lang="es-AR">
                        <a:latin typeface="Cambria Math" panose="02040503050406030204" pitchFamily="18" charset="0"/>
                      </a:rPr>
                      <m:t>h</m:t>
                    </m:r>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2</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𝑥</m:t>
                        </m:r>
                      </m:e>
                      <m:sub>
                        <m:r>
                          <a:rPr lang="es-AR">
                            <a:latin typeface="Cambria Math" panose="02040503050406030204" pitchFamily="18" charset="0"/>
                          </a:rPr>
                          <m:t>𝑛</m:t>
                        </m:r>
                      </m:sub>
                    </m:sSub>
                    <m:r>
                      <a:rPr lang="es-AR">
                        <a:latin typeface="Cambria Math" panose="02040503050406030204" pitchFamily="18" charset="0"/>
                      </a:rPr>
                      <m:t>)</m:t>
                    </m:r>
                  </m:oMath>
                </a14:m>
                <a:r>
                  <a:rPr lang="es-AR" dirty="0">
                    <a:latin typeface="Century Gothic" panose="020B0502020202020204" pitchFamily="34" charset="0"/>
                  </a:rPr>
                  <a:t> generada con las variables muestrales.</a:t>
                </a:r>
              </a:p>
              <a:p>
                <a:pPr algn="just"/>
                <a:endParaRPr lang="es-AR" dirty="0">
                  <a:latin typeface="Century Gothic" panose="020B0502020202020204" pitchFamily="34" charset="0"/>
                </a:endParaRPr>
              </a:p>
              <a:p>
                <a:pPr algn="just"/>
                <a:r>
                  <a:rPr lang="es-AR" dirty="0">
                    <a:latin typeface="Century Gothic" panose="020B0502020202020204" pitchFamily="34" charset="0"/>
                  </a:rPr>
                  <a:t>Dado que son funciones generadas por variables aleatorias, también son variables aleatorias. Luego existirá una función de densidad de probabilidad o de probabilidad, lo que corresponda, que describa su comportamiento probabilístico, como así también es posible que tengan una Esperanza Matemática y Varianza finita.</a:t>
                </a:r>
              </a:p>
              <a:p>
                <a:pPr algn="just"/>
                <a:endParaRPr lang="es-AR" dirty="0">
                  <a:latin typeface="Century Gothic" panose="020B0502020202020204" pitchFamily="34" charset="0"/>
                </a:endParaRPr>
              </a:p>
              <a:p>
                <a:pPr algn="just"/>
                <a:r>
                  <a:rPr lang="es-AR" b="1" dirty="0" smtClean="0">
                    <a:solidFill>
                      <a:srgbClr val="2D3194"/>
                    </a:solidFill>
                    <a:latin typeface="Century Gothic" panose="020B0502020202020204" pitchFamily="34" charset="0"/>
                  </a:rPr>
                  <a:t>Se llama Estimador de un parámetro </a:t>
                </a:r>
                <a14:m>
                  <m:oMath xmlns:m="http://schemas.openxmlformats.org/officeDocument/2006/math">
                    <m:r>
                      <a:rPr lang="es-AR" b="1" i="1">
                        <a:solidFill>
                          <a:srgbClr val="2D3194"/>
                        </a:solidFill>
                        <a:latin typeface="Cambria Math" panose="02040503050406030204" pitchFamily="18" charset="0"/>
                      </a:rPr>
                      <m:t>𝛉</m:t>
                    </m:r>
                  </m:oMath>
                </a14:m>
                <a:r>
                  <a:rPr lang="es-AR" b="1" dirty="0">
                    <a:solidFill>
                      <a:srgbClr val="2D3194"/>
                    </a:solidFill>
                    <a:latin typeface="Century Gothic" panose="020B0502020202020204" pitchFamily="34" charset="0"/>
                  </a:rPr>
                  <a:t> a todo Estadígrafo que proporcione información acerca de dicho parámetro.</a:t>
                </a:r>
              </a:p>
              <a:p>
                <a:pPr algn="just"/>
                <a:endParaRPr lang="es-AR" dirty="0">
                  <a:latin typeface="Century Gothic" panose="020B0502020202020204" pitchFamily="34" charset="0"/>
                </a:endParaRPr>
              </a:p>
              <a:p>
                <a:pPr algn="just"/>
                <a:r>
                  <a:rPr lang="es-AR" dirty="0">
                    <a:latin typeface="Century Gothic" panose="020B0502020202020204" pitchFamily="34" charset="0"/>
                  </a:rPr>
                  <a:t>Se llama Estadígrafo de Transformación a aquel Estadígrafo que permite transformar al estimador, en una variable que tenga una determinada distribución de probabilidad.</a:t>
                </a:r>
              </a:p>
            </p:txBody>
          </p:sp>
        </mc:Choice>
        <mc:Fallback>
          <p:sp>
            <p:nvSpPr>
              <p:cNvPr id="2" name="Rectángulo 1">
                <a:extLst>
                  <a:ext uri="{FF2B5EF4-FFF2-40B4-BE49-F238E27FC236}">
                    <a16:creationId xmlns:a16="http://schemas.microsoft.com/office/drawing/2014/main" id="{070738DD-A0B6-457A-9D9A-70DB8DC327A6}"/>
                  </a:ext>
                </a:extLst>
              </p:cNvPr>
              <p:cNvSpPr>
                <a:spLocks noRot="1" noChangeAspect="1" noMove="1" noResize="1" noEditPoints="1" noAdjustHandles="1" noChangeArrowheads="1" noChangeShapeType="1" noTextEdit="1"/>
              </p:cNvSpPr>
              <p:nvPr/>
            </p:nvSpPr>
            <p:spPr>
              <a:xfrm>
                <a:off x="1268085" y="547080"/>
                <a:ext cx="9123190" cy="6186309"/>
              </a:xfrm>
              <a:prstGeom prst="rect">
                <a:avLst/>
              </a:prstGeom>
              <a:blipFill>
                <a:blip r:embed="rId2"/>
                <a:stretch>
                  <a:fillRect l="-534" t="-591" r="-534" b="-591"/>
                </a:stretch>
              </a:blipFill>
            </p:spPr>
            <p:txBody>
              <a:bodyPr/>
              <a:lstStyle/>
              <a:p>
                <a:r>
                  <a:rPr lang="es-AR">
                    <a:noFill/>
                  </a:rPr>
                  <a:t> </a:t>
                </a:r>
              </a:p>
            </p:txBody>
          </p:sp>
        </mc:Fallback>
      </mc:AlternateContent>
    </p:spTree>
    <p:extLst>
      <p:ext uri="{BB962C8B-B14F-4D97-AF65-F5344CB8AC3E}">
        <p14:creationId xmlns:p14="http://schemas.microsoft.com/office/powerpoint/2010/main" val="3164642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351D6E33B1B1459BBFD4C4C9A96588" ma:contentTypeVersion="11" ma:contentTypeDescription="Create a new document." ma:contentTypeScope="" ma:versionID="e079eda397cab62fcde27eda8db41bfd">
  <xsd:schema xmlns:xsd="http://www.w3.org/2001/XMLSchema" xmlns:xs="http://www.w3.org/2001/XMLSchema" xmlns:p="http://schemas.microsoft.com/office/2006/metadata/properties" xmlns:ns3="51c6366c-8890-4ed7-bf56-35108acee46d" xmlns:ns4="ff3baeb1-ccda-421a-b1ca-2795ce804fee" targetNamespace="http://schemas.microsoft.com/office/2006/metadata/properties" ma:root="true" ma:fieldsID="f6d3e486bef34a4e6f1641bbf50d6018" ns3:_="" ns4:_="">
    <xsd:import namespace="51c6366c-8890-4ed7-bf56-35108acee46d"/>
    <xsd:import namespace="ff3baeb1-ccda-421a-b1ca-2795ce804fe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6366c-8890-4ed7-bf56-35108acee4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3baeb1-ccda-421a-b1ca-2795ce804fe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4940E9-AEDA-41E6-9E3F-77CEF10186E8}">
  <ds:schemaRefs>
    <ds:schemaRef ds:uri="http://schemas.microsoft.com/sharepoint/v3/contenttype/forms"/>
  </ds:schemaRefs>
</ds:datastoreItem>
</file>

<file path=customXml/itemProps2.xml><?xml version="1.0" encoding="utf-8"?>
<ds:datastoreItem xmlns:ds="http://schemas.openxmlformats.org/officeDocument/2006/customXml" ds:itemID="{DA941B9A-71FA-4ED3-B500-847C212E9944}">
  <ds:schemaRefs>
    <ds:schemaRef ds:uri="http://schemas.microsoft.com/office/2006/documentManagement/types"/>
    <ds:schemaRef ds:uri="http://schemas.openxmlformats.org/package/2006/metadata/core-properties"/>
    <ds:schemaRef ds:uri="http://purl.org/dc/terms/"/>
    <ds:schemaRef ds:uri="51c6366c-8890-4ed7-bf56-35108acee46d"/>
    <ds:schemaRef ds:uri="http://www.w3.org/XML/1998/namespace"/>
    <ds:schemaRef ds:uri="http://purl.org/dc/dcmitype/"/>
    <ds:schemaRef ds:uri="ff3baeb1-ccda-421a-b1ca-2795ce804fee"/>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F50DF0C6-0C4F-4A18-B45F-571F8AE14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6366c-8890-4ed7-bf56-35108acee46d"/>
    <ds:schemaRef ds:uri="ff3baeb1-ccda-421a-b1ca-2795ce804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27410</TotalTime>
  <Words>771</Words>
  <Application>Microsoft Office PowerPoint</Application>
  <PresentationFormat>Panorámica</PresentationFormat>
  <Paragraphs>242</Paragraphs>
  <Slides>27</Slides>
  <Notes>5</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Cambria Math</vt:lpstr>
      <vt:lpstr>Century Gothic</vt:lpstr>
      <vt:lpstr>Times New Roman</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 Juan</dc:creator>
  <cp:lastModifiedBy>Rodrigo Del Rosso</cp:lastModifiedBy>
  <cp:revision>73</cp:revision>
  <dcterms:created xsi:type="dcterms:W3CDTF">2018-03-22T15:15:09Z</dcterms:created>
  <dcterms:modified xsi:type="dcterms:W3CDTF">2022-09-15T21:52:14Z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0x01010024351D6E33B1B1459BBFD4C4C9A96588</vt:lpwstr>
  </property>
  <property fmtid="{D5CDD505-2E9C-101B-9397-08002B2CF9AE}" pid="3" name="MSIP_Label_d90af87d-ad1c-46d8-9efe-d658b1e3c1c4_Enabled">
    <vt:lpwstr>true</vt:lpwstr>
  </property>
  <property fmtid="{D5CDD505-2E9C-101B-9397-08002B2CF9AE}" pid="4" name="MSIP_Label_d90af87d-ad1c-46d8-9efe-d658b1e3c1c4_SetDate">
    <vt:lpwstr>2022-06-24T19:08:21Z</vt:lpwstr>
  </property>
  <property fmtid="{D5CDD505-2E9C-101B-9397-08002B2CF9AE}" pid="5" name="MSIP_Label_d90af87d-ad1c-46d8-9efe-d658b1e3c1c4_Method">
    <vt:lpwstr>Standard</vt:lpwstr>
  </property>
  <property fmtid="{D5CDD505-2E9C-101B-9397-08002B2CF9AE}" pid="6" name="MSIP_Label_d90af87d-ad1c-46d8-9efe-d658b1e3c1c4_Name">
    <vt:lpwstr>General</vt:lpwstr>
  </property>
  <property fmtid="{D5CDD505-2E9C-101B-9397-08002B2CF9AE}" pid="7" name="MSIP_Label_d90af87d-ad1c-46d8-9efe-d658b1e3c1c4_SiteId">
    <vt:lpwstr>934de3fe-416c-4e4c-b035-32df9344eac4</vt:lpwstr>
  </property>
  <property fmtid="{D5CDD505-2E9C-101B-9397-08002B2CF9AE}" pid="8" name="MSIP_Label_d90af87d-ad1c-46d8-9efe-d658b1e3c1c4_ActionId">
    <vt:lpwstr>8aced10a-6ee6-4842-8967-ac370ac2d974</vt:lpwstr>
  </property>
  <property fmtid="{D5CDD505-2E9C-101B-9397-08002B2CF9AE}" pid="9" name="MSIP_Label_d90af87d-ad1c-46d8-9efe-d658b1e3c1c4_ContentBits">
    <vt:lpwstr>0</vt:lpwstr>
  </property>
</Properties>
</file>