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277" r:id="rId5"/>
    <p:sldId id="268" r:id="rId6"/>
    <p:sldId id="909" r:id="rId7"/>
    <p:sldId id="910" r:id="rId8"/>
    <p:sldId id="911" r:id="rId9"/>
    <p:sldId id="912" r:id="rId10"/>
    <p:sldId id="913" r:id="rId11"/>
    <p:sldId id="914" r:id="rId12"/>
    <p:sldId id="915" r:id="rId13"/>
    <p:sldId id="916" r:id="rId14"/>
    <p:sldId id="917" r:id="rId15"/>
    <p:sldId id="918" r:id="rId16"/>
    <p:sldId id="920" r:id="rId17"/>
    <p:sldId id="922" r:id="rId18"/>
    <p:sldId id="925" r:id="rId19"/>
    <p:sldId id="938" r:id="rId20"/>
    <p:sldId id="939" r:id="rId21"/>
    <p:sldId id="926" r:id="rId22"/>
    <p:sldId id="931" r:id="rId23"/>
    <p:sldId id="937" r:id="rId24"/>
    <p:sldId id="932" r:id="rId25"/>
    <p:sldId id="933" r:id="rId26"/>
    <p:sldId id="934" r:id="rId27"/>
    <p:sldId id="935" r:id="rId28"/>
    <p:sldId id="936" r:id="rId29"/>
    <p:sldId id="923" r:id="rId30"/>
    <p:sldId id="924" r:id="rId31"/>
    <p:sldId id="940" r:id="rId32"/>
    <p:sldId id="941" r:id="rId33"/>
    <p:sldId id="942" r:id="rId34"/>
    <p:sldId id="943" r:id="rId35"/>
    <p:sldId id="944" r:id="rId36"/>
    <p:sldId id="945" r:id="rId37"/>
    <p:sldId id="948" r:id="rId38"/>
    <p:sldId id="949" r:id="rId39"/>
    <p:sldId id="950" r:id="rId40"/>
    <p:sldId id="951" r:id="rId41"/>
    <p:sldId id="952" r:id="rId42"/>
    <p:sldId id="953" r:id="rId43"/>
    <p:sldId id="954" r:id="rId44"/>
    <p:sldId id="955" r:id="rId45"/>
    <p:sldId id="956" r:id="rId46"/>
    <p:sldId id="957" r:id="rId47"/>
    <p:sldId id="958" r:id="rId48"/>
    <p:sldId id="959" r:id="rId49"/>
    <p:sldId id="960" r:id="rId50"/>
    <p:sldId id="961" r:id="rId51"/>
    <p:sldId id="962" r:id="rId52"/>
    <p:sldId id="963" r:id="rId53"/>
    <p:sldId id="964" r:id="rId54"/>
    <p:sldId id="965" r:id="rId55"/>
    <p:sldId id="966" r:id="rId56"/>
    <p:sldId id="967" r:id="rId57"/>
    <p:sldId id="968" r:id="rId58"/>
    <p:sldId id="969" r:id="rId59"/>
    <p:sldId id="970" r:id="rId60"/>
    <p:sldId id="273" r:id="rId6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192"/>
    <a:srgbClr val="172186"/>
    <a:srgbClr val="FD8204"/>
    <a:srgbClr val="792530"/>
    <a:srgbClr val="FEC420"/>
    <a:srgbClr val="3189E3"/>
    <a:srgbClr val="FFF3E9"/>
    <a:srgbClr val="2D3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3" autoAdjust="0"/>
    <p:restoredTop sz="79217" autoAdjust="0"/>
  </p:normalViewPr>
  <p:slideViewPr>
    <p:cSldViewPr snapToGrid="0">
      <p:cViewPr varScale="1">
        <p:scale>
          <a:sx n="53" d="100"/>
          <a:sy n="53" d="100"/>
        </p:scale>
        <p:origin x="1208"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1:15:24.156"/>
    </inkml:context>
    <inkml:brush xml:id="br0">
      <inkml:brushProperty name="width" value="0.05292" units="cm"/>
      <inkml:brushProperty name="height" value="0.05292" units="cm"/>
      <inkml:brushProperty name="color" value="#FF0000"/>
    </inkml:brush>
  </inkml:definitions>
  <inkml:trace contextRef="#ctx0" brushRef="#br0">14305 8696 0,'18'0'297,"17"0"-282,18 0 1,-18 0-16,36 35 15,652 53 48,0-88-47,900-88 46,-53 176-15,-494-35 0,-970-53-47,352 124 47,-228-54 15,52-17-15,-159-53-16,-123 36 32</inkml:trace>
  <inkml:trace contextRef="#ctx0" brushRef="#br0" timeOffset="2094.92">14940 8255 0,'-35'0'15,"0"0"1,35 18 0</inkml:trace>
  <inkml:trace contextRef="#ctx0" brushRef="#br0" timeOffset="3612.4">14587 8449 0,'0'0'0,"0"-53"62,18 53-46,17 0 0,1 0-1,-1 0 1,18 0 0,176 0 30,106 0 1,53-212 0,18-52 16,-318 211-48,-17-35 1,-1 17 0,36 1-1,-53 17-15,53-18 16,-36 36-1,36-89 1,-70 124 0,158-88 15,-71 18-15,-88 34-16,71 1 31,-18 0-16,71-36 1,-106 36 0,159 0-1,-124 35 1,35-36 0,-70 36-1,35 71 32,18-18-31,-106-18-16,53 18 15,53 0 17,-35 18-17,-19-54-15,-16 89 31,87-18-15,-70 0 0,18 1-1,-1-1 1,-17-18 0,53 36-1,-18-35 1,53-18-1,36 70 1,-36-35 0,35 1-1,1-1 1,140 53 15,-158-88-15,0-53-1,52 0 1,1 0 0,370 0 31,-476 0-1,-89 0 33,19 35-64</inkml:trace>
  <inkml:trace contextRef="#ctx0" brushRef="#br0" timeOffset="10171.85">19562 8202 0,'-36'35'46,"36"1"173,0-1-219,0 18 16,-35 0-16,35 17 15,0 1-15,0 193 47,0-228 0,-35-1 16</inkml:trace>
  <inkml:trace contextRef="#ctx0" brushRef="#br0" timeOffset="13795.09">15663 8202 0</inkml:trace>
  <inkml:trace contextRef="#ctx0" brushRef="#br0" timeOffset="14409.55">15663 8202 0,'0'88'235,"0"-17"-235,0 17 15,0 18 1,0 53 0,-53-89-16,53 36 15,0-53 1,0 17-1,0-105 126,0-18-141,18 0 16</inkml:trace>
  <inkml:trace contextRef="#ctx0" brushRef="#br0" timeOffset="26918.95">15857 8643 0,'0'0'0,"0"-35"16,36 35-1</inkml:trace>
  <inkml:trace contextRef="#ctx0" brushRef="#br0" timeOffset="28694.34">15857 8908 0,'0'0'16,"0"-18"-16,-35 18 15,35-18 16,0-105 1,159-124-1,0 71 0,-124 140-15,35-34 15,1 17-31,-36 53 16</inkml:trace>
  <inkml:trace contextRef="#ctx0" brushRef="#br0" timeOffset="29041.22">15910 8837 0,'0'-18'31,"0"36"-31,53-141 31,-18 70-31,1 17 16,281-246-1,-140 123 1,-72 54 0,72-54-1,123-18 16,-247 125-15,0 52-16</inkml:trace>
  <inkml:trace contextRef="#ctx0" brushRef="#br0" timeOffset="29392.05">16581 8696 0,'0'0'0,"52"-124"31,389-175 1,-123 87-17,52-17 1,-158 123 15,-159 35-15,-18 71-16,1 0 15</inkml:trace>
  <inkml:trace contextRef="#ctx0" brushRef="#br0" timeOffset="29758.88">17462 8326 0,'0'0'0,"18"-18"47,53-35-32,599-459 48,-547 442-16</inkml:trace>
  <inkml:trace contextRef="#ctx0" brushRef="#br0" timeOffset="30012.2">18009 8308 0,'0'0'0,"18"0"47,17-18-47,635-352 47,-617 370-32,53-35 1,-70 35-1</inkml:trace>
  <inkml:trace contextRef="#ctx0" brushRef="#br0" timeOffset="30262.08">18627 8290 0,'0'-17'31,"35"17"-31,18-36 16,17 1-1,-17 0 1,-17 35-1</inkml:trace>
  <inkml:trace contextRef="#ctx0" brushRef="#br0" timeOffset="33675.51">16845 5909 0,'0'0'0,"-35"0"32,35-35-1,-35 35-15,70 0 62,0 0-78,142 0 47,-142 0-1,-123 158 17,-36-34-16,124-89 0,35 1-32,89-36 17,-54 0-32,1-18 31,-18 18-31,-18 0 31</inkml:trace>
  <inkml:trace contextRef="#ctx0" brushRef="#br0" timeOffset="33976.26">16863 6068 0,'0'-36'15,"35"1"32,36 35-47,34 0 47,-34 0-47</inkml:trace>
  <inkml:trace contextRef="#ctx0" brushRef="#br0" timeOffset="34809.74">17233 6050 0,'0'18'46,"35"-18"-30,-35 35-16,36 0 31,-1-35-15,0 0 0,1 0-1,-36-35 1,35-18-1,-35 0 1,0 0 0,-18 18-1,-52 106 32,70-1 16,17-70-63,177-70 47,-123 52-1,-71 88 1,35-34 16,36-36-16,-36 0 0,0 88-16,1-88 16</inkml:trace>
  <inkml:trace contextRef="#ctx0" brushRef="#br0" timeOffset="35287.48">18221 6085 0,'-18'0'16,"18"-17"-1,-35 17 1,0 0-1,-18 0 1,18 53 0,-1-53-16,36 53 15,-35-18 1,53 0 15,17-35-15,18 0-1,-53-17 1,53 17-16,-18-36 16,-35 54 46,35-18-46,-35 35-1,36-35 1</inkml:trace>
  <inkml:trace contextRef="#ctx0" brushRef="#br0" timeOffset="36235.26">17410 6315 0,'0'0'0,"0"35"62,0 53-46,0-35-16,-18 88 31,18-105 0,0-107 1,-35 36-32,35-36 15,-124 1 16,36 70-15,17 52 0,36 37-1,35-54-15,18 53 32,52-35-17,-34-53 1,105 0-1,-88-53 1,17 18 0,1-124 15,-71 124-15,-18 52 30,-17 89-30,35-35 0,0-18-1,17-53 1,195 35 0,-71-35-1</inkml:trace>
  <inkml:trace contextRef="#ctx0" brushRef="#br0" timeOffset="37378.22">18415 6491 0,'0'35'16,"0"1"15,-18-36-16,18-36 32,0 1-31,0 0-16,18 0 16,17-18-1,71 17 16,-106 72-15,35 34-16,-35-35 16,0 36 15,0-36-31,71-141 47,-36 54-32,36-54 1,-36 70 0,-35 107-1,0-53 1,0 52 0,53 1 15,-35-71-31,17 0 31,0 0-15,18-53-16,-53 18 15,53 17 32,0 230 0,35-159-16,124-459 16,-283 318 0,1 229 16,140-88-63,18-53 15,159-212 16</inkml:trace>
  <inkml:trace contextRef="#ctx0" brushRef="#br0" timeOffset="38902.11">20038 6562 0,'0'-18'93,"0"-17"-77,0-1-16,17-34 16,-17-36 15,0 88-16,-17-52 1,34 70 47,54 0-48,-36 0 1,1 0-16,-1 0 15,53 0 1,-88 18 31,0 17-31,0 53-1,-35-17 1,35-36-16,0 18 31,17-18-15,36-35-1,35 0 1,-52-35-16,17-18 16,70-106-1,-88 106 1,1-35-1,-36 53 1,-71 35 0,-70 194 15,106-88-31,35-18 31,0-18-31,106-34 31,-36-36-15</inkml:trace>
  <inkml:trace contextRef="#ctx0" brushRef="#br0" timeOffset="40243.26">21255 6297 0,'0'0'16,"70"-123"15,-299 264 32,88 88-16,406-176-1,440-953 1,-617 548 16,-440 1092-16,352-651-32,-36 34 1,36-88 0,0 1-1,106-230 32,-88 158 16,123 177-32,-141-105 31,247-266-15,-159 230 0,-88 18-31,35-18 15,-52 0 63,-160 71-47,107 87-1,228-175 1,-34-89 0,-142 159 0,18 70 0,230-158-16</inkml:trace>
  <inkml:trace contextRef="#ctx0" brushRef="#br0" timeOffset="40711.5">22648 6068 0,'53'0'47,"-106"0"-47,300 0 47,-247 17-47,0 54 47,-282 229 0,335-177-1,88-123-14,-106-17-17,36-54 1,-36 18-16</inkml:trace>
  <inkml:trace contextRef="#ctx0" brushRef="#br0" timeOffset="40970.44">22578 6262 0,'0'-18'0,"17"18"15,36 0 1,-17 0 0,-1 0-16,71 0 15,17 0 1,-88-53 0</inkml:trace>
  <inkml:trace contextRef="#ctx0" brushRef="#br0" timeOffset="41486.01">22983 6279 0,'0'36'31,"0"-1"-16,0 0 1,36 1 0,-1-1-1,36-35 1,-18 35 0,-18-35-1,71 0 1,-53-18-1,-53-87 1,0 69-16,0-69 31,-18 69-15,-53 1-16,-52 35 31,70 35-15,-18 36-1,71-36-15,53 18 32,141-53-17,-53 0 1,-52 0 0,-54-18-1</inkml:trace>
  <inkml:trace contextRef="#ctx0" brushRef="#br0" timeOffset="65258.86">17074 8237 0,'0'0'0,"53"0"0,-17 0 16,-1-35 15</inkml:trace>
  <inkml:trace contextRef="#ctx0" brushRef="#br0" timeOffset="66057.88">16969 8449 0,'-36'0'62,"36"-35"-30,0-1-17,18-52 1,-18 53-16,35 0 15,18-36 1,-35 54 0,-18 52 46,0 18-62,0 0 16,0 0-16,0 70 15,0-35 17,0-17-17,53-89 79</inkml:trace>
  <inkml:trace contextRef="#ctx0" brushRef="#br0" timeOffset="66394.69">17445 8396 0,'17'0'31,"54"0"-16,-36 0 1,1 0-16,17 0 16,-18 0 15</inkml:trace>
  <inkml:trace contextRef="#ctx0" brushRef="#br0" timeOffset="67232.48">18433 8132 0,'0'-36'15,"17"36"17,-17-35-32,-17 70 93,-36 53-77,-35 1 0,-18 34 15,35-70-15,36-53-16,0 35 31,-1-35-16,36-35 1,-35 35 0,35-88-1,0 17 1,0 36 0,0 17 15,18 18-16,17 0 1,18 0 0,53 159 15,-71-88-15,18-18-1,-53-18 1,18-35-1</inkml:trace>
  <inkml:trace contextRef="#ctx0" brushRef="#br0" timeOffset="69156.02">20002 8643 0,'0'-35'47,"-35"35"-16</inkml:trace>
  <inkml:trace contextRef="#ctx0" brushRef="#br0" timeOffset="69860.53">20126 8467 0,'-18'0'125,"-17"17"-125,0 19 16,-1-1-16,-16 18 16,-19 35-1,0-53 1,19-35-1,16 36 1,1-54 15,35-35-15,0 18 0,0-1-16,18-34 31,17 35-31,-35-1 15,35 36 17,106 194 15,-53-105-1,-52-89 17</inkml:trace>
  <inkml:trace contextRef="#ctx0" brushRef="#br0" timeOffset="70315.74">20355 8502 0,'0'0'16,"0"-35"-1,36 35-15,-36-36 32,0 72 46,-53 17-78,17-18 15,-34 35 1,-1 1 0,-35 52-1,106-87 1,-35-36-1,88 0 32,-18-36-31</inkml:trace>
  <inkml:trace contextRef="#ctx0" brushRef="#br0" timeOffset="70830.33">20461 8643 0,'0'-35'31,"18"35"-15,52 0 15,-34 0 0,-54 53 0,-35 0 1,53-18-32,-35 0 15,35 0 17,17 1-17,142-36 1,-88 0-1,-1 0 1,-52 0 0,-18 35 15,-229 36-31</inkml:trace>
  <inkml:trace contextRef="#ctx0" brushRef="#br0" timeOffset="73591.34">15293 8079 0,'-35'53'141,"-106"35"-110,105 0-31,1-53 16,-36 0 0,36-35 46,0-17-31,35-54 16,0 54 0,17 17 47,19 0-79,34 0 32,1 35 0,-36-35-31,0 0 15,1 0 16</inkml:trace>
  <inkml:trace contextRef="#ctx0" brushRef="#br0" timeOffset="74190.94">14870 8625 0,'17'0'47,"18"-17"0,18-19-47,141-52 31,-35-70 1,-106 140 15</inkml:trace>
  <inkml:trace contextRef="#ctx0" brushRef="#br0" timeOffset="75089.09">15275 8661 0,'0'-18'32,"36"-17"-1,-1-1 0,0 36-15,0-35-1,1 35 1,-36 18 15,0 17 0,0 0-31,-18 18 16,18-17 0,-53-1-1,53 0 48,18-35 31,17 0-79,0 0 48,71-17-16</inkml:trace>
  <inkml:trace contextRef="#ctx0" brushRef="#br0" timeOffset="85622.89">19703 7408 0,'0'-35'46,"35"35"-30,-35-35 78,35 35-47,18-71 0,0 36-16,-71 35 203,18 53-234,-70-53 16,17 17-1,53 19-15,-35-36 16,-1 70 0,-17 1-1,18-36-15,-35 36 32,-1-1-17,18-17-15,18-18 31,-18 1-15,18 17 0,-18 0-1,0-18 1,53 0 0,-35 0-1,-1-35 1,36 36-1,-35-1 17,0-35-17,35 18-15,-36-18 47,36 35-47,-35-35 94,35 35-32,-35-35 1,35 35-47,-35 1 30,35-54 126,17-17-156,-17 0 0,0-1 15,36 36-16,-36-17 1,0 105 250,-18-53-235,18 0-31,-35-35 31,52 0 157,19 0-173,-1 0 1,0 0 0,0 0-1,1 0-15,-1 0 31,0 0 1,0 0-1,-35-17 94,-17 17-109,-89-106 30,35 35 1,71 36 203,-52 0-234,52 0 15,0 52 94,0 18-109,17-35-1,54 36 32,-71-1 16,0 0-16,-18-35-32,18 36-15,-18-36 16,18 35 109,71-35-109,-36 17 15,-35 19 47,36-36-62,-36 35 140</inkml:trace>
  <inkml:trace contextRef="#ctx0" brushRef="#br0" timeOffset="89761.02">21766 8043 0,'0'0'0,"0"-35"63,0 0-32,0 0 0,0-1 16,0-17-47,18-70 47,-18 88 0,-88 158 15,-124 212-15,53 36 0,124-266 0,0-105 31,35-17-62,0-19 15,0 19 0,-35 17 1,35-35-32,0-1 31,0 1-16,0 0 17,0 52 61,0 19-93,0-1 16,0 18-16,0 0 16,0 70-1,0-52 1,-36-36 0,36 0 30,0-52-14,0-19-17,18 36 48,17 0-32,-35-35-31,35 35 16,1-53-16,52-35 31,35-35-15,-87 87-1,-54 36 63,-35 0-62,18 0 0,0 0-1,-1 0 1,1 0-1,35-35 1,-35 35 0,35-35-16,-36-1 15,1 36 1,35-35 0,0 53 15,0 88-31,-35-18 15</inkml:trace>
  <inkml:trace contextRef="#ctx0" brushRef="#br0" timeOffset="110313.45">21343 10830 0,'0'0'0,"0"-35"47,71 35 109,-18 0-140,88 0 15,194-53 0,829-106 16,-70 159 0,-900-53-47,987 1 47,-475-1 0,-494 53-32,123 0 17,-212-36-17,89 36 1,-71 0 0,-106 0-1,1 0 1,-54 0 46,-70 71-62</inkml:trace>
  <inkml:trace contextRef="#ctx0" brushRef="#br0" timeOffset="113041.63">21272 10283 0,'36'0'156,"70"0"-125,-89 0-31,54-17 16,88-18 31,-18-36-16,0-35 0,-35 18 1,-71 35-32,0-18 15,-35-17 16,35 18-15,1-1 0,-36 36-16,53-141 31,-18 105-15,53-35-1,-88 36 1,141-54-1,18-17 17,-88 106-17,-1-18 1,-35 53-16,71-88 31,-71 88-31,36-36 16,70-52 15,-106 88-15,1-35-1,34 35 1,18-53 0,-52 53-1,34 0 1,71-35-1,-52 35 1,-19 0 0,-52 0-1,17 0 1,0 17 0,36 19 15,-18-1-16,0 0 1,0 0-16,88 18 31,-71-17-15,1 17 0,35 35-1,-71-88 1,53 106-1,-17-54 1,52 19 0,-17 17 15,-35-88-31,-36 36 16,141-1 15,18-35-16,-123 53-15,123-53 32,-35 0-17,-1 0 1,36 0 0,18 0-1,70 35 1,-158-35-1,35 0 1,-18 0 0,17 0-1,-17 0 1,-105 0 0,52 0 46,53 0-31,106-18 1,-459 142 14</inkml:trace>
  <inkml:trace contextRef="#ctx0" brushRef="#br0" timeOffset="115101.3">22190 9878 0,'0'-36'62,"0"1"-31,35 0-15,-35-53 31,0 123 15,0 194-30,-71 212-1,71-211 16,0-160-16,0-87 16,0-160-32,36-52 1,-36 52 0,0 54-1,35-18 17,-35 106-32,0-1 15,0 54 32,0 17-47,35 159 31,-35 53-15,0-53 0,0-88-1,0-35 1,0-36-1,53-70 32,-53-18-47,0-18 16,35-17 0</inkml:trace>
  <inkml:trace contextRef="#ctx0" brushRef="#br0" timeOffset="116415.08">21184 10654 0,'0'0'0,"36"-71"140,34 18-124,18-17-16,353-301 47,-370 336-16,-283 229 0,-229 282 0,335-317 32,318-300-32,-18-106-15,71-53-1,35 18 1,-265 229 0,-35 71 31,-106 282-32,-123 52-15,158-193 16,-35 35-1,106-159 17,71-123-1,-1 0-31,124-159 16,18-17-1,35 17 16,-212 247-31,-141 158 47,-17 89 0,141-211-16</inkml:trace>
  <inkml:trace contextRef="#ctx0" brushRef="#br0" timeOffset="118223.89">24183 9807 0,'0'-35'63,"0"0"-48,18-1-15,52-140 47,-35 176-15,-35 123-17,-35 71 1,35-35 15,0-88-31,0-18 31,18-53-15,70-71 0,-88 18-1</inkml:trace>
  <inkml:trace contextRef="#ctx0" brushRef="#br0" timeOffset="118556.85">24783 9737 0,'35'0'31,"18"0"-15,282-36 46</inkml:trace>
  <inkml:trace contextRef="#ctx0" brushRef="#br0" timeOffset="119451">26053 9543 0,'0'0'16,"35"-36"-16,-35 1 15,35 35-15,0-35 47,-52 35 47,-371 353-63,123-124 1,159-106-1,106-176 16,0-88-32,18 0 17,-18 71-17,35 70 1,36 0 15,-1 70-15,36 1 15,-18-18-31,36 53 47</inkml:trace>
  <inkml:trace contextRef="#ctx0" brushRef="#br0" timeOffset="122559.07">20796 9684 0,'0'0'0,"-35"0"16,35-36-16,-35 36 31,35-35 0,35 53 79,36 35-95,34-18 1,-34 0-1,88 36 32,-124-36-15,35 0-1,-70 1-16,89-36 1,-54 35 31,0-35 125,1 0-157,-36 35 1,35-35 0,0 36 15,0-36 31,1 35-15,-36-53 110,0-17-142,-18 0 16,-53-54 16,71 54-47,0 53 110,18-18-95,70 159 32,-52-18 0,-72-141 31,-34-18-47,-18-17 16,52 35-15,1 0-1,0 0 31,52-36 48,-17 1-95,36 35-15,-1-53 16,18 0 0,17 0-1,-34 53 1,-36-35-1,-18 70 32,-53 1-47</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28:45.056"/>
    </inkml:context>
    <inkml:brush xml:id="br0">
      <inkml:brushProperty name="width" value="0.05292" units="cm"/>
      <inkml:brushProperty name="height" value="0.05292" units="cm"/>
      <inkml:brushProperty name="color" value="#FF0000"/>
    </inkml:brush>
  </inkml:definitions>
  <inkml:trace contextRef="#ctx0" brushRef="#br0">14975 5697 0,'0'0'0,"53"0"63,-17 18-32,-36 35-31,123 176 16,-52-52 15,-36-89-31,-35-53 31,35 18-15</inkml:trace>
  <inkml:trace contextRef="#ctx0" brushRef="#br0" timeOffset="494.5">15064 6438 0,'0'-17'47,"0"-36"-31,17-18 0,177-335 46</inkml:trace>
  <inkml:trace contextRef="#ctx0" brushRef="#br0" timeOffset="1181.7">15064 5274 0,'17'0'140,"1"0"-140,17 0 16,106 35 0,-53-35 15,-88 36 16</inkml:trace>
  <inkml:trace contextRef="#ctx0" brushRef="#br0" timeOffset="2896.96">17621 6050 0,'36'0'125,"-36"-88"-125,70 35 16,-35-18-16,1 1 15,17-18-15,123-336 47,-176 371-16,0 106 1,-18 71-1,18-54-15,0 1-1,18-71 16,17 0 1,-17 0-17,52-71 1,-70 36 0,53-35-1,-17-1 16,-1 71-31,-35 71 47,-18 105-15,36-141-1,88-70 0</inkml:trace>
  <inkml:trace contextRef="#ctx0" brushRef="#br0" timeOffset="5498.49">14746 9260 0,'0'0'0,"35"0"0,-35-52 15,36 16 1,-36 1-1,0 0 1,-18-1 15,18 1 1,-35 35-1,35 18 16,0 35-32,0-18 1,35 53-16,0 18 31,1-35-15,52 34-1,35-16 1,-87-19 0,34-35-1,54 1 1,317-1 31,-283 18-16,72-106 0,-160 53-31,442-282 63,-107 52-1,-228 54-30,-89 35-1,0 35 16,89 71 15,-107 35-15,-35 0 47,-35 53-47,0 17 15,0-34-46,-17-36-1,-19 0-15</inkml:trace>
  <inkml:trace contextRef="#ctx0" brushRef="#br0" timeOffset="6155.35">16722 9402 0,'0'0'0,"0"35"0,-36 18 16,36 35 0,18-53-1,70 36 1,71-1 15,-106-70-15,53 0-16,17 0 15,-17-17 17,-53 17-32,17-71 0,36 36 31,229-89-16,-176 19 1,18 16 0,-124 54-1,88-124 1,-141 124 15</inkml:trace>
  <inkml:trace contextRef="#ctx0" brushRef="#br0" timeOffset="7736.74">17074 10425 0,'0'0'0,"53"-36"31,-17 36-16,-36-53-15,17 53 16,-17-35-16,36 35 47,-72 124 0,-281 228 0,246-246-16,71-35 16,88-71-16,18-18 0,-53-17-31,0 0 16,-18-36 31,-35 36-16,-105-1 16,69 36-16,107 0 0</inkml:trace>
  <inkml:trace contextRef="#ctx0" brushRef="#br0" timeOffset="8979.45">16457 11112 0,'71'0'78,"-1"0"-78,36 0 0,53 0 16,17-35-16,1 35 15,211 0 1,-177-53 0,-87 53 31</inkml:trace>
  <inkml:trace contextRef="#ctx0" brushRef="#br0" timeOffset="9798.79">16828 11501 0,'0'35'62,"0"18"-46,0 0-1,0 141 32,0-159-16,17-35 16,36-71-31,-53-193 46,0 176-30,18 88 46,140-36-63,-69 1 1,-19 35-16,177-70 31,-123 34-15,-54 1 0,-35 35-1,1 0 32</inkml:trace>
  <inkml:trace contextRef="#ctx0" brushRef="#br0" timeOffset="10416.08">17357 11501 0,'0'-18'15,"0"124"48,-36-53-63,36 17 47,0-87 15,0-36-46,18-18 0,17 36-1,1 35 32,34 123 0,-17 36-16,-53-141 16,35-106-31</inkml:trace>
  <inkml:trace contextRef="#ctx0" brushRef="#br0" timeOffset="19111.75">19897 7673 0,'0'-18'31,"-18"54"63,18-1-78,-53 18-16,53 0 0,-141 264 31,88-193 0,18-89-15,35 0-1,0 0 1,17-35 47,19 0-48,175 0 32,724 53 16,-794-53-63,847 106 46,-759-71-14,-193-35-1,-1 0-15,0 36 15,1-36-16,-1 0 1,0 0 93,0 0-93,1 0 0,-19 0 15,-17-18 31,0 0-46,36 18-16,-36-70 16,52-71-1,-16-141 48,-1 105-16,-35 265 31</inkml:trace>
  <inkml:trace contextRef="#ctx0" brushRef="#br0" timeOffset="136297.56">9066 12453 0,'18'0'359,"0"0"-328,-1 0-15,1 18 0,0-18 31,-1 0-47,54 17 46,-36 1-14,0-18-1,1 0 0,69 18 16,1 17 0,-53-17 0,-18-1-16,-17-17-31,53 0 47,-36 0 0,-17 0 0,-1 0 15,1 18-15,-18-1-16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33:57.876"/>
    </inkml:context>
    <inkml:brush xml:id="br0">
      <inkml:brushProperty name="width" value="0.05292" units="cm"/>
      <inkml:brushProperty name="height" value="0.05292" units="cm"/>
      <inkml:brushProperty name="color" value="#FF0000"/>
    </inkml:brush>
  </inkml:definitions>
  <inkml:trace contextRef="#ctx0" brushRef="#br0">16880 9895 0,'0'18'235,"0"0"-220,0-1 32,0 1-31,0 0-1,18 52 32,-18 18-15,0-35 14,0 0 1,0-18 16,0-17-32,0 0 0,18-18 16,-1 0-31,54 0-16,105 0 15,18 0 1,-17 0 0,-36 0-1,18 35 17,-107-35-17,-34 0 1,0 0-1,-1 0 1,1 0 31,0 0-31,-1 0 15,1 0-16,0 0 1,-1 0 15,1 0 1,-18-18-1,18 18-16,-18-17 1,0-1 31,0 0-16,0 1-15,0-1 15,0 1 47,0-19-31,-18 19-31,18-1 15,0 0 16</inkml:trace>
  <inkml:trace contextRef="#ctx0" brushRef="#br0" timeOffset="2353.73">18221 10107 0,'18'18'109,"-18"17"-109,17 0 16,-17-17-16,18-18 15,0 35-15,-1 36 47,1-36 0,-18 18 0,0-35-47,0-1 62,17-17-15,1 0 0,70 0 0,794-88 16,-529 70-17,-265 18 1,-35 0 0,0 0 0,-18-17 0,-17 17 0,17 0 0,-52 0 15,-89-18-15,53-17 0,18 17 0,17-35 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35:04.367"/>
    </inkml:context>
    <inkml:brush xml:id="br0">
      <inkml:brushProperty name="width" value="0.05292" units="cm"/>
      <inkml:brushProperty name="height" value="0.05292" units="cm"/>
      <inkml:brushProperty name="color" value="#FF0000"/>
    </inkml:brush>
  </inkml:definitions>
  <inkml:trace contextRef="#ctx0" brushRef="#br0">17639 13970 0,'-18'53'94,"-35"106"-94,36-53 16,-36 52-16,0-34 15,0 17-15,-35 212 32,70-283-32,0 142 31,18-36 0,0 36 0,0-53 16,0-124-47,0 71 31,0 0-15,18-18 0,-18-18-1,18 54 17,-18-54-32,17-17 15,-17 53 16,18-88-15,-18-1-16,0 1 16,18 0 15,35-1-15,564 177 46,-141-176-31,-17-18 1,-336 0-1,-70-18 0,18-17 16,-36 17-31,0-17-1,-17-18 1,53 0-1,-36 0 1,0 0 0,0-17-1,36-1 1,-53 36 0,-1-35-1,18-1 1,18-88-1,0-17 17,-35 105-32,0-211 31,-18 70-31,52-70 31,-52 176-15,18-35-1,0-70 1,-18 158-16,17-124 16,-17 71-1,0 36 1,0-18 15,0 70-31,0-17 31,0 17-31,0-17 32,0-18-17,-17 35-15,-71-88 32,-212-88-17,53 89 1,106 34-1,-89 0 1,-105 19 0,-35 87-1,229-18 1,52 1 0,54 0 15,18-1-16,-19-17 1,19 18 0,-1 0 15,0-18-15,1 17-1,17 19 16,-18-19-15,0 1 15,1-18 1,17 17-1,-18-17-16,18 18 1,-17-18 0,17 18-1</inkml:trace>
  <inkml:trace contextRef="#ctx0" brushRef="#br0" timeOffset="43862.34">19509 14111 0,'0'0'0,"-18"0"31,-17-35 32,-1 35-48,1 0 17,0 0-17,0 0 1,-18 35 15,-53 89 0,18-1 32,52-52-32,-52 123 16,18-71 0,-1 71 0,0 177 15,71-54-15,0-246-31,18 105 31,106-17-1,-36-124 1,141 0 16,-70-158-16,-36-89-16,1-52 0,-1-72 0,-70-157 1,-88 140 15,-159 229-1,0 177-14,159 18-17,-1-18 1</inkml:trace>
  <inkml:trace contextRef="#ctx0" brushRef="#br0" timeOffset="45027.8">19173 14799 0,'0'0'16,"36"-18"46,599-440-30,17 52 30,-616 371-15,-89 52 0,-18-17 0,-140-52 0,175 52 15,124 17-15,265-176 0,-265 124 0,-88 70-16,0 18-31,71 371 78,-71-389-47,-18-88 1,-246-141-1,34 71 16,195 123-16,123 70 16</inkml:trace>
  <inkml:trace contextRef="#ctx0" brushRef="#br0" timeOffset="45494.49">20955 13935 0,'0'0'0,"18"0"47,17 0-31,88-36 15,-52 1 16,-71 18-32</inkml:trace>
  <inkml:trace contextRef="#ctx0" brushRef="#br0" timeOffset="45725.43">20973 13688 0,'229'-71'78,"-70"36"-31</inkml:trace>
  <inkml:trace contextRef="#ctx0" brushRef="#br0" timeOffset="46574.18">21467 13670 0,'35'-123'46,"35"17"17,-70 123-16,36 89-32,-36 53 1,35-106-16,-35 88 16,53 35 31,-53-140-1,-53-54 17,-176 18-16,193 0-16,36 18 0,18-18-15,88 0 15,229-88 0,-264 88-15,52 0 31,-123-53 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37:55.906"/>
    </inkml:context>
    <inkml:brush xml:id="br0">
      <inkml:brushProperty name="width" value="0.05292" units="cm"/>
      <inkml:brushProperty name="height" value="0.05292" units="cm"/>
      <inkml:brushProperty name="color" value="#FF0000"/>
    </inkml:brush>
  </inkml:definitions>
  <inkml:trace contextRef="#ctx0" brushRef="#br0">13176 11624 0,'36'0'125,"52"0"-125,-18-18 0,54-17 16,140 0-1,354-89 1,-142 54 15,-264 70-15,423 53 15,-177 35 32,-387-88-63,387 70 46,-34-34 1,-336-19-31,18-17 15,-53 0-31,52 0 16,90 0-1,-72 0 1,212 36 0,-123-36-1,705 0 48,-811 0-32,-71 0 0,-17 0 1,-1 0 30,-17 17 1,0 1-1,0 0-31,0 70 1,0 123-17,-35 195 16,18-229 16,17-160-31,0 1 0,0 17 30,-36-17-14,1-18-1</inkml:trace>
  <inkml:trace contextRef="#ctx0" brushRef="#br0" timeOffset="2284.58">13000 11677 0,'-18'35'94,"18"1"-78,0-19-1,-17 18-15,17 18 0,-53 194 63,35-88-16,18-71 0,0-53 0,0-17-47,0 17 62,0-17-15,0 0 0,0 17-32,0-17 1,0-1 15,0 1-31,0 0 47,18-18-31,-18 70 46,0-52-62,17 35 47,1-18 0,53-17 0,-1-54 15,-17 54-15,53 0 0,-18-18 0,18-18 0,-71 18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40:40.488"/>
    </inkml:context>
    <inkml:brush xml:id="br0">
      <inkml:brushProperty name="width" value="0.05292" units="cm"/>
      <inkml:brushProperty name="height" value="0.05292" units="cm"/>
      <inkml:brushProperty name="color" value="#FF0000"/>
    </inkml:brush>
  </inkml:definitions>
  <inkml:trace contextRef="#ctx0" brushRef="#br0">21325 19032 0,'-17'0'15,"17"-35"126,35-35-125</inkml:trace>
  <inkml:trace contextRef="#ctx0" brushRef="#br0" timeOffset="19869.68">14517 7020 0,'-18'0'328,"1"0"-281,17 18-32,0 0 32,0-1-31,-18 1 46,18-1-15,0 36 0,0-35 0,0 0-32,0-1 17,18-17 61,-1 0-61,54 0 15,-18 0-1,-36-17-30,1 17 0,17 0-1,-17 0 1,-1 0 15,1 0-15,0 0 15,17 0 0,-17-18 16,17 18 0,0 0 0,-17 0-31,88-18 30,0 18 1,-54 0 0,-16 0 0,70 0 16,-54 0-17,-34 0 1,17 0 0,1 0 63,-36-35-64,17 0 1,-17 17 0,0-35 0,0 0 0,0 36 15,-35 17-15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43:05.613"/>
    </inkml:context>
    <inkml:brush xml:id="br0">
      <inkml:brushProperty name="width" value="0.05292" units="cm"/>
      <inkml:brushProperty name="height" value="0.05292" units="cm"/>
      <inkml:brushProperty name="color" value="#FF0000"/>
    </inkml:brush>
  </inkml:definitions>
  <inkml:trace contextRef="#ctx0" brushRef="#br0">18768 8520 0,'0'0'0,"-36"-18"32,-16-35-1,104 106 47,54 35-47,88 53 32,-158-141-32,-1 36 0</inkml:trace>
  <inkml:trace contextRef="#ctx0" brushRef="#br0" timeOffset="367.46">18538 9013 0,'0'0'15,"36"0"48,52-70-48,-18-18 1,36-18 0,-35 35-1,-71 36 32</inkml:trace>
  <inkml:trace contextRef="#ctx0" brushRef="#br0" timeOffset="1034.7">18662 8114 0,'35'0'47,"0"0"0,124 0-16,-123 0-31,122-35 63,-122 88-32</inkml:trace>
  <inkml:trace contextRef="#ctx0" brushRef="#br0" timeOffset="1379.42">18750 8890 0,'0'35'47</inkml:trace>
  <inkml:trace contextRef="#ctx0" brushRef="#br0" timeOffset="1772.94">18768 8925 0,'17'0'110,"-17"-17"-95,106-124 17,-18 70-17,36-70 1,-54 70 0,19-70 62,-89 159-16</inkml:trace>
  <inkml:trace contextRef="#ctx0" brushRef="#br0" timeOffset="2637.08">19756 8361 0,'0'-35'16,"35"35"30,-35-36-14,53 230 15,-53-17-16,0-107 0,-18-70 16</inkml:trace>
  <inkml:trace contextRef="#ctx0" brushRef="#br0" timeOffset="2881.97">19597 8555 0,'0'0'16,"53"0"15,194-88 0,-177 88-15,-35 0-1</inkml:trace>
  <inkml:trace contextRef="#ctx0" brushRef="#br0" timeOffset="3485.04">19032 8767 0,'36'0'78,"17"52"-78,17 19 31,-17-36-31,-18-35 16,-35 36-1,36-36 32</inkml:trace>
  <inkml:trace contextRef="#ctx0" brushRef="#br0" timeOffset="4469.85">20585 8202 0,'-18'0'0,"36"0"0,-71 0 16,70 0 62,1 0-63,53 0-15,140 0 32,-140 0 30,-195 265-31,-34-1 1,122-176 14,36-52-46,177-1 47,-54-35-15,-88 0-1</inkml:trace>
  <inkml:trace contextRef="#ctx0" brushRef="#br0" timeOffset="4799.97">20408 8590 0,'18'0'15,"88"-53"1,-36 53-16,283-88 47,-194 53-16,-124 35-31</inkml:trace>
  <inkml:trace contextRef="#ctx0" brushRef="#br0" timeOffset="6937.66">21467 9366 0,'0'0'0,"-36"0"15,1-35 48,35 0-1,-35-1-30,-36-140-1,71 105-15,-35 19-1,0-19 16,-1-17 1,36 105 15,0 283-16,18-123 0,-18-142-15,35-35 46,0-71-46</inkml:trace>
  <inkml:trace contextRef="#ctx0" brushRef="#br0" timeOffset="7237.77">21855 9049 0,'35'0'32,"141"-71"14,-105 71 17</inkml:trace>
  <inkml:trace contextRef="#ctx0" brushRef="#br0" timeOffset="7863.86">22913 8714 0,'0'0'0,"-18"-89"31,-52 125 16,34 34-31,1-17-16,-177 176 46,142-140 1,70-178 0,0 37-31,0 16 15,176 36 16,-17 53-16,-124-53-15,1 0 15,-36 35-15,35-35-16</inkml:trace>
  <inkml:trace contextRef="#ctx0" brushRef="#br0" timeOffset="8134.69">22401 9349 0,'0'0'16,"124"0"31,123 0 0</inkml:trace>
  <inkml:trace contextRef="#ctx0" brushRef="#br0" timeOffset="8585.37">22719 9490 0,'0'0'16,"70"0"31,-17 0 0,-229 229 15,141-123-15,229-71 0,-124-35 0,-34 0-32</inkml:trace>
  <inkml:trace contextRef="#ctx0" brushRef="#br0" timeOffset="8838.29">23319 9402 0,'0'0'0,"0"17"47</inkml:trace>
  <inkml:trace contextRef="#ctx0" brushRef="#br0" timeOffset="9999.65">24606 8132 0,'0'0'0,"-53"88"93,-229 264-77,-35 19 15,246-283-15,-17 71 31,282-159 0,88-212-1,-282 177-30,-53-89 47,18 89-32,35 0 16,70 35 0</inkml:trace>
  <inkml:trace contextRef="#ctx0" brushRef="#br0" timeOffset="10620.89">23671 9366 0,'0'36'110,"-53"16"-95,18-16 17,0-36-1,53 0 16,228-53-16,-104 53-31,598-124 31,-281 36 0,-424 88 1,-70 35-1</inkml:trace>
  <inkml:trace contextRef="#ctx0" brushRef="#br0" timeOffset="11343.54">24306 9719 0,'18'35'47,"-18"-17"-31,71 88-1,-36-18 48,-35-123-16,0-177-16,-53 18 0,18 159 1,52 35 30,36 0-46,371-36 31,-266-52-1</inkml:trace>
  <inkml:trace contextRef="#ctx0" brushRef="#br0" timeOffset="12020.52">24818 9631 0,'0'70'32,"0"-34"-17,0 87 17,0-88-17,0-52 48,70-248-1,-34 230-31,52 176 1,0 53-1,-88-141 16,0-71 15,0-35-46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45:04.591"/>
    </inkml:context>
    <inkml:brush xml:id="br0">
      <inkml:brushProperty name="width" value="0.05292" units="cm"/>
      <inkml:brushProperty name="height" value="0.05292" units="cm"/>
      <inkml:brushProperty name="color" value="#FF0000"/>
    </inkml:brush>
  </inkml:definitions>
  <inkml:trace contextRef="#ctx0" brushRef="#br0">7832 11536 0,'-36'0'15,"1"0"32,35 35 0,-35-35-16,0 0 16,-36 0 0,71 35-31,-123 1 30,140-36 79,36 0-109,194-53 47,-123 17-32,-54 36 0,-35 0 16,1 0 15,-1 0-15</inkml:trace>
  <inkml:trace contextRef="#ctx0" brushRef="#br0" timeOffset="8745.66">14323 11448 0,'17'0'188,"54"-18"-173,-53 18 1,17 0-16,0 0 15,71-35 1,-18 35 15,18 0 32,35 0-16,-106 17-16</inkml:trace>
  <inkml:trace contextRef="#ctx0" brushRef="#br0" timeOffset="30168.86">8096 11642 0,'0'-36'32,"0"1"-17,0 88 63,0 0-62,0 0-16,0 317 62,0-282-15</inkml:trace>
  <inkml:trace contextRef="#ctx0" brushRef="#br0" timeOffset="30587.66">8396 11359 0,'0'0'0,"53"18"94,-53 17-94,0 353 47,35-123-16,-35-194 32</inkml:trace>
  <inkml:trace contextRef="#ctx0" brushRef="#br0" timeOffset="31100.1">8167 11889 0,'0'0'0,"35"0"93,0 0-77,1-36-16,158-69 62,-159 105 17</inkml:trace>
  <inkml:trace contextRef="#ctx0" brushRef="#br0" timeOffset="38151.76">7514 12718 0,'0'-36'16,"0"1"31,0 53 15,0 70-31,0 71 16,0-124 0,0-194 0,35-88 0,1 247 31,-1 18-47,0 17 0,1-35 1,-36 35-17,35-35 1,-35 36 0,35-1-1,0-35 1,-35 35-1,18-35 48,70-88-16,-35-35 0,0 140 0,-53 54-32,18 17 16,-18-53-15,0 18 62,0-18 0</inkml:trace>
  <inkml:trace contextRef="#ctx0" brushRef="#br0" timeOffset="38941.83">8484 12382 0,'0'-35'0,"0"53"62,36 17-46,-36 124 15,35 88 16,-35-212-16,-71-35 16,-70 0 0,106 0 15,53 35 48</inkml:trace>
  <inkml:trace contextRef="#ctx0" brushRef="#br0" timeOffset="61596.39">23548 14764 0,'0'0'16,"-18"-36"-1,18-16 1,0 16-16,0-17 16,0 18-1,0 53 79,0 17-94,18 318 47,35-230-32,-18-87 48,-35-195-32,0 88-15,-35-387 31,35 369 0,0 107-16,17 17-16,-17 18 17,36-17-32,-36-1 31,35-35 0,36-177 16,52-87-16,-88 246 1,54 442-1,52 87 16,-106-440-16,-35-89 16,0-53-32,35 36 1</inkml:trace>
  <inkml:trace contextRef="#ctx0" brushRef="#br0" timeOffset="62404.21">24765 14658 0,'0'-35'15,"0"-1"16,0 1 1,-53 88-1,53-18-15,-70 106-16,34 18 31,36-124-16,0 1 1,53-54 31,18-141-16,-36 89 0,0 246 16,124-52 31,-53-142-31,-106 0-47</inkml:trace>
  <inkml:trace contextRef="#ctx0" brushRef="#br0" timeOffset="64017.56">25206 14182 0,'0'0'0,"0"-36"110,176 36-79,-87 0-31,316 36 31,-228-1 0,-142-35 1,-35 35 30,-300 336-15,230-318-47,-72 123 47,178-176 78</inkml:trace>
  <inkml:trace contextRef="#ctx0" brushRef="#br0" timeOffset="64887.14">26317 13670 0,'0'-18'47,"35"89"-1,-35 35-30,0 0-16,53 282 31,-53-194 1,0-124-1,36-70-16,-36-17 17,0-19-17</inkml:trace>
  <inkml:trace contextRef="#ctx0" brushRef="#br0" timeOffset="65268.06">26670 13617 0,'0'0'31,"88"582"16,0-158 0,-88-371-31,-17-159 62</inkml:trace>
  <inkml:trace contextRef="#ctx0" brushRef="#br0" timeOffset="65590.14">26388 14358 0,'0'0'0,"53"0"63,-18-35-48,18 35-15,0 0 16,17-53-16,177-18 47,-211 71-47,-54 0 78</inkml:trace>
  <inkml:trace contextRef="#ctx0" brushRef="#br0" timeOffset="82701.28">21449 14393 0,'0'0'0,"35"89"125,18 140-110,-18-123 16,1-36-31,17 124 32,-53-53 15</inkml:trace>
  <inkml:trace contextRef="#ctx0" brushRef="#br0" timeOffset="83065.75">21696 14429 0,'0'0'16,"53"17"31,-53 19-47,53 34 16,17 36-1,1 300 48,-36-318-16</inkml:trace>
  <inkml:trace contextRef="#ctx0" brushRef="#br0" timeOffset="83319.02">21537 15169 0,'0'-17'31,"229"-177"16,-193 123-47,87 1 62</inkml:trace>
  <inkml:trace contextRef="#ctx0" brushRef="#br0" timeOffset="83871.6">22225 14975 0,'0'-17'31,"0"-19"-15,0-16 0,0 16 15,35 54 0,89 299 16,-54-193 0,-70-159 15,0-1-62</inkml:trace>
  <inkml:trace contextRef="#ctx0" brushRef="#br0" timeOffset="87216.33">21184 12594 0,'0'0'0,"-53"-88"31,53 53-15,-35 35 31,53 264-1,123 336-14,-106-371-1,-35-193 0,-35-107-15</inkml:trace>
  <inkml:trace contextRef="#ctx0" brushRef="#br0" timeOffset="87552.52">21272 12488 0,'0'0'0,"212"406"63,0 264-17,-177-564 1,-70-265-15</inkml:trace>
  <inkml:trace contextRef="#ctx0" brushRef="#br0" timeOffset="87768.66">21361 13317 0,'0'0'32,"70"-105"14,71 16-14,18 89-1</inkml:trace>
  <inkml:trace contextRef="#ctx0" brushRef="#br0" timeOffset="88201.49">21978 13247 0,'0'0'0,"35"106"62,1-106-62,34 17 31,1-17 1,-18-106-1,-194-193 31,-89 493-30,318 70 14</inkml:trace>
  <inkml:trace contextRef="#ctx0" brushRef="#br0" timeOffset="89356.9">23442 12753 0,'0'-35'16,"35"88"31,36 52-32,-71-34 1,88 141 31,-88-265 0,0-53-32,-106-141 1,0 0 31,195 370 15,34-17-15,-88-176-16,1-54-15,-36 36 0,35 88-1,35 71 16,1 52-15,53 53 15,-72-105-15,-52-36 31,18-35 0</inkml:trace>
  <inkml:trace contextRef="#ctx0" brushRef="#br0" timeOffset="89999.26">24218 12841 0,'0'18'47,"35"-18"-32,-35 35 1,18-35-1,17 0 1,1 0 0,-36-53-1,0-35 1,-106-18 31,71 230 0,52-36-16,18-88-15,1 0 15,70-88 0,-106 35 0,35 70 1,0 54-17,0-36 1,1 0-1,-1-35 1,106-70 0,-141 52-1</inkml:trace>
  <inkml:trace contextRef="#ctx0" brushRef="#br0" timeOffset="90849.3">25188 12382 0,'0'-35'47,"36"35"-47,17-53 16,-53 0-16,70 53 15,18-88 32,-211 265 16,70-142-63,-53 106 62,106-106-31,194-35 16,18-17 0,-177 17 0,-17 0 0</inkml:trace>
  <inkml:trace contextRef="#ctx0" brushRef="#br0" timeOffset="91414.76">25241 12876 0,'71'0'63,"-36"0"-48,18 36-15,106-36 16,35 0 15,-159 0-31,-35-18 94</inkml:trace>
  <inkml:trace contextRef="#ctx0" brushRef="#br0" timeOffset="92166.74">26017 11994 0,'0'0'0,"0"-35"31,18 35 31,-18 35-62,53 54 0,70 228 47,-52-52 0,-71-230 0,-35-70-31</inkml:trace>
  <inkml:trace contextRef="#ctx0" brushRef="#br0" timeOffset="92552.84">26229 11800 0,'53'71'47,"-53"-18"-31,88 0-16,-53 35 0,18 0 16,-17 89-1,34-89 1,-35-18 15,1-34 0,-36-54 32</inkml:trace>
  <inkml:trace contextRef="#ctx0" brushRef="#br0" timeOffset="92898.32">26229 12312 0,'18'0'31,"211"-124"32</inkml:trace>
  <inkml:trace contextRef="#ctx0" brushRef="#br0" timeOffset="112269.86">21661 11994 0,'0'-17'15,"-18"17"63,-17 0-62</inkml:trace>
  <inkml:trace contextRef="#ctx0" brushRef="#br0" timeOffset="113467.45">21502 11906 0,'0'-17'15,"-71"-19"1,36 1 15,0 0-31,-54 35 31,-52 0 1,106 17-32,-35 36 15,17 141 1,-18-53-1,-123 318 48,176-247-16,354 88 0,-213-195 0,-123-69-32,-282 175 79,141-70-63,105-17 32,213-1-32,87 424 31,-264 423-15,-35-370 0,123-406 0,142-70 0,-107 17 15,-17-106-15,70-247 0,-123 124-47</inkml:trace>
  <inkml:trace contextRef="#ctx0" brushRef="#br0" timeOffset="132758.95">24183 18045 0,'53'0'47,"0"0"-32,-18 0 1,18 0-1,18 0 1,-19-18-16,354-106 16,2081-493 31,-793 511 15,-671-158-15,-918 264-31,160-53-1,-36 53 16,-246 0 16,17-35-31</inkml:trace>
  <inkml:trace contextRef="#ctx0" brushRef="#br0" timeOffset="135151.56">23230 17339 0,'0'0'0,"18"0"156,17 0-140,18 0 0,53 0 15,70-53 0,71-176 16,-53 35 0,-158 159-31,175-124 30,-158 35-30,88-52 15,18-124 16,18 35 0,-1-34 0,53 52 0,-176 176-32,106-88 17,-124 124-32,0-18 31,1 18-15,70-53-1,229-36 48,-88 124-1,35 194-15,-123-70-16,176-36 32,0-88-32,212 35 32,141-123-17,141 53 1,-529 35-31,599-53 46,-581-35-15,-124 17 16,-36 0-16,-122 36-16</inkml:trace>
  <inkml:trace contextRef="#ctx0" brushRef="#br0" timeOffset="136689">30268 15205 0,'0'0'0,"-35"-71"47,35 36-31,0 0 31,0 52 0,212 795-1,-89 70 1,-70-777-31,-53-87 0,0-71 46,0 0-62,-35-106 16,-36-105-1,-35-406 17,36 511-17,-36 71 1</inkml:trace>
  <inkml:trace contextRef="#ctx0" brushRef="#br0" timeOffset="138600.53">26247 16669 0,'0'-71'31,"0"36"-16,17-247 32,-17 176-15,0 159 14,141 264 1,-105-229 16,-36-17-32</inkml:trace>
  <inkml:trace contextRef="#ctx0" brushRef="#br0" timeOffset="138903.16">26758 16457 0,'0'0'0,"124"-88"47,87 17 16,-105 18-16</inkml:trace>
  <inkml:trace contextRef="#ctx0" brushRef="#br0" timeOffset="139569">27746 15663 0,'0'36'47,"0"228"-15,-18-140-17,-17 34 1,-36-105 31,-87-229 0,105-18 15,212 212-15,-107 17-47,284 71 47,-231-53-16,-34-36 32,-36-17-32</inkml:trace>
  <inkml:trace contextRef="#ctx0" brushRef="#br0" timeOffset="140907.12">31627 15046 0,'0'88'63,"0"-17"-48,0-1-15,-124 301 47,1-301 16,70-352-32,17 176 0,354 194 16,123 54 16,-459-142-32</inkml:trace>
  <inkml:trace contextRef="#ctx0" brushRef="#br0" timeOffset="141868.94">30974 16545 0,'-35'0'0,"70"0"0,-141 71 63,71-36-63,0 0 31,-1 1-31,1-1 31,-53 53 16,35-70 0,-53 70 0,106-70 47,53-18-63,652-212 0,-405 159-31,1323-459 47,-935 54 0,-688 370 15,-18 105-15</inkml:trace>
  <inkml:trace contextRef="#ctx0" brushRef="#br0" timeOffset="143100.74">29757 17621 0,'0'-35'0,"0"0"62,17-1-46,54 1 0,0 0-1,70-71 48,-230 494-16,54-212-16,35-105-15,18-71 15,-1 0-16,54 0 1,52-35 15,-87-1-15,123-52 31,-177 88 0</inkml:trace>
  <inkml:trace contextRef="#ctx0" brushRef="#br0" timeOffset="143454.09">29863 17868 0,'0'0'16,"17"-35"31,107-89 0,-54 54 0,-34 105-16</inkml:trace>
  <inkml:trace contextRef="#ctx0" brushRef="#br0" timeOffset="144103.89">30603 17621 0,'0'18'62,"36"17"-46,-1 89 31,-35-54 0,0-105 0</inkml:trace>
  <inkml:trace contextRef="#ctx0" brushRef="#br0" timeOffset="144967.72">30639 17427 0,'0'35'16,"0"1"-1,0-1 16,0 0-15,17 89 31,54-54 0,0-87 0,-36-142 0,-88 88-1,-88 124 17,141 53-16,88-106-32</inkml:trace>
  <inkml:trace contextRef="#ctx0" brushRef="#br0" timeOffset="145267.38">31009 17586 0,'0'0'15,"35"123"32,-35-34 0,36-125 0</inkml:trace>
  <inkml:trace contextRef="#ctx0" brushRef="#br0" timeOffset="145965.67">31186 17445 0,'0'0'0,"35"-35"47,0-54 0,-53 72 15,-105 211-15,141-177 0,17-52-31,35-18 15,-34 18-15,-1 35-1,0 0 1,36 212 31,-71-177 15,0-141-15</inkml:trace>
  <inkml:trace contextRef="#ctx0" brushRef="#br0" timeOffset="146579.87">31485 17216 0,'36'-36'31,"-72"72"-31,107-142 47,-89 106 0,18 35-31,-35 88 31,35-87-32,106 70 32,53-71 0,-124-35-47,-35 35 31,-106 71 32,71-71-32</inkml:trace>
  <inkml:trace contextRef="#ctx0" brushRef="#br0" timeOffset="147604.32">31944 17127 0,'-18'36'141,"18"-1"-94,18-53 15,53-17-31,52-53 16,-123 53 16,0 52-48</inkml:trace>
  <inkml:trace contextRef="#ctx0" brushRef="#br0" timeOffset="147933.51">32015 17374 0,'0'0'16,"17"0"15,71-35 0,-52 35-15,-1-35 31</inkml:trace>
  <inkml:trace contextRef="#ctx0" brushRef="#br0" timeOffset="148720.32">32332 17004 0,'0'0'0,"35"0"31,-35-35-15,0-1 15,0-87 16,0 35 0,36 123 0,87 265 15,-88-230-46,-35-17-1,0-88 48</inkml:trace>
  <inkml:trace contextRef="#ctx0" brushRef="#br0" timeOffset="149203.7">32632 16863 0,'35'0'31,"-35"106"0,0-53-15,0-18-1,35 141 32,36-141 0,-36-87 16,-17 52-1</inkml:trace>
  <inkml:trace contextRef="#ctx0" brushRef="#br0" timeOffset="150183.66">32914 16475 0,'0'-53'0,"0"106"0,0-141 15,0 17 32,0 89 63,0 35-95,0-18 1,-17 124 0,17-107-16,0 107 31,0-53-16,17-18 17,18-88-17,1 0 17,-1-88-17,0 18 1,-35-36 15,0 70-15,-106 107 46,36-18-62,35 70 47,52-123 0,19 0-47</inkml:trace>
  <inkml:trace contextRef="#ctx0" brushRef="#br0" timeOffset="150618.97">33038 16298 0,'0'0'0,"105"-35"62,-69 282-15,-36-141 0,35-141 0,71-36 0,-106 36-1</inkml:trace>
  <inkml:trace contextRef="#ctx0" brushRef="#br0" timeOffset="150916.51">33320 16316 0,'53'159'63,"-53"-89"-63,0 177 46,17-211 1,-17-125-15</inkml:trace>
  <inkml:trace contextRef="#ctx0" brushRef="#br0" timeOffset="151630.47">33708 16122 0,'0'0'0,"0"-18"0,35-35 31,-52 53 16,-89 159 0,70 70 15,160-158-15,-54-36-16,-34-35-15,-36 18-1,-88 158 32,-1-87-47,19-37 32,35-16-32,35-54 62,0 0-46</inkml:trace>
  <inkml:trace contextRef="#ctx0" brushRef="#br0" timeOffset="98133.03">15734 15893 0,'18'0'188,"-1"0"-172,1 17-16,-1 1 15,1 0 1,-18-1-1,0 1-15,18-18 16,-1 35 15,36 0 16,-35-17 16,194 70-16,-177-53-47,388-17 46,-282-18-30,71-70 15,-124 70-15,-53-18 0,18 18 15,18 0 0,-18 0-15,-36 0-16,36 0 47,-35 0-47,35 0 15,-35 0 1,-1 0-1,54 0 17,-54 0-17,19 0 423,-1 0-423,53 0 17,-53 0-32,1 0 15,87 0 32,-17 0 0,18 0 0,17 0 0,-124-18-47,19 18 31,16 0 0,-16-17-15,17 17 0,-18-18-1,18 18 16,-18 0-15,18 0 0,-18 0-1,36 0 17,-36 0-17,0 18 1,36-18 15,-36 0-15,1 17-1,-1-17 1,0 0 15,36 0-15,-54 0-16,1 0 15,52 0 32,1-17-31,-53 17 0,-1 0-1,36 0 16,-17 0-31,-19 0 32,1 0-1,-1 0-15,1-18 15,0 18-16,17-35 17,-17 35-17,-1-36 1,1 36 15,-18-17-15,35-18-1,-35 17 1,18 18 15,-18-18-15,0 1 15,0-1 63,0 0-63,0 1 0,0-1 1,0 0-32,0 1 31</inkml:trace>
  <inkml:trace contextRef="#ctx0" brushRef="#br0" timeOffset="135879.33">30074 16210 0,'0'-35'16,"0"70"-16,-35-70 16,0 35 202,-53 17-171,-36 19-31,54 17 0,-354 264 15,195-140-16,70-89 17,71-53-32,-124 53 31,36-52-15,123 16-1,-141 72 1,70-54-1,89-70 1,-18 53 15,-70-17-15,17 34 15,71-70-31,-1 0 47,36 35 94</inkml:trace>
  <inkml:trace contextRef="#ctx0" brushRef="#br0" timeOffset="136729.24">27799 16686 0,'-18'0'47,"54"0"31,-1 0-78,53-35 16,159-71 0,847-352 31,-636 264-32,-140 70 1,-230 124-1,35-35 17,-87 35-17,-1 0 1,-53 35 46,-70 36-46,53-71 0</inkml:trace>
  <inkml:trace contextRef="#ctx0" brushRef="#br0" timeOffset="139608.45">28028 16951 0,'-35'0'16,"0"0"31,17 0-16,-17 0 0,35-35 32,17-106-16,89-71-1,-106 177-14,35-1-32,-35-17 31,0 18 141,53 0-157,-53 0 1,18 35 0,-18-36-16,53 1 15,-53 0 1,35-1 0,-70 72 62,-18 34-63,-18 19 1,19-19 0,-1-35-16,53 1 15,-53-1 1,0 53-16,18 36 31,-18-71 0,53-18-15,17-35 46,19 0-46,-1 0 0,0 0-16,0 0 15,71-35 1,35-1 15,-70 1-15,17 35 15,-53 0-15,1-35-1,-36-1 95,0 1-95,-53-18 17,53-17-32,-71-54 31,36 89-16,35 53 314,18-18-329,-18 35 31,35-35-16,-35 35 17,0 0 15,0 18-1,-18-17-30,-17-1 15,-89 71-15,54-71 15,70 0 63,17-35-94,54 0 16,-36 0-1,-17 0-15,53-17 31,-36 17-15,-70 0 47,-1 0-48,1 0-15,-89 0 31,72 0-15,52-36 47,70 36-48,-35-53-15,71-35 16,-53 35 31,-53 18-32,18-18 95</inkml:trace>
  <inkml:trace contextRef="#ctx0" brushRef="#br0" timeOffset="167172.24">29175 10195 0,'0'53'31,"0"35"-31,0-35 16,35 106 0,0-18-1,-35 141 16,36-123 16,-36-106-15</inkml:trace>
  <inkml:trace contextRef="#ctx0" brushRef="#br0" timeOffset="167632.59">29651 9807 0,'53'230'47,"70"334"16,-87-529-63,-1 53 47</inkml:trace>
  <inkml:trace contextRef="#ctx0" brushRef="#br0" timeOffset="167904.21">29298 10724 0,'0'0'0,"35"0"62,89-17-46,-36-36-1,18 0 1,-18-18 0,-35 36 15,-18 35-15</inkml:trace>
  <inkml:trace contextRef="#ctx0" brushRef="#br0" timeOffset="168425.58">30057 10636 0,'0'0'0,"0"18"31,0 17-15,35 71 15,106-71 31,-70-176-15,-71 106-47,-71-36 31,-123 89 16,194 158-15</inkml:trace>
  <inkml:trace contextRef="#ctx0" brushRef="#br0" timeOffset="170256.39">31133 10742 0,'35'-18'62,"-35"-34"-62,0 16 16,0-458 15,-18 36 16,18 475-16,18 336 32,35-318-63,0 36 47,35-353-1,-88 141 1,70 299 0,1-52-16,53-141 16</inkml:trace>
  <inkml:trace contextRef="#ctx0" brushRef="#br0" timeOffset="171807.49">31715 10054 0,'0'-17'15,"0"-19"32,0 1-16,0-18 1,106-18 14,-71 266 1,-88 69 0,88-264 16,53-18-16,-52 18-47,-36-35 15</inkml:trace>
  <inkml:trace contextRef="#ctx0" brushRef="#br0" timeOffset="172109.3">32032 10037 0,'0'0'16,"159"-71"15,-124 71 32</inkml:trace>
  <inkml:trace contextRef="#ctx0" brushRef="#br0" timeOffset="172782.04">32367 10248 0,'0'0'0,"0"-17"47,0-36-31,0-159 15,0-70-15,0 105-1,-17 177 17,17 18-17,17 123 1,72 141 15,-89-229-15,105 53-1,-69-124 17,-36-123-1,0 88-31,0-35 15,0-71 1,0 89 15,0 105 1,0 36-17,0 52 16,35-88-31,0-35 16,0 0 31,-35-17-31</inkml:trace>
  <inkml:trace contextRef="#ctx0" brushRef="#br0" timeOffset="173159.2">32755 9860 0,'0'0'0,"0"-53"31,0 18-31,36 35 0,-36-35 31,35 88 1,18 52-17,-35-52 1,-18 18 15,0-89 0</inkml:trace>
  <inkml:trace contextRef="#ctx0" brushRef="#br0" timeOffset="173412.15">33002 9807 0,'36'-35'31,"17"35"-31,-1 0 15,-16 0 1,-36-35 31,-18 35-31</inkml:trace>
  <inkml:trace contextRef="#ctx0" brushRef="#br0" timeOffset="173658.12">32897 9666 0,'0'-35'16,"70"0"15,71-71 16,-106 123-16</inkml:trace>
  <inkml:trace contextRef="#ctx0" brushRef="#br0" timeOffset="174055.45">33285 9543 0,'0'0'15,"158"158"32,89-122 16,-282-336 15,-282 476-31,281-141-32</inkml:trace>
  <inkml:trace contextRef="#ctx0" brushRef="#br0" timeOffset="175115.08">29951 12453 0,'0'0'15,"0"-35"1,0-1-16,-71-334 47,-87-124 0,193 671 15,53 299-31,-88-353 32,35-193-63</inkml:trace>
  <inkml:trace contextRef="#ctx0" brushRef="#br0" timeOffset="175421.09">30004 11377 0,'141'229'47,"-18"54"-31,54 210 15,-142-369-31,-35-89 15,0 1 1,0-107 15,-18 18-15,-70-70 0</inkml:trace>
  <inkml:trace contextRef="#ctx0" brushRef="#br0" timeOffset="175627.13">29880 12312 0,'0'0'0,"71"0"47,-18-53-47,88 18 16,-18-71-1,71 35 17,-123 36-32</inkml:trace>
  <inkml:trace contextRef="#ctx0" brushRef="#br0" timeOffset="175960.08">30603 12136 0,'0'-36'15,"0"-34"-15,0-18 32,0 52-32,0 54 46,71 264-14,-18-194-17,-35-52-15,-18 34 16,0-140 31,0 17-47,0 0 15</inkml:trace>
  <inkml:trace contextRef="#ctx0" brushRef="#br0" timeOffset="176987.08">30903 12312 0,'0'-18'47,"0"-17"-16,0-335 32,0-248-16,0 565-47,-35 106 47,141 635 15,-71-635-62,0-53 31,18-194 1,-53-106-17,0 177 1,0 193 31,0 89-32,0-88-15,36 70 32,-19-141-17,19 0 16,-36-18-31</inkml:trace>
  <inkml:trace contextRef="#ctx0" brushRef="#br0" timeOffset="177660.32">31309 11748 0,'0'0'0,"0"-36"47,18 36-32,87-70 16,-105 264 32,-52 0-16,122-194 0,18-71-16</inkml:trace>
  <inkml:trace contextRef="#ctx0" brushRef="#br0" timeOffset="177999.57">31679 11642 0,'18'-18'31,"70"-17"-15,-17-1-1,-18 36 1,-18 0 15</inkml:trace>
  <inkml:trace contextRef="#ctx0" brushRef="#br0" timeOffset="178619.62">32085 11571 0,'-35'0'93</inkml:trace>
  <inkml:trace contextRef="#ctx0" brushRef="#br0" timeOffset="179405.76">31944 12047 0,'0'0'16,"0"-35"0,88-424 31,-88 354-32,0-283 16,36 564 32,69 89-1,-69-265-62,34-247 47,-70 17 0,-17 583 16,105-265-16,18-388-1,-71 389 1,-53-36-31</inkml:trace>
  <inkml:trace contextRef="#ctx0" brushRef="#br0" timeOffset="179791.94">32561 11501 0,'0'-36'16,"0"1"15,36 35 1,-36 71-17,0-36-15,35 35 16,0 1 15,-35-106 16,0-1-31</inkml:trace>
  <inkml:trace contextRef="#ctx0" brushRef="#br0" timeOffset="180309.74">32773 10936 0,'-35'0'0,"70"0"31,0 0-15,159 35 15,-70-35 16,-124 36-47,-124 246 47,36-53-1,88-246 48</inkml:trace>
  <inkml:trace contextRef="#ctx0" brushRef="#br0" timeOffset="181186.11">33320 10813 0,'0'-36'0,"0"54"78,0 17-78,0 18 16,0 106 15,141-71 32,-88-106-63,53-87 15,-36-266 48,-140 336-48,-36 35 1,35 53-16,-158 264 31,229-246 1</inkml:trace>
  <inkml:trace contextRef="#ctx0" brushRef="#br0" timeOffset="-138823.54">28487 10513 0,'-53'0'15,"106"0"-15</inkml:trace>
  <inkml:trace contextRef="#ctx0" brushRef="#br0" timeOffset="-138044.71">29192 12577 0,'0'0'0,"0"-36"47,0-17 0,0-17-32,0-36 1,36 53-16,-36-35 16,53-18-1,-18-53 32,-35 124-47,-18 35 47,18 18-31,-53 211-1,-17 35 1,17-87-1,53-18 17,17-159-17,142 0 17,-106-36-17,-18 1 16</inkml:trace>
  <inkml:trace contextRef="#ctx0" brushRef="#br0" timeOffset="-100871.34">1976 7073 0,'0'0'0,"-18"0"0,18 35 15</inkml:trace>
  <inkml:trace contextRef="#ctx0" brushRef="#br0" timeOffset="-83256.78">3951 3140 0,'0'0'0,"-35"0"109,0 0-93,-18 35-16,-177 106 31,-316 230 0</inkml:trace>
  <inkml:trace contextRef="#ctx0" brushRef="#br0" timeOffset="-82118.98">88 13070 0,'0'0'0,"0"36"0,-17-1 46,17 0-46,-71 89 63,71 299-16,0-70 0,0-283-47,0 248 47,0-106-1,0 123 1,0-212-31,0 265 31,0-317 0</inkml:trace>
  <inkml:trace contextRef="#ctx0" brushRef="#br0" timeOffset="-78870.45">3563 14993 0</inkml:trace>
  <inkml:trace contextRef="#ctx0" brushRef="#br0" timeOffset="-76493.56">4128 15099 0,'-18'-35'0,"18"70"109,-35 35-93,35 1-16,-71 17 0,36 0 15,-195 248 17,-34-37-1,193-316 16,36-19-47,0-210 31,35 104 16,247 301 15,70 0-15,-317-141 0</inkml:trace>
  <inkml:trace contextRef="#ctx0" brushRef="#br0" timeOffset="-75641.39">4639 15840 0,'-35'0'15,"52"0"79,19 0-78,-1 0-16,-17 0 15,140 0 32,-175 0 16,17-18-63</inkml:trace>
  <inkml:trace contextRef="#ctx0" brushRef="#br0" timeOffset="-75179.1">4516 15610 0,'35'0'47,"0"0"-31,124-35 31,-106 35 15,-53 18-46</inkml:trace>
  <inkml:trace contextRef="#ctx0" brushRef="#br0" timeOffset="-73596.2">5697 15028 0,'0'-35'16,"0"53"46,0 35-62,36 70 16,-36 265 31,0-317 15,0-89-62</inkml:trace>
  <inkml:trace contextRef="#ctx0" brushRef="#br0" timeOffset="-73189.95">5151 15258 0,'-36'0'16,"72"0"-16,-72-36 0,142-158 62,494 124-15,-477 70-31,-123 141 31,-352 88-1,316-229 17,54 0-47</inkml:trace>
  <inkml:trace contextRef="#ctx0" brushRef="#br0" timeOffset="-72708.5">6227 14905 0,'0'0'0,"0"17"78,-71 336-31,89 194 0,140-476 15,-158-142-62</inkml:trace>
  <inkml:trace contextRef="#ctx0" brushRef="#br0" timeOffset="-71429.9">6544 15205 0,'0'-36'16,"0"107"124,0-36-124,0 18-16,0 159 47,0-177-32</inkml:trace>
  <inkml:trace contextRef="#ctx0" brushRef="#br0" timeOffset="-70944.82">6438 15205 0,'0'0'0,"0"-88"31,177 52 0,-54 89 16,-141 141 15,-140-70-15,228-1 0,89-105 16,-124 35-32</inkml:trace>
  <inkml:trace contextRef="#ctx0" brushRef="#br0" timeOffset="-70545.01">6932 15099 0,'0'0'47,"88"123"0,-88-34-47,36 87 15,-36-53 48,-18-175-16,18 16-47</inkml:trace>
  <inkml:trace contextRef="#ctx0" brushRef="#br0" timeOffset="-70223.26">7126 15011 0,'35'-36'31,"-70"72"-31,106-54 15,-18 124 1,-53 70 0,35 212 15,-35-352-15,0-36 46,0-36-62,-18-34 16</inkml:trace>
  <inkml:trace contextRef="#ctx0" brushRef="#br0" timeOffset="-69743.99">6932 15452 0,'53'0'47,"-106"0"-47,141 0 0,53 0 32,-70 0-17,-1 35 16,-70-17-15,0 17 0,0 88 31,0-87-32,142-36 32,-37-89 0,-299 107 15,106 17-46</inkml:trace>
  <inkml:trace contextRef="#ctx0" brushRef="#br0" timeOffset="-68840.5">8061 14958 0,'0'-53'15,"0"70"32,0 213-16,-247 722 32,194-793-32,53-124-31,0-70 47,0-71-31</inkml:trace>
  <inkml:trace contextRef="#ctx0" brushRef="#br0" timeOffset="-68263.33">8449 15134 0,'0'-35'31,"0"0"-15,0 70 31,0 212-32,0-71 16,-18 195 16,18-389 0,0-35-47,0-35 16</inkml:trace>
  <inkml:trace contextRef="#ctx0" brushRef="#br0" timeOffset="-67945.31">8643 15028 0,'71'247'62,"-177"-458"-62,141 175 0,18 865 47,-53-740 0,-35-125-16,-1 36-15</inkml:trace>
  <inkml:trace contextRef="#ctx0" brushRef="#br0" timeOffset="-67743.28">8290 15681 0,'141'0'62,"-88"0"-62,-247 0 0,494 0 31,-176 0 16</inkml:trace>
  <inkml:trace contextRef="#ctx0" brushRef="#br0" timeOffset="-67376.86">8714 15699 0,'0'0'0,"0"123"62,158-17-15,-122-106-31,-1-71-1,-35-87 17,-194 87 30,106 283-15</inkml:trace>
  <inkml:trace contextRef="#ctx0" brushRef="#br0" timeOffset="-66858.95">9155 15610 0,'0'53'46,"0"-17"-30,35-1-16,-35 53 16,0-35-1,0 35 17,53-123 30,-53-53-46,141-300 31,-141 405 15,0 19-31</inkml:trace>
  <inkml:trace contextRef="#ctx0" brushRef="#br0" timeOffset="-66063.39">9260 14711 0,'18'0'63,"17"0"-47,106 211-1,89 654 32,-512-318 0,88-389 0,194-122 15</inkml:trace>
  <inkml:trace contextRef="#ctx0" brushRef="#br0" timeOffset="-62625.93">2787 17974 0,'35'-35'94,"18"-36"-78,-53 36-1,159-159 17,-124 123-17,0 36 32,1 441 0,-36-265 0,35-194 0,-35 35-16</inkml:trace>
  <inkml:trace contextRef="#ctx0" brushRef="#br0" timeOffset="-62227.55">3510 17851 0,'35'0'31,"18"0"-16,88 0 17,-70 0-32,35 0 15,-71 0 1,0 0 0,-35-36 46</inkml:trace>
  <inkml:trace contextRef="#ctx0" brushRef="#br0" timeOffset="-61500.63">4463 17498 0,'0'-36'15,"0"72"1,0-107-16,35 124 47,-53 265 0,-158-71 15,70-212-15,71-35-47,-106-318 47,141 230-16,106 88 16,387 265 15,-210-142-15,-301-123 31,-17 0-46</inkml:trace>
  <inkml:trace contextRef="#ctx0" brushRef="#br0" timeOffset="-60881.7">5309 17798 0,'18'0'78,"35"0"-62,17 0 0,-34 0-16,34 0 15,-52 0 48,-53 0-16</inkml:trace>
  <inkml:trace contextRef="#ctx0" brushRef="#br0" timeOffset="-60500.32">5239 17586 0,'0'-35'47,"0"70"-47,176-70 47,-141 35-32,-35 17 1</inkml:trace>
  <inkml:trace contextRef="#ctx0" brushRef="#br0" timeOffset="-55676.07">6685 17127 0,'0'0'0,"0"89"78,0 52-63,0-71 1,-35 212 15,35-246-15,0-72 31</inkml:trace>
  <inkml:trace contextRef="#ctx0" brushRef="#br0" timeOffset="-55189.47">5997 17410 0,'0'-89'31,"53"54"-15,318-106 46,-107 141-46,-176 35-1,71 71 1,-124-18 0,-35-35-1,-53 18 1,-141 35 15,106-71-15,18-35-1,34 0 17</inkml:trace>
  <inkml:trace contextRef="#ctx0" brushRef="#br0" timeOffset="-54593.19">7585 17110 0,'-18'-18'31,"18"-17"-31,-35 35 62,17 0-46,18 17 0,-123 319 15,123-266-15,17 283 30,1-300-14,-18-36-1</inkml:trace>
  <inkml:trace contextRef="#ctx0" brushRef="#br0" timeOffset="-53837.59">6562 17551 0,'0'17'156,"17"19"-140,-17-1-1,0 141 1,0-158-16,-17 123 47</inkml:trace>
  <inkml:trace contextRef="#ctx0" brushRef="#br0" timeOffset="-52546.38">7796 17374 0,'0'18'63,"0"35"-48,0 0-15,0 70 32,0-87-32,0 87 47,0-176-1</inkml:trace>
  <inkml:trace contextRef="#ctx0" brushRef="#br0" timeOffset="-52212.17">7743 17321 0,'0'0'16,"106"18"31,88 247 0,-123-142-1,-71-141 33</inkml:trace>
  <inkml:trace contextRef="#ctx0" brushRef="#br0" timeOffset="-51876.2">8114 17286 0,'0'-35'47,"0"70"-47,53 159 62,-53 53-15,0-353 16</inkml:trace>
  <inkml:trace contextRef="#ctx0" brushRef="#br0" timeOffset="-51192.45">8414 17180 0,'0'0'16,"35"88"0,18 18 15,-53 106-16,0-177 1,0 36 15,0-89 16,-18 18-47,18-123 31,0 70-31,0-18 16,0 1 15,0 34-31,18 1 32,0 35-17,158 106 32,-194 123 0,-88-70 0,230-124 0,-71 36 31</inkml:trace>
  <inkml:trace contextRef="#ctx0" brushRef="#br0" timeOffset="-49760.19">9137 17321 0,'0'0'0,"0"-53"16,35 53-16,-35-35 31,0 247 31,0 158 1,0-282-16,36-158-32</inkml:trace>
  <inkml:trace contextRef="#ctx0" brushRef="#br0" timeOffset="-49458.75">9490 17127 0,'0'300'47,"53"282"0,-53-511 0,-36-265-16</inkml:trace>
  <inkml:trace contextRef="#ctx0" brushRef="#br0" timeOffset="-49249.55">9084 17639 0,'88'0'31,"71"0"-15,0 0 15,-106 0-15</inkml:trace>
  <inkml:trace contextRef="#ctx0" brushRef="#br0" timeOffset="-48811.55">9613 17745 0,'0'35'63,"0"18"-48,0 0 1,124-18 47,-36-35-63,0-176 46,-264 17 1,35 371 0</inkml:trace>
  <inkml:trace contextRef="#ctx0" brushRef="#br0" timeOffset="-48310.91">10389 17004 0,'0'53'62,"0"35"-46,-176 424 0,-159 299 46,299-758-15,89-194-16</inkml:trace>
  <inkml:trace contextRef="#ctx0" brushRef="#br0" timeOffset="-47909.99">10530 17745 0,'0'35'47,"0"177"-16,0-142-31,-52 177 47,-19-88 0,36-212-1</inkml:trace>
  <inkml:trace contextRef="#ctx0" brushRef="#br0" timeOffset="-47374.35">10883 17304 0,'0'88'62,"0"35"-46,0-17-1,0 106 1,-17-36 0,17-52-16,-53-18 31,17-53-15,36-18-1,-53-53 32</inkml:trace>
  <inkml:trace contextRef="#ctx0" brushRef="#br0" timeOffset="-47126.47">10336 18133 0,'0'0'0,"441"-35"63,-247-18-17,-141 53-46</inkml:trace>
  <inkml:trace contextRef="#ctx0" brushRef="#br0" timeOffset="-46692.97">11060 17992 0,'35'0'31,"-53"53"0,36 70 32,176-158-16,-141 35-47,-141-282 46,-124 352 1,177 36 0</inkml:trace>
  <inkml:trace contextRef="#ctx0" brushRef="#br0" timeOffset="-45498.6">11606 17480 0,'0'71'109,"0"-1"-93,0 177 15,18 0 16,-18-212-16,0-52 47,0-36-62,35 18 0,-35-1-16,53-17 0,124-370 62,-142 370-15,-53 88 0,-52 71-16</inkml:trace>
  <inkml:trace contextRef="#ctx0" brushRef="#br0" timeOffset="-44891.31">11994 16916 0,'0'17'79,"53"36"-79,-53 18 15,230 723 32,-177-618-31,-89-70-1,-175 105 17,-72-69 14,301-142 111</inkml:trace>
  <inkml:trace contextRef="#ctx0" brushRef="#br0" timeOffset="-31582.17">10478 16686 0,'-18'0'47</inkml:trace>
  <inkml:trace contextRef="#ctx0" brushRef="#br0" timeOffset="-29949.08">10354 16686 0,'-35'0'47,"-1"0"-16,1 0-15,18-35 47,87 35-1,565-35-31,229-18 16,-793 53-31,246 0 31,-105 18 0,-106-18-1,-71 0 1,1 141 0,-1 0-31,18 388 31,-53 106-32,0-88 1,0-89 31,-36-458 47,-211 0-48,-264 0 1,-812 0 0,670 0-16,248 0 16,422 0 47,54-53-47,-36-88 0,106-917 0,0 158 0,-141 742-1,18 122-14,17 36-17,1-70 48,-36 35-16,0 123-32</inkml:trace>
  <inkml:trace contextRef="#ctx0" brushRef="#br0" timeOffset="-10570.66">25559 7726 0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48:02.149"/>
    </inkml:context>
    <inkml:brush xml:id="br0">
      <inkml:brushProperty name="width" value="0.05292" units="cm"/>
      <inkml:brushProperty name="height" value="0.05292" units="cm"/>
      <inkml:brushProperty name="color" value="#FF0000"/>
    </inkml:brush>
  </inkml:definitions>
  <inkml:trace contextRef="#ctx0" brushRef="#br0">16951 4427 0,'0'36'250,"0"-54"-109,-18 18-95,18-35-30,0-1 0,0 1 15,0 0-15,0 0 15,0-1-16,18 36 1,-18-35 0,18 0 31,52 0-1,18-18 1,53 0 16,-141 35-63,71 18 31,52-35 16,-34 35 0,69 0 15,-87-53-46,70-18 46,-106 71-62,36-70 32,-36 34-17,1-16 17,-1-19-1,0 36-16,-35-1 32,35 36-47,-35 18 250,0 17-250,0 1 16,0 17 31,0-18-32,0 0-15,0 0 16,0 1 0,141 34 46,1-35 1,16-35-48,-17 0 32,106-17 16,-53-18-16,-70 35-1,-1 17 1,-17 89 16,-71 106-16,-70 17 0,35-194-1,0-52 1</inkml:trace>
  <inkml:trace contextRef="#ctx0" brushRef="#br0" timeOffset="1132.33">18045 3263 0,'0'18'31,"17"-18"94,19 0-109,-36 35-16,123-35 31,-52 0-16,-19 0 1,1-18 0</inkml:trace>
  <inkml:trace contextRef="#ctx0" brushRef="#br0" timeOffset="1552.09">18027 3193 0,'18'-36'78,"17"36"-47,247-70 16,-247 70 0</inkml:trace>
  <inkml:trace contextRef="#ctx0" brushRef="#br0" timeOffset="2353.8">18962 3175 0,'0'-35'31,"0"70"47,0 18-78,53 88 62,53-70-15,-1-177 0,-105-18 0,-88 36 0,18 123-16,-1 195 32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48:44.691"/>
    </inkml:context>
    <inkml:brush xml:id="br0">
      <inkml:brushProperty name="width" value="0.05292" units="cm"/>
      <inkml:brushProperty name="height" value="0.05292" units="cm"/>
      <inkml:brushProperty name="color" value="#FF0000"/>
    </inkml:brush>
  </inkml:definitions>
  <inkml:trace contextRef="#ctx0" brushRef="#br0">23548 7938 0,'35'70'15,"-70"-140"-15,70 193 0,36-70 0,-1 123 32,18-52-17,-17-71 1</inkml:trace>
  <inkml:trace contextRef="#ctx0" brushRef="#br0" timeOffset="47120.59">19685 9701 0,'-53'18'62,"53"17"-46,-35 36 15,35 35 16,-35 105 16,35-175-17,17-1 17,71-35-47,177 35 15,70-35 16,18-17 15,-177-19-15,-123 1-47,71 0 47,-54 35 62,-35-36-62,-35 1 0,0 0-16,0-71 16,-17 35 0,17 19 78</inkml:trace>
  <inkml:trace contextRef="#ctx0" brushRef="#br0" timeOffset="53762.2">24677 9684 0,'0'0'0,"0"17"31,0 72-15,17 316 0,36-122 15,18-125 16,-106-211 0</inkml:trace>
  <inkml:trace contextRef="#ctx0" brushRef="#br0" timeOffset="54376.67">23971 10160 0,'0'0'15,"0"-71"1,71-193 31,423-142 31,-212 494-47,-212 247 16,-281-88 0,87-247 15,124 36-15,0 17-31</inkml:trace>
  <inkml:trace contextRef="#ctx0" brushRef="#br0" timeOffset="54997.06">25453 9296 0,'0'-36'16,"0"72"31,-18 264-16,18 105-16,141 195 32,36-477 0,-142-175 0</inkml:trace>
  <inkml:trace contextRef="#ctx0" brushRef="#br0" timeOffset="61467.6">26035 9701 0,'35'0'140,"89"0"-108,-89 0-32,18 0 15,35 0 17,-53-35-17,36-35 48,-71 34-16,-18 107-16,18-18-31,-176 300 62,70-177-15,106-141-16,0-52 63,0-19-78,124 1 46,-107 35-62,195 0 47,-124 0 0,-53 0 0</inkml:trace>
  <inkml:trace contextRef="#ctx0" brushRef="#br0" timeOffset="61946.32">26088 9948 0,'0'-35'31,"18"35"47,34-53-62,1 53-1,-17-35 1,-1 35-1,35-35-15,-34-1 47,-1 54 0</inkml:trace>
  <inkml:trace contextRef="#ctx0" brushRef="#br0" timeOffset="62917.81">26935 9596 0,'0'0'16,"53"0"109,-36 0-109,18 0-16,71 0 31,-18 0 16,-88 70 0,-17 106-1,-142 54 17</inkml:trace>
  <inkml:trace contextRef="#ctx0" brushRef="#br0" timeOffset="64417.27">27781 9402 0,'-35'0'15,"0"0"17,-1 0-17,1 35 32,88-35 31,53-18-31,0 159 16,-159-70-16,18-36-1,-1-35 1,142-18 0,0 71-16,-230 124 16,72-142-15,16-35-17,1 0 1,53 0 31,35 0-32</inkml:trace>
  <inkml:trace contextRef="#ctx0" brushRef="#br0" timeOffset="64745.88">28258 9648 0,'35'18'47,"0"176"0,0-300 31</inkml:trace>
  <inkml:trace contextRef="#ctx0" brushRef="#br0" timeOffset="65582.28">28469 9208 0,'0'0'0,"18"0"110,70 0-79,-53 70 16,-52 71 15,-19-141-30,54 0 14,35 0-30,0 35 0,17 89 15,-34-124-15,-36 53-16,-89 17 62,19-70-15</inkml:trace>
  <inkml:trace contextRef="#ctx0" brushRef="#br0" timeOffset="66398.14">29087 9560 0,'52'0'16,"54"-70"46,-106-1-30,-194-52 14,71 87 17,123-52-1,88 88-15,-53 0 0,-52 212 0,17-177-31,-36 36 31,89-36-1,0-88-30</inkml:trace>
  <inkml:trace contextRef="#ctx0" brushRef="#br0" timeOffset="67038.3">29175 8608 0,'0'-36'0,"35"89"62,0-17-46,177 228 15,-177-211-15,-35 547 31,-88-388 0,53-212 0</inkml:trace>
  <inkml:trace contextRef="#ctx0" brushRef="#br0" timeOffset="68095.6">29880 9243 0,'36'-35'63,"-1"35"-32,141-89 0,-141 54 32</inkml:trace>
  <inkml:trace contextRef="#ctx0" brushRef="#br0" timeOffset="68483.92">29827 9066 0,'0'0'15,"0"-35"17,212-88 14,-177 123-14,-52 0 15</inkml:trace>
  <inkml:trace contextRef="#ctx0" brushRef="#br0" timeOffset="96841.74">22825 10566 0,'0'-36'265,"0"1"-249,0 0-16,0-194 47,0 176-47,-18-71 47,177 618 0,-71-71-1,-53-387 17,-35-54-16</inkml:trace>
  <inkml:trace contextRef="#ctx0" brushRef="#br0" timeOffset="97425.91">23266 10548 0,'35'0'109,"0"-53"-109,1 18 16,193-177 15,-159 177 1</inkml:trace>
  <inkml:trace contextRef="#ctx0" brushRef="#br0" timeOffset="101432.13">30568 8202 0,'0'-35'15,"0"52"48,53 54-63,-18 17 0,177 530 47,-124-319 0,-105-316 0</inkml:trace>
  <inkml:trace contextRef="#ctx0" brushRef="#br0" timeOffset="101893.76">30515 8837 0,'0'-70'16,"0"140"-16,71-335 47,-71 230-47,212-106 47,-177 282-1,-53 106-14,-17-123 30,53-213 1</inkml:trace>
  <inkml:trace contextRef="#ctx0" brushRef="#br0" timeOffset="102215.81">31133 8308 0,'88'-35'47,"-18"-1"0,-34 1 0</inkml:trace>
  <inkml:trace contextRef="#ctx0" brushRef="#br0" timeOffset="102749.52">31397 8061 0,'35'0'32,"-35"18"-32,89 35 15,122 176 32,-158-176 16,-53-459-17,-70 106-14,34 300-17,36-35 32,89 123-16</inkml:trace>
  <inkml:trace contextRef="#ctx0" brushRef="#br0" timeOffset="104210.9">32103 7902 0,'-18'0'16,"-17"18"30,70 194 17,36-142-16,-36-299 0,-53 211 0,71 177-1,88-265 17,-141-317-16,-53 211 0,18 212-47,0 318 47,264 246 15,-194-529-62,142 36 47,-142-248-16,-53-140 16,36 405 0,17-17-31,1-36-1,34-35 48,-70-212-16,0 248-1,159 105 1,-71-212-15,-53-193 14,-52 334 17,105 230-16,141-318 0,-176-52-16</inkml:trace>
  <inkml:trace contextRef="#ctx0" brushRef="#br0" timeOffset="106150.68">25312 13441 0,'0'-18'94,"0"-35"-94,0-17 15,0-54 32,0 160 0,247 387 16,-177-300-17,-70-176 1</inkml:trace>
  <inkml:trace contextRef="#ctx0" brushRef="#br0" timeOffset="106529.66">25735 13511 0,'35'0'16,"54"-53"0,69-17 15,-122 17-15,-1 53 30,0-35 1</inkml:trace>
  <inkml:trace contextRef="#ctx0" brushRef="#br0" timeOffset="107113.19">26793 12841 0,'0'18'63,"36"52"-48,140 160 32,-105-195-31,-1-35-1,1-212 48,-71 177-63,-88-71 47,-89 141 0,142 212-1,70-247-30</inkml:trace>
  <inkml:trace contextRef="#ctx0" brushRef="#br0" timeOffset="107414.81">27517 13018 0,'0'0'0,"0"17"47,35-17-47,0 194 62,-35-106-31</inkml:trace>
  <inkml:trace contextRef="#ctx0" brushRef="#br0" timeOffset="108244.93">28046 12859 0,'17'0'31,"54"-88"32,-36-18-16,-105 70-32,-107 213 32,213-89 0,105-106 16,-141-17-63,123 88 46,1 141 1,-124-159 0,0-105-16</inkml:trace>
  <inkml:trace contextRef="#ctx0" brushRef="#br0" timeOffset="108807.61">28399 12735 0,'0'0'16,"35"-35"0,88 0 15,-87-53-15,-36 17 30,-18 71-30,-158 159 47,317-53-17,17-106 1,-87 123 0,-36-52 0,-35-107 16</inkml:trace>
  <inkml:trace contextRef="#ctx0" brushRef="#br0" timeOffset="109378.35">29016 12559 0,'0'0'0,"35"-35"47,1-107 0,-89 125 15,-53 211-15,159-159 0,53-70-31,-54 35 15,-52 35-16,53 71 1,-53 0 15,36-18 32,-36-141-63</inkml:trace>
  <inkml:trace contextRef="#ctx0" brushRef="#br0" timeOffset="111083.09">29792 12841 0,'35'0'62,"1"0"-62,34-18 32,54-17 15,-160 35-16</inkml:trace>
  <inkml:trace contextRef="#ctx0" brushRef="#br0" timeOffset="111312.3">29722 12682 0,'0'-35'31,"141"0"-15,17-36 0,-122 36-1,69 35 17</inkml:trace>
  <inkml:trace contextRef="#ctx0" brushRef="#br0" timeOffset="112184.58">29774 13635 0,'0'0'0,"-35"0"16,35 70 31,-35-34-47,35 70 15,194 17 32,18-299 0,-389-71 16,36 388-17,141 53-14,0-159-32</inkml:trace>
  <inkml:trace contextRef="#ctx0" brushRef="#br0" timeOffset="112444.96">30286 13811 0,'35'36'32,"-70"-72"-32,70 248 46,-35-142 1,36-105-31</inkml:trace>
  <inkml:trace contextRef="#ctx0" brushRef="#br0" timeOffset="112996.6">30745 13529 0,'0'53'47,"-36"-18"-32,142 89 48,53-142-32,-177-194 31,-176 265-15,141 247 0,142-300-16</inkml:trace>
  <inkml:trace contextRef="#ctx0" brushRef="#br0" timeOffset="113462.37">31150 13511 0,'0'0'15,"141"124"79,71-195-31,-194-105-16,-301 176-1,178 229 1,316-229 0</inkml:trace>
  <inkml:trace contextRef="#ctx0" brushRef="#br0" timeOffset="113844.35">31926 13300 0,'0'-53'31,"0"-18"0,36 36 16,-1 352 0,0-105 31,-52-335-47</inkml:trace>
  <inkml:trace contextRef="#ctx0" brushRef="#br0" timeOffset="115430.63">29316 13847 0,'0'-36'16,"0"54"47,0 35-63,0 0 0,70 388 46,1-230 17,-36-211 31,18-17-94,-18 17 15,530-88 17,1234-248 14,-1199 195 17,-530 106-16,-70-18 47,0 18-79,-17-36 1,17-70-1,0 71 1,0-19 0,-71-69 62,71 175-31,0 54 0</inkml:trace>
  <inkml:trace contextRef="#ctx0" brushRef="#br0" timeOffset="193312.01">16616 12894 0,'70'0'156,"477"-106"-93,-353 36-63,194 17 0,89-35 15,281-18 17,230-18-1,-512 71-16,194-35 1,-52-18 15,-72 106 1,-404 0-17,-54 0 1,-35 18-1,-18-18 17</inkml:trace>
  <inkml:trace contextRef="#ctx0" brushRef="#br0" timeOffset="196007.89">16157 12559 0,'-17'0'47,"87"0"110,-17 0-142,-18 0-15,1 0 0,-1 0 16,35 0-1,-17 0 1,-17 0 0,34-53-1,-17 18 1,0-1 0,35 1-1,-17-18 1,-18 18-1,0-18 1,0 0 0,17-70 15,-35 70-15,-35-53-1,53-18 1,-53 72-1,36-19 1,-1 0 0,0-17-1,0 35 1,-35-17 0,36-1-1,-1 1 1,35 34-16,-17 1 15,0-88 1,18 123 0,-53-71-1,34-52 1,37 34 15,-1 36-31,-18 1 16,19-1 15,16-71-15,-52 89-1,18 35 1,17-71 0,-17 36-1,-1 35 1,-17 0-1,0 0 1,0 0 0,-18 0-1,0 0 1,18 18 0,71 17 15,-71 0-16,-18 18 1,36-18 0,17 1-1,-53-1 1,0 18 0,1-18-1,34 0 1,-17 1-1,0-1 1,-18 36 0,18-36-1,18 35 1,52 36 15,-70-71 0,18 1-15,70-1 0,-106-35-1,0 53-15,89-53 32,52 0-17,36 0 16,53 0-15,-19-35 15,-16-1-15,-54-17 0,-52 53 15,34-35-16,-16 35 17,-72-35-17,-35 35 1,1 0 0</inkml:trace>
  <inkml:trace contextRef="#ctx0" brushRef="#br0" timeOffset="197106.37">20302 11871 0,'0'0'0,"0"-35"93,-35 35-77,0-141 15,35 105 16,141 460 0,-71-54 15,-70-335-46,0-88 31,0-35-31,0 18-16,-17-160 15,-36 72 1,53 122-1,0 72 32,0 52-47,0 18 32,35 35-17,0-71 16</inkml:trace>
  <inkml:trace contextRef="#ctx0" brushRef="#br0" timeOffset="198837.81">20285 12806 0,'-36'0'125</inkml:trace>
  <inkml:trace contextRef="#ctx0" brushRef="#br0" timeOffset="200599.98">20338 12753 0,'0'-35'31,"-18"35"-31,-17 0 62,17 0-15,53 0 94,36 0-126,-18-36-15,0 36 16,-53-35 0,35 35 15,0 0-15,-35 35 46,0 106-31,-53 1-15,-17-72 15,70-17-15,-35-18 15,52-35 32,71-35-48,-52 35 1,-1-53-16,36 18 15,-19 35 1,-16 0 15</inkml:trace>
  <inkml:trace contextRef="#ctx0" brushRef="#br0" timeOffset="200917.88">20355 12859 0,'0'0'0,"18"0"63,105-71-32,-87 71-31,-1 0 15,0-35 1,1 35 15</inkml:trace>
  <inkml:trace contextRef="#ctx0" brushRef="#br0" timeOffset="201756.31">20567 13264 0,'0'0'0,"0"-17"94,18-18-78,-18-1-1,35 1 17,0 53 14,-35 17-46,71 71 32,-71-71-17,35 53 17,-35-123 30,0-18-46</inkml:trace>
  <inkml:trace contextRef="#ctx0" brushRef="#br0" timeOffset="202108.9">20796 13229 0,'36'0'31,"-1"0"-15,18 0 0,17-35-1,-34 35 17</inkml:trace>
  <inkml:trace contextRef="#ctx0" brushRef="#br0" timeOffset="202811.38">21202 12947 0,'0'35'47,"0"1"-32,0 16-15,0 1 16,0 88 0,0-88 15,0-17-15,-18-36 30,18-36-46,-35-34 32,0 35-32,-1-1 31,54 36 16,106 18-16,-19 17-15,-69 0-1,-1-35 1,0 36 15,-35-54 94</inkml:trace>
  <inkml:trace contextRef="#ctx0" brushRef="#br0" timeOffset="204925.4">22296 12100 0,'-36'0'141,"36"-17"-141,0-36 16,-35-71 31,0-52-1,35 194 1,53 228-31,17 195 31,-17-370-32,-53-36 17,-35-105-1,-71-107 0,18-52-15,17-18-1,1 124 1,70 211 31,35 0-31,53 141 15,0-88-16,-52-88-15,-1 18 16,-35-36 0,0-70 31,0 0-47,-18-89 31,18 36-16,-35 53 17,35 52-1,18 19-15</inkml:trace>
  <inkml:trace contextRef="#ctx0" brushRef="#br0" timeOffset="206109.84">23319 12100 0,'0'0'0,"0"36"31,0-1-15,-18-35-1,18 53-15,-300 211 47,124-105 0,70-53 0</inkml:trace>
  <inkml:trace contextRef="#ctx0" brushRef="#br0" timeOffset="207041.8">22084 12912 0,'-35'0'16,"70"0"46,18 0-46,35-36 15,35 1-15,1 0 15,-124 52 16,0 19-47,-18 52 15,-105 247 17,88-141-1,35-159-16,0 1 1,17-36 15,107-36-15,-19-34 0,-16 35-1,-19-1 16,-34 1-31,-54 35 63</inkml:trace>
  <inkml:trace contextRef="#ctx0" brushRef="#br0" timeOffset="207352.44">22260 13229 0,'0'-35'31,"53"-18"0,0 0-15,-18 53-1,1-35 1,-1 35 15,0-35-31,0-1 16</inkml:trace>
  <inkml:trace contextRef="#ctx0" brushRef="#br0" timeOffset="208286.74">22684 12753 0,'35'0'63,"18"-53"-47,0 53-1,17-18 16,-34-35-31,-1 18 32,-35 0-17,35 35 1,-35-35 15,-18 35-15,18-18-16,-88 18 15,35 0 1,18 0 0,-35 0 15,70 35-15,-36 53 15,36-17-31,0 17 31,0-17-15,18-18-1,123 17 17,-35-34-1,-36-36-16,19-36 17,-54 1-17,0 35-15,-35-35 16,35 35 15</inkml:trace>
  <inkml:trace contextRef="#ctx0" brushRef="#br0" timeOffset="209130.19">22737 12788 0,'17'0'110,"18"-53"-95,1 53 1,-36-17-1,35 17 1,-35-36-16,35 36 31,-35-35-31,36 35 32,-19-35-1,-17 0-16,0-1 17,-35 36 15,0 0-32,35-35 16,-36 35-31,1 0 32,0 0 30,35 18-62,0 17 31,0 0-15</inkml:trace>
  <inkml:trace contextRef="#ctx0" brushRef="#br0" timeOffset="209968.9">22772 12506 0,'-35'0'46,"35"-35"-14,17 35-1,54-36 16,-1 54 0,-70 35 0,-17 18-16,17-36-16,-36 0 1,1 0 15</inkml:trace>
  <inkml:trace contextRef="#ctx0" brushRef="#br0" timeOffset="214191.57">20532 11924 0,'35'-18'94,"-35"-17"-94,53 0 16,0-36-1,-18 18-15,212-335 47,-212 335-15</inkml:trace>
  <inkml:trace contextRef="#ctx0" brushRef="#br0" timeOffset="214589.02">20796 12224 0,'18'0'31,"17"-36"-15,18 1-16,35-106 15,71-71 1,53-158 0,-54 123-1,-16 0 17,-90 177-17</inkml:trace>
  <inkml:trace contextRef="#ctx0" brushRef="#br0" timeOffset="-214470.71">21925 11712 0,'0'-17'16,"71"-72"0,-1 19-1,-17-18-15,18-36 16,-1 36 0,142-194 15,-142 176-16,19 71 1,-36-1 0</inkml:trace>
  <inkml:trace contextRef="#ctx0" brushRef="#br0" timeOffset="-214080.35">22631 11765 0,'17'0'16,"-17"-35"-16,159-124 31,-18-35-15,-70 106-16,-1 0 15,71-124 1,-52 106 15,-36 71-31</inkml:trace>
  <inkml:trace contextRef="#ctx0" brushRef="#br0" timeOffset="-213665.34">23319 11712 0,'17'0'0,"89"-70"15,-18-1 1,283-282-1,-107 71 1,-105 123 0,-88 54-1,-71 69 17</inkml:trace>
  <inkml:trace contextRef="#ctx0" brushRef="#br0" timeOffset="-212069.88">22031 11642 0,'-35'0'0,"17"-36"47,18 19-47,-106 17 47,18 35 0,35 335 0,141-123 0,-35-211-32,35-1 1,54-35 15,-90 0-15,72-53-1,-71-18 17,-18 71-32,89-158 31,-124 122-31,35-69 31,-35 34-15,-106-52 15,35 52-15,1 36-1,-18 35 1,-36-36 0,54 89 15,17 124-16,-53-1 1,106-35 15,18-105-15,17-36-16</inkml:trace>
  <inkml:trace contextRef="#ctx0" brushRef="#br0" timeOffset="-208464.48">22401 11889 0,'-35'0'62,"0"35"-30,0-35-1,-1 0 47,36 35 31,18-35 1,52-35-95,1-18 1,-18 53 0,0-71-16,17 36 15,248-124 1,-36 18 0,159-70 15,-317 158-16,-36 17 1,-53 36 0,0 0 15,1 0 0,-1-35-15,0 35 15,0 0 0,1 0 32,-1 0-48,0 0 17,1 0-17,-1 0 17,0 0-1,0 0-16,-52 0 95,-19 0-95,1 0 1,-35-53 0,-36 53 15,71 0-15,-1 0-1,1 0 16,0 0 1,-1 0-17,19 0 110,52 0 32,71-35-126,-71 35-31,0 0 0,-17 0 15,53 0 1,-1 0 15,-52 0 16,-36 18 94,-35 52-126,53-35 1,-53 1-16,0 34 16,53-34-1,0-1 17,0-53 77,-35-17-93,35-18-1,-35 0 1,35 18 15,-35 35-15,35 53 77,0-18-77,17-35-16,-17 35 16,36 1 15,-36-1-15,35-35 15,-35-18 31,35 18-30,-35-35-17,35 35 1,36-35 15,-71-1-15,35 36 15,-35-35 0,-17 35 47,17-35-62,-36 35 0,1 0-1,0 0 1,-1 0 15,36 17 0</inkml:trace>
  <inkml:trace contextRef="#ctx0" brushRef="#br0" timeOffset="-201588.66">21872 10724 0,'-35'0'16,"35"-35"0,0 88 93,0 53-109,35 17 16,-35-17-16,53 370 31,194 371 16,-212-688 0,-35-194 93</inkml:trace>
  <inkml:trace contextRef="#ctx0" brushRef="#br0" timeOffset="-179750.31">29369 13282 0,'0'18'141,"-18"-18"-94,18 17-32,35-17 110,18 0-109,36-35-1,422-265 1,159-35 15,-440 194-31,158-53 16,-141 70 0,-142 89-1,-16 35 16,-54-35-15,0 35 0,0 0 15,-35 18 31,0 17-46</inkml:trace>
  <inkml:trace contextRef="#ctx0" brushRef="#br0" timeOffset="-179237.96">32015 12118 0,'35'0'110,"-35"35"-110,88 53 0,-17 1 15,-1 34-15,301 494 47,-319-423-31,54 71-1,-106-194 17,0-36-17,0-53 32,-17-17-31</inkml:trace>
  <inkml:trace contextRef="#ctx0" brushRef="#br0" timeOffset="-178148.14">29369 13688 0,'0'-36'47,"0"1"0,-36 0-31,1-36 30,-18 36-14,53 88 77,36 18-93,-36-19-16,0 19 15,35 105 1,-35-105 0,0 0-1,35-36 1,0-35 109,1 0-110,-36-35-15</inkml:trace>
  <inkml:trace contextRef="#ctx0" brushRef="#br0" timeOffset="-172960.89">32050 12100 0,'0'36'109,"53"16"-109,-53 37 16,53 16-16,0 301 31,88 458 16,-106-546 0,0-283-32,-35 1 32,0-1-31,0 0 31</inkml:trace>
  <inkml:trace contextRef="#ctx0" brushRef="#br0" timeOffset="-165056.39">20955 13652 0,'-18'0'94,"18"36"-31,18-36 62,35 0-110,-18-18-15,89-17 31,511-283 48,-459 283-33,-70 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1:35:39.203"/>
    </inkml:context>
    <inkml:brush xml:id="br0">
      <inkml:brushProperty name="width" value="0.05292" units="cm"/>
      <inkml:brushProperty name="height" value="0.05292" units="cm"/>
      <inkml:brushProperty name="color" value="#FF0000"/>
    </inkml:brush>
  </inkml:definitions>
  <inkml:trace contextRef="#ctx0" brushRef="#br0">18662 10072 0,'-53'0'125,"0"0"-125,-53 0 15,53 17-15,-17-17 0,-195 18 32,159-18-17,1 18 1,34-18-1,-35 17 1,89-17 0,-19 0-1,-70 18 32,71-18 0,0 18 16,17-18-63,18 70 46,18 354 1,-1-213 0,19-158 0,-1 0 16,-17-53-17,123-18 1,300-17 0,-212 53-16,-70-18 16,-124 0 16,-17 0-16,-1 0-16,19 0 0,-19 0-15,1 0 15,0 0-31,34-53 31,37-35-31,-36-71 16,17-53 0,-52 18 30,-18 88 1,0 71 0,-18 17 0,1 1 0,-1 17 15,0 0-46,1 0 15,-1 0-15,-88 0 15,53 0-15,0 0-1,0 0 17,36 0-17,-19 0 1,19 0-16,-1 0 31,1 0-15,-1 0 46,18 17-15</inkml:trace>
  <inkml:trace contextRef="#ctx0" brushRef="#br0" timeOffset="4073.84">11465 10583 0,'36'0'156,"211"18"-125,-142 17-15,36-17-16,1 17 16,-37-17-1,72 52 32,-89-52 0,106 17 0,35 1 15,-211-36-62,0 0 0,-1 0 47,1 0-31,0 0-1,-1 0 1,1 0 0,-1 0 15,1 0 0,0 0 16,-18-18 0,0-35-47,0-18 0,0 1 31,0-54-15,-18 89-1,-17-35 1,17 52 15,18 0-31</inkml:trace>
  <inkml:trace contextRef="#ctx0" brushRef="#br0" timeOffset="6628.91">14817 10654 0,'53'0'94,"35"0"-78,18 0-16,-36 0 15,36 0-15,-18 18 16,212 17 15,-265-35-31,195 35 47,-125 0 0,37-35 15,-90 0-30,-34 0-17,0 0 17,35 0 30,-36 0-15,19-17 0,-36-1 0,35-35 15,-17 0-15,-18 18 0,0 17 0</inkml:trace>
  <inkml:trace contextRef="#ctx0" brushRef="#br0" timeOffset="11915.88">17974 11748 0,'-18'0'234,"18"17"-218,-17-17 0,17 18 15,-18-1 0,0 19 16,18-19-16,0 1 16,0 0-16,18-18 79,17 17-110,1-17 0,193 0 47,124 0-1,-177 0 1,-88 0 16,-70 0-32,17 0 16,-17 0-16,-18-17 172,0-1-156,-18-35 0,18 35 0,-17 18 78,17-17-125,0-1 31,-18 1 0,18-1 1</inkml:trace>
  <inkml:trace contextRef="#ctx0" brushRef="#br0" timeOffset="18721.87">14834 11836 0,'18'0'79,"52"0"-64,389 0 16,264 88 16,89 176 0,-671-211-31,176 71 31,-281-107 0,-1-17-47,-53 0 125,1 0-110,-1 0 1,0 0 15,1 0-15,-1 0 31,-282-176-1,-141-124 1,388 265 16,0 17-16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1:45:50.171"/>
    </inkml:context>
    <inkml:brush xml:id="br0">
      <inkml:brushProperty name="width" value="0.05292" units="cm"/>
      <inkml:brushProperty name="height" value="0.05292" units="cm"/>
      <inkml:brushProperty name="color" value="#FF0000"/>
    </inkml:brush>
  </inkml:definitions>
  <inkml:trace contextRef="#ctx0" brushRef="#br0">9137 11712 0,'18'0'156,"17"18"-156,0-18 16,0 18-16,177 52 47,-141-70 0,-54 18-32,19-18 1,-19 0 0,18 0-1,-17 0 1,0 35 15,-1-35-31,19 0 63,69-35-17,-52 35 1,-17-18 0,52-17 0,0 35 0,-53 0 0,-17 0-16,0 0 16,-1 0 0,-17-18 47,18 18-79,0-17 32,-18-1-16,0 0 16</inkml:trace>
  <inkml:trace contextRef="#ctx0" brushRef="#br0" timeOffset="7765.7">10248 11677 0,'35'0'110,"195"0"-79,-71 18 0,-71-1-31,-18-17 31,-34 18-31,34 0 16,18-18 0,142 0 31,-125 0-1,37-18 1,-72 18 16,-35 0-16,1 0-16,-19-18 16,19 18 15</inkml:trace>
  <inkml:trace contextRef="#ctx0" brushRef="#br0" timeOffset="40931.87">12488 12347 0,'-35'0'109,"-18"0"-109,-88 18 16,-176-18-1,-54-18 17,265 18-32,-247 0 47,-176-17-1,159 17 1,17 0-15,18 0-1,18-36 16,-36 19 15,282 17-62,-35 0 31,53 0-15,-17 0 0,17 17 15,35-17-31,-17 0 0,-53 18 16,-124 35 30,-123 0 1,159-18 16,70 18-16,-18-18 0,18-17-1,54-18-14,-1 18 30,17-18-15,-105 17 0,53-17 0,53 0 0,17 0 0,1 0-16,-1 0 31,0 35 376,18 18-423,-17-17 1,17-19-16,0 1 0,0 17 16,-18-35-16,18 71 47,0-18-1,0-18 1,0 0-47,0 1 63,0-1-16,0-18 46,18-17-46,193 0 0,389-17 16,-388-1-16,-142 1-47,195-1 46,-195-17-46,265-1 47,-176 36 16,-53 0-16,-35 18-16,34-18 0,1 18 0,229 17 16,18-35 16,88 0-16,-353 18-32,54-18 1,-72 0 0,54 0-1,-54 17 1,1-17-1,34 0 17,142 18 15,-17-1-1,34 36 1,19 18 0,34 70 0,-176-88 16,-123-35-48,-1-18 1,19 0 15,-19 0-15,1 0-1,17-18 32,-17-17-47,17-89 47,-17 71-16,-18-17 16,17-54-16,-17 54 1,0 52-17,36-53 1,-19 54 0,-17-1-1,0 1 1,0-19-1,0 19 1,18-72 15,-18-69 16,-18 105 0,18 17 0,0 1 0,-35 35 0,-18-70 15,0 17-15</inkml:trace>
  <inkml:trace contextRef="#ctx0" brushRef="#br0" timeOffset="46345.86">6720 13282 0,'0'18'172,"0"-1"-157,0 19-15,0-1 16,-17 71 15,-1-36 0,18-34-15,0-19 15,-17 71 32,17-52-63,0 17 47,0 0 0,0 35-1,0-71 1,0 1-15,0 0 14,17-18 345,1 0-375,-1 0-1,-17-18 1,106 18 15,194-18 16,-124 18-16,-140 0-31,158 0 32,-53 0-1,35 0 16,-17 18-16,247 0 31,-89-1-15,-105-17-15,176 0 14,-106 0-14,18 0 15,300 0-1,-71 0 1,-229 36 0,-89-36 0,-16-18 0,-107 0 15,-53 1-30,18-1 15,-53 0-47,18 18 31,-1 0 0,1 0 0,-18-17-31,53-71 47,0-36 0,-36 71-16,19-106 1,-36 54-17,-36-107 48,36 194-32,0 1 0,0-1 16,-17 18 47,-1 0-63,0 0 0,-70 53 16</inkml:trace>
  <inkml:trace contextRef="#ctx0" brushRef="#br0" timeOffset="47711.41">6738 13123 0,'0'18'156,"0"0"-156,-18-18 31,18 17-15,-17 36 31,17 0 0,0-35 0,0-1-1,0 1-14,0 0-1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1:47:59.125"/>
    </inkml:context>
    <inkml:brush xml:id="br0">
      <inkml:brushProperty name="width" value="0.05292" units="cm"/>
      <inkml:brushProperty name="height" value="0.05292" units="cm"/>
      <inkml:brushProperty name="color" value="#FF0000"/>
    </inkml:brush>
  </inkml:definitions>
  <inkml:trace contextRef="#ctx0" brushRef="#br0">17515 7020 0,'-17'0'125,"-1"71"-94,-17 17 1,17-17 14,1-36-14,17 18-1,0-36 0,0 1 16,0 0-16,0-1 16,0-34 16,247-1-32,105 18 31,-334 0-46,35 0 0,-35 0-1,-1 0 1,1 0 31,-1 0-32,1 0 1,35 0 0,-35 0 15,-1 0-31,1 0 16,35 0 15,0 0 0,0 0-15,-36 0-1,1 0 1,0 0 0,17 0 15,-18 0-16,1 0 1,0 0 15,-1 0-15,1 0 46,0 0-15,-1 0-15,1 0-17,17 0 1,-17 0-1,-1 0 17,1 0 15,-18-18 31,0 1-47,0-19-15,0 19 15,0-1 0,0 1 0,0-1 47,0 0 172,0 1-218,0-1-1,0 0 266,0-17-282,0 0 17,0 17-32,0 1 31,0-1 16,0 0-16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1:49:29.273"/>
    </inkml:context>
    <inkml:brush xml:id="br0">
      <inkml:brushProperty name="width" value="0.05292" units="cm"/>
      <inkml:brushProperty name="height" value="0.05292" units="cm"/>
      <inkml:brushProperty name="color" value="#FF0000"/>
    </inkml:brush>
  </inkml:definitions>
  <inkml:trace contextRef="#ctx0" brushRef="#br0">28134 6156 0,'-18'18'219,"18"-1"-203,0 1-1,0 0 1,-17-1-1,-1-17 17,18 18-17,0 17 1,-18 0 31,1-17-32,-1-18 17,18 18-17,-17-1 1,-1 19 0,18-1-1,-18-35 1,18 17-1,0 1 1,-17-18 0,17 18-1,0-1 48,0 1-32,17-18 32,1 0-32,0 0 16,17 0-47,53-18 31,-53 18-15,1 0-1,-1 0 16,0 0 1,-35-17-17,18 17 1,-1 0 0,1-18-1,0 18 16,-1 0 16,1 0-15,0 0-1,17 0 0,-17 0-15,-1 0-1,1 0 17,-1 0-17,1 0 1,53 0 46,-36 0-15,18 0 16,-53-18-63,17 18 31,19-35 31,-19 18-30,-17-1-1,0 0 16,0 1 15,0-1-46,0-17-16,0-1 16,0 19-1,0-1 1,0 1-1,0-1 17,-35 18 46,17 0-47,-17 0 0,0 0-15,17 0-16,-35 0 16,36 0-1,-1 0-15,-105-35 47,-36-1 0,88 36 15,18 0-15,18 18 0,17-18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1:53:24.257"/>
    </inkml:context>
    <inkml:brush xml:id="br0">
      <inkml:brushProperty name="width" value="0.05292" units="cm"/>
      <inkml:brushProperty name="height" value="0.05292" units="cm"/>
      <inkml:brushProperty name="color" value="#FF0000"/>
    </inkml:brush>
  </inkml:definitions>
  <inkml:trace contextRef="#ctx0" brushRef="#br0">7197 9842 0,'53'18'156,"88"0"-156,88 35 15,-106-36 1,89 1 0,88 35 15,-247-18 0,-18-35 0,-17 0-15,17-17 0,53 17-1,36 0 17,-36 0-17,18-18 1,53 18-1,-36-35 17,-17 35-17,53-18 1,211 0 31,-88 1 0,-158-1 0,-18 0 15,88-17-15,-141 17-31,52-17 15,-52 35-16,-35-17 1,0 17 15,17 0-15,-18 0 31,1 0-32,0 0 32</inkml:trace>
  <inkml:trace contextRef="#ctx0" brushRef="#br0" timeOffset="5747.38">15434 8714 0,'-18'0'125,"-17"0"-109,17 0-16,-70 0 16,35 17-1,18 1 1,-35 0 15,34-1 0,19 1-15,-36 70 15,-71 18 16,71-36-16,-35 1 16,70-71-16,1 18-31,-1 17 32,1-17-17,-19-18 1,36 35 0,0-18 46,0 1-15,18-18-31,0 35 30,17-17-30,0 17 0,-17-35-1,-1 18-15,36 0 16,0-1 15,-18-17-15,-17 0-16,35 0 15,0 0 1,0 0 15,-18-17-15,-17 17 15,-1-18 32,1 18-63,0 0 47,-18-35-47,17 35 46,1-18-14,-18 0-1,35 1 16,-17-1 0,0-88-16,-1-70 0,1 70 0,-18 88-15,0-17 15,0 17-15,0 1 31,0-1 31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1:54:31.025"/>
    </inkml:context>
    <inkml:brush xml:id="br0">
      <inkml:brushProperty name="width" value="0.05292" units="cm"/>
      <inkml:brushProperty name="height" value="0.05292" units="cm"/>
      <inkml:brushProperty name="color" value="#FF0000"/>
    </inkml:brush>
  </inkml:definitions>
  <inkml:trace contextRef="#ctx0" brushRef="#br0">6914 10724 0,'18'0'141,"17"0"-126,1 0-15,52 0 16,71-17 15,70-1 32,-211 18-63,34 0 31,54 0 0,-70 0 16,-19 0-47,36 0 16,-35 0-1,-1 0 17,1 0-17,0 0 1,17 0 31,18 0 15,-35 0-15,17 0 0,-18 0 0,1 18 15,17-18-46</inkml:trace>
  <inkml:trace contextRef="#ctx0" brushRef="#br0" timeOffset="1920.81">8396 10689 0,'18'-17'141,"-1"17"-141,1 0 15,70-18 1,-53 18 0,18 0-1,18 0 1,0 0 0,-36 0-1,53 0 16,-17 0-15,-36 18 0,18-18-16,-36 0 15,19 17 1,-19-17 15,-17 18-31,36-18 31,-1 0 1,-17 0 15,-1 0-16,1 0 0</inkml:trace>
  <inkml:trace contextRef="#ctx0" brushRef="#br0" timeOffset="13329.49">4586 11712 0,'35'0'125,"1"0"-110,34 18-15,71 0 31,142-1 16,-195-17-15,-35 0-1,-36 0-31,19 0 47,52 0-16,-53 0-15,0 0-1,71-17 16,-53 17-15,18 0 0,70 0 15,247-53 16,-124-18-32,-175 71 32,-54 0-15,0 0 30,-17 0-31</inkml:trace>
  <inkml:trace contextRef="#ctx0" brushRef="#br0" timeOffset="15213.76">7338 11677 0,'35'0'79,"18"35"-64,-18-17-15,142 52 31,-89-52-31,0 17 16,71 1 0,88 34-1,0 1 1,-71-1 0,-52-52 15,70 17-16,-142-17 1,495-18 31,-88-53 0,-106-88-16,17 35 0,-176 53 16,-141 53 0,-35 0 0,-18-18 31,0 1-31,-18 17 47</inkml:trace>
  <inkml:trace contextRef="#ctx0" brushRef="#br0" timeOffset="89696.68">23125 12418 0,'0'0'0,"0"-36"16,0 89 109,0 36-109,-18 16-16,-35 442 31,53-459-15,-35 248 30,-1-336 1</inkml:trace>
  <inkml:trace contextRef="#ctx0" brushRef="#br0" timeOffset="90078.6">23689 12312 0,'0'-35'0,"0"70"0,0-106 15,0 36 16,35 70-15,-35 18 0,0 141-16,-35 212 31,35-177-15,-35-123-1,-1 35 32</inkml:trace>
  <inkml:trace contextRef="#ctx0" brushRef="#br0" timeOffset="90346.15">23195 13053 0,'0'0'0,"-35"-35"47,317 35 0,-70 0-16,-177 17-31</inkml:trace>
  <inkml:trace contextRef="#ctx0" brushRef="#br0" timeOffset="90794.47">23954 13141 0,'-18'0'46,"18"35"-30,0 53 0,0 54 15,53-107-15,194-264 46,-318 105 1,36 124-63,-194 141 46,193-70-46</inkml:trace>
  <inkml:trace contextRef="#ctx0" brushRef="#br0" timeOffset="92224.76">24677 13282 0,'-18'0'32,"36"-18"15</inkml:trace>
  <inkml:trace contextRef="#ctx0" brushRef="#br0" timeOffset="92412.83">24747 13035 0,'0'0'31</inkml:trace>
  <inkml:trace contextRef="#ctx0" brushRef="#br0" timeOffset="93393.05">25188 13829 0,'0'-53'46,"36"0"-14,140-264-17,-35-142 32,-35 247 0,-124 512 0,-17-141 0,159-212 15,-54-35-62,-35-18 32,1 71-32,-36 70 46,0 36-30,70 17 47,1-106-17</inkml:trace>
  <inkml:trace contextRef="#ctx0" brushRef="#br0" timeOffset="95036.34">26458 12629 0,'36'36'94,"17"-36"-79,17 35 1,18-35 0,53 35 15,-141 36 16,-158 141-16,-89-1 32,264-211-1</inkml:trace>
  <inkml:trace contextRef="#ctx0" brushRef="#br0" timeOffset="95602.53">26599 13494 0,'0'-36'31,"36"1"1,-36 0-17,70 0-15,54-106 32,-18 52-1,-71 36 0</inkml:trace>
  <inkml:trace contextRef="#ctx0" brushRef="#br0" timeOffset="96342.22">27587 12947 0,'0'-124'16,"18"89"-1,-18 0-15,35-36 16,0-34 31,-35 157 15,0 284-15,0-248 0</inkml:trace>
  <inkml:trace contextRef="#ctx0" brushRef="#br0" timeOffset="96859.39">28011 12453 0,'70'0'62,"-17"-18"-46,0 18-1,53 18 48,-106 282-16,-18-194-32,18-36 1,0-17 0,-35-70 46</inkml:trace>
  <inkml:trace contextRef="#ctx0" brushRef="#br0" timeOffset="97113.37">27852 12771 0,'0'0'0,"247"-53"78,-194 53-78,141 53 32</inkml:trace>
  <inkml:trace contextRef="#ctx0" brushRef="#br0" timeOffset="97796.39">28698 12982 0,'36'36'32,"-1"-36"-32,0 0 15,1 35-15,34-35 16,-35 0 0,18-35 30,-53-1-46,0-34 16,-53 17 0,-17-53-1,-71 35 1,141 36 0,-36 35-1,36-35 1,18 35 15,88-35-15,17 35-1,-70 0 1,-106 35 46,-123 88-46,88 18 15,0-70 32,141-36-32</inkml:trace>
  <inkml:trace contextRef="#ctx0" brushRef="#br0" timeOffset="98263.1">29069 12859 0,'0'17'47,"0"19"-32,0-19 1,35-17 0,-35 36-1,53-36-15,229 17 63,-176-193-32,-194 35 16,-141 176-16,-54 194-15</inkml:trace>
  <inkml:trace contextRef="#ctx0" brushRef="#br0" timeOffset="99614.87">23848 14217 0,'0'18'94,"0"17"-94,0 212 31,0-212-31,-18 36 16,-17 52-1,-18-88 17</inkml:trace>
  <inkml:trace contextRef="#ctx0" brushRef="#br0" timeOffset="99927.74">24342 13917 0,'0'0'0,"0"53"63,53 35-63,-53 18 15,0 0-15,-36 194 32,36-194-32,0-54 15,-35-16-15,35-1 31,0-88 1</inkml:trace>
  <inkml:trace contextRef="#ctx0" brushRef="#br0" timeOffset="100181.13">23901 14376 0,'0'0'47,"476"-36"0,-317 36 0</inkml:trace>
  <inkml:trace contextRef="#ctx0" brushRef="#br0" timeOffset="100581.62">24642 14570 0,'0'0'0,"0"176"78,0-17-16,35-159-15,-35-88-47</inkml:trace>
  <inkml:trace contextRef="#ctx0" brushRef="#br0" timeOffset="102011.07">25823 15452 0,'0'-18'32,"0"-17"-32,177-389 46,17-140 1,-194 617 0,-36 70-16,36-70-15,18-17 0,17-36 31,36-36-32,-1-52 1,1 18-1,-71 105 48,0 0-47,53 18-1,-53-18 1,18-35-16,-18 36 31,35-36-31,0 0 16,0-18 15,18-17-15</inkml:trace>
  <inkml:trace contextRef="#ctx0" brushRef="#br0" timeOffset="103261.54">26988 14482 0,'70'-18'47,"-35"18"-31,177-124 15,-141 19 0,-230 193 16,-88 123-16,212-175 1,158 70 14,159-36 1,-282-35-47,71-35 0,-36 0 16,-88 36 31,18-36-32</inkml:trace>
  <inkml:trace contextRef="#ctx0" brushRef="#br0" timeOffset="104503.61">28011 14552 0,'0'-35'47,"0"0"-32,35-1-15,-35 1 16,70-106 15,-34 88 1,-54 388 14,-17-88 17,35-282-16</inkml:trace>
  <inkml:trace contextRef="#ctx0" brushRef="#br0" timeOffset="104982.66">28381 14323 0,'53'-35'63,"35"35"-48,18-36 32,-71 124 0,-88 212 0,53-159 0,0-229 15</inkml:trace>
  <inkml:trace contextRef="#ctx0" brushRef="#br0" timeOffset="105202.76">28381 14623 0,'176'-71'62,"-105"71"-46,-36 0 0,-35 35 15</inkml:trace>
  <inkml:trace contextRef="#ctx0" brushRef="#br0" timeOffset="105912.31">28892 14764 0,'53'0'16,"53"-18"15,-18-52 16,-211-142 15,-53 71-15,193 53 0,177 52 0,-158 142 16,-283 176-17,141-158 1,317-89 0,-140-53-31</inkml:trace>
  <inkml:trace contextRef="#ctx0" brushRef="#br0" timeOffset="106382.6">29351 14429 0,'-18'0'15,"36"0"-15,-71 35 47,53 106-16,35-35 1,177-124 15,-159-193 15,-123 158-46,-213 53 15,142 105-31,35 19 16,106-71-1,-35-18 1</inkml:trace>
  <inkml:trace contextRef="#ctx0" brushRef="#br0" timeOffset="127879.44">27393 13494 0,'0'0'0,"-35"0"47,35 70-16</inkml:trace>
  <inkml:trace contextRef="#ctx0" brushRef="#br0" timeOffset="130252.15">30762 11748 0,'0'0'0,"-70"-53"16,-19 0 0,54 53-16,-53-89 31,-71 1 16,106 88-47,-511-88 47,-195 35-16,-140-53 0,599 71-15,18 35-1,-159 0 17,53 0-17,247 18-15,-477 35 47,-158 88 0,-123 35 0,-142 195 0,35 281 15,495 71-15,440-423-31,18 124-1,53-89 1,106-35 0,71 105-1,405 266 32,511-442 0,195-229 16,-177-35-17,-70-142 1,-177-176 0,-634 265-31,158-35 15,-141 17-15,-71 18-16,-70-1 31,105-157-15,-158 193-1,71-71 1,-36 1-1,36-54 1,-54 54 0,18-1-1,-52 36 1,-36-18 0,0-35-1,-36-53 1,-122-335 15,69 264-15,-17 18-16,-105-88 31,158 300-31,-229-18 31,70 53-31</inkml:trace>
  <inkml:trace contextRef="#ctx0" brushRef="#br0" timeOffset="143743.31">20055 15610 0,'0'0'0,"-35"0"78,106-105-31,-1 52-31,-17-18-16,106-52 15,388-424 17,-212 300 15,-300 247-47,-35-35 15,-406 334 79,-17 90-47,353-319-47,-142 142 62,212-177-62,-35 0 47,-1-35 250,36 53-281,-35-53-1,35 36-15,-106 69 63,71-69-32</inkml:trace>
  <inkml:trace contextRef="#ctx0" brushRef="#br0" timeOffset="144912.51">19932 15681 0,'0'0'0,"0"-18"94,0 1-79,0-19-15,18 36 16,-18-88-1,17 35 17,-17 89 93,-35-1-110,35 0-15,-124 89 16,72-36 0,-1 0 15,53-35-31,17-53 78,-17-18-78,71 18 16,-71-53-16,141 18 46,71 35 1,-142 18 0,-70-36 47,-17 18-94,-89-229 62,70 141-15,36 105 16,18-17-48</inkml:trace>
  <inkml:trace contextRef="#ctx0" brushRef="#br0" timeOffset="167596.06">20197 15734 0,'0'35'63,"0"-52"31,0-19-63,-18-17-16,-70-123 17,17 88-1,71 17 0,-35 1 0,35 34-15,-35 1 31,35 70 47,-36-35-79,1 247 32,-36-158-47,-87 299 47,87-283 16,71-122 171,0-19-203,35-16-15,89-107 15,17-70 16,-141 246 31,-53 160-15,53-107-17,53-70 1,123-53 0,-70 18 0,-123 35 16,-54 0-17,89 0 1,70 18 0,-123-18 31,-54 35-62,36-35 46,124-88-15,-53 17 0,-54 106 0,-87 71 0,123-123 15,18 17-46,-18-53-16,35 0 16,-35 17-1,-53 54 32,-71 88-16,89-106 16,123-194 16,-52 70-16,-54 177 0,-53 53-1,89-106 17,17 0-47,-35-17 15,36 17-31,-36-36 31,0 1 32,0 0-32,35-1 0,-35 1-15,0 0 15,35 35-15,-35-35-16,35 35 46,1 0-46,-1 52 47,-35 178 0,-18-195 0,18-88-16,18-123 1,-18 105-1,0 36-16,0 53 32,-18 34-47,18 37 16,-53 105 0,-17 70 30,70-334 1,0-301 0,0 318-31,0 71 31,0 158 0,0-140-1,18-72 1,52-122 16,-70 122-16,0 89 0</inkml:trace>
  <inkml:trace contextRef="#ctx0" brushRef="#br0" timeOffset="174577.42">29686 11959 0,'0'-35'31,"0"0"32,-17 35-32,-54-71-15,-123-17 31,123 53-32,1-36-15,-530-105 63,-17 140-32,105 54 31,406-18-62,-811 300 47,176 0 0,212-71 0,247 71 16,141-124-17,-18-35 1,-52-105 0,87 34 0,18 1 16,71-71-17,35 35-14,0 18-17</inkml:trace>
  <inkml:trace contextRef="#ctx0" brushRef="#br0" timeOffset="177027.8">23319 12577 0,'0'0'0,"-36"-36"15,1 1 17,0 35-17,-71-35 16,0-36 16,36 36 0,34 35 16,-17 88 15,53 0-63,-35-17-15,35 17 16,-35 0-16,-124 600 63,159-617-17,71-1-14,70-35-1,-106-35-31,106 0 16,-70 0-1,35 0-15,264-35 31,-158 35-15,229 0 0,-300 0-16,141 0 31,88-53-31,-17 0 16,406 53 15,105-53 16,0-123 0,-493 176-16,-107 0 0,1-35 0,211-71 16,-353 106-31,-87 0-1,-1 0 17,-17 0-17,17 0 1,0 0 46,1 0-46,-1 0 15,0 0 16,36-106 0,-71-88 0,0-35 0,-53 35 0,17 141-32,1 0 1,-35 0 0,17-53 15,17 106-16,1-35 32,-124 0 0,-35-1-16,141 36-31,-335 0 32,-741 0-1,-299 0 16,-283 36 0,1146 122-16,195 19 0,-18-36 16,123-18-16,230-87 16,35 17-47</inkml:trace>
  <inkml:trace contextRef="#ctx0" brushRef="#br0" timeOffset="205877.06">23689 16775 0,'-35'70'32,"-18"-17"-17,0 18 1,18-36 0,-1-35 30,54-18-14,511-899-1,3299-3704 16,-777 1569 0,-1834 1923 0,-1181 1094 15,-54 141-15,-88 105-31</inkml:trace>
  <inkml:trace contextRef="#ctx0" brushRef="#br0" timeOffset="207194.83">23230 9966 0,'0'-71'0,"0"142"0,-35-142 16,35 54-16,-35 17 16,35-36 30,18 54-14,70 70-32,3034 2558 47,3651 2152 15,-6085-3158-15,-688-1657 31,0-36-62,0 0-1,-35-141 1</inkml:trace>
  <inkml:trace contextRef="#ctx0" brushRef="#br0" timeOffset="128732.38">14587 14164 0,'-35'0'78,"70"0"0,36 0-62,-18-35 0,0 35-16,0 0 15,158-36 1,-122 36 31</inkml:trace>
  <inkml:trace contextRef="#ctx0" brushRef="#br0" timeOffset="129972.45">14340 14270 0,'0'18'140,"0"52"-124,0-17 0,0 0-16,0 123 15,-458 1306 32,352-1112-31,71-211-1,35-71 1,0-35 0,0 18 15,-36-36-16,36 71 17,0-88-17,-53 176 1,53-159 31,0 71 0,0-71 0,18-35 15,141 0-15,282 0 0,-71-18 0,-264-17 0,-53 35-1,-53-35-14</inkml:trace>
  <inkml:trace contextRef="#ctx0" brushRef="#br0" timeOffset="132856.21">18715 14270 0,'-35'0'15,"35"-35"17,52 35 61,37 0-77,17 0-16,246-89 31,-228 89 0,-124 89 94,0-19-109,0 36 0,0 70-16,0 54 0,-35 17 15,-71 352 1,-35 301 15,88-459-15,53-18 46,-36-370 1,36 35 15,-35 1-31,35-54 0,-35-35 31,0 0-47,-265-18 16,211-17 0,89 53 0,0 17-32</inkml:trace>
  <inkml:trace contextRef="#ctx0" brushRef="#br0" timeOffset="206987.48">4657 12435 0,'0'18'94,"17"53"-94,1-36 0,0 71 31,70 141 1,-71-124-1,19-88 0,-36-17 0,17-18-31,1 0 63,35 0-32,35 0-15,-17-18-1,70 1 1,-53-1 0,88 18-1,-17-17 1,-88 17-16,105 0 15,-17 0 1,-71 0 0,35 0 15,107 0 0,17 0 32,0 0-16,123-71-1,-17 18 1,-265 53 0,-53 0-16,-35-18 48,-106-123-33,71 106-46,-88-141 47,105 123 0,18 35-31,0 0 15,0 1-15,0-1-1,-18 0 1,18 1 0,-17 17 15,17-35 16,-18 35 109,1 0 266</inkml:trace>
  <inkml:trace contextRef="#ctx0" brushRef="#br0" timeOffset="-131801.27">18662 13829 0,'0'0'0</inkml:trace>
  <inkml:trace contextRef="#ctx0" brushRef="#br0" timeOffset="-96006.32">16087 15487 0,'53'0'156,"-18"0"-156,0 0 15,159-18 1,0 18 0,88-53-1,142-52 17,-124 34-17,-36 18 1,212 0 31,-334 53 0,16 18-1,36-18 17,-158 0-47</inkml:trace>
  <inkml:trace contextRef="#ctx0" brushRef="#br0" timeOffset="-68517.73">16722 16810 0,'35'0'203,"0"0"-187,18 0-1,0 0 1,-53-18 0,53 18-16,-18-53 15,53 18 1,-35 35 15,18 0 0,17 0 1,-17 0-1,-54 0-16,19 0-15,-1-35 16,71 35 31,-36-36-16,-34 36 32,-1 0-16,-53 0 46,-17 18-77,0-18 0,-18 0-1,-36 35 1,-105-35 31,89 0 0,-19 53-16,54-53-16,17 36 1,17-36 0,1 0 15,-18 0-15,18 35-1,0-35 1,-1 0-1,1 0 1,0 0 0,0 0-1,-1 0 1,1 35 0,17-35-1,-52 0 1,35 35-1,-1-35 1,1 0 0,0 36-1,-18-36 32,70 0 31,1 0-78</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1:59:02.816"/>
    </inkml:context>
    <inkml:brush xml:id="br0">
      <inkml:brushProperty name="width" value="0.05292" units="cm"/>
      <inkml:brushProperty name="height" value="0.05292" units="cm"/>
      <inkml:brushProperty name="color" value="#FF0000"/>
    </inkml:brush>
  </inkml:definitions>
  <inkml:trace contextRef="#ctx0" brushRef="#br0">15452 13106 0,'0'-36'172,"0"19"-172,0-18 16,0-71-1,0 35 48,0-70-16,0 70-1,0 36 1,0 18 16,0 34-16,123 318 0,142 89-1,-230-354 17,-35-35-32</inkml:trace>
  <inkml:trace contextRef="#ctx0" brushRef="#br0" timeOffset="1214.59">16281 12947 0,'53'-18'110,"176"1"-79,-194 17-31,89-18 31,-89 18-31,124-35 31,-89-1 16,-34 36 0,-1 0 0,-35-17 0</inkml:trace>
  <inkml:trace contextRef="#ctx0" brushRef="#br0" timeOffset="3115.65">18150 12471 0,'0'17'125,"-52"36"-125,-19 18 15,18-18-15,-18 17 0,36-52 16,-53 88-1,0-18 32,-36 35 0,89-87-16,0 17 16,-36-36 16,71-34-16,-35-160 0,17 18-1,1 89 1,17 35 0,35 35 16,0 0-16,106 35-1,-52 0 1,-54 0 16,-35-17-48,17-18 1,-17 18 15,124 17 16,123 18 0,-212-35-47,36 35 47,-18-36 15,-36 1-15,19-18 0</inkml:trace>
  <inkml:trace contextRef="#ctx0" brushRef="#br0" timeOffset="6279.22">22243 14411 0,'53'-88'172,"17"-36"-172,-35 36 0,106-106 31,54-53-16,-143 141 48,-34 71-16,0 17 0,-54 1 156,1-1-203,0 18 15,17 0 1,-17 0 15,0 18 1,35-1-1,17-17 63,1 0-79,-18-17-15,141-124 31,177-159 16,-283 247 0,18 35 16,-71 54-16,1 175-16,-19 18 0,19-193-15,-1 52-1,0-53 32,18-17-31,-17-1 15,-1 1 0,-35 0-15,-247 35 31,177-89-16,87 19 0,19-1 1,17 0 46</inkml:trace>
  <inkml:trace contextRef="#ctx0" brushRef="#br0" timeOffset="10173.9">23901 12400 0,'-18'18'79,"-17"17"-79,17 0 15,-141 159 16,1 0 16,122-105 16,19-72-63,-71 19 47,-1-1 0,36-53-1,36-158 1,17 123 0,0 0 16,35 35-16,-17 1-1,17 17 1,-17 0 16,87 17-16,-52 36 0,-17-35-32,-19-18 1,36 0-1,18 35 17,-1-17-32,177 70 78,-141-70-31,-53-18-16,35 17 16,-70-17-16,-1 0 16</inkml:trace>
  <inkml:trace contextRef="#ctx0" brushRef="#br0" timeOffset="27751.13">21572 15381 0,'0'-35'219,"0"52"-141,0 36-62,0 18 0,0 17-16,0-17 0,0 17 15,-17 106 16,17-124 16,0-87 0,0-89-16</inkml:trace>
  <inkml:trace contextRef="#ctx0" brushRef="#br0" timeOffset="29184.93">21449 15452 0,'-35'0'16,"35"17"0,-36 19 15,1 34 16,35-35 0,35-52-1,1-54-14,87-88 15,-123 124-1,35 35 33,1 0-48,34 18 16,-35 105 0,-35-87-32,36-36 32,-54 0 31,-17 35-62,0-35 15,-1 0-15,-52 0 31,53 0-1,0 0 1,17 0 16,-17 0-16,-1 0 0</inkml:trace>
  <inkml:trace contextRef="#ctx0" brushRef="#br0" timeOffset="31950.96">21696 15963 0,'0'0'0,"17"0"78,19 0-62,-1 0-1,0 0 1,36 0 15,-36 0 0,-35 71 63,0-18-94,-88 123 31,-53-35 1,70-35-1,89-106 47,141-18-31,-106 18-47,-18 0 16,53 0-1,-53 0 1,-35-35-1,36 35 1</inkml:trace>
  <inkml:trace contextRef="#ctx0" brushRef="#br0" timeOffset="32363.35">21625 16245 0,'18'0'31,"17"-35"-16,0 35 1,1 0-16,-1 0 16,71-35-1,-71 35 1</inkml:trace>
  <inkml:trace contextRef="#ctx0" brushRef="#br0" timeOffset="33152.37">22154 16457 0,'0'35'125,"0"1"-109,0-1-1,36-35 48,17-35-48,-53-89 32,-53 71 0,-53 230 0,124-142-16</inkml:trace>
  <inkml:trace contextRef="#ctx0" brushRef="#br0" timeOffset="33564.89">22419 16545 0,'0'18'94,"0"35"-79,0-18 1,-18-35-1,-17 71 32</inkml:trace>
  <inkml:trace contextRef="#ctx0" brushRef="#br0" timeOffset="34367.79">22560 16404 0,'35'0'31,"1"0"0,-1-53 0,-35-17 1,-53 87 30,-18 107-15,71-89-16,18-35-15,17-35-1,36-36 1,-71 107 47,0-1-48,0 18-15,0-18 16,0 88 31,0-158 31</inkml:trace>
  <inkml:trace contextRef="#ctx0" brushRef="#br0" timeOffset="36002.05">22737 16316 0,'35'0'31,"0"0"0,0-35-15,1 35 15,-1-36 0,-53 36 32,-17 0-48,-36 18 32,71 17 0,0 1 0,18-36 62,17 0-77,-35 35-17,36-35 1,-1 0-1,-35 35 17,35 71 15,-88-35-1,-17-71-14,34-18-1,36 36 47</inkml:trace>
  <inkml:trace contextRef="#ctx0" brushRef="#br0" timeOffset="38191.23">22807 16334 0,'35'0'140,"-35"-36"-108,36 36-17,-1-35 1,0 35 15,0-35 0,1 35 16,-1 0 0,-53 0 78</inkml:trace>
  <inkml:trace contextRef="#ctx0" brushRef="#br0" timeOffset="40116.97">20884 16457 0,'71'-70'47,"-36"70"-47,-35-36 15,71 1 32,-71 0-47,35 35 31</inkml:trace>
  <inkml:trace contextRef="#ctx0" brushRef="#br0" timeOffset="41582.33">21237 17233 0,'0'-17'47,"0"-19"-47,18 1 16,17-71 15,36-35 0,-71 176 1,-18 512 15,18-459 15,0-123-15</inkml:trace>
  <inkml:trace contextRef="#ctx0" brushRef="#br0" timeOffset="41880.33">21661 17374 0,'0'53'47,"-36"300"0,1-318-31,35-52 30,0-19-46,0-17 16</inkml:trace>
  <inkml:trace contextRef="#ctx0" brushRef="#br0" timeOffset="42401.81">22207 16810 0,'0'0'15,"-17"18"48,-230 511-32,194-229 16,194-336 0,-53-228 0,-194 334 15,36 1-15,70-36-31</inkml:trace>
  <inkml:trace contextRef="#ctx0" brushRef="#br0" timeOffset="42954.78">22384 17057 0,'0'-35'47,"0"105"15,-124 159 1,124-193-16,212-54-1,-53-17 1,-177 35 0</inkml:trace>
  <inkml:trace contextRef="#ctx0" brushRef="#br0" timeOffset="43270.81">22578 17074 0,'0'0'15,"-88"388"32,88-317-31,-106 176 15,106-300 32,17-17-63,-17-1 15</inkml:trace>
  <inkml:trace contextRef="#ctx0" brushRef="#br0" timeOffset="43982.77">22684 17163 0,'35'-36'31,"0"36"-15,106-35 15,-105 0-15,16 35 0,-87 0 30,-35 0-46,34 0 16,-69 53 0,69-18-16,-34 141 47,105-105-16,177 35 0,-142 17 16,-70-87-31,-53 16-1,-53-16 1,-35-1 15,106-35-15,0-18-16</inkml:trace>
  <inkml:trace contextRef="#ctx0" brushRef="#br0" timeOffset="187195.7">30886 14587 0,'70'371'94,"-17"-212"-79,0 52-15,141 248 16,-88-124 0,0-141 15,-71-176-31,-35-1 31,0 19-31,0-54 94,0 0-94,0 1 16,0-72-1,-18-34 16,1 88-31,-1-18 16,18 35 15,-53-52-15,36-1 0,17 53-1,-18 1-15,0-19 31,18 19-15,-17-1 0,-1-35-1,0 18 1,-87-406 15,87 300-15,0 35 46,1-17-15,-19-124-16,19-247 16,-1 423 0,0 18 0,1 53-31,17 18 15,-18-18-15,18 35-1,-17-17 1,17-1-16,-18 36 15,0 18 1,18-53 0,-17 123 15,-1-141-15,18 35-16,-18 18 31,1 0-16,-1-18 1,18-17 0,-35 17 46,35-17 1,-18 35-16,1-36-47,17 1 46,0 17 17,0-70 15,0 0-78,0-1 16,17 19-16,-17-19 15,18 1 1,-1-35 0,1 70-16,-18-36 15,18 1 32,17 17-31,-35 1-1,0-1 1,18-17 0,-18 17-1,17-17 1,-17 17-1,18-35 1,-18 18 0,18 17 15,-18 1-31,0-1 16,0 0-1,17 18 1,-17-17 31,0 34 15,0 36-15,53 89 0,106-37 0,-159-87-47,35 17 47,0-35 0,-17 0-16,-18 18 0,0 17 0,0-17-15,0-1 0,0 1-1,0 35 1,-35 70 15,17-105-15,18 0-16,-18-1 0,-17 19 15,-35 17 17,52-36-17,0-17 1,-17 18-1,17-1 1,-17 1 15,18 0-15,-1-18-16,0 17 16,1-17-1,-19 0 32,19 0-16,-1 0 1,0 0-1,18-17 63</inkml:trace>
  <inkml:trace contextRef="#ctx0" brushRef="#br0" timeOffset="-54107">15963 11324 0,'18'0'187,"-1"18"-187,1-1 16,0-17-16,-1 18 16,1-18-1,17 18-15,18-1 47,-35-17-47,35 0 47,-18 0-16,0 0 1,-17 0-1,0-17 16,-1-1-16,-17-123 16,-17 35 0,-107 36-16,54 52 16,34 18 0,-17 0 0,18 18-16,17 17-16,1-35 1,-1 17 0,1-17 15,17 53-15,0-35 15,0 0 0,17-1 32,-17 1-32,0 0 0,0-1 0,0 1-31,0 0 47,0-1-16,18-17-15</inkml:trace>
  <inkml:trace contextRef="#ctx0" brushRef="#br0" timeOffset="-52741.22">16387 11271 0,'0'36'109,"0"-19"-93,0 1-16,0-1 15,0 1 1,0 106 15,0-36 0,0-53 1,0 0-1,0-17-16,0 0 48,0-1-16</inkml:trace>
  <inkml:trace contextRef="#ctx0" brushRef="#br0" timeOffset="-51436.74">16457 11077 0,'35'0'94,"-17"0"-79,17 0-15,-17 0 47,35 0 0,-36 0 0,1 0 0</inkml:trace>
  <inkml:trace contextRef="#ctx0" brushRef="#br0" timeOffset="-49050.29">16475 11165 0,'0'18'187,"0"0"-187,0 17 16,0-17-16,17-1 16,-17 1-16,0 17 31,0 0 0,18-17 16,0-18 0,17 0 15,18 0-30,-18 0 14,-17 0 1,-1 0 47,-17 18-78,18 105 31,-36 36-1,18-141-46,-17 70 47,-19 0 0,-52-17 16,53-1-16,0-35-1,17-35 1,18-123 63,0 105-110,0-35 15,0 36 1,0-1 0,0 0-1</inkml:trace>
  <inkml:trace contextRef="#ctx0" brushRef="#br0" timeOffset="-48137.4">17268 11007 0,'-17'70'63,"-89"177"-32,53-53-31,-211 547 47,246-618 0,0-87 0,18-19 0</inkml:trace>
  <inkml:trace contextRef="#ctx0" brushRef="#br0" timeOffset="-47508.1">16863 11377 0</inkml:trace>
  <inkml:trace contextRef="#ctx0" brushRef="#br0" timeOffset="-46642.14">17268 11695 0</inkml:trace>
  <inkml:trace contextRef="#ctx0" brushRef="#br0" timeOffset="-35110.46">21431 16457 0,'0'0'0,"-35"35"422,35 1-360,0-19 47,-35 36-93,35-18 15,0-17 47,0 17 16,17-35-63,19 0 1,-19 0-17,54 0 17,52 0-1,89 0 16,-89 0 0,-87 0-47,140 0 62,71 0-15,-88 0 0,88 0 0,-124 53 0,-52-53-1,-1 0 17,36 0 31,-71 0 15,1 0-62,-1 0 0,-35-17 93,0-19-108,35 1-1,-35 0 16</inkml:trace>
  <inkml:trace contextRef="#ctx0" brushRef="#br0" timeOffset="663.2">21114 14693 0,'0'-35'47,"-18"35"94,-17 0-110,35 18-15,-35-18-16,35 35 15,-71 159 48,36-159-16,35 36-1,17-71-46,-17 35 47,0 0-31,36-35 31,-36 36-32,0-1 17,35-35-1,0 0 47,0 0-62,1 0 15,-19 0-15,54 0 30,-36-18 17,36-17-16,-36 0-47,0-1 47,1-34 0,-36 34-32,0 1 16,0 0-15,-18 35 0,-17-35-1,-1-1 17,1 36-17,35-35 1,-35 35-1,17 0 1,-17 0 15,0 0 1,35-18-1,-36 18-31,1 0 47,0 18-16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9T22:00:58.411"/>
    </inkml:context>
    <inkml:brush xml:id="br0">
      <inkml:brushProperty name="width" value="0.05292" units="cm"/>
      <inkml:brushProperty name="height" value="0.05292" units="cm"/>
      <inkml:brushProperty name="color" value="#FF0000"/>
    </inkml:brush>
  </inkml:definitions>
  <inkml:trace contextRef="#ctx0" brushRef="#br0">18309 8484 0,'0'18'31</inkml:trace>
  <inkml:trace contextRef="#ctx0" brushRef="#br0" timeOffset="5489">19050 10019 0,'35'0'172,"-35"-35"-172,406-89 46,-300 124-30,17-70-16,159 17 31,-140 17-15,-19 1 31,-17 0 0,35 0 0,-88 35 15,-18 0-46,1 0-1,-1 0 17,0 0-17,0 0 16,1 0-31,-1 0 32,0 0-17,0 0 32,-35 17-31,36-17 15,-36 35 32,-36 1-48</inkml:trace>
  <inkml:trace contextRef="#ctx0" brushRef="#br0" timeOffset="25892">18538 7549 0,'0'0'16,"0"-35"-1,0 0 17,0 53 77,-35 17-93,35 18-16,-176 229 31,88-106-16,17-35 1,18-88-16,0 36 16,18-19-1,0-35 1,35 18 0,-36-53 77,36 36-77,0-72 187,0-34-187,0 34-1,0 19 1,18 17-16,-18 35 234,0 0-218,-18 1-16,-17 34 31,0 36 0,35-71 16,0-52 0,70-19-16,72-34 32,-107 70-47,0 0-1,-35-35 1,-18 35 93,18-36-93,-35 36-1,0-35 1,0 35 0,35-35-1,-36 35-15,36 17 453,-35-17-437,35 36-16,0-1 31,18-35 126,17 0-142,0 0 48,1 53 155</inkml:trace>
  <inkml:trace contextRef="#ctx0" brushRef="#br0" timeOffset="126476.51">19032 9648 0,'0'18'16,"0"0"-1,0-1 1,0 19 15,0-1 16,0 18 0,0 17 16,0-34-17,0 17 1,18-53 0,0 0 0,-1 0-31,301-89 31,17 54-1,-35 0 1,-194 35 0,35-18 0,88-17 0,36 17 15,-195 18-46,-35 0 0,71-17 31,-70 17-16,16 0 0,-34 0 0,17 0 1,-17 0-17,0 0 16,-1 0 1,1 0-1,-18-18 47,0 0-31,0 1-16,0-1 0,0 0 63,-18 1-47,18-1 0,0 1 15,0-1 1,-17 0-32,-1 18 16,-17-35 16,35 53 358,0-1-358,0 1-16,0 0-16,0-1 0,0 1 79</inkml:trace>
  <inkml:trace contextRef="#ctx0" brushRef="#br0" timeOffset="67946.19">26882 10442 0,'70'-70'31,"-34"17"-15,-1 53-1,0-53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676F7-C61C-4B15-B46E-6A3C64256904}" type="datetimeFigureOut">
              <a:rPr lang="es-AR" smtClean="0"/>
              <a:t>29/9/2022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126C1-BDA8-4C9B-9682-40DC85A4BD23}" type="slidenum">
              <a:rPr lang="es-AR" smtClean="0"/>
              <a:t>‹Nº›</a:t>
            </a:fld>
            <a:endParaRPr lang="es-AR"/>
          </a:p>
        </p:txBody>
      </p:sp>
    </p:spTree>
    <p:extLst>
      <p:ext uri="{BB962C8B-B14F-4D97-AF65-F5344CB8AC3E}">
        <p14:creationId xmlns:p14="http://schemas.microsoft.com/office/powerpoint/2010/main" val="233055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5"/>
          </p:nvPr>
        </p:nvSpPr>
        <p:spPr/>
        <p:txBody>
          <a:bodyPr/>
          <a:lstStyle/>
          <a:p>
            <a:fld id="{9E2126C1-BDA8-4C9B-9682-40DC85A4BD23}" type="slidenum">
              <a:rPr lang="es-AR" smtClean="0"/>
              <a:t>1</a:t>
            </a:fld>
            <a:endParaRPr lang="es-AR"/>
          </a:p>
        </p:txBody>
      </p:sp>
    </p:spTree>
    <p:extLst>
      <p:ext uri="{BB962C8B-B14F-4D97-AF65-F5344CB8AC3E}">
        <p14:creationId xmlns:p14="http://schemas.microsoft.com/office/powerpoint/2010/main" val="324935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E2126C1-BDA8-4C9B-9682-40DC85A4BD23}" type="slidenum">
              <a:rPr lang="es-AR" smtClean="0"/>
              <a:t>2</a:t>
            </a:fld>
            <a:endParaRPr lang="es-AR"/>
          </a:p>
        </p:txBody>
      </p:sp>
    </p:spTree>
    <p:extLst>
      <p:ext uri="{BB962C8B-B14F-4D97-AF65-F5344CB8AC3E}">
        <p14:creationId xmlns:p14="http://schemas.microsoft.com/office/powerpoint/2010/main" val="209017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E2126C1-BDA8-4C9B-9682-40DC85A4BD23}" type="slidenum">
              <a:rPr lang="es-AR" smtClean="0"/>
              <a:t>57</a:t>
            </a:fld>
            <a:endParaRPr lang="es-AR"/>
          </a:p>
        </p:txBody>
      </p:sp>
    </p:spTree>
    <p:extLst>
      <p:ext uri="{BB962C8B-B14F-4D97-AF65-F5344CB8AC3E}">
        <p14:creationId xmlns:p14="http://schemas.microsoft.com/office/powerpoint/2010/main" val="1792640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440872" y="277236"/>
            <a:ext cx="8575964" cy="858837"/>
          </a:xfrm>
        </p:spPr>
        <p:txBody>
          <a:bodyPr anchor="b">
            <a:noAutofit/>
          </a:bodyPr>
          <a:lstStyle>
            <a:lvl1pPr algn="l">
              <a:defRPr sz="4400" b="1">
                <a:solidFill>
                  <a:schemeClr val="tx1">
                    <a:lumMod val="75000"/>
                    <a:lumOff val="25000"/>
                  </a:schemeClr>
                </a:solidFill>
                <a:latin typeface="Century Gothic" panose="020B0502020202020204" pitchFamily="34" charset="0"/>
              </a:defRPr>
            </a:lvl1pPr>
          </a:lstStyle>
          <a:p>
            <a:r>
              <a:rPr lang="es-ES" dirty="0"/>
              <a:t>Título principal</a:t>
            </a:r>
            <a:endParaRPr lang="es-AR" dirty="0"/>
          </a:p>
        </p:txBody>
      </p:sp>
      <p:sp>
        <p:nvSpPr>
          <p:cNvPr id="3" name="Subtítulo 2"/>
          <p:cNvSpPr>
            <a:spLocks noGrp="1"/>
          </p:cNvSpPr>
          <p:nvPr>
            <p:ph type="subTitle" idx="1" hasCustomPrompt="1"/>
          </p:nvPr>
        </p:nvSpPr>
        <p:spPr>
          <a:xfrm>
            <a:off x="1440872" y="1136073"/>
            <a:ext cx="8575963" cy="775998"/>
          </a:xfrm>
        </p:spPr>
        <p:txBody>
          <a:bodyPr>
            <a:normAutofit/>
          </a:bodyPr>
          <a:lstStyle>
            <a:lvl1pPr marL="0" indent="0" algn="l">
              <a:buNone/>
              <a:defRPr sz="2800" baseline="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Título secundario</a:t>
            </a:r>
            <a:endParaRPr lang="es-AR" dirty="0"/>
          </a:p>
        </p:txBody>
      </p:sp>
    </p:spTree>
    <p:extLst>
      <p:ext uri="{BB962C8B-B14F-4D97-AF65-F5344CB8AC3E}">
        <p14:creationId xmlns:p14="http://schemas.microsoft.com/office/powerpoint/2010/main" val="203120928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390900" cy="3390900"/>
          </a:xfrm>
          <a:prstGeom prst="rect">
            <a:avLst/>
          </a:prstGeom>
        </p:spPr>
        <p:txBody>
          <a:bodyPr/>
          <a:lstStyle/>
          <a:p>
            <a:endParaRPr lang="id-ID"/>
          </a:p>
        </p:txBody>
      </p:sp>
      <p:sp>
        <p:nvSpPr>
          <p:cNvPr id="5" name="Picture Placeholder 3"/>
          <p:cNvSpPr>
            <a:spLocks noGrp="1"/>
          </p:cNvSpPr>
          <p:nvPr>
            <p:ph type="pic" sz="quarter" idx="11"/>
          </p:nvPr>
        </p:nvSpPr>
        <p:spPr>
          <a:xfrm>
            <a:off x="0" y="3467100"/>
            <a:ext cx="3390900" cy="3390900"/>
          </a:xfrm>
          <a:prstGeom prst="rect">
            <a:avLst/>
          </a:prstGeom>
        </p:spPr>
        <p:txBody>
          <a:bodyPr/>
          <a:lstStyle/>
          <a:p>
            <a:endParaRPr lang="id-ID"/>
          </a:p>
        </p:txBody>
      </p:sp>
      <p:sp>
        <p:nvSpPr>
          <p:cNvPr id="6" name="Picture Placeholder 3"/>
          <p:cNvSpPr>
            <a:spLocks noGrp="1"/>
          </p:cNvSpPr>
          <p:nvPr>
            <p:ph type="pic" sz="quarter" idx="12"/>
          </p:nvPr>
        </p:nvSpPr>
        <p:spPr>
          <a:xfrm>
            <a:off x="3467100" y="0"/>
            <a:ext cx="3390900" cy="3390900"/>
          </a:xfrm>
          <a:prstGeom prst="rect">
            <a:avLst/>
          </a:prstGeom>
        </p:spPr>
        <p:txBody>
          <a:bodyPr/>
          <a:lstStyle/>
          <a:p>
            <a:endParaRPr lang="id-ID"/>
          </a:p>
        </p:txBody>
      </p:sp>
      <p:sp>
        <p:nvSpPr>
          <p:cNvPr id="7" name="Picture Placeholder 3"/>
          <p:cNvSpPr>
            <a:spLocks noGrp="1"/>
          </p:cNvSpPr>
          <p:nvPr>
            <p:ph type="pic" sz="quarter" idx="13"/>
          </p:nvPr>
        </p:nvSpPr>
        <p:spPr>
          <a:xfrm>
            <a:off x="3467100" y="3467100"/>
            <a:ext cx="3390900" cy="3390900"/>
          </a:xfrm>
          <a:prstGeom prst="rect">
            <a:avLst/>
          </a:prstGeom>
        </p:spPr>
        <p:txBody>
          <a:bodyPr/>
          <a:lstStyle/>
          <a:p>
            <a:endParaRPr lang="id-ID"/>
          </a:p>
        </p:txBody>
      </p:sp>
    </p:spTree>
    <p:extLst>
      <p:ext uri="{BB962C8B-B14F-4D97-AF65-F5344CB8AC3E}">
        <p14:creationId xmlns:p14="http://schemas.microsoft.com/office/powerpoint/2010/main" val="14885573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60648"/>
            <a:ext cx="10972800" cy="1143000"/>
          </a:xfrm>
          <a:prstGeom prst="rect">
            <a:avLst/>
          </a:prstGeom>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0" y="1600202"/>
            <a:ext cx="539261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3 Marcador de contenido"/>
          <p:cNvSpPr>
            <a:spLocks noGrp="1"/>
          </p:cNvSpPr>
          <p:nvPr>
            <p:ph sz="half" idx="2"/>
          </p:nvPr>
        </p:nvSpPr>
        <p:spPr>
          <a:xfrm>
            <a:off x="6189784" y="1600202"/>
            <a:ext cx="539261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21290815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510145" y="295852"/>
            <a:ext cx="7620000" cy="909493"/>
          </a:xfrm>
          <a:prstGeom prst="rect">
            <a:avLst/>
          </a:prstGeom>
        </p:spPr>
        <p:txBody>
          <a:bodyPr vert="horz" lIns="91440" tIns="45720" rIns="91440" bIns="45720" rtlCol="0" anchor="ctr">
            <a:normAutofit/>
          </a:bodyPr>
          <a:lstStyle/>
          <a:p>
            <a:r>
              <a:rPr lang="es-ES" dirty="0"/>
              <a:t>Ingrese el título</a:t>
            </a:r>
            <a:endParaRPr lang="es-AR" dirty="0"/>
          </a:p>
        </p:txBody>
      </p:sp>
      <p:sp>
        <p:nvSpPr>
          <p:cNvPr id="3" name="Marcador de texto 2"/>
          <p:cNvSpPr>
            <a:spLocks noGrp="1"/>
          </p:cNvSpPr>
          <p:nvPr>
            <p:ph type="body" idx="1"/>
          </p:nvPr>
        </p:nvSpPr>
        <p:spPr>
          <a:xfrm>
            <a:off x="886691" y="1576243"/>
            <a:ext cx="9490364" cy="417339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20409134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Lst>
  <p:transition spd="slow">
    <p:wipe/>
  </p:transition>
  <p:txStyles>
    <p:titleStyle>
      <a:lvl1pPr algn="l" defTabSz="914400" rtl="0" eaLnBrk="1" latinLnBrk="0" hangingPunct="1">
        <a:lnSpc>
          <a:spcPct val="90000"/>
        </a:lnSpc>
        <a:spcBef>
          <a:spcPct val="0"/>
        </a:spcBef>
        <a:buNone/>
        <a:defRPr sz="4000" b="1" kern="1200" baseline="0">
          <a:solidFill>
            <a:schemeClr val="tx1">
              <a:lumMod val="75000"/>
              <a:lumOff val="25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ub.edu/stat/GrupsInnovacio/Statmedia/demo/Temas/Capitulo9/B0C9m1t18.ht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sitiobigdata.com/2019/01/19/machine-learning-metrica-clasificacion-parte-3/" TargetMode="Externa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customXml" Target="../ink/ink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customXml" Target="../ink/ink8.xml"/></Relationships>
</file>

<file path=ppt/slides/_rels/slide3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70.pn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73.png"/><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customXml" Target="../ink/ink16.xml"/><Relationship Id="rId2"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4.png"/><Relationship Id="rId1" Type="http://schemas.openxmlformats.org/officeDocument/2006/relationships/slideLayout" Target="../slideLayouts/slideLayout3.xml"/><Relationship Id="rId5" Type="http://schemas.openxmlformats.org/officeDocument/2006/relationships/image" Target="../media/image85.png"/><Relationship Id="rId4" Type="http://schemas.openxmlformats.org/officeDocument/2006/relationships/customXml" Target="../ink/ink17.xml"/></Relationships>
</file>

<file path=ppt/slides/_rels/slide5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86.png"/><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8.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0631541"/>
      </p:ext>
    </p:extLst>
  </p:cSld>
  <p:clrMapOvr>
    <a:masterClrMapping/>
  </p:clrMapOvr>
  <p:transition spd="slow" advTm="2448">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5078313"/>
              </a:xfrm>
              <a:prstGeom prst="rect">
                <a:avLst/>
              </a:prstGeom>
            </p:spPr>
            <p:txBody>
              <a:bodyPr wrap="square">
                <a:spAutoFit/>
              </a:bodyPr>
              <a:lstStyle/>
              <a:p>
                <a:pPr algn="just"/>
                <a:r>
                  <a:rPr lang="es-AR" b="1" dirty="0">
                    <a:solidFill>
                      <a:srgbClr val="FF0000"/>
                    </a:solidFill>
                  </a:rPr>
                  <a:t>Región Crítica y de No Rechazo</a:t>
                </a:r>
              </a:p>
              <a:p>
                <a:pPr algn="just"/>
                <a:r>
                  <a:rPr lang="es-AR" dirty="0"/>
                  <a:t>Consiste en particionar al Dominio del Estadígrafo de Prueba en dos subconjuntos o regiones mutuamente excluyentes. Según a cuál de las dos regiones pertenezca el valor numérico del Estadígrafo de Prueba se rechaza o no la hipótesis nula.</a:t>
                </a:r>
              </a:p>
              <a:p>
                <a:pPr algn="just"/>
                <a:endParaRPr lang="es-AR" dirty="0"/>
              </a:p>
              <a:p>
                <a:pPr algn="just"/>
                <a:r>
                  <a:rPr lang="es-AR" dirty="0"/>
                  <a:t>Se denomina Región Crítica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𝑅</m:t>
                        </m:r>
                      </m:e>
                      <m:sub>
                        <m:r>
                          <a:rPr lang="es-AR" i="1">
                            <a:latin typeface="Cambria Math" panose="02040503050406030204" pitchFamily="18" charset="0"/>
                          </a:rPr>
                          <m:t>𝑐</m:t>
                        </m:r>
                      </m:sub>
                    </m:sSub>
                  </m:oMath>
                </a14:m>
                <a:r>
                  <a:rPr lang="es-AR" dirty="0"/>
                  <a:t> al subconjunto del dominio del Estadígrafo de Prueba con el cual se rechaza la Hipótesis Nula.</a:t>
                </a:r>
              </a:p>
              <a:p>
                <a:pPr algn="just"/>
                <a:endParaRPr lang="es-AR" dirty="0"/>
              </a:p>
              <a:p>
                <a:pPr algn="just"/>
                <a:r>
                  <a:rPr lang="es-AR" dirty="0"/>
                  <a:t>Se denomina Región de No Rechazo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𝑅</m:t>
                        </m:r>
                      </m:e>
                      <m:sub>
                        <m:r>
                          <a:rPr lang="es-AR" i="1">
                            <a:latin typeface="Cambria Math" panose="02040503050406030204" pitchFamily="18" charset="0"/>
                          </a:rPr>
                          <m:t>𝑎</m:t>
                        </m:r>
                      </m:sub>
                    </m:sSub>
                  </m:oMath>
                </a14:m>
                <a:r>
                  <a:rPr lang="es-AR" dirty="0"/>
                  <a:t> al subconjunto del dominio del Estadígrafo de Prueba con el cual no se rechaza la Hipótesis Nula.</a:t>
                </a:r>
              </a:p>
              <a:p>
                <a:pPr algn="just"/>
                <a:endParaRPr lang="es-AR" dirty="0"/>
              </a:p>
              <a:p>
                <a:pPr algn="just"/>
                <a:r>
                  <a:rPr lang="es-AR" dirty="0"/>
                  <a:t>Si hay una desigualdad equivalente, la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𝑅</m:t>
                        </m:r>
                      </m:e>
                      <m:sub>
                        <m:r>
                          <a:rPr lang="es-AR" i="1">
                            <a:latin typeface="Cambria Math" panose="02040503050406030204" pitchFamily="18" charset="0"/>
                          </a:rPr>
                          <m:t>𝑐</m:t>
                        </m:r>
                      </m:sub>
                    </m:sSub>
                  </m:oMath>
                </a14:m>
                <a:r>
                  <a:rPr lang="es-AR" dirty="0"/>
                  <a:t> está formada por un subconjunto semicerrado. Se dice que la prueba es unilateral.</a:t>
                </a:r>
              </a:p>
              <a:p>
                <a:pPr algn="just"/>
                <a:endParaRPr lang="es-AR" dirty="0"/>
              </a:p>
              <a:p>
                <a:pPr algn="just"/>
                <a:r>
                  <a:rPr lang="es-AR" dirty="0"/>
                  <a:t>Si no hay desigualdad equivalente, la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𝑅</m:t>
                        </m:r>
                      </m:e>
                      <m:sub>
                        <m:r>
                          <a:rPr lang="es-AR" i="1">
                            <a:latin typeface="Cambria Math" panose="02040503050406030204" pitchFamily="18" charset="0"/>
                          </a:rPr>
                          <m:t>𝑐</m:t>
                        </m:r>
                      </m:sub>
                    </m:sSub>
                  </m:oMath>
                </a14:m>
                <a:r>
                  <a:rPr lang="es-AR" dirty="0"/>
                  <a:t> está formada por dos subconjuntos semicerrados mutuamente excluyentes de igual tamaño. Se dice que la prueba es bilateral.</a:t>
                </a:r>
              </a:p>
              <a:p>
                <a:pPr algn="just"/>
                <a:endParaRPr lang="es-AR" dirty="0"/>
              </a:p>
              <a:p>
                <a:pPr algn="just"/>
                <a:r>
                  <a:rPr lang="es-AR" dirty="0"/>
                  <a:t>Se denomina punto crítico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𝑐</m:t>
                        </m:r>
                      </m:sub>
                    </m:sSub>
                  </m:oMath>
                </a14:m>
                <a:r>
                  <a:rPr lang="es-AR" dirty="0"/>
                  <a:t> a la frontera de la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𝑅</m:t>
                        </m:r>
                      </m:e>
                      <m:sub>
                        <m:r>
                          <a:rPr lang="es-AR" i="1">
                            <a:latin typeface="Cambria Math" panose="02040503050406030204" pitchFamily="18" charset="0"/>
                          </a:rPr>
                          <m:t>𝑐</m:t>
                        </m:r>
                      </m:sub>
                    </m:sSub>
                  </m:oMath>
                </a14:m>
                <a:r>
                  <a:rPr lang="es-AR" dirty="0"/>
                  <a:t>. Es un punto de rechazo de la hipótesis.</a:t>
                </a:r>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1"/>
                <a:ext cx="9144000" cy="5078313"/>
              </a:xfrm>
              <a:prstGeom prst="rect">
                <a:avLst/>
              </a:prstGeom>
              <a:blipFill>
                <a:blip r:embed="rId2"/>
                <a:stretch>
                  <a:fillRect l="-533" t="-600" r="-533" b="-960"/>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6D9B8184-3973-4BCE-3538-900635384F4A}"/>
                  </a:ext>
                </a:extLst>
              </p14:cNvPr>
              <p14:cNvContentPartPr/>
              <p14:nvPr/>
            </p14:nvContentPartPr>
            <p14:xfrm>
              <a:off x="5149800" y="1924200"/>
              <a:ext cx="4908960" cy="2006640"/>
            </p14:xfrm>
          </p:contentPart>
        </mc:Choice>
        <mc:Fallback>
          <p:pic>
            <p:nvPicPr>
              <p:cNvPr id="3" name="Entrada de lápiz 2">
                <a:extLst>
                  <a:ext uri="{FF2B5EF4-FFF2-40B4-BE49-F238E27FC236}">
                    <a16:creationId xmlns:a16="http://schemas.microsoft.com/office/drawing/2014/main" id="{6D9B8184-3973-4BCE-3538-900635384F4A}"/>
                  </a:ext>
                </a:extLst>
              </p:cNvPr>
              <p:cNvPicPr/>
              <p:nvPr/>
            </p:nvPicPr>
            <p:blipFill>
              <a:blip r:embed="rId4"/>
              <a:stretch>
                <a:fillRect/>
              </a:stretch>
            </p:blipFill>
            <p:spPr>
              <a:xfrm>
                <a:off x="5140440" y="1914840"/>
                <a:ext cx="4927680" cy="2025360"/>
              </a:xfrm>
              <a:prstGeom prst="rect">
                <a:avLst/>
              </a:prstGeom>
            </p:spPr>
          </p:pic>
        </mc:Fallback>
      </mc:AlternateContent>
    </p:spTree>
    <p:extLst>
      <p:ext uri="{BB962C8B-B14F-4D97-AF65-F5344CB8AC3E}">
        <p14:creationId xmlns:p14="http://schemas.microsoft.com/office/powerpoint/2010/main" val="713943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4247317"/>
              </a:xfrm>
              <a:prstGeom prst="rect">
                <a:avLst/>
              </a:prstGeom>
            </p:spPr>
            <p:txBody>
              <a:bodyPr wrap="square">
                <a:spAutoFit/>
              </a:bodyPr>
              <a:lstStyle/>
              <a:p>
                <a:pPr algn="just"/>
                <a:r>
                  <a:rPr lang="es-AR" b="1">
                    <a:solidFill>
                      <a:srgbClr val="FF0000"/>
                    </a:solidFill>
                  </a:rPr>
                  <a:t>Regla </a:t>
                </a:r>
                <a:r>
                  <a:rPr lang="es-AR" b="1" dirty="0">
                    <a:solidFill>
                      <a:srgbClr val="FF0000"/>
                    </a:solidFill>
                  </a:rPr>
                  <a:t>de Decisión</a:t>
                </a:r>
              </a:p>
              <a:p>
                <a:pPr algn="just"/>
                <a:endParaRPr lang="es-AR" dirty="0">
                  <a:solidFill>
                    <a:srgbClr val="FF0000"/>
                  </a:solidFill>
                </a:endParaRPr>
              </a:p>
              <a:p>
                <a:pPr algn="just"/>
                <a:r>
                  <a:rPr lang="es-AR" dirty="0"/>
                  <a:t>Se denomina aquella regla que establece las pautas para rechazar la hipótesis nula y se enuncia:</a:t>
                </a:r>
              </a:p>
              <a:p>
                <a:pPr algn="just"/>
                <a:endParaRPr lang="es-AR" dirty="0">
                  <a:solidFill>
                    <a:srgbClr val="FF0000"/>
                  </a:solidFill>
                </a:endParaRPr>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r>
                        <a:rPr lang="es-AR" i="1">
                          <a:latin typeface="Cambria Math" panose="02040503050406030204" pitchFamily="18" charset="0"/>
                        </a:rPr>
                        <m:t>𝑒𝑝</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m:t>
                          </m:r>
                        </m:e>
                        <m:sub>
                          <m:r>
                            <a:rPr lang="es-AR" i="1">
                              <a:latin typeface="Cambria Math" panose="02040503050406030204" pitchFamily="18" charset="0"/>
                              <a:ea typeface="Cambria Math" panose="02040503050406030204" pitchFamily="18" charset="0"/>
                            </a:rPr>
                            <m:t>𝑐</m:t>
                          </m:r>
                        </m:sub>
                      </m:sSub>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𝑅</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𝑙𝑎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𝐻𝑖𝑝</m:t>
                          </m:r>
                          <m:r>
                            <a:rPr lang="es-AR" i="1">
                              <a:latin typeface="Cambria Math" panose="02040503050406030204" pitchFamily="18" charset="0"/>
                              <a:ea typeface="Cambria Math" panose="02040503050406030204" pitchFamily="18" charset="0"/>
                            </a:rPr>
                            <m:t>ó</m:t>
                          </m:r>
                          <m:r>
                            <a:rPr lang="es-AR" i="1">
                              <a:latin typeface="Cambria Math" panose="02040503050406030204" pitchFamily="18" charset="0"/>
                              <a:ea typeface="Cambria Math" panose="02040503050406030204" pitchFamily="18" charset="0"/>
                            </a:rPr>
                            <m:t>𝑡𝑒𝑠𝑖𝑠</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𝑁𝑢𝑙𝑎</m:t>
                          </m:r>
                        </m:e>
                      </m:d>
                    </m:oMath>
                  </m:oMathPara>
                </a14:m>
                <a:endParaRPr lang="es-AR" dirty="0">
                  <a:solidFill>
                    <a:srgbClr val="FF0000"/>
                  </a:solidFill>
                  <a:ea typeface="Cambria Math" panose="02040503050406030204" pitchFamily="18" charset="0"/>
                </a:endParaRPr>
              </a:p>
              <a:p>
                <a:pPr algn="just"/>
                <a:endParaRPr lang="es-AR" dirty="0">
                  <a:solidFill>
                    <a:srgbClr val="FF0000"/>
                  </a:solidFill>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r>
                        <a:rPr lang="es-AR" i="1">
                          <a:latin typeface="Cambria Math" panose="02040503050406030204" pitchFamily="18" charset="0"/>
                        </a:rPr>
                        <m:t>𝑒𝑝</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m:t>
                          </m:r>
                        </m:e>
                        <m:sub>
                          <m:r>
                            <a:rPr lang="es-AR" i="1">
                              <a:latin typeface="Cambria Math" panose="02040503050406030204" pitchFamily="18" charset="0"/>
                              <a:ea typeface="Cambria Math" panose="02040503050406030204" pitchFamily="18" charset="0"/>
                            </a:rPr>
                            <m:t>𝑐</m:t>
                          </m:r>
                        </m:sub>
                      </m:sSub>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𝑅</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𝑙𝑎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𝐻𝑖𝑝</m:t>
                          </m:r>
                          <m:r>
                            <a:rPr lang="es-AR" i="1">
                              <a:latin typeface="Cambria Math" panose="02040503050406030204" pitchFamily="18" charset="0"/>
                              <a:ea typeface="Cambria Math" panose="02040503050406030204" pitchFamily="18" charset="0"/>
                            </a:rPr>
                            <m:t>ó</m:t>
                          </m:r>
                          <m:r>
                            <a:rPr lang="es-AR" i="1">
                              <a:latin typeface="Cambria Math" panose="02040503050406030204" pitchFamily="18" charset="0"/>
                              <a:ea typeface="Cambria Math" panose="02040503050406030204" pitchFamily="18" charset="0"/>
                            </a:rPr>
                            <m:t>𝑡𝑒𝑠𝑖𝑠</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𝑁𝑢𝑙𝑎</m:t>
                          </m:r>
                        </m:e>
                      </m:d>
                    </m:oMath>
                  </m:oMathPara>
                </a14:m>
                <a:endParaRPr lang="es-AR" dirty="0">
                  <a:ea typeface="Cambria Math" panose="02040503050406030204" pitchFamily="18" charset="0"/>
                </a:endParaRPr>
              </a:p>
              <a:p>
                <a:pPr algn="just"/>
                <a:endParaRPr lang="es-AR" dirty="0">
                  <a:ea typeface="Cambria Math" panose="02040503050406030204" pitchFamily="18" charset="0"/>
                </a:endParaRPr>
              </a:p>
              <a:p>
                <a:pPr algn="just"/>
                <a:r>
                  <a:rPr lang="es-AR" dirty="0">
                    <a:ea typeface="Cambria Math" panose="02040503050406030204" pitchFamily="18" charset="0"/>
                  </a:rPr>
                  <a:t>Dada la Hipótesis Nula,</a:t>
                </a:r>
              </a:p>
              <a:p>
                <a:pPr algn="ctr"/>
                <a:r>
                  <a:rPr lang="es-AR" dirty="0">
                    <a:ea typeface="Cambria Math" panose="02040503050406030204" pitchFamily="18" charset="0"/>
                  </a:rPr>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oMath>
                </a14:m>
                <a:endParaRPr lang="es-AR" dirty="0">
                  <a:ea typeface="Cambria Math" panose="02040503050406030204" pitchFamily="18" charset="0"/>
                </a:endParaRPr>
              </a:p>
              <a:p>
                <a:pPr algn="just"/>
                <a:endParaRPr lang="es-AR" dirty="0">
                  <a:ea typeface="Cambria Math" panose="02040503050406030204" pitchFamily="18" charset="0"/>
                </a:endParaRPr>
              </a:p>
              <a:p>
                <a:pPr algn="just"/>
                <a:r>
                  <a:rPr lang="es-AR" dirty="0">
                    <a:ea typeface="Cambria Math" panose="02040503050406030204" pitchFamily="18" charset="0"/>
                  </a:rPr>
                  <a:t>la regla de decisión establece que hay que rechazarla si, luego de obtener la muestra, hacer las mediciones correspondientes y calcular el valor numérico del Estadígrafo de Prueba, éste pertenece a la Región Crítica, y que no hay que rechazarla si el Estadígrafo de Prueba, no pertenece a la Región Crítica.</a:t>
                </a:r>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1"/>
                <a:ext cx="9144000" cy="4247317"/>
              </a:xfrm>
              <a:prstGeom prst="rect">
                <a:avLst/>
              </a:prstGeom>
              <a:blipFill>
                <a:blip r:embed="rId2"/>
                <a:stretch>
                  <a:fillRect l="-533" t="-717" r="-533" b="-1291"/>
                </a:stretch>
              </a:blipFill>
            </p:spPr>
            <p:txBody>
              <a:bodyPr/>
              <a:lstStyle/>
              <a:p>
                <a:r>
                  <a:rPr lang="es-AR">
                    <a:noFill/>
                  </a:rPr>
                  <a:t> </a:t>
                </a:r>
              </a:p>
            </p:txBody>
          </p:sp>
        </mc:Fallback>
      </mc:AlternateContent>
    </p:spTree>
    <p:extLst>
      <p:ext uri="{BB962C8B-B14F-4D97-AF65-F5344CB8AC3E}">
        <p14:creationId xmlns:p14="http://schemas.microsoft.com/office/powerpoint/2010/main" val="1891419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0"/>
                <a:ext cx="9144000" cy="5355312"/>
              </a:xfrm>
              <a:prstGeom prst="rect">
                <a:avLst/>
              </a:prstGeom>
            </p:spPr>
            <p:txBody>
              <a:bodyPr wrap="square">
                <a:spAutoFit/>
              </a:bodyPr>
              <a:lstStyle/>
              <a:p>
                <a:pPr algn="just"/>
                <a:r>
                  <a:rPr lang="es-AR" b="1" dirty="0">
                    <a:solidFill>
                      <a:srgbClr val="FF0000"/>
                    </a:solidFill>
                  </a:rPr>
                  <a:t>Error de Tipo I y II</a:t>
                </a:r>
              </a:p>
              <a:p>
                <a:pPr algn="just"/>
                <a:endParaRPr lang="es-AR" dirty="0">
                  <a:solidFill>
                    <a:srgbClr val="FF0000"/>
                  </a:solidFill>
                </a:endParaRPr>
              </a:p>
              <a:p>
                <a:pPr algn="just"/>
                <a:r>
                  <a:rPr lang="es-AR" dirty="0"/>
                  <a:t>Se denomina </a:t>
                </a:r>
                <a:r>
                  <a:rPr lang="es-AR" b="1" dirty="0"/>
                  <a:t>Error de Tipo I (ETI)</a:t>
                </a:r>
                <a:r>
                  <a:rPr lang="es-AR" dirty="0"/>
                  <a:t> al hecho de </a:t>
                </a:r>
                <a:r>
                  <a:rPr lang="es-AR" b="1" u="sng" dirty="0"/>
                  <a:t>rechazar la hipótesis nula cuando ésta es cierta</a:t>
                </a:r>
                <a:r>
                  <a:rPr lang="es-AR" dirty="0"/>
                  <a:t>. </a:t>
                </a:r>
              </a:p>
              <a:p>
                <a:pPr algn="just"/>
                <a:endParaRPr lang="es-AR" dirty="0"/>
              </a:p>
              <a:p>
                <a:pPr algn="just"/>
                <a:r>
                  <a:rPr lang="es-AR" dirty="0"/>
                  <a:t>Puede suceder que a pesar de que el valor numérico del Estadígrafo de Prueba pertenezca a la Región Crítica, entonces se rechaza y dicha hipótesis sea verdadera. En esta situación estaríamos cometiendo un error en la decisión tomada. La probabilidad de cometer </a:t>
                </a:r>
                <a:r>
                  <a:rPr lang="es-AR" b="1" u="sng" dirty="0"/>
                  <a:t>este error se denomina </a:t>
                </a:r>
                <a14:m>
                  <m:oMath xmlns:m="http://schemas.openxmlformats.org/officeDocument/2006/math">
                    <m:r>
                      <a:rPr lang="es-AR" b="1" i="1" u="sng">
                        <a:latin typeface="Cambria Math" panose="02040503050406030204" pitchFamily="18" charset="0"/>
                        <a:ea typeface="Cambria Math" panose="02040503050406030204" pitchFamily="18" charset="0"/>
                      </a:rPr>
                      <m:t>𝜶</m:t>
                    </m:r>
                  </m:oMath>
                </a14:m>
                <a:r>
                  <a:rPr lang="es-AR" b="1" u="sng" dirty="0"/>
                  <a:t> o nivel de significación y representa el tamaño de la región crítica</a:t>
                </a:r>
                <a:r>
                  <a:rPr lang="es-AR" dirty="0"/>
                  <a:t>. Formalmente,</a:t>
                </a:r>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𝑃</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𝐸𝑇𝐼</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𝑃</m:t>
                      </m:r>
                      <m:d>
                        <m:dPr>
                          <m:ctrlPr>
                            <a:rPr lang="es-AR" i="1">
                              <a:latin typeface="Cambria Math" panose="02040503050406030204" pitchFamily="18" charset="0"/>
                              <a:ea typeface="Cambria Math" panose="02040503050406030204" pitchFamily="18" charset="0"/>
                            </a:rPr>
                          </m:ctrlPr>
                        </m:dPr>
                        <m:e>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𝑉</m:t>
                          </m:r>
                        </m:e>
                      </m:d>
                    </m:oMath>
                  </m:oMathPara>
                </a14:m>
                <a:endParaRPr lang="es-AR" dirty="0"/>
              </a:p>
              <a:p>
                <a:pPr algn="just"/>
                <a:endParaRPr lang="es-AR" dirty="0"/>
              </a:p>
              <a:p>
                <a:pPr algn="just"/>
                <a:r>
                  <a:rPr lang="es-AR" dirty="0"/>
                  <a:t>Se denomina </a:t>
                </a:r>
                <a:r>
                  <a:rPr lang="es-AR" b="1" dirty="0"/>
                  <a:t>Error de Tipo II (ETII) </a:t>
                </a:r>
                <a:r>
                  <a:rPr lang="es-AR" dirty="0"/>
                  <a:t>al hecho de </a:t>
                </a:r>
                <a:r>
                  <a:rPr lang="es-AR" b="1" u="sng" dirty="0"/>
                  <a:t>no rechazar la hipótesis nula cuando ésta es falsa</a:t>
                </a:r>
                <a:r>
                  <a:rPr lang="es-AR" dirty="0"/>
                  <a:t>. Puede suceder que a pesar de que el valor numérico del Estadígrafo de Prueba no pertenezca a la Región Crítica, entonces no se rechaza y dicha hipótesis sea falsa. En esta situación estaríamos cometiendo un error en la decisión tomada. La probabilidad de cometer </a:t>
                </a:r>
                <a:r>
                  <a:rPr lang="es-AR" b="1" u="sng" dirty="0"/>
                  <a:t>este error se denomina </a:t>
                </a:r>
                <a14:m>
                  <m:oMath xmlns:m="http://schemas.openxmlformats.org/officeDocument/2006/math">
                    <m:r>
                      <a:rPr lang="es-AR" b="1" i="1" u="sng">
                        <a:latin typeface="Cambria Math" panose="02040503050406030204" pitchFamily="18" charset="0"/>
                        <a:ea typeface="Cambria Math" panose="02040503050406030204" pitchFamily="18" charset="0"/>
                      </a:rPr>
                      <m:t>𝜷</m:t>
                    </m:r>
                  </m:oMath>
                </a14:m>
                <a:r>
                  <a:rPr lang="es-AR" dirty="0"/>
                  <a:t>. Formalmente,</a:t>
                </a:r>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ea typeface="Cambria Math" panose="02040503050406030204" pitchFamily="18" charset="0"/>
                        </a:rPr>
                        <m:t>𝛽</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𝑃</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𝐸𝑇𝐼𝐼</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𝑃</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𝐹</m:t>
                          </m:r>
                        </m:e>
                      </m:d>
                    </m:oMath>
                  </m:oMathPara>
                </a14:m>
                <a:endParaRPr lang="es-AR" dirty="0"/>
              </a:p>
              <a:p>
                <a:pPr algn="just"/>
                <a:endParaRPr lang="es-AR" dirty="0"/>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0"/>
                <a:ext cx="9144000" cy="5355312"/>
              </a:xfrm>
              <a:prstGeom prst="rect">
                <a:avLst/>
              </a:prstGeom>
              <a:blipFill>
                <a:blip r:embed="rId2"/>
                <a:stretch>
                  <a:fillRect l="-533" t="-569" r="-533"/>
                </a:stretch>
              </a:blipFill>
            </p:spPr>
            <p:txBody>
              <a:bodyPr/>
              <a:lstStyle/>
              <a:p>
                <a:r>
                  <a:rPr lang="es-AR">
                    <a:noFill/>
                  </a:rPr>
                  <a:t> </a:t>
                </a:r>
              </a:p>
            </p:txBody>
          </p:sp>
        </mc:Fallback>
      </mc:AlternateContent>
    </p:spTree>
    <p:extLst>
      <p:ext uri="{BB962C8B-B14F-4D97-AF65-F5344CB8AC3E}">
        <p14:creationId xmlns:p14="http://schemas.microsoft.com/office/powerpoint/2010/main" val="391214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927649" y="1916833"/>
            <a:ext cx="6652779" cy="3581177"/>
          </a:xfrm>
          <a:prstGeom prst="rect">
            <a:avLst/>
          </a:prstGeom>
        </p:spPr>
      </p:pic>
    </p:spTree>
    <p:extLst>
      <p:ext uri="{BB962C8B-B14F-4D97-AF65-F5344CB8AC3E}">
        <p14:creationId xmlns:p14="http://schemas.microsoft.com/office/powerpoint/2010/main" val="1957009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a:extLst>
              <a:ext uri="{FF2B5EF4-FFF2-40B4-BE49-F238E27FC236}">
                <a16:creationId xmlns:a16="http://schemas.microsoft.com/office/drawing/2014/main" id="{95E2ECF1-D06A-4B19-8337-6E506DD58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80730"/>
            <a:ext cx="4387108" cy="30963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n relacionada">
            <a:extLst>
              <a:ext uri="{FF2B5EF4-FFF2-40B4-BE49-F238E27FC236}">
                <a16:creationId xmlns:a16="http://schemas.microsoft.com/office/drawing/2014/main" id="{CCF080C6-12D1-4DAE-800D-FF8334FF78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5546" y="3811187"/>
            <a:ext cx="5502455"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57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3139321"/>
          </a:xfrm>
          <a:prstGeom prst="rect">
            <a:avLst/>
          </a:prstGeom>
        </p:spPr>
        <p:txBody>
          <a:bodyPr wrap="square">
            <a:spAutoFit/>
          </a:bodyPr>
          <a:lstStyle/>
          <a:p>
            <a:pPr algn="just"/>
            <a:r>
              <a:rPr lang="es-AR" b="1" dirty="0">
                <a:solidFill>
                  <a:srgbClr val="FF0000"/>
                </a:solidFill>
              </a:rPr>
              <a:t>Acción Derivada</a:t>
            </a:r>
          </a:p>
          <a:p>
            <a:pPr algn="just"/>
            <a:endParaRPr lang="es-AR" dirty="0">
              <a:solidFill>
                <a:srgbClr val="FF0000"/>
              </a:solidFill>
            </a:endParaRPr>
          </a:p>
          <a:p>
            <a:pPr algn="just"/>
            <a:r>
              <a:rPr lang="es-AR" dirty="0"/>
              <a:t>El rechazo de la Hipótesis Nula inducirá al investigador a realizar una determinada acción con respecto al objeto de su investigación.</a:t>
            </a:r>
          </a:p>
          <a:p>
            <a:pPr algn="just"/>
            <a:endParaRPr lang="es-AR" dirty="0"/>
          </a:p>
          <a:p>
            <a:pPr algn="just"/>
            <a:r>
              <a:rPr lang="es-AR" dirty="0"/>
              <a:t>Si por el contrario, no se rechaza la hipótesis nula, entonces el investigador estará también inducido a realizar una acción, pero distinta. Cualesquiera de estas dos acciones se derivan del resultado de la prueba de hipótesis.</a:t>
            </a:r>
          </a:p>
          <a:p>
            <a:pPr algn="just"/>
            <a:endParaRPr lang="es-AR" dirty="0"/>
          </a:p>
          <a:p>
            <a:pPr algn="just"/>
            <a:r>
              <a:rPr lang="es-AR" dirty="0"/>
              <a:t>Se denomina Acción Derivada a la acción que se lleva a cabo según el resultado de la decisión estadística que se tome, rechazar o no la hipótesis nula.</a:t>
            </a:r>
          </a:p>
        </p:txBody>
      </p:sp>
    </p:spTree>
    <p:extLst>
      <p:ext uri="{BB962C8B-B14F-4D97-AF65-F5344CB8AC3E}">
        <p14:creationId xmlns:p14="http://schemas.microsoft.com/office/powerpoint/2010/main" val="1429366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5078313"/>
              </a:xfrm>
              <a:prstGeom prst="rect">
                <a:avLst/>
              </a:prstGeom>
            </p:spPr>
            <p:txBody>
              <a:bodyPr wrap="square">
                <a:spAutoFit/>
              </a:bodyPr>
              <a:lstStyle/>
              <a:p>
                <a:pPr algn="just"/>
                <a:r>
                  <a:rPr lang="es-AR" b="1" dirty="0">
                    <a:solidFill>
                      <a:srgbClr val="FF0000"/>
                    </a:solidFill>
                  </a:rPr>
                  <a:t>P-</a:t>
                </a:r>
                <a:r>
                  <a:rPr lang="es-AR" b="1" dirty="0" err="1">
                    <a:solidFill>
                      <a:srgbClr val="FF0000"/>
                    </a:solidFill>
                  </a:rPr>
                  <a:t>Value</a:t>
                </a:r>
                <a:r>
                  <a:rPr lang="es-AR" b="1" dirty="0">
                    <a:solidFill>
                      <a:srgbClr val="FF0000"/>
                    </a:solidFill>
                  </a:rPr>
                  <a:t> </a:t>
                </a:r>
              </a:p>
              <a:p>
                <a:pPr algn="just"/>
                <a:r>
                  <a:rPr lang="es-AR" dirty="0"/>
                  <a:t>La elección del nivel de significación, es en cierta forma arbitraria en base al criterio analista. Se corresponde al nivel de significación más pequeño posible que puede escogerse, para el cual todavía se rechazaría la hipótesis nula con las observaciones actuales. Cualquier nivel de significación escogido inferior al p-valor indica el rechazo de la hipótesis nula.</a:t>
                </a:r>
              </a:p>
              <a:p>
                <a:pPr algn="just"/>
                <a:endParaRPr lang="es-AR" dirty="0"/>
              </a:p>
              <a:p>
                <a:pPr algn="just"/>
                <a:r>
                  <a:rPr lang="es-AR" dirty="0"/>
                  <a:t>El p-valor es una medida directa de lo verosímil que resulta obtener una muestra como la actual si es cierta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oMath>
                </a14:m>
                <a:r>
                  <a:rPr lang="es-AR" dirty="0"/>
                  <a:t>. Los valores pequeños indican que es muy infrecuente obtener una muestra como la actual, en cambio, los valores altos que es frecuente. El p-valor se emplea para indicar cuánto (o cuán poco) contradice la muestra actual la hipótesis alternativa. Informar sobre cual es el p-valor tiene la ventaja de permitir que cualquiera decida qué hipótesis no rechaza basándose en su propio nivel de riesgo </a:t>
                </a:r>
                <a14:m>
                  <m:oMath xmlns:m="http://schemas.openxmlformats.org/officeDocument/2006/math">
                    <m:r>
                      <a:rPr lang="es-AR" i="1" dirty="0">
                        <a:latin typeface="Cambria Math" panose="02040503050406030204" pitchFamily="18" charset="0"/>
                      </a:rPr>
                      <m:t>𝛼</m:t>
                    </m:r>
                  </m:oMath>
                </a14:m>
                <a:r>
                  <a:rPr lang="es-AR" dirty="0"/>
                  <a:t>. </a:t>
                </a:r>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r>
                        <a:rPr lang="es-AR" i="1">
                          <a:latin typeface="Cambria Math" panose="02040503050406030204" pitchFamily="18" charset="0"/>
                        </a:rPr>
                        <m:t>𝑃</m:t>
                      </m:r>
                      <m:r>
                        <a:rPr lang="es-AR" i="1">
                          <a:latin typeface="Cambria Math" panose="02040503050406030204" pitchFamily="18" charset="0"/>
                        </a:rPr>
                        <m:t>−</m:t>
                      </m:r>
                      <m:r>
                        <a:rPr lang="es-AR" i="1">
                          <a:latin typeface="Cambria Math" panose="02040503050406030204" pitchFamily="18" charset="0"/>
                        </a:rPr>
                        <m:t>𝑉𝑎𝑙𝑜𝑟</m:t>
                      </m:r>
                      <m:r>
                        <a:rPr lang="es-AR" i="1">
                          <a:latin typeface="Cambria Math" panose="02040503050406030204" pitchFamily="18" charset="0"/>
                        </a:rPr>
                        <m:t>&gt;</m:t>
                      </m:r>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oMath>
                  </m:oMathPara>
                </a14:m>
                <a:endParaRPr lang="es-AR" dirty="0"/>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r>
                        <a:rPr lang="es-AR" i="1">
                          <a:latin typeface="Cambria Math" panose="02040503050406030204" pitchFamily="18" charset="0"/>
                        </a:rPr>
                        <m:t>𝑃</m:t>
                      </m:r>
                      <m:r>
                        <a:rPr lang="es-AR" i="1">
                          <a:latin typeface="Cambria Math" panose="02040503050406030204" pitchFamily="18" charset="0"/>
                        </a:rPr>
                        <m:t>−</m:t>
                      </m:r>
                      <m:r>
                        <a:rPr lang="es-AR" i="1">
                          <a:latin typeface="Cambria Math" panose="02040503050406030204" pitchFamily="18" charset="0"/>
                        </a:rPr>
                        <m:t>𝑉𝑎𝑙𝑜𝑟</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oMath>
                  </m:oMathPara>
                </a14:m>
                <a:endParaRPr lang="es-AR" dirty="0"/>
              </a:p>
              <a:p>
                <a:pPr algn="just"/>
                <a:endParaRPr lang="es-AR" dirty="0"/>
              </a:p>
              <a:p>
                <a:pPr algn="just"/>
                <a:r>
                  <a:rPr lang="es-AR" dirty="0">
                    <a:hlinkClick r:id="rId2"/>
                  </a:rPr>
                  <a:t>http://www.ub.edu/stat/GrupsInnovacio/Statmedia/demo/Temas/Capitulo9/B0C9m1t18.htm</a:t>
                </a:r>
                <a:endParaRPr lang="es-AR" dirty="0"/>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1"/>
                <a:ext cx="9144000" cy="5078313"/>
              </a:xfrm>
              <a:prstGeom prst="rect">
                <a:avLst/>
              </a:prstGeom>
              <a:blipFill>
                <a:blip r:embed="rId3"/>
                <a:stretch>
                  <a:fillRect l="-533" t="-600" r="-533" b="-960"/>
                </a:stretch>
              </a:blipFill>
            </p:spPr>
            <p:txBody>
              <a:bodyPr/>
              <a:lstStyle/>
              <a:p>
                <a:r>
                  <a:rPr lang="es-AR">
                    <a:noFill/>
                  </a:rPr>
                  <a:t> </a:t>
                </a:r>
              </a:p>
            </p:txBody>
          </p:sp>
        </mc:Fallback>
      </mc:AlternateContent>
    </p:spTree>
    <p:extLst>
      <p:ext uri="{BB962C8B-B14F-4D97-AF65-F5344CB8AC3E}">
        <p14:creationId xmlns:p14="http://schemas.microsoft.com/office/powerpoint/2010/main" val="961894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0"/>
                <a:ext cx="9144000" cy="1754326"/>
              </a:xfrm>
              <a:prstGeom prst="rect">
                <a:avLst/>
              </a:prstGeom>
            </p:spPr>
            <p:txBody>
              <a:bodyPr wrap="square">
                <a:spAutoFit/>
              </a:bodyPr>
              <a:lstStyle/>
              <a:p>
                <a:pPr algn="just"/>
                <a:r>
                  <a:rPr lang="es-AR" b="1" dirty="0">
                    <a:solidFill>
                      <a:srgbClr val="FF0000"/>
                    </a:solidFill>
                  </a:rPr>
                  <a:t>P-</a:t>
                </a:r>
                <a:r>
                  <a:rPr lang="es-AR" b="1" dirty="0" err="1">
                    <a:solidFill>
                      <a:srgbClr val="FF0000"/>
                    </a:solidFill>
                  </a:rPr>
                  <a:t>Value</a:t>
                </a:r>
                <a:r>
                  <a:rPr lang="es-AR" b="1" dirty="0">
                    <a:solidFill>
                      <a:srgbClr val="FF0000"/>
                    </a:solidFill>
                  </a:rPr>
                  <a:t> (o P-Valor)</a:t>
                </a:r>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r>
                        <a:rPr lang="es-AR" i="1">
                          <a:latin typeface="Cambria Math" panose="02040503050406030204" pitchFamily="18" charset="0"/>
                        </a:rPr>
                        <m:t>𝑃</m:t>
                      </m:r>
                      <m:r>
                        <a:rPr lang="es-AR" i="1">
                          <a:latin typeface="Cambria Math" panose="02040503050406030204" pitchFamily="18" charset="0"/>
                        </a:rPr>
                        <m:t>−</m:t>
                      </m:r>
                      <m:r>
                        <a:rPr lang="es-AR" i="1">
                          <a:latin typeface="Cambria Math" panose="02040503050406030204" pitchFamily="18" charset="0"/>
                        </a:rPr>
                        <m:t>𝑉𝑎𝑙𝑜𝑟</m:t>
                      </m:r>
                      <m:r>
                        <a:rPr lang="es-AR" i="1">
                          <a:latin typeface="Cambria Math" panose="02040503050406030204" pitchFamily="18" charset="0"/>
                        </a:rPr>
                        <m:t>&gt;</m:t>
                      </m:r>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oMath>
                  </m:oMathPara>
                </a14:m>
                <a:endParaRPr lang="es-AR" dirty="0"/>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r>
                        <a:rPr lang="es-AR" i="1">
                          <a:latin typeface="Cambria Math" panose="02040503050406030204" pitchFamily="18" charset="0"/>
                        </a:rPr>
                        <m:t>𝑃</m:t>
                      </m:r>
                      <m:r>
                        <a:rPr lang="es-AR" i="1">
                          <a:latin typeface="Cambria Math" panose="02040503050406030204" pitchFamily="18" charset="0"/>
                        </a:rPr>
                        <m:t>−</m:t>
                      </m:r>
                      <m:r>
                        <a:rPr lang="es-AR" i="1">
                          <a:latin typeface="Cambria Math" panose="02040503050406030204" pitchFamily="18" charset="0"/>
                        </a:rPr>
                        <m:t>𝑉𝑎𝑙𝑜𝑟</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oMath>
                  </m:oMathPara>
                </a14:m>
                <a:endParaRPr lang="es-AR" dirty="0"/>
              </a:p>
              <a:p>
                <a:pPr algn="just"/>
                <a:endParaRPr lang="es-AR" dirty="0"/>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0"/>
                <a:ext cx="9144000" cy="1754326"/>
              </a:xfrm>
              <a:prstGeom prst="rect">
                <a:avLst/>
              </a:prstGeom>
              <a:blipFill>
                <a:blip r:embed="rId2"/>
                <a:stretch>
                  <a:fillRect l="-533" t="-1736"/>
                </a:stretch>
              </a:blipFill>
            </p:spPr>
            <p:txBody>
              <a:bodyPr/>
              <a:lstStyle/>
              <a:p>
                <a:r>
                  <a:rPr lang="es-AR">
                    <a:noFill/>
                  </a:rPr>
                  <a:t> </a:t>
                </a:r>
              </a:p>
            </p:txBody>
          </p:sp>
        </mc:Fallback>
      </mc:AlternateContent>
      <p:pic>
        <p:nvPicPr>
          <p:cNvPr id="4" name="Imagen 3">
            <a:extLst>
              <a:ext uri="{FF2B5EF4-FFF2-40B4-BE49-F238E27FC236}">
                <a16:creationId xmlns:a16="http://schemas.microsoft.com/office/drawing/2014/main" id="{9D95B68F-735B-4091-B695-C2500EB84562}"/>
              </a:ext>
            </a:extLst>
          </p:cNvPr>
          <p:cNvPicPr>
            <a:picLocks noChangeAspect="1"/>
          </p:cNvPicPr>
          <p:nvPr/>
        </p:nvPicPr>
        <p:blipFill>
          <a:blip r:embed="rId3"/>
          <a:stretch>
            <a:fillRect/>
          </a:stretch>
        </p:blipFill>
        <p:spPr>
          <a:xfrm>
            <a:off x="7989580" y="1003658"/>
            <a:ext cx="2611940" cy="2554408"/>
          </a:xfrm>
          <a:prstGeom prst="rect">
            <a:avLst/>
          </a:prstGeom>
        </p:spPr>
      </p:pic>
      <p:pic>
        <p:nvPicPr>
          <p:cNvPr id="5" name="Imagen 4">
            <a:extLst>
              <a:ext uri="{FF2B5EF4-FFF2-40B4-BE49-F238E27FC236}">
                <a16:creationId xmlns:a16="http://schemas.microsoft.com/office/drawing/2014/main" id="{0788F959-FB18-4D18-B53D-24D50F6202CC}"/>
              </a:ext>
            </a:extLst>
          </p:cNvPr>
          <p:cNvPicPr>
            <a:picLocks noChangeAspect="1"/>
          </p:cNvPicPr>
          <p:nvPr/>
        </p:nvPicPr>
        <p:blipFill>
          <a:blip r:embed="rId4"/>
          <a:stretch>
            <a:fillRect/>
          </a:stretch>
        </p:blipFill>
        <p:spPr>
          <a:xfrm>
            <a:off x="1625948" y="1340768"/>
            <a:ext cx="1944216" cy="2877440"/>
          </a:xfrm>
          <a:prstGeom prst="rect">
            <a:avLst/>
          </a:prstGeom>
        </p:spPr>
      </p:pic>
      <p:pic>
        <p:nvPicPr>
          <p:cNvPr id="6" name="Imagen 5">
            <a:extLst>
              <a:ext uri="{FF2B5EF4-FFF2-40B4-BE49-F238E27FC236}">
                <a16:creationId xmlns:a16="http://schemas.microsoft.com/office/drawing/2014/main" id="{22D3F6C9-0158-49E9-BCA9-009286BCEAC1}"/>
              </a:ext>
            </a:extLst>
          </p:cNvPr>
          <p:cNvPicPr>
            <a:picLocks noChangeAspect="1"/>
          </p:cNvPicPr>
          <p:nvPr/>
        </p:nvPicPr>
        <p:blipFill>
          <a:blip r:embed="rId5"/>
          <a:stretch>
            <a:fillRect/>
          </a:stretch>
        </p:blipFill>
        <p:spPr>
          <a:xfrm>
            <a:off x="5367622" y="2605235"/>
            <a:ext cx="2466975" cy="1847850"/>
          </a:xfrm>
          <a:prstGeom prst="rect">
            <a:avLst/>
          </a:prstGeom>
        </p:spPr>
      </p:pic>
      <p:pic>
        <p:nvPicPr>
          <p:cNvPr id="7" name="Imagen 6">
            <a:extLst>
              <a:ext uri="{FF2B5EF4-FFF2-40B4-BE49-F238E27FC236}">
                <a16:creationId xmlns:a16="http://schemas.microsoft.com/office/drawing/2014/main" id="{FC5F240B-B17A-4E3E-8D05-9DDFE300DC6C}"/>
              </a:ext>
            </a:extLst>
          </p:cNvPr>
          <p:cNvPicPr>
            <a:picLocks noChangeAspect="1"/>
          </p:cNvPicPr>
          <p:nvPr/>
        </p:nvPicPr>
        <p:blipFill>
          <a:blip r:embed="rId6"/>
          <a:stretch>
            <a:fillRect/>
          </a:stretch>
        </p:blipFill>
        <p:spPr>
          <a:xfrm>
            <a:off x="3287689" y="3466881"/>
            <a:ext cx="2159185" cy="2949447"/>
          </a:xfrm>
          <a:prstGeom prst="rect">
            <a:avLst/>
          </a:prstGeom>
        </p:spPr>
      </p:pic>
      <p:pic>
        <p:nvPicPr>
          <p:cNvPr id="4098" name="Picture 2" descr="writing my bachelor thesis in statistics... - Imgur">
            <a:extLst>
              <a:ext uri="{FF2B5EF4-FFF2-40B4-BE49-F238E27FC236}">
                <a16:creationId xmlns:a16="http://schemas.microsoft.com/office/drawing/2014/main" id="{6E7AF584-C4FB-4635-994C-1B0F771865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3058" y="4653634"/>
            <a:ext cx="3498463" cy="1852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554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4247317"/>
          </a:xfrm>
          <a:prstGeom prst="rect">
            <a:avLst/>
          </a:prstGeom>
        </p:spPr>
        <p:txBody>
          <a:bodyPr wrap="square">
            <a:spAutoFit/>
          </a:bodyPr>
          <a:lstStyle/>
          <a:p>
            <a:pPr algn="just"/>
            <a:r>
              <a:rPr lang="es-AR" b="1" dirty="0">
                <a:solidFill>
                  <a:srgbClr val="FF0000"/>
                </a:solidFill>
              </a:rPr>
              <a:t>Pasos a seguir</a:t>
            </a:r>
          </a:p>
          <a:p>
            <a:pPr algn="just"/>
            <a:endParaRPr lang="es-AR" dirty="0">
              <a:solidFill>
                <a:srgbClr val="FF0000"/>
              </a:solidFill>
            </a:endParaRPr>
          </a:p>
          <a:p>
            <a:pPr marL="342900" indent="-342900" algn="just">
              <a:buFont typeface="+mj-lt"/>
              <a:buAutoNum type="arabicPeriod"/>
            </a:pPr>
            <a:r>
              <a:rPr lang="es-AR" dirty="0"/>
              <a:t>Plantear las Hipótesis</a:t>
            </a:r>
          </a:p>
          <a:p>
            <a:pPr marL="342900" indent="-342900" algn="just">
              <a:buFont typeface="+mj-lt"/>
              <a:buAutoNum type="arabicPeriod"/>
            </a:pPr>
            <a:endParaRPr lang="es-AR" dirty="0"/>
          </a:p>
          <a:p>
            <a:pPr marL="342900" indent="-342900" algn="just">
              <a:buFont typeface="+mj-lt"/>
              <a:buAutoNum type="arabicPeriod"/>
            </a:pPr>
            <a:r>
              <a:rPr lang="es-AR" dirty="0"/>
              <a:t>Indicar el Estadígrafo de Prueba a utilizar y su correspondiente Distribución de Probabilidad</a:t>
            </a:r>
          </a:p>
          <a:p>
            <a:pPr marL="342900" indent="-342900" algn="just">
              <a:buFont typeface="+mj-lt"/>
              <a:buAutoNum type="arabicPeriod"/>
            </a:pPr>
            <a:endParaRPr lang="es-AR" dirty="0"/>
          </a:p>
          <a:p>
            <a:pPr marL="342900" indent="-342900" algn="just">
              <a:buFont typeface="+mj-lt"/>
              <a:buAutoNum type="arabicPeriod"/>
            </a:pPr>
            <a:r>
              <a:rPr lang="es-AR" dirty="0"/>
              <a:t>Establecer la Región Crítica</a:t>
            </a:r>
          </a:p>
          <a:p>
            <a:pPr marL="342900" indent="-342900" algn="just">
              <a:buFont typeface="+mj-lt"/>
              <a:buAutoNum type="arabicPeriod"/>
            </a:pPr>
            <a:endParaRPr lang="es-AR" dirty="0"/>
          </a:p>
          <a:p>
            <a:pPr marL="342900" indent="-342900" algn="just">
              <a:buFont typeface="+mj-lt"/>
              <a:buAutoNum type="arabicPeriod"/>
            </a:pPr>
            <a:r>
              <a:rPr lang="es-AR" dirty="0"/>
              <a:t>Plantear la Regla de Decisión Estadística</a:t>
            </a:r>
          </a:p>
          <a:p>
            <a:pPr marL="342900" indent="-342900" algn="just">
              <a:buFont typeface="+mj-lt"/>
              <a:buAutoNum type="arabicPeriod"/>
            </a:pPr>
            <a:endParaRPr lang="es-AR" dirty="0"/>
          </a:p>
          <a:p>
            <a:pPr marL="342900" indent="-342900" algn="just">
              <a:buFont typeface="+mj-lt"/>
              <a:buAutoNum type="arabicPeriod"/>
            </a:pPr>
            <a:r>
              <a:rPr lang="es-AR" dirty="0"/>
              <a:t>Calcular el Valor Numérico del Estadígrafo de Prueba y verificar a que Región pertenece</a:t>
            </a:r>
          </a:p>
          <a:p>
            <a:pPr marL="342900" indent="-342900" algn="just">
              <a:buFont typeface="+mj-lt"/>
              <a:buAutoNum type="arabicPeriod"/>
            </a:pPr>
            <a:endParaRPr lang="es-AR" dirty="0"/>
          </a:p>
          <a:p>
            <a:pPr marL="342900" indent="-342900" algn="just">
              <a:buFont typeface="+mj-lt"/>
              <a:buAutoNum type="arabicPeriod"/>
            </a:pPr>
            <a:r>
              <a:rPr lang="es-AR" dirty="0"/>
              <a:t>Tomar la Decisión Estadística</a:t>
            </a:r>
          </a:p>
          <a:p>
            <a:pPr marL="342900" indent="-342900" algn="just">
              <a:buFont typeface="+mj-lt"/>
              <a:buAutoNum type="arabicPeriod"/>
            </a:pPr>
            <a:endParaRPr lang="es-AR" dirty="0"/>
          </a:p>
          <a:p>
            <a:pPr marL="342900" indent="-342900" algn="just">
              <a:buFont typeface="+mj-lt"/>
              <a:buAutoNum type="arabicPeriod"/>
            </a:pPr>
            <a:r>
              <a:rPr lang="es-AR" dirty="0"/>
              <a:t>Llevar a cabo la Acción Derivada</a:t>
            </a:r>
          </a:p>
        </p:txBody>
      </p:sp>
    </p:spTree>
    <p:extLst>
      <p:ext uri="{BB962C8B-B14F-4D97-AF65-F5344CB8AC3E}">
        <p14:creationId xmlns:p14="http://schemas.microsoft.com/office/powerpoint/2010/main" val="1473742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5B4215B-E2AD-4DE7-85CC-0792F295CEE5}"/>
              </a:ext>
            </a:extLst>
          </p:cNvPr>
          <p:cNvPicPr>
            <a:picLocks noChangeAspect="1"/>
          </p:cNvPicPr>
          <p:nvPr/>
        </p:nvPicPr>
        <p:blipFill>
          <a:blip r:embed="rId2"/>
          <a:stretch>
            <a:fillRect/>
          </a:stretch>
        </p:blipFill>
        <p:spPr>
          <a:xfrm>
            <a:off x="2783632" y="1052736"/>
            <a:ext cx="6886352" cy="5090228"/>
          </a:xfrm>
          <a:prstGeom prst="rect">
            <a:avLst/>
          </a:prstGeom>
        </p:spPr>
      </p:pic>
    </p:spTree>
    <p:extLst>
      <p:ext uri="{BB962C8B-B14F-4D97-AF65-F5344CB8AC3E}">
        <p14:creationId xmlns:p14="http://schemas.microsoft.com/office/powerpoint/2010/main" val="4150750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extBox 8"/>
          <p:cNvSpPr txBox="1"/>
          <p:nvPr/>
        </p:nvSpPr>
        <p:spPr>
          <a:xfrm>
            <a:off x="1170428" y="2330766"/>
            <a:ext cx="736618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6000" b="1" dirty="0">
                <a:solidFill>
                  <a:srgbClr val="172186"/>
                </a:solidFill>
                <a:latin typeface="Century Gothic" panose="020B0502020202020204" pitchFamily="34" charset="0"/>
              </a:rPr>
              <a:t>Estadística</a:t>
            </a:r>
            <a:endParaRPr kumimoji="0" lang="es-AR" sz="6000" b="1" i="0" u="none" strike="noStrike" kern="1200" cap="none" spc="0" normalizeH="0" baseline="0" noProof="0" dirty="0">
              <a:ln>
                <a:noFill/>
              </a:ln>
              <a:solidFill>
                <a:srgbClr val="172186"/>
              </a:solidFill>
              <a:effectLst/>
              <a:uLnTx/>
              <a:uFillTx/>
              <a:latin typeface="Century Gothic" panose="020B0502020202020204" pitchFamily="34" charset="0"/>
            </a:endParaRPr>
          </a:p>
        </p:txBody>
      </p:sp>
      <p:sp>
        <p:nvSpPr>
          <p:cNvPr id="6" name="TextBox 8"/>
          <p:cNvSpPr txBox="1"/>
          <p:nvPr/>
        </p:nvSpPr>
        <p:spPr>
          <a:xfrm>
            <a:off x="1263411" y="3346429"/>
            <a:ext cx="7139184" cy="584775"/>
          </a:xfrm>
          <a:prstGeom prst="rect">
            <a:avLst/>
          </a:prstGeom>
          <a:noFill/>
        </p:spPr>
        <p:txBody>
          <a:bodyPr wrap="square" rtlCol="0">
            <a:spAutoFit/>
          </a:bodyPr>
          <a:lstStyle/>
          <a:p>
            <a:r>
              <a:rPr lang="es-ES" sz="3200" dirty="0">
                <a:solidFill>
                  <a:srgbClr val="FD8204"/>
                </a:solidFill>
                <a:latin typeface="Century Gothic" panose="020B0502020202020204" pitchFamily="34" charset="0"/>
              </a:rPr>
              <a:t>Clase 6</a:t>
            </a:r>
          </a:p>
        </p:txBody>
      </p:sp>
    </p:spTree>
    <p:extLst>
      <p:ext uri="{BB962C8B-B14F-4D97-AF65-F5344CB8AC3E}">
        <p14:creationId xmlns:p14="http://schemas.microsoft.com/office/powerpoint/2010/main" val="1396525728"/>
      </p:ext>
    </p:extLst>
  </p:cSld>
  <p:clrMapOvr>
    <a:masterClrMapping/>
  </p:clrMapOvr>
  <p:transition spd="slow" advTm="37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B2963EC-1513-412C-B5B7-98498A771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9" y="980729"/>
            <a:ext cx="2963019" cy="53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944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012FEEB-BEBD-4BBB-9349-C9CC2BFD7E2D}"/>
              </a:ext>
            </a:extLst>
          </p:cNvPr>
          <p:cNvPicPr>
            <a:picLocks noChangeAspect="1"/>
          </p:cNvPicPr>
          <p:nvPr/>
        </p:nvPicPr>
        <p:blipFill>
          <a:blip r:embed="rId2"/>
          <a:stretch>
            <a:fillRect/>
          </a:stretch>
        </p:blipFill>
        <p:spPr>
          <a:xfrm>
            <a:off x="2747628" y="1196752"/>
            <a:ext cx="6696744" cy="491678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F02A49F9-C895-9309-253F-39D010B16340}"/>
                  </a:ext>
                </a:extLst>
              </p14:cNvPr>
              <p14:cNvContentPartPr/>
              <p14:nvPr/>
            </p14:nvContentPartPr>
            <p14:xfrm>
              <a:off x="4127400" y="3625920"/>
              <a:ext cx="2699280" cy="831960"/>
            </p14:xfrm>
          </p:contentPart>
        </mc:Choice>
        <mc:Fallback>
          <p:pic>
            <p:nvPicPr>
              <p:cNvPr id="3" name="Entrada de lápiz 2">
                <a:extLst>
                  <a:ext uri="{FF2B5EF4-FFF2-40B4-BE49-F238E27FC236}">
                    <a16:creationId xmlns:a16="http://schemas.microsoft.com/office/drawing/2014/main" id="{F02A49F9-C895-9309-253F-39D010B16340}"/>
                  </a:ext>
                </a:extLst>
              </p:cNvPr>
              <p:cNvPicPr/>
              <p:nvPr/>
            </p:nvPicPr>
            <p:blipFill>
              <a:blip r:embed="rId4"/>
              <a:stretch>
                <a:fillRect/>
              </a:stretch>
            </p:blipFill>
            <p:spPr>
              <a:xfrm>
                <a:off x="4118040" y="3616560"/>
                <a:ext cx="2718000" cy="850680"/>
              </a:xfrm>
              <a:prstGeom prst="rect">
                <a:avLst/>
              </a:prstGeom>
            </p:spPr>
          </p:pic>
        </mc:Fallback>
      </mc:AlternateContent>
    </p:spTree>
    <p:extLst>
      <p:ext uri="{BB962C8B-B14F-4D97-AF65-F5344CB8AC3E}">
        <p14:creationId xmlns:p14="http://schemas.microsoft.com/office/powerpoint/2010/main" val="306119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2F53321-9A37-476D-9421-972BA7236FBE}"/>
              </a:ext>
            </a:extLst>
          </p:cNvPr>
          <p:cNvPicPr>
            <a:picLocks noChangeAspect="1"/>
          </p:cNvPicPr>
          <p:nvPr/>
        </p:nvPicPr>
        <p:blipFill>
          <a:blip r:embed="rId2"/>
          <a:stretch>
            <a:fillRect/>
          </a:stretch>
        </p:blipFill>
        <p:spPr>
          <a:xfrm>
            <a:off x="1757363" y="980728"/>
            <a:ext cx="8677275" cy="3162300"/>
          </a:xfrm>
          <a:prstGeom prst="rect">
            <a:avLst/>
          </a:prstGeom>
        </p:spPr>
      </p:pic>
    </p:spTree>
    <p:extLst>
      <p:ext uri="{BB962C8B-B14F-4D97-AF65-F5344CB8AC3E}">
        <p14:creationId xmlns:p14="http://schemas.microsoft.com/office/powerpoint/2010/main" val="226096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C5DB526-34BB-422D-A6C5-03E491D731FA}"/>
              </a:ext>
            </a:extLst>
          </p:cNvPr>
          <p:cNvPicPr>
            <a:picLocks noChangeAspect="1"/>
          </p:cNvPicPr>
          <p:nvPr/>
        </p:nvPicPr>
        <p:blipFill>
          <a:blip r:embed="rId2"/>
          <a:stretch>
            <a:fillRect/>
          </a:stretch>
        </p:blipFill>
        <p:spPr>
          <a:xfrm>
            <a:off x="1847529" y="1340769"/>
            <a:ext cx="7982471" cy="4401385"/>
          </a:xfrm>
          <a:prstGeom prst="rect">
            <a:avLst/>
          </a:prstGeom>
        </p:spPr>
      </p:pic>
      <p:sp>
        <p:nvSpPr>
          <p:cNvPr id="4" name="Rectángulo 3">
            <a:extLst>
              <a:ext uri="{FF2B5EF4-FFF2-40B4-BE49-F238E27FC236}">
                <a16:creationId xmlns:a16="http://schemas.microsoft.com/office/drawing/2014/main" id="{393DBC65-F763-48B4-B327-3C350F3FFE18}"/>
              </a:ext>
            </a:extLst>
          </p:cNvPr>
          <p:cNvSpPr/>
          <p:nvPr/>
        </p:nvSpPr>
        <p:spPr>
          <a:xfrm>
            <a:off x="1524000" y="6021288"/>
            <a:ext cx="9144000" cy="369332"/>
          </a:xfrm>
          <a:prstGeom prst="rect">
            <a:avLst/>
          </a:prstGeom>
        </p:spPr>
        <p:txBody>
          <a:bodyPr wrap="square">
            <a:spAutoFit/>
          </a:bodyPr>
          <a:lstStyle/>
          <a:p>
            <a:r>
              <a:rPr lang="es-AR" dirty="0">
                <a:hlinkClick r:id="rId3"/>
              </a:rPr>
              <a:t>https://sitiobigdata.com/2019/01/19/machine-learning-metrica-clasificacion-parte-3/#</a:t>
            </a:r>
            <a:endParaRPr lang="es-AR" dirty="0"/>
          </a:p>
        </p:txBody>
      </p:sp>
    </p:spTree>
    <p:extLst>
      <p:ext uri="{BB962C8B-B14F-4D97-AF65-F5344CB8AC3E}">
        <p14:creationId xmlns:p14="http://schemas.microsoft.com/office/powerpoint/2010/main" val="2103287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FDF367B-34AA-46EC-BBE6-74E467C5958B}"/>
              </a:ext>
            </a:extLst>
          </p:cNvPr>
          <p:cNvPicPr>
            <a:picLocks noChangeAspect="1"/>
          </p:cNvPicPr>
          <p:nvPr/>
        </p:nvPicPr>
        <p:blipFill>
          <a:blip r:embed="rId2"/>
          <a:stretch>
            <a:fillRect/>
          </a:stretch>
        </p:blipFill>
        <p:spPr>
          <a:xfrm>
            <a:off x="3232324" y="980729"/>
            <a:ext cx="5727353" cy="5444427"/>
          </a:xfrm>
          <a:prstGeom prst="rect">
            <a:avLst/>
          </a:prstGeom>
        </p:spPr>
      </p:pic>
    </p:spTree>
    <p:extLst>
      <p:ext uri="{BB962C8B-B14F-4D97-AF65-F5344CB8AC3E}">
        <p14:creationId xmlns:p14="http://schemas.microsoft.com/office/powerpoint/2010/main" val="2095372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7BA9499-57F5-417E-93E6-51FE316C82A5}"/>
              </a:ext>
            </a:extLst>
          </p:cNvPr>
          <p:cNvPicPr>
            <a:picLocks noChangeAspect="1"/>
          </p:cNvPicPr>
          <p:nvPr/>
        </p:nvPicPr>
        <p:blipFill>
          <a:blip r:embed="rId2"/>
          <a:stretch>
            <a:fillRect/>
          </a:stretch>
        </p:blipFill>
        <p:spPr>
          <a:xfrm>
            <a:off x="2366963" y="1476375"/>
            <a:ext cx="7458075" cy="390525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68FF8F50-B0DC-C0DE-D1B5-363839AC18AD}"/>
                  </a:ext>
                </a:extLst>
              </p14:cNvPr>
              <p14:cNvContentPartPr/>
              <p14:nvPr/>
            </p14:nvContentPartPr>
            <p14:xfrm>
              <a:off x="2400480" y="4203720"/>
              <a:ext cx="2171880" cy="851400"/>
            </p14:xfrm>
          </p:contentPart>
        </mc:Choice>
        <mc:Fallback>
          <p:pic>
            <p:nvPicPr>
              <p:cNvPr id="3" name="Entrada de lápiz 2">
                <a:extLst>
                  <a:ext uri="{FF2B5EF4-FFF2-40B4-BE49-F238E27FC236}">
                    <a16:creationId xmlns:a16="http://schemas.microsoft.com/office/drawing/2014/main" id="{68FF8F50-B0DC-C0DE-D1B5-363839AC18AD}"/>
                  </a:ext>
                </a:extLst>
              </p:cNvPr>
              <p:cNvPicPr/>
              <p:nvPr/>
            </p:nvPicPr>
            <p:blipFill>
              <a:blip r:embed="rId4"/>
              <a:stretch>
                <a:fillRect/>
              </a:stretch>
            </p:blipFill>
            <p:spPr>
              <a:xfrm>
                <a:off x="2391120" y="4194360"/>
                <a:ext cx="2190600" cy="870120"/>
              </a:xfrm>
              <a:prstGeom prst="rect">
                <a:avLst/>
              </a:prstGeom>
            </p:spPr>
          </p:pic>
        </mc:Fallback>
      </mc:AlternateContent>
    </p:spTree>
    <p:extLst>
      <p:ext uri="{BB962C8B-B14F-4D97-AF65-F5344CB8AC3E}">
        <p14:creationId xmlns:p14="http://schemas.microsoft.com/office/powerpoint/2010/main" val="1066079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0"/>
                <a:ext cx="9144000" cy="3416320"/>
              </a:xfrm>
              <a:prstGeom prst="rect">
                <a:avLst/>
              </a:prstGeom>
            </p:spPr>
            <p:txBody>
              <a:bodyPr wrap="square">
                <a:spAutoFit/>
              </a:bodyPr>
              <a:lstStyle/>
              <a:p>
                <a:pPr algn="just"/>
                <a:r>
                  <a:rPr lang="es-AR" b="1" dirty="0">
                    <a:solidFill>
                      <a:srgbClr val="FF0000"/>
                    </a:solidFill>
                  </a:rPr>
                  <a:t>Potencia de la Prueba</a:t>
                </a:r>
              </a:p>
              <a:p>
                <a:pPr algn="just"/>
                <a:endParaRPr lang="es-AR" dirty="0">
                  <a:solidFill>
                    <a:srgbClr val="FF0000"/>
                  </a:solidFill>
                </a:endParaRPr>
              </a:p>
              <a:p>
                <a:pPr algn="just"/>
                <a:r>
                  <a:rPr lang="es-AR" dirty="0"/>
                  <a:t>Se denomina </a:t>
                </a:r>
                <a:r>
                  <a:rPr lang="es-AR" b="1" dirty="0"/>
                  <a:t>a la probabilidad de no cometer el Error de Tipo II, o sea, la probabilidad de rechazar la hipótesis nula cuando es falsa. </a:t>
                </a:r>
                <a:r>
                  <a:rPr lang="es-AR" dirty="0"/>
                  <a:t>En términos formales,</a:t>
                </a:r>
              </a:p>
              <a:p>
                <a:pPr algn="just"/>
                <a:endParaRPr lang="es-AR" dirty="0"/>
              </a:p>
              <a:p>
                <a:pPr algn="just"/>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Γ</m:t>
                      </m:r>
                      <m:r>
                        <a:rPr lang="es-AR" i="1">
                          <a:latin typeface="Cambria Math" panose="02040503050406030204" pitchFamily="18" charset="0"/>
                          <a:ea typeface="Cambria Math" panose="02040503050406030204" pitchFamily="18" charset="0"/>
                        </a:rPr>
                        <m:t>=1−</m:t>
                      </m:r>
                      <m:r>
                        <a:rPr lang="es-AR" i="1">
                          <a:latin typeface="Cambria Math" panose="02040503050406030204" pitchFamily="18" charset="0"/>
                          <a:ea typeface="Cambria Math" panose="02040503050406030204" pitchFamily="18" charset="0"/>
                        </a:rPr>
                        <m:t>𝛽</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𝑃</m:t>
                      </m:r>
                      <m:d>
                        <m:dPr>
                          <m:ctrlPr>
                            <a:rPr lang="es-AR" i="1">
                              <a:latin typeface="Cambria Math" panose="02040503050406030204" pitchFamily="18" charset="0"/>
                              <a:ea typeface="Cambria Math" panose="02040503050406030204" pitchFamily="18" charset="0"/>
                            </a:rPr>
                          </m:ctrlPr>
                        </m:dPr>
                        <m:e>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𝐹</m:t>
                          </m:r>
                        </m:e>
                      </m:d>
                    </m:oMath>
                  </m:oMathPara>
                </a14:m>
                <a:endParaRPr lang="es-AR" dirty="0"/>
              </a:p>
              <a:p>
                <a:pPr algn="just"/>
                <a:endParaRPr lang="es-AR" dirty="0"/>
              </a:p>
              <a:p>
                <a:pPr algn="just"/>
                <a:r>
                  <a:rPr lang="es-AR" dirty="0"/>
                  <a:t>Para plantear la potencia de la prueba, es necesario plantear una hipótesis alternativa única, o sea, establecer un solo valor alternativo para el parámetro.</a:t>
                </a:r>
              </a:p>
              <a:p>
                <a:pPr algn="just"/>
                <a:endParaRPr lang="es-AR" dirty="0"/>
              </a:p>
              <a:p>
                <a:pPr algn="just"/>
                <a:r>
                  <a:rPr lang="es-AR" dirty="0"/>
                  <a:t>Si se calculan las potencias correspondientes a todos los valores posibles del parámetro y se las representan gráficamente se obtiene la gráfica de una función denominada “Curva de Potencia”.</a:t>
                </a:r>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0"/>
                <a:ext cx="9144000" cy="3416320"/>
              </a:xfrm>
              <a:prstGeom prst="rect">
                <a:avLst/>
              </a:prstGeom>
              <a:blipFill>
                <a:blip r:embed="rId2"/>
                <a:stretch>
                  <a:fillRect l="-533" t="-893" r="-533" b="-1964"/>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01DB9D4D-6DA6-42E8-D2D5-584E5DD01C09}"/>
                  </a:ext>
                </a:extLst>
              </p14:cNvPr>
              <p14:cNvContentPartPr/>
              <p14:nvPr/>
            </p14:nvContentPartPr>
            <p14:xfrm>
              <a:off x="6267600" y="2527200"/>
              <a:ext cx="482760" cy="140040"/>
            </p14:xfrm>
          </p:contentPart>
        </mc:Choice>
        <mc:Fallback>
          <p:pic>
            <p:nvPicPr>
              <p:cNvPr id="3" name="Entrada de lápiz 2">
                <a:extLst>
                  <a:ext uri="{FF2B5EF4-FFF2-40B4-BE49-F238E27FC236}">
                    <a16:creationId xmlns:a16="http://schemas.microsoft.com/office/drawing/2014/main" id="{01DB9D4D-6DA6-42E8-D2D5-584E5DD01C09}"/>
                  </a:ext>
                </a:extLst>
              </p:cNvPr>
              <p:cNvPicPr/>
              <p:nvPr/>
            </p:nvPicPr>
            <p:blipFill>
              <a:blip r:embed="rId4"/>
              <a:stretch>
                <a:fillRect/>
              </a:stretch>
            </p:blipFill>
            <p:spPr>
              <a:xfrm>
                <a:off x="6258240" y="2517840"/>
                <a:ext cx="501480" cy="158760"/>
              </a:xfrm>
              <a:prstGeom prst="rect">
                <a:avLst/>
              </a:prstGeom>
            </p:spPr>
          </p:pic>
        </mc:Fallback>
      </mc:AlternateContent>
    </p:spTree>
    <p:extLst>
      <p:ext uri="{BB962C8B-B14F-4D97-AF65-F5344CB8AC3E}">
        <p14:creationId xmlns:p14="http://schemas.microsoft.com/office/powerpoint/2010/main" val="2972786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A3F8037-1E92-4605-9FE4-048A197A5054}"/>
              </a:ext>
            </a:extLst>
          </p:cNvPr>
          <p:cNvSpPr/>
          <p:nvPr/>
        </p:nvSpPr>
        <p:spPr>
          <a:xfrm>
            <a:off x="1524001" y="908720"/>
            <a:ext cx="9144000" cy="923330"/>
          </a:xfrm>
          <a:prstGeom prst="rect">
            <a:avLst/>
          </a:prstGeom>
        </p:spPr>
        <p:txBody>
          <a:bodyPr wrap="square">
            <a:spAutoFit/>
          </a:bodyPr>
          <a:lstStyle/>
          <a:p>
            <a:pPr algn="just"/>
            <a:r>
              <a:rPr lang="es-AR" b="1" dirty="0">
                <a:solidFill>
                  <a:srgbClr val="FF0000"/>
                </a:solidFill>
              </a:rPr>
              <a:t>Curva de Potencia</a:t>
            </a:r>
          </a:p>
          <a:p>
            <a:pPr algn="just"/>
            <a:endParaRPr lang="es-AR" dirty="0">
              <a:solidFill>
                <a:srgbClr val="FF0000"/>
              </a:solidFill>
            </a:endParaRPr>
          </a:p>
          <a:p>
            <a:pPr algn="just"/>
            <a:endParaRPr lang="es-AR" dirty="0">
              <a:solidFill>
                <a:srgbClr val="FF0000"/>
              </a:solidFill>
            </a:endParaRPr>
          </a:p>
        </p:txBody>
      </p:sp>
      <p:pic>
        <p:nvPicPr>
          <p:cNvPr id="4" name="Imagen 3">
            <a:extLst>
              <a:ext uri="{FF2B5EF4-FFF2-40B4-BE49-F238E27FC236}">
                <a16:creationId xmlns:a16="http://schemas.microsoft.com/office/drawing/2014/main" id="{9BC52FB6-62BF-433A-867A-223B215B2384}"/>
              </a:ext>
            </a:extLst>
          </p:cNvPr>
          <p:cNvPicPr>
            <a:picLocks noChangeAspect="1"/>
          </p:cNvPicPr>
          <p:nvPr/>
        </p:nvPicPr>
        <p:blipFill>
          <a:blip r:embed="rId2"/>
          <a:stretch>
            <a:fillRect/>
          </a:stretch>
        </p:blipFill>
        <p:spPr>
          <a:xfrm>
            <a:off x="6106806" y="1136919"/>
            <a:ext cx="4371975" cy="2914650"/>
          </a:xfrm>
          <a:prstGeom prst="rect">
            <a:avLst/>
          </a:prstGeom>
        </p:spPr>
      </p:pic>
      <p:pic>
        <p:nvPicPr>
          <p:cNvPr id="5" name="Imagen 4">
            <a:extLst>
              <a:ext uri="{FF2B5EF4-FFF2-40B4-BE49-F238E27FC236}">
                <a16:creationId xmlns:a16="http://schemas.microsoft.com/office/drawing/2014/main" id="{21F0B0DC-ADAE-4C7F-9D91-8B9E925FAEC4}"/>
              </a:ext>
            </a:extLst>
          </p:cNvPr>
          <p:cNvPicPr>
            <a:picLocks noChangeAspect="1"/>
          </p:cNvPicPr>
          <p:nvPr/>
        </p:nvPicPr>
        <p:blipFill>
          <a:blip r:embed="rId3"/>
          <a:stretch>
            <a:fillRect/>
          </a:stretch>
        </p:blipFill>
        <p:spPr>
          <a:xfrm>
            <a:off x="1687183" y="3412529"/>
            <a:ext cx="4371975" cy="291465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D6669B40-4143-7FA7-D83A-6E58E9C9B26F}"/>
                  </a:ext>
                </a:extLst>
              </p14:cNvPr>
              <p14:cNvContentPartPr/>
              <p14:nvPr/>
            </p14:nvContentPartPr>
            <p14:xfrm>
              <a:off x="10064880" y="2209680"/>
              <a:ext cx="285840" cy="146520"/>
            </p14:xfrm>
          </p:contentPart>
        </mc:Choice>
        <mc:Fallback>
          <p:pic>
            <p:nvPicPr>
              <p:cNvPr id="3" name="Entrada de lápiz 2">
                <a:extLst>
                  <a:ext uri="{FF2B5EF4-FFF2-40B4-BE49-F238E27FC236}">
                    <a16:creationId xmlns:a16="http://schemas.microsoft.com/office/drawing/2014/main" id="{D6669B40-4143-7FA7-D83A-6E58E9C9B26F}"/>
                  </a:ext>
                </a:extLst>
              </p:cNvPr>
              <p:cNvPicPr/>
              <p:nvPr/>
            </p:nvPicPr>
            <p:blipFill>
              <a:blip r:embed="rId5"/>
              <a:stretch>
                <a:fillRect/>
              </a:stretch>
            </p:blipFill>
            <p:spPr>
              <a:xfrm>
                <a:off x="10055520" y="2200320"/>
                <a:ext cx="304560" cy="165240"/>
              </a:xfrm>
              <a:prstGeom prst="rect">
                <a:avLst/>
              </a:prstGeom>
            </p:spPr>
          </p:pic>
        </mc:Fallback>
      </mc:AlternateContent>
    </p:spTree>
    <p:extLst>
      <p:ext uri="{BB962C8B-B14F-4D97-AF65-F5344CB8AC3E}">
        <p14:creationId xmlns:p14="http://schemas.microsoft.com/office/powerpoint/2010/main" val="1034695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79576" y="3140969"/>
            <a:ext cx="7884368" cy="954107"/>
          </a:xfrm>
          <a:prstGeom prst="rect">
            <a:avLst/>
          </a:prstGeom>
          <a:noFill/>
        </p:spPr>
        <p:txBody>
          <a:bodyPr wrap="square" rtlCol="0">
            <a:spAutoFit/>
          </a:bodyPr>
          <a:lstStyle/>
          <a:p>
            <a:pPr algn="ctr"/>
            <a:r>
              <a:rPr lang="es-ES" sz="3600" b="1" dirty="0" err="1">
                <a:solidFill>
                  <a:srgbClr val="FF0000"/>
                </a:solidFill>
              </a:rPr>
              <a:t>Estadisticos</a:t>
            </a:r>
            <a:r>
              <a:rPr lang="es-ES" sz="3600" b="1" dirty="0">
                <a:solidFill>
                  <a:srgbClr val="FF0000"/>
                </a:solidFill>
              </a:rPr>
              <a:t> de Transformación</a:t>
            </a:r>
          </a:p>
          <a:p>
            <a:pPr algn="ctr"/>
            <a:r>
              <a:rPr lang="es-ES" sz="2000" b="1" dirty="0">
                <a:solidFill>
                  <a:srgbClr val="FF0000"/>
                </a:solidFill>
              </a:rPr>
              <a:t>Para una Población</a:t>
            </a:r>
            <a:endParaRPr lang="es-AR" sz="2000" b="1" dirty="0">
              <a:solidFill>
                <a:srgbClr val="FF0000"/>
              </a:solidFill>
            </a:endParaRPr>
          </a:p>
        </p:txBody>
      </p:sp>
    </p:spTree>
    <p:extLst>
      <p:ext uri="{BB962C8B-B14F-4D97-AF65-F5344CB8AC3E}">
        <p14:creationId xmlns:p14="http://schemas.microsoft.com/office/powerpoint/2010/main" val="2565228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a 1">
                <a:extLst>
                  <a:ext uri="{FF2B5EF4-FFF2-40B4-BE49-F238E27FC236}">
                    <a16:creationId xmlns:a16="http://schemas.microsoft.com/office/drawing/2014/main" id="{10BDC2BF-A55C-4C18-9CAA-60F45067D19E}"/>
                  </a:ext>
                </a:extLst>
              </p:cNvPr>
              <p:cNvGraphicFramePr>
                <a:graphicFrameLocks noGrp="1"/>
              </p:cNvGraphicFramePr>
              <p:nvPr/>
            </p:nvGraphicFramePr>
            <p:xfrm>
              <a:off x="2135561" y="908720"/>
              <a:ext cx="7920879" cy="5544616"/>
            </p:xfrm>
            <a:graphic>
              <a:graphicData uri="http://schemas.openxmlformats.org/drawingml/2006/table">
                <a:tbl>
                  <a:tblPr firstRow="1" firstCol="1" bandRow="1">
                    <a:tableStyleId>{00A15C55-8517-42AA-B614-E9B94910E393}</a:tableStyleId>
                  </a:tblPr>
                  <a:tblGrid>
                    <a:gridCol w="2043762">
                      <a:extLst>
                        <a:ext uri="{9D8B030D-6E8A-4147-A177-3AD203B41FA5}">
                          <a16:colId xmlns:a16="http://schemas.microsoft.com/office/drawing/2014/main" val="1974449576"/>
                        </a:ext>
                      </a:extLst>
                    </a:gridCol>
                    <a:gridCol w="2751218">
                      <a:extLst>
                        <a:ext uri="{9D8B030D-6E8A-4147-A177-3AD203B41FA5}">
                          <a16:colId xmlns:a16="http://schemas.microsoft.com/office/drawing/2014/main" val="2522008330"/>
                        </a:ext>
                      </a:extLst>
                    </a:gridCol>
                    <a:gridCol w="3125899">
                      <a:extLst>
                        <a:ext uri="{9D8B030D-6E8A-4147-A177-3AD203B41FA5}">
                          <a16:colId xmlns:a16="http://schemas.microsoft.com/office/drawing/2014/main" val="3902583368"/>
                        </a:ext>
                      </a:extLst>
                    </a:gridCol>
                  </a:tblGrid>
                  <a:tr h="240614">
                    <a:tc>
                      <a:txBody>
                        <a:bodyPr/>
                        <a:lstStyle/>
                        <a:p>
                          <a:pPr algn="ctr">
                            <a:lnSpc>
                              <a:spcPct val="115000"/>
                            </a:lnSpc>
                            <a:spcAft>
                              <a:spcPts val="0"/>
                            </a:spcAft>
                          </a:pPr>
                          <a:r>
                            <a:rPr lang="es-AR" sz="1100">
                              <a:effectLst/>
                            </a:rPr>
                            <a:t>POBLACIÓN NORMAL</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100">
                              <a:effectLst/>
                            </a:rPr>
                            <a:t>Población Infinita</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100">
                              <a:effectLst/>
                            </a:rPr>
                            <a:t>Población Finita</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416852"/>
                      </a:ext>
                    </a:extLst>
                  </a:tr>
                  <a:tr h="1368388">
                    <a:tc>
                      <a:txBody>
                        <a:bodyPr/>
                        <a:lstStyle/>
                        <a:p>
                          <a:pPr algn="ctr">
                            <a:lnSpc>
                              <a:spcPct val="115000"/>
                            </a:lnSpc>
                            <a:spcAft>
                              <a:spcPts val="0"/>
                            </a:spcAft>
                          </a:pPr>
                          <a:r>
                            <a:rPr lang="es-AR" sz="1100">
                              <a:effectLst/>
                            </a:rPr>
                            <a:t>Media Poblacional </a:t>
                          </a:r>
                          <a14:m>
                            <m:oMath xmlns:m="http://schemas.openxmlformats.org/officeDocument/2006/math">
                              <m:r>
                                <a:rPr lang="es-AR" sz="1100">
                                  <a:effectLst/>
                                  <a:latin typeface="Cambria Math" panose="02040503050406030204" pitchFamily="18" charset="0"/>
                                </a:rPr>
                                <m:t>𝜇</m:t>
                              </m:r>
                            </m:oMath>
                          </a14:m>
                          <a:endParaRPr lang="es-AR" sz="1100">
                            <a:effectLst/>
                          </a:endParaRPr>
                        </a:p>
                        <a:p>
                          <a:pPr algn="ctr">
                            <a:lnSpc>
                              <a:spcPct val="115000"/>
                            </a:lnSpc>
                            <a:spcAft>
                              <a:spcPts val="0"/>
                            </a:spcAft>
                          </a:pPr>
                          <a:r>
                            <a:rPr lang="es-AR" sz="110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es-AR" sz="1100" i="1">
                                        <a:effectLst/>
                                        <a:latin typeface="Cambria Math" panose="02040503050406030204" pitchFamily="18" charset="0"/>
                                      </a:rPr>
                                    </m:ctrlPr>
                                  </m:sSupPr>
                                  <m:e>
                                    <m:r>
                                      <a:rPr lang="es-AR" sz="1100">
                                        <a:effectLst/>
                                        <a:latin typeface="Cambria Math" panose="02040503050406030204" pitchFamily="18" charset="0"/>
                                      </a:rPr>
                                      <m:t>𝜎</m:t>
                                    </m:r>
                                  </m:e>
                                  <m:sup>
                                    <m:r>
                                      <a:rPr lang="es-AR" sz="1100">
                                        <a:effectLst/>
                                        <a:latin typeface="Cambria Math" panose="02040503050406030204" pitchFamily="18" charset="0"/>
                                      </a:rPr>
                                      <m:t>2</m:t>
                                    </m:r>
                                  </m:sup>
                                </m:sSup>
                                <m:r>
                                  <a:rPr lang="es-AR" sz="1100">
                                    <a:effectLst/>
                                    <a:latin typeface="Cambria Math" panose="02040503050406030204" pitchFamily="18" charset="0"/>
                                  </a:rPr>
                                  <m:t> </m:t>
                                </m:r>
                                <m:r>
                                  <a:rPr lang="es-AR" sz="1100">
                                    <a:effectLst/>
                                    <a:latin typeface="Cambria Math" panose="02040503050406030204" pitchFamily="18" charset="0"/>
                                  </a:rPr>
                                  <m:t>𝑐𝑜𝑛𝑜𝑐𝑖𝑑𝑎</m:t>
                                </m:r>
                              </m:oMath>
                            </m:oMathPara>
                          </a14:m>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1500" smtClean="0">
                                    <a:effectLst/>
                                    <a:latin typeface="Cambria Math" panose="02040503050406030204" pitchFamily="18" charset="0"/>
                                  </a:rPr>
                                  <m:t>𝑍</m:t>
                                </m:r>
                                <m:r>
                                  <a:rPr lang="es-AR" sz="1500">
                                    <a:effectLst/>
                                    <a:latin typeface="Cambria Math" panose="02040503050406030204" pitchFamily="18" charset="0"/>
                                  </a:rPr>
                                  <m:t>=</m:t>
                                </m:r>
                                <m:f>
                                  <m:fPr>
                                    <m:ctrlPr>
                                      <a:rPr lang="es-AR" sz="1500" i="1">
                                        <a:effectLst/>
                                        <a:latin typeface="Cambria Math" panose="02040503050406030204" pitchFamily="18" charset="0"/>
                                      </a:rPr>
                                    </m:ctrlPr>
                                  </m:fPr>
                                  <m:num>
                                    <m:acc>
                                      <m:accPr>
                                        <m:chr m:val="̅"/>
                                        <m:ctrlPr>
                                          <a:rPr lang="es-AR" sz="1500" i="1">
                                            <a:effectLst/>
                                            <a:latin typeface="Cambria Math" panose="02040503050406030204" pitchFamily="18" charset="0"/>
                                          </a:rPr>
                                        </m:ctrlPr>
                                      </m:accPr>
                                      <m:e>
                                        <m:r>
                                          <a:rPr lang="es-AR" sz="1500">
                                            <a:effectLst/>
                                            <a:latin typeface="Cambria Math" panose="02040503050406030204" pitchFamily="18" charset="0"/>
                                          </a:rPr>
                                          <m:t>𝑋</m:t>
                                        </m:r>
                                      </m:e>
                                    </m:acc>
                                    <m:r>
                                      <a:rPr lang="es-AR" sz="1500">
                                        <a:effectLst/>
                                        <a:latin typeface="Cambria Math" panose="02040503050406030204" pitchFamily="18" charset="0"/>
                                      </a:rPr>
                                      <m:t>−</m:t>
                                    </m:r>
                                    <m:r>
                                      <a:rPr lang="es-AR" sz="1500">
                                        <a:effectLst/>
                                        <a:latin typeface="Cambria Math" panose="02040503050406030204" pitchFamily="18" charset="0"/>
                                      </a:rPr>
                                      <m:t>𝜇</m:t>
                                    </m:r>
                                  </m:num>
                                  <m:den>
                                    <m:f>
                                      <m:fPr>
                                        <m:ctrlPr>
                                          <a:rPr lang="es-AR" sz="1500" i="1">
                                            <a:effectLst/>
                                            <a:latin typeface="Cambria Math" panose="02040503050406030204" pitchFamily="18" charset="0"/>
                                          </a:rPr>
                                        </m:ctrlPr>
                                      </m:fPr>
                                      <m:num>
                                        <m:r>
                                          <a:rPr lang="es-AR" sz="1500">
                                            <a:effectLst/>
                                            <a:latin typeface="Cambria Math" panose="02040503050406030204" pitchFamily="18" charset="0"/>
                                          </a:rPr>
                                          <m:t>𝜎</m:t>
                                        </m:r>
                                      </m:num>
                                      <m:den>
                                        <m:rad>
                                          <m:radPr>
                                            <m:degHide m:val="on"/>
                                            <m:ctrlPr>
                                              <a:rPr lang="es-AR" sz="1500" i="1">
                                                <a:effectLst/>
                                                <a:latin typeface="Cambria Math" panose="02040503050406030204" pitchFamily="18" charset="0"/>
                                              </a:rPr>
                                            </m:ctrlPr>
                                          </m:radPr>
                                          <m:deg/>
                                          <m:e>
                                            <m:r>
                                              <a:rPr lang="es-AR" sz="1500">
                                                <a:effectLst/>
                                                <a:latin typeface="Cambria Math" panose="02040503050406030204" pitchFamily="18" charset="0"/>
                                              </a:rPr>
                                              <m:t>𝑛</m:t>
                                            </m:r>
                                          </m:e>
                                        </m:rad>
                                      </m:den>
                                    </m:f>
                                  </m:den>
                                </m:f>
                                <m:r>
                                  <a:rPr lang="es-AR" sz="1500">
                                    <a:effectLst/>
                                    <a:latin typeface="Cambria Math" panose="02040503050406030204" pitchFamily="18" charset="0"/>
                                  </a:rPr>
                                  <m:t>~</m:t>
                                </m:r>
                                <m:r>
                                  <a:rPr lang="es-AR" sz="1500">
                                    <a:effectLst/>
                                    <a:latin typeface="Cambria Math" panose="02040503050406030204" pitchFamily="18" charset="0"/>
                                  </a:rPr>
                                  <m:t>𝑁</m:t>
                                </m:r>
                                <m:r>
                                  <a:rPr lang="es-AR" sz="1500">
                                    <a:effectLst/>
                                    <a:latin typeface="Cambria Math" panose="02040503050406030204" pitchFamily="18" charset="0"/>
                                  </a:rPr>
                                  <m:t>(0,1)</m:t>
                                </m:r>
                              </m:oMath>
                            </m:oMathPara>
                          </a14:m>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1500">
                                    <a:effectLst/>
                                    <a:latin typeface="Cambria Math" panose="02040503050406030204" pitchFamily="18" charset="0"/>
                                  </a:rPr>
                                  <m:t>𝑍</m:t>
                                </m:r>
                                <m:r>
                                  <a:rPr lang="es-AR" sz="1500">
                                    <a:effectLst/>
                                    <a:latin typeface="Cambria Math" panose="02040503050406030204" pitchFamily="18" charset="0"/>
                                  </a:rPr>
                                  <m:t>=</m:t>
                                </m:r>
                                <m:f>
                                  <m:fPr>
                                    <m:ctrlPr>
                                      <a:rPr lang="es-AR" sz="1500" i="1">
                                        <a:effectLst/>
                                        <a:latin typeface="Cambria Math" panose="02040503050406030204" pitchFamily="18" charset="0"/>
                                      </a:rPr>
                                    </m:ctrlPr>
                                  </m:fPr>
                                  <m:num>
                                    <m:acc>
                                      <m:accPr>
                                        <m:chr m:val="̅"/>
                                        <m:ctrlPr>
                                          <a:rPr lang="es-AR" sz="1500" i="1">
                                            <a:effectLst/>
                                            <a:latin typeface="Cambria Math" panose="02040503050406030204" pitchFamily="18" charset="0"/>
                                          </a:rPr>
                                        </m:ctrlPr>
                                      </m:accPr>
                                      <m:e>
                                        <m:r>
                                          <a:rPr lang="es-AR" sz="1500">
                                            <a:effectLst/>
                                            <a:latin typeface="Cambria Math" panose="02040503050406030204" pitchFamily="18" charset="0"/>
                                          </a:rPr>
                                          <m:t>𝑋</m:t>
                                        </m:r>
                                      </m:e>
                                    </m:acc>
                                    <m:r>
                                      <a:rPr lang="es-AR" sz="1500">
                                        <a:effectLst/>
                                        <a:latin typeface="Cambria Math" panose="02040503050406030204" pitchFamily="18" charset="0"/>
                                      </a:rPr>
                                      <m:t>−</m:t>
                                    </m:r>
                                    <m:r>
                                      <a:rPr lang="es-AR" sz="1500">
                                        <a:effectLst/>
                                        <a:latin typeface="Cambria Math" panose="02040503050406030204" pitchFamily="18" charset="0"/>
                                      </a:rPr>
                                      <m:t>𝜇</m:t>
                                    </m:r>
                                  </m:num>
                                  <m:den>
                                    <m:f>
                                      <m:fPr>
                                        <m:ctrlPr>
                                          <a:rPr lang="es-AR" sz="1500" i="1">
                                            <a:effectLst/>
                                            <a:latin typeface="Cambria Math" panose="02040503050406030204" pitchFamily="18" charset="0"/>
                                          </a:rPr>
                                        </m:ctrlPr>
                                      </m:fPr>
                                      <m:num>
                                        <m:r>
                                          <a:rPr lang="es-AR" sz="1500">
                                            <a:effectLst/>
                                            <a:latin typeface="Cambria Math" panose="02040503050406030204" pitchFamily="18" charset="0"/>
                                          </a:rPr>
                                          <m:t>𝜎</m:t>
                                        </m:r>
                                      </m:num>
                                      <m:den>
                                        <m:rad>
                                          <m:radPr>
                                            <m:degHide m:val="on"/>
                                            <m:ctrlPr>
                                              <a:rPr lang="es-AR" sz="1500" i="1">
                                                <a:effectLst/>
                                                <a:latin typeface="Cambria Math" panose="02040503050406030204" pitchFamily="18" charset="0"/>
                                              </a:rPr>
                                            </m:ctrlPr>
                                          </m:radPr>
                                          <m:deg/>
                                          <m:e>
                                            <m:r>
                                              <a:rPr lang="es-AR" sz="1500">
                                                <a:effectLst/>
                                                <a:latin typeface="Cambria Math" panose="02040503050406030204" pitchFamily="18" charset="0"/>
                                              </a:rPr>
                                              <m:t>𝑛</m:t>
                                            </m:r>
                                          </m:e>
                                        </m:rad>
                                      </m:den>
                                    </m:f>
                                    <m:rad>
                                      <m:radPr>
                                        <m:degHide m:val="on"/>
                                        <m:ctrlPr>
                                          <a:rPr lang="es-AR" sz="1500" i="1">
                                            <a:effectLst/>
                                            <a:latin typeface="Cambria Math" panose="02040503050406030204" pitchFamily="18" charset="0"/>
                                          </a:rPr>
                                        </m:ctrlPr>
                                      </m:radPr>
                                      <m:deg/>
                                      <m:e>
                                        <m:f>
                                          <m:fPr>
                                            <m:ctrlPr>
                                              <a:rPr lang="es-AR" sz="1500" i="1">
                                                <a:effectLst/>
                                                <a:latin typeface="Cambria Math" panose="02040503050406030204" pitchFamily="18" charset="0"/>
                                              </a:rPr>
                                            </m:ctrlPr>
                                          </m:fPr>
                                          <m:num>
                                            <m:r>
                                              <a:rPr lang="es-AR" sz="1500">
                                                <a:effectLst/>
                                                <a:latin typeface="Cambria Math" panose="02040503050406030204" pitchFamily="18" charset="0"/>
                                              </a:rPr>
                                              <m:t>𝑁</m:t>
                                            </m:r>
                                            <m:r>
                                              <a:rPr lang="es-AR" sz="1500">
                                                <a:effectLst/>
                                                <a:latin typeface="Cambria Math" panose="02040503050406030204" pitchFamily="18" charset="0"/>
                                              </a:rPr>
                                              <m:t>−</m:t>
                                            </m:r>
                                            <m:r>
                                              <a:rPr lang="es-AR" sz="1500">
                                                <a:effectLst/>
                                                <a:latin typeface="Cambria Math" panose="02040503050406030204" pitchFamily="18" charset="0"/>
                                              </a:rPr>
                                              <m:t>𝑛</m:t>
                                            </m:r>
                                          </m:num>
                                          <m:den>
                                            <m:r>
                                              <a:rPr lang="es-AR" sz="1500">
                                                <a:effectLst/>
                                                <a:latin typeface="Cambria Math" panose="02040503050406030204" pitchFamily="18" charset="0"/>
                                              </a:rPr>
                                              <m:t>𝑁</m:t>
                                            </m:r>
                                            <m:r>
                                              <a:rPr lang="es-AR" sz="1500">
                                                <a:effectLst/>
                                                <a:latin typeface="Cambria Math" panose="02040503050406030204" pitchFamily="18" charset="0"/>
                                              </a:rPr>
                                              <m:t>−1</m:t>
                                            </m:r>
                                          </m:den>
                                        </m:f>
                                      </m:e>
                                    </m:rad>
                                  </m:den>
                                </m:f>
                                <m:r>
                                  <a:rPr lang="es-AR" sz="1500">
                                    <a:effectLst/>
                                    <a:latin typeface="Cambria Math" panose="02040503050406030204" pitchFamily="18" charset="0"/>
                                  </a:rPr>
                                  <m:t>~</m:t>
                                </m:r>
                                <m:r>
                                  <a:rPr lang="es-AR" sz="1500">
                                    <a:effectLst/>
                                    <a:latin typeface="Cambria Math" panose="02040503050406030204" pitchFamily="18" charset="0"/>
                                  </a:rPr>
                                  <m:t>𝑁</m:t>
                                </m:r>
                                <m:r>
                                  <a:rPr lang="es-AR" sz="1500">
                                    <a:effectLst/>
                                    <a:latin typeface="Cambria Math" panose="02040503050406030204" pitchFamily="18" charset="0"/>
                                  </a:rPr>
                                  <m:t>(0,1)</m:t>
                                </m:r>
                              </m:oMath>
                            </m:oMathPara>
                          </a14:m>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1421108"/>
                      </a:ext>
                    </a:extLst>
                  </a:tr>
                  <a:tr h="1368388">
                    <a:tc>
                      <a:txBody>
                        <a:bodyPr/>
                        <a:lstStyle/>
                        <a:p>
                          <a:pPr algn="ctr">
                            <a:lnSpc>
                              <a:spcPct val="115000"/>
                            </a:lnSpc>
                            <a:spcAft>
                              <a:spcPts val="0"/>
                            </a:spcAft>
                          </a:pPr>
                          <a:r>
                            <a:rPr lang="es-AR" sz="1100">
                              <a:effectLst/>
                            </a:rPr>
                            <a:t>Media Poblacional </a:t>
                          </a:r>
                          <a14:m>
                            <m:oMath xmlns:m="http://schemas.openxmlformats.org/officeDocument/2006/math">
                              <m:r>
                                <a:rPr lang="es-AR" sz="1100">
                                  <a:effectLst/>
                                  <a:latin typeface="Cambria Math" panose="02040503050406030204" pitchFamily="18" charset="0"/>
                                </a:rPr>
                                <m:t>𝜇</m:t>
                              </m:r>
                            </m:oMath>
                          </a14:m>
                          <a:endParaRPr lang="es-AR" sz="1100">
                            <a:effectLst/>
                          </a:endParaRPr>
                        </a:p>
                        <a:p>
                          <a:pPr algn="ctr">
                            <a:lnSpc>
                              <a:spcPct val="115000"/>
                            </a:lnSpc>
                            <a:spcAft>
                              <a:spcPts val="0"/>
                            </a:spcAft>
                          </a:pPr>
                          <a:r>
                            <a:rPr lang="es-AR" sz="110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es-AR" sz="1100" i="1">
                                        <a:effectLst/>
                                        <a:latin typeface="Cambria Math" panose="02040503050406030204" pitchFamily="18" charset="0"/>
                                      </a:rPr>
                                    </m:ctrlPr>
                                  </m:sSupPr>
                                  <m:e>
                                    <m:r>
                                      <a:rPr lang="es-AR" sz="1100">
                                        <a:effectLst/>
                                        <a:latin typeface="Cambria Math" panose="02040503050406030204" pitchFamily="18" charset="0"/>
                                      </a:rPr>
                                      <m:t>𝜎</m:t>
                                    </m:r>
                                  </m:e>
                                  <m:sup>
                                    <m:r>
                                      <a:rPr lang="es-AR" sz="1100">
                                        <a:effectLst/>
                                        <a:latin typeface="Cambria Math" panose="02040503050406030204" pitchFamily="18" charset="0"/>
                                      </a:rPr>
                                      <m:t>2</m:t>
                                    </m:r>
                                  </m:sup>
                                </m:sSup>
                                <m:r>
                                  <a:rPr lang="es-AR" sz="1100">
                                    <a:effectLst/>
                                    <a:latin typeface="Cambria Math" panose="02040503050406030204" pitchFamily="18" charset="0"/>
                                  </a:rPr>
                                  <m:t> </m:t>
                                </m:r>
                                <m:r>
                                  <a:rPr lang="es-AR" sz="1100">
                                    <a:effectLst/>
                                    <a:latin typeface="Cambria Math" panose="02040503050406030204" pitchFamily="18" charset="0"/>
                                  </a:rPr>
                                  <m:t>𝑑𝑒𝑠𝑐𝑜𝑛𝑜𝑐𝑖𝑑𝑎</m:t>
                                </m:r>
                              </m:oMath>
                            </m:oMathPara>
                          </a14:m>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1500" smtClean="0">
                                    <a:effectLst/>
                                    <a:latin typeface="Cambria Math" panose="02040503050406030204" pitchFamily="18" charset="0"/>
                                  </a:rPr>
                                  <m:t>𝑇</m:t>
                                </m:r>
                                <m:r>
                                  <a:rPr lang="es-AR" sz="1500">
                                    <a:effectLst/>
                                    <a:latin typeface="Cambria Math" panose="02040503050406030204" pitchFamily="18" charset="0"/>
                                  </a:rPr>
                                  <m:t>=</m:t>
                                </m:r>
                                <m:f>
                                  <m:fPr>
                                    <m:ctrlPr>
                                      <a:rPr lang="es-AR" sz="1500" i="1">
                                        <a:effectLst/>
                                        <a:latin typeface="Cambria Math" panose="02040503050406030204" pitchFamily="18" charset="0"/>
                                      </a:rPr>
                                    </m:ctrlPr>
                                  </m:fPr>
                                  <m:num>
                                    <m:acc>
                                      <m:accPr>
                                        <m:chr m:val="̅"/>
                                        <m:ctrlPr>
                                          <a:rPr lang="es-AR" sz="1500" i="1">
                                            <a:effectLst/>
                                            <a:latin typeface="Cambria Math" panose="02040503050406030204" pitchFamily="18" charset="0"/>
                                          </a:rPr>
                                        </m:ctrlPr>
                                      </m:accPr>
                                      <m:e>
                                        <m:r>
                                          <a:rPr lang="es-AR" sz="1500">
                                            <a:effectLst/>
                                            <a:latin typeface="Cambria Math" panose="02040503050406030204" pitchFamily="18" charset="0"/>
                                          </a:rPr>
                                          <m:t>𝑋</m:t>
                                        </m:r>
                                      </m:e>
                                    </m:acc>
                                    <m:r>
                                      <a:rPr lang="es-AR" sz="1500">
                                        <a:effectLst/>
                                        <a:latin typeface="Cambria Math" panose="02040503050406030204" pitchFamily="18" charset="0"/>
                                      </a:rPr>
                                      <m:t>−</m:t>
                                    </m:r>
                                    <m:r>
                                      <a:rPr lang="es-AR" sz="1500">
                                        <a:effectLst/>
                                        <a:latin typeface="Cambria Math" panose="02040503050406030204" pitchFamily="18" charset="0"/>
                                      </a:rPr>
                                      <m:t>𝜇</m:t>
                                    </m:r>
                                  </m:num>
                                  <m:den>
                                    <m:f>
                                      <m:fPr>
                                        <m:ctrlPr>
                                          <a:rPr lang="es-AR" sz="1500" i="1">
                                            <a:effectLst/>
                                            <a:latin typeface="Cambria Math" panose="02040503050406030204" pitchFamily="18" charset="0"/>
                                          </a:rPr>
                                        </m:ctrlPr>
                                      </m:fPr>
                                      <m:num>
                                        <m:r>
                                          <a:rPr lang="es-AR" sz="1500">
                                            <a:effectLst/>
                                            <a:latin typeface="Cambria Math" panose="02040503050406030204" pitchFamily="18" charset="0"/>
                                          </a:rPr>
                                          <m:t>𝑆</m:t>
                                        </m:r>
                                      </m:num>
                                      <m:den>
                                        <m:rad>
                                          <m:radPr>
                                            <m:degHide m:val="on"/>
                                            <m:ctrlPr>
                                              <a:rPr lang="es-AR" sz="1500" i="1">
                                                <a:effectLst/>
                                                <a:latin typeface="Cambria Math" panose="02040503050406030204" pitchFamily="18" charset="0"/>
                                              </a:rPr>
                                            </m:ctrlPr>
                                          </m:radPr>
                                          <m:deg/>
                                          <m:e>
                                            <m:r>
                                              <a:rPr lang="es-AR" sz="1500">
                                                <a:effectLst/>
                                                <a:latin typeface="Cambria Math" panose="02040503050406030204" pitchFamily="18" charset="0"/>
                                              </a:rPr>
                                              <m:t>𝑛</m:t>
                                            </m:r>
                                          </m:e>
                                        </m:rad>
                                      </m:den>
                                    </m:f>
                                  </m:den>
                                </m:f>
                                <m:r>
                                  <a:rPr lang="es-AR" sz="1500">
                                    <a:effectLst/>
                                    <a:latin typeface="Cambria Math" panose="02040503050406030204" pitchFamily="18" charset="0"/>
                                  </a:rPr>
                                  <m:t>~</m:t>
                                </m:r>
                                <m:sSub>
                                  <m:sSubPr>
                                    <m:ctrlPr>
                                      <a:rPr lang="es-AR" sz="1500" i="1">
                                        <a:effectLst/>
                                        <a:latin typeface="Cambria Math" panose="02040503050406030204" pitchFamily="18" charset="0"/>
                                      </a:rPr>
                                    </m:ctrlPr>
                                  </m:sSubPr>
                                  <m:e>
                                    <m:r>
                                      <a:rPr lang="es-AR" sz="1500">
                                        <a:effectLst/>
                                        <a:latin typeface="Cambria Math" panose="02040503050406030204" pitchFamily="18" charset="0"/>
                                      </a:rPr>
                                      <m:t>𝑡</m:t>
                                    </m:r>
                                  </m:e>
                                  <m:sub>
                                    <m:r>
                                      <a:rPr lang="es-AR" sz="1500">
                                        <a:effectLst/>
                                        <a:latin typeface="Cambria Math" panose="02040503050406030204" pitchFamily="18" charset="0"/>
                                      </a:rPr>
                                      <m:t>𝑛</m:t>
                                    </m:r>
                                    <m:r>
                                      <a:rPr lang="es-AR" sz="1500">
                                        <a:effectLst/>
                                        <a:latin typeface="Cambria Math" panose="02040503050406030204" pitchFamily="18" charset="0"/>
                                      </a:rPr>
                                      <m:t>−1</m:t>
                                    </m:r>
                                  </m:sub>
                                </m:sSub>
                              </m:oMath>
                            </m:oMathPara>
                          </a14:m>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1500">
                                    <a:effectLst/>
                                    <a:latin typeface="Cambria Math" panose="02040503050406030204" pitchFamily="18" charset="0"/>
                                  </a:rPr>
                                  <m:t>𝑇</m:t>
                                </m:r>
                                <m:r>
                                  <a:rPr lang="es-AR" sz="1500">
                                    <a:effectLst/>
                                    <a:latin typeface="Cambria Math" panose="02040503050406030204" pitchFamily="18" charset="0"/>
                                  </a:rPr>
                                  <m:t>=</m:t>
                                </m:r>
                                <m:f>
                                  <m:fPr>
                                    <m:ctrlPr>
                                      <a:rPr lang="es-AR" sz="1500" i="1">
                                        <a:effectLst/>
                                        <a:latin typeface="Cambria Math" panose="02040503050406030204" pitchFamily="18" charset="0"/>
                                      </a:rPr>
                                    </m:ctrlPr>
                                  </m:fPr>
                                  <m:num>
                                    <m:acc>
                                      <m:accPr>
                                        <m:chr m:val="̅"/>
                                        <m:ctrlPr>
                                          <a:rPr lang="es-AR" sz="1500" i="1">
                                            <a:effectLst/>
                                            <a:latin typeface="Cambria Math" panose="02040503050406030204" pitchFamily="18" charset="0"/>
                                          </a:rPr>
                                        </m:ctrlPr>
                                      </m:accPr>
                                      <m:e>
                                        <m:r>
                                          <a:rPr lang="es-AR" sz="1500">
                                            <a:effectLst/>
                                            <a:latin typeface="Cambria Math" panose="02040503050406030204" pitchFamily="18" charset="0"/>
                                          </a:rPr>
                                          <m:t>𝑋</m:t>
                                        </m:r>
                                      </m:e>
                                    </m:acc>
                                    <m:r>
                                      <a:rPr lang="es-AR" sz="1500">
                                        <a:effectLst/>
                                        <a:latin typeface="Cambria Math" panose="02040503050406030204" pitchFamily="18" charset="0"/>
                                      </a:rPr>
                                      <m:t>−</m:t>
                                    </m:r>
                                    <m:r>
                                      <a:rPr lang="es-AR" sz="1500">
                                        <a:effectLst/>
                                        <a:latin typeface="Cambria Math" panose="02040503050406030204" pitchFamily="18" charset="0"/>
                                      </a:rPr>
                                      <m:t>𝜇</m:t>
                                    </m:r>
                                  </m:num>
                                  <m:den>
                                    <m:f>
                                      <m:fPr>
                                        <m:ctrlPr>
                                          <a:rPr lang="es-AR" sz="1500" i="1">
                                            <a:effectLst/>
                                            <a:latin typeface="Cambria Math" panose="02040503050406030204" pitchFamily="18" charset="0"/>
                                          </a:rPr>
                                        </m:ctrlPr>
                                      </m:fPr>
                                      <m:num>
                                        <m:r>
                                          <a:rPr lang="es-AR" sz="1500">
                                            <a:effectLst/>
                                            <a:latin typeface="Cambria Math" panose="02040503050406030204" pitchFamily="18" charset="0"/>
                                          </a:rPr>
                                          <m:t>𝑆</m:t>
                                        </m:r>
                                      </m:num>
                                      <m:den>
                                        <m:rad>
                                          <m:radPr>
                                            <m:degHide m:val="on"/>
                                            <m:ctrlPr>
                                              <a:rPr lang="es-AR" sz="1500" i="1">
                                                <a:effectLst/>
                                                <a:latin typeface="Cambria Math" panose="02040503050406030204" pitchFamily="18" charset="0"/>
                                              </a:rPr>
                                            </m:ctrlPr>
                                          </m:radPr>
                                          <m:deg/>
                                          <m:e>
                                            <m:r>
                                              <a:rPr lang="es-AR" sz="1500">
                                                <a:effectLst/>
                                                <a:latin typeface="Cambria Math" panose="02040503050406030204" pitchFamily="18" charset="0"/>
                                              </a:rPr>
                                              <m:t>𝑛</m:t>
                                            </m:r>
                                          </m:e>
                                        </m:rad>
                                      </m:den>
                                    </m:f>
                                    <m:rad>
                                      <m:radPr>
                                        <m:degHide m:val="on"/>
                                        <m:ctrlPr>
                                          <a:rPr lang="es-AR" sz="1500" i="1">
                                            <a:effectLst/>
                                            <a:latin typeface="Cambria Math" panose="02040503050406030204" pitchFamily="18" charset="0"/>
                                          </a:rPr>
                                        </m:ctrlPr>
                                      </m:radPr>
                                      <m:deg/>
                                      <m:e>
                                        <m:f>
                                          <m:fPr>
                                            <m:ctrlPr>
                                              <a:rPr lang="es-AR" sz="1500" i="1">
                                                <a:effectLst/>
                                                <a:latin typeface="Cambria Math" panose="02040503050406030204" pitchFamily="18" charset="0"/>
                                              </a:rPr>
                                            </m:ctrlPr>
                                          </m:fPr>
                                          <m:num>
                                            <m:r>
                                              <a:rPr lang="es-AR" sz="1500">
                                                <a:effectLst/>
                                                <a:latin typeface="Cambria Math" panose="02040503050406030204" pitchFamily="18" charset="0"/>
                                              </a:rPr>
                                              <m:t>𝑁</m:t>
                                            </m:r>
                                            <m:r>
                                              <a:rPr lang="es-AR" sz="1500">
                                                <a:effectLst/>
                                                <a:latin typeface="Cambria Math" panose="02040503050406030204" pitchFamily="18" charset="0"/>
                                              </a:rPr>
                                              <m:t>−</m:t>
                                            </m:r>
                                            <m:r>
                                              <a:rPr lang="es-AR" sz="1500">
                                                <a:effectLst/>
                                                <a:latin typeface="Cambria Math" panose="02040503050406030204" pitchFamily="18" charset="0"/>
                                              </a:rPr>
                                              <m:t>𝑛</m:t>
                                            </m:r>
                                          </m:num>
                                          <m:den>
                                            <m:r>
                                              <a:rPr lang="es-AR" sz="1500">
                                                <a:effectLst/>
                                                <a:latin typeface="Cambria Math" panose="02040503050406030204" pitchFamily="18" charset="0"/>
                                              </a:rPr>
                                              <m:t>𝑁</m:t>
                                            </m:r>
                                            <m:r>
                                              <a:rPr lang="es-AR" sz="1500">
                                                <a:effectLst/>
                                                <a:latin typeface="Cambria Math" panose="02040503050406030204" pitchFamily="18" charset="0"/>
                                              </a:rPr>
                                              <m:t>−1</m:t>
                                            </m:r>
                                          </m:den>
                                        </m:f>
                                      </m:e>
                                    </m:rad>
                                  </m:den>
                                </m:f>
                                <m:r>
                                  <a:rPr lang="es-AR" sz="1500">
                                    <a:effectLst/>
                                    <a:latin typeface="Cambria Math" panose="02040503050406030204" pitchFamily="18" charset="0"/>
                                  </a:rPr>
                                  <m:t>~</m:t>
                                </m:r>
                                <m:sSub>
                                  <m:sSubPr>
                                    <m:ctrlPr>
                                      <a:rPr lang="es-AR" sz="1500" i="1">
                                        <a:effectLst/>
                                        <a:latin typeface="Cambria Math" panose="02040503050406030204" pitchFamily="18" charset="0"/>
                                      </a:rPr>
                                    </m:ctrlPr>
                                  </m:sSubPr>
                                  <m:e>
                                    <m:r>
                                      <a:rPr lang="es-AR" sz="1500">
                                        <a:effectLst/>
                                        <a:latin typeface="Cambria Math" panose="02040503050406030204" pitchFamily="18" charset="0"/>
                                      </a:rPr>
                                      <m:t>𝑡</m:t>
                                    </m:r>
                                  </m:e>
                                  <m:sub>
                                    <m:r>
                                      <a:rPr lang="es-AR" sz="1500">
                                        <a:effectLst/>
                                        <a:latin typeface="Cambria Math" panose="02040503050406030204" pitchFamily="18" charset="0"/>
                                      </a:rPr>
                                      <m:t>𝑛</m:t>
                                    </m:r>
                                    <m:r>
                                      <a:rPr lang="es-AR" sz="1500">
                                        <a:effectLst/>
                                        <a:latin typeface="Cambria Math" panose="02040503050406030204" pitchFamily="18" charset="0"/>
                                      </a:rPr>
                                      <m:t>−1</m:t>
                                    </m:r>
                                  </m:sub>
                                </m:sSub>
                              </m:oMath>
                            </m:oMathPara>
                          </a14:m>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7046873"/>
                      </a:ext>
                    </a:extLst>
                  </a:tr>
                  <a:tr h="1020299">
                    <a:tc>
                      <a:txBody>
                        <a:bodyPr/>
                        <a:lstStyle/>
                        <a:p>
                          <a:pPr algn="ctr">
                            <a:lnSpc>
                              <a:spcPct val="115000"/>
                            </a:lnSpc>
                            <a:spcAft>
                              <a:spcPts val="0"/>
                            </a:spcAft>
                          </a:pPr>
                          <a:r>
                            <a:rPr lang="es-AR" sz="1100">
                              <a:effectLst/>
                            </a:rPr>
                            <a:t>Varianza Poblacional </a:t>
                          </a:r>
                          <a14:m>
                            <m:oMath xmlns:m="http://schemas.openxmlformats.org/officeDocument/2006/math">
                              <m:sSup>
                                <m:sSupPr>
                                  <m:ctrlPr>
                                    <a:rPr lang="es-AR" sz="1100" i="1">
                                      <a:effectLst/>
                                      <a:latin typeface="Cambria Math" panose="02040503050406030204" pitchFamily="18" charset="0"/>
                                    </a:rPr>
                                  </m:ctrlPr>
                                </m:sSupPr>
                                <m:e>
                                  <m:r>
                                    <a:rPr lang="es-AR" sz="1100">
                                      <a:effectLst/>
                                      <a:latin typeface="Cambria Math" panose="02040503050406030204" pitchFamily="18" charset="0"/>
                                    </a:rPr>
                                    <m:t>𝜎</m:t>
                                  </m:r>
                                </m:e>
                                <m:sup>
                                  <m:r>
                                    <a:rPr lang="es-AR" sz="1100">
                                      <a:effectLst/>
                                      <a:latin typeface="Cambria Math" panose="02040503050406030204" pitchFamily="18" charset="0"/>
                                    </a:rPr>
                                    <m:t>2</m:t>
                                  </m:r>
                                </m:sup>
                              </m:sSup>
                            </m:oMath>
                          </a14:m>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AR" sz="1500" dirty="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f>
                                  <m:fPr>
                                    <m:ctrlPr>
                                      <a:rPr lang="es-AR" sz="1500" i="1">
                                        <a:effectLst/>
                                        <a:latin typeface="Cambria Math" panose="02040503050406030204" pitchFamily="18" charset="0"/>
                                      </a:rPr>
                                    </m:ctrlPr>
                                  </m:fPr>
                                  <m:num>
                                    <m:d>
                                      <m:dPr>
                                        <m:ctrlPr>
                                          <a:rPr lang="es-AR" sz="1500" i="1">
                                            <a:effectLst/>
                                            <a:latin typeface="Cambria Math" panose="02040503050406030204" pitchFamily="18" charset="0"/>
                                          </a:rPr>
                                        </m:ctrlPr>
                                      </m:dPr>
                                      <m:e>
                                        <m:r>
                                          <a:rPr lang="es-AR" sz="1500">
                                            <a:effectLst/>
                                            <a:latin typeface="Cambria Math" panose="02040503050406030204" pitchFamily="18" charset="0"/>
                                          </a:rPr>
                                          <m:t>𝑛</m:t>
                                        </m:r>
                                        <m:r>
                                          <a:rPr lang="es-AR" sz="1500">
                                            <a:effectLst/>
                                            <a:latin typeface="Cambria Math" panose="02040503050406030204" pitchFamily="18" charset="0"/>
                                          </a:rPr>
                                          <m:t>−1</m:t>
                                        </m:r>
                                      </m:e>
                                    </m:d>
                                    <m:sSup>
                                      <m:sSupPr>
                                        <m:ctrlPr>
                                          <a:rPr lang="es-AR" sz="1500" i="1">
                                            <a:effectLst/>
                                            <a:latin typeface="Cambria Math" panose="02040503050406030204" pitchFamily="18" charset="0"/>
                                          </a:rPr>
                                        </m:ctrlPr>
                                      </m:sSupPr>
                                      <m:e>
                                        <m:r>
                                          <a:rPr lang="es-AR" sz="1500">
                                            <a:effectLst/>
                                            <a:latin typeface="Cambria Math" panose="02040503050406030204" pitchFamily="18" charset="0"/>
                                          </a:rPr>
                                          <m:t>𝑆</m:t>
                                        </m:r>
                                      </m:e>
                                      <m:sup>
                                        <m:r>
                                          <a:rPr lang="es-AR" sz="1500">
                                            <a:effectLst/>
                                            <a:latin typeface="Cambria Math" panose="02040503050406030204" pitchFamily="18" charset="0"/>
                                          </a:rPr>
                                          <m:t>2</m:t>
                                        </m:r>
                                      </m:sup>
                                    </m:sSup>
                                  </m:num>
                                  <m:den>
                                    <m:sSup>
                                      <m:sSupPr>
                                        <m:ctrlPr>
                                          <a:rPr lang="es-AR" sz="1500" i="1">
                                            <a:effectLst/>
                                            <a:latin typeface="Cambria Math" panose="02040503050406030204" pitchFamily="18" charset="0"/>
                                          </a:rPr>
                                        </m:ctrlPr>
                                      </m:sSupPr>
                                      <m:e>
                                        <m:r>
                                          <a:rPr lang="es-AR" sz="1500">
                                            <a:effectLst/>
                                            <a:latin typeface="Cambria Math" panose="02040503050406030204" pitchFamily="18" charset="0"/>
                                          </a:rPr>
                                          <m:t>𝜎</m:t>
                                        </m:r>
                                      </m:e>
                                      <m:sup>
                                        <m:r>
                                          <a:rPr lang="es-AR" sz="1500">
                                            <a:effectLst/>
                                            <a:latin typeface="Cambria Math" panose="02040503050406030204" pitchFamily="18" charset="0"/>
                                          </a:rPr>
                                          <m:t>2</m:t>
                                        </m:r>
                                      </m:sup>
                                    </m:sSup>
                                  </m:den>
                                </m:f>
                                <m:r>
                                  <a:rPr lang="es-AR" sz="1500">
                                    <a:effectLst/>
                                    <a:latin typeface="Cambria Math" panose="02040503050406030204" pitchFamily="18" charset="0"/>
                                  </a:rPr>
                                  <m:t>~</m:t>
                                </m:r>
                                <m:sSubSup>
                                  <m:sSubSupPr>
                                    <m:ctrlPr>
                                      <a:rPr lang="es-AR" sz="1500" i="1">
                                        <a:effectLst/>
                                        <a:latin typeface="Cambria Math" panose="02040503050406030204" pitchFamily="18" charset="0"/>
                                      </a:rPr>
                                    </m:ctrlPr>
                                  </m:sSubSupPr>
                                  <m:e>
                                    <m:r>
                                      <a:rPr lang="es-AR" sz="1500">
                                        <a:effectLst/>
                                        <a:latin typeface="Cambria Math" panose="02040503050406030204" pitchFamily="18" charset="0"/>
                                      </a:rPr>
                                      <m:t>𝜒</m:t>
                                    </m:r>
                                  </m:e>
                                  <m:sub>
                                    <m:r>
                                      <a:rPr lang="es-AR" sz="1500">
                                        <a:effectLst/>
                                        <a:latin typeface="Cambria Math" panose="02040503050406030204" pitchFamily="18" charset="0"/>
                                      </a:rPr>
                                      <m:t>𝑛</m:t>
                                    </m:r>
                                    <m:r>
                                      <a:rPr lang="es-AR" sz="1500">
                                        <a:effectLst/>
                                        <a:latin typeface="Cambria Math" panose="02040503050406030204" pitchFamily="18" charset="0"/>
                                      </a:rPr>
                                      <m:t>−1</m:t>
                                    </m:r>
                                  </m:sub>
                                  <m:sup>
                                    <m:r>
                                      <a:rPr lang="es-AR" sz="1500">
                                        <a:effectLst/>
                                        <a:latin typeface="Cambria Math" panose="02040503050406030204" pitchFamily="18" charset="0"/>
                                      </a:rPr>
                                      <m:t>2</m:t>
                                    </m:r>
                                  </m:sup>
                                </m:sSubSup>
                              </m:oMath>
                            </m:oMathPara>
                          </a14:m>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AR" sz="1500" dirty="0">
                              <a:effectLst/>
                            </a:rPr>
                            <a:t> </a:t>
                          </a:r>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3552122"/>
                      </a:ext>
                    </a:extLst>
                  </a:tr>
                  <a:tr h="1546927">
                    <a:tc>
                      <a:txBody>
                        <a:bodyPr/>
                        <a:lstStyle/>
                        <a:p>
                          <a:pPr algn="ctr">
                            <a:lnSpc>
                              <a:spcPct val="115000"/>
                            </a:lnSpc>
                            <a:spcAft>
                              <a:spcPts val="0"/>
                            </a:spcAft>
                          </a:pPr>
                          <a:r>
                            <a:rPr lang="es-AR" sz="1100">
                              <a:effectLst/>
                            </a:rPr>
                            <a:t>Proporción Poblacional </a:t>
                          </a:r>
                          <a14:m>
                            <m:oMath xmlns:m="http://schemas.openxmlformats.org/officeDocument/2006/math">
                              <m:r>
                                <a:rPr lang="es-AR" sz="1100">
                                  <a:effectLst/>
                                  <a:latin typeface="Cambria Math" panose="02040503050406030204" pitchFamily="18" charset="0"/>
                                </a:rPr>
                                <m:t>𝑝</m:t>
                              </m:r>
                            </m:oMath>
                          </a14:m>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AR" sz="1500" dirty="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1500">
                                    <a:effectLst/>
                                    <a:latin typeface="Cambria Math" panose="02040503050406030204" pitchFamily="18" charset="0"/>
                                  </a:rPr>
                                  <m:t>𝑍</m:t>
                                </m:r>
                                <m:r>
                                  <a:rPr lang="es-AR" sz="1500">
                                    <a:effectLst/>
                                    <a:latin typeface="Cambria Math" panose="02040503050406030204" pitchFamily="18" charset="0"/>
                                  </a:rPr>
                                  <m:t>=</m:t>
                                </m:r>
                                <m:f>
                                  <m:fPr>
                                    <m:ctrlPr>
                                      <a:rPr lang="es-AR" sz="1500" i="1">
                                        <a:effectLst/>
                                        <a:latin typeface="Cambria Math" panose="02040503050406030204" pitchFamily="18" charset="0"/>
                                      </a:rPr>
                                    </m:ctrlPr>
                                  </m:fPr>
                                  <m:num>
                                    <m:acc>
                                      <m:accPr>
                                        <m:chr m:val="̅"/>
                                        <m:ctrlPr>
                                          <a:rPr lang="es-AR" sz="1500" i="1">
                                            <a:effectLst/>
                                            <a:latin typeface="Cambria Math" panose="02040503050406030204" pitchFamily="18" charset="0"/>
                                          </a:rPr>
                                        </m:ctrlPr>
                                      </m:accPr>
                                      <m:e>
                                        <m:r>
                                          <a:rPr lang="es-AR" sz="1500">
                                            <a:effectLst/>
                                            <a:latin typeface="Cambria Math" panose="02040503050406030204" pitchFamily="18" charset="0"/>
                                          </a:rPr>
                                          <m:t>𝑝</m:t>
                                        </m:r>
                                      </m:e>
                                    </m:acc>
                                    <m:r>
                                      <a:rPr lang="es-AR" sz="1500">
                                        <a:effectLst/>
                                        <a:latin typeface="Cambria Math" panose="02040503050406030204" pitchFamily="18" charset="0"/>
                                      </a:rPr>
                                      <m:t>−</m:t>
                                    </m:r>
                                    <m:r>
                                      <a:rPr lang="es-AR" sz="1500">
                                        <a:effectLst/>
                                        <a:latin typeface="Cambria Math" panose="02040503050406030204" pitchFamily="18" charset="0"/>
                                      </a:rPr>
                                      <m:t>𝑝</m:t>
                                    </m:r>
                                  </m:num>
                                  <m:den>
                                    <m:rad>
                                      <m:radPr>
                                        <m:degHide m:val="on"/>
                                        <m:ctrlPr>
                                          <a:rPr lang="es-AR" sz="1500" i="1">
                                            <a:effectLst/>
                                            <a:latin typeface="Cambria Math" panose="02040503050406030204" pitchFamily="18" charset="0"/>
                                          </a:rPr>
                                        </m:ctrlPr>
                                      </m:radPr>
                                      <m:deg/>
                                      <m:e>
                                        <m:f>
                                          <m:fPr>
                                            <m:ctrlPr>
                                              <a:rPr lang="es-AR" sz="1500" i="1">
                                                <a:effectLst/>
                                                <a:latin typeface="Cambria Math" panose="02040503050406030204" pitchFamily="18" charset="0"/>
                                              </a:rPr>
                                            </m:ctrlPr>
                                          </m:fPr>
                                          <m:num>
                                            <m:r>
                                              <a:rPr lang="es-AR" sz="1500">
                                                <a:effectLst/>
                                                <a:latin typeface="Cambria Math" panose="02040503050406030204" pitchFamily="18" charset="0"/>
                                              </a:rPr>
                                              <m:t>𝑝</m:t>
                                            </m:r>
                                            <m:r>
                                              <a:rPr lang="es-AR" sz="1500">
                                                <a:effectLst/>
                                                <a:latin typeface="Cambria Math" panose="02040503050406030204" pitchFamily="18" charset="0"/>
                                              </a:rPr>
                                              <m:t>(1−</m:t>
                                            </m:r>
                                            <m:r>
                                              <a:rPr lang="es-AR" sz="1500">
                                                <a:effectLst/>
                                                <a:latin typeface="Cambria Math" panose="02040503050406030204" pitchFamily="18" charset="0"/>
                                              </a:rPr>
                                              <m:t>𝑝</m:t>
                                            </m:r>
                                            <m:r>
                                              <a:rPr lang="es-AR" sz="1500">
                                                <a:effectLst/>
                                                <a:latin typeface="Cambria Math" panose="02040503050406030204" pitchFamily="18" charset="0"/>
                                              </a:rPr>
                                              <m:t>)</m:t>
                                            </m:r>
                                          </m:num>
                                          <m:den>
                                            <m:r>
                                              <a:rPr lang="es-AR" sz="1500">
                                                <a:effectLst/>
                                                <a:latin typeface="Cambria Math" panose="02040503050406030204" pitchFamily="18" charset="0"/>
                                              </a:rPr>
                                              <m:t>𝑛</m:t>
                                            </m:r>
                                          </m:den>
                                        </m:f>
                                      </m:e>
                                    </m:rad>
                                  </m:den>
                                </m:f>
                                <m:r>
                                  <a:rPr lang="es-AR" sz="1500">
                                    <a:effectLst/>
                                    <a:latin typeface="Cambria Math" panose="02040503050406030204" pitchFamily="18" charset="0"/>
                                  </a:rPr>
                                  <m:t>⟶</m:t>
                                </m:r>
                                <m:r>
                                  <a:rPr lang="es-AR" sz="1500">
                                    <a:effectLst/>
                                    <a:latin typeface="Cambria Math" panose="02040503050406030204" pitchFamily="18" charset="0"/>
                                  </a:rPr>
                                  <m:t>𝑁</m:t>
                                </m:r>
                                <m:r>
                                  <a:rPr lang="es-AR" sz="1500">
                                    <a:effectLst/>
                                    <a:latin typeface="Cambria Math" panose="02040503050406030204" pitchFamily="18" charset="0"/>
                                  </a:rPr>
                                  <m:t>(0,1)</m:t>
                                </m:r>
                              </m:oMath>
                            </m:oMathPara>
                          </a14:m>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s-AR" sz="1500" dirty="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1500">
                                    <a:effectLst/>
                                    <a:latin typeface="Cambria Math" panose="02040503050406030204" pitchFamily="18" charset="0"/>
                                  </a:rPr>
                                  <m:t>𝑍</m:t>
                                </m:r>
                                <m:r>
                                  <a:rPr lang="es-AR" sz="1500">
                                    <a:effectLst/>
                                    <a:latin typeface="Cambria Math" panose="02040503050406030204" pitchFamily="18" charset="0"/>
                                  </a:rPr>
                                  <m:t>=</m:t>
                                </m:r>
                                <m:f>
                                  <m:fPr>
                                    <m:ctrlPr>
                                      <a:rPr lang="es-AR" sz="1500" i="1">
                                        <a:effectLst/>
                                        <a:latin typeface="Cambria Math" panose="02040503050406030204" pitchFamily="18" charset="0"/>
                                      </a:rPr>
                                    </m:ctrlPr>
                                  </m:fPr>
                                  <m:num>
                                    <m:acc>
                                      <m:accPr>
                                        <m:chr m:val="̅"/>
                                        <m:ctrlPr>
                                          <a:rPr lang="es-AR" sz="1500" i="1">
                                            <a:effectLst/>
                                            <a:latin typeface="Cambria Math" panose="02040503050406030204" pitchFamily="18" charset="0"/>
                                          </a:rPr>
                                        </m:ctrlPr>
                                      </m:accPr>
                                      <m:e>
                                        <m:r>
                                          <a:rPr lang="es-AR" sz="1500">
                                            <a:effectLst/>
                                            <a:latin typeface="Cambria Math" panose="02040503050406030204" pitchFamily="18" charset="0"/>
                                          </a:rPr>
                                          <m:t>𝑝</m:t>
                                        </m:r>
                                      </m:e>
                                    </m:acc>
                                    <m:r>
                                      <a:rPr lang="es-AR" sz="1500">
                                        <a:effectLst/>
                                        <a:latin typeface="Cambria Math" panose="02040503050406030204" pitchFamily="18" charset="0"/>
                                      </a:rPr>
                                      <m:t>−</m:t>
                                    </m:r>
                                    <m:r>
                                      <a:rPr lang="es-AR" sz="1500">
                                        <a:effectLst/>
                                        <a:latin typeface="Cambria Math" panose="02040503050406030204" pitchFamily="18" charset="0"/>
                                      </a:rPr>
                                      <m:t>𝑝</m:t>
                                    </m:r>
                                  </m:num>
                                  <m:den>
                                    <m:rad>
                                      <m:radPr>
                                        <m:degHide m:val="on"/>
                                        <m:ctrlPr>
                                          <a:rPr lang="es-AR" sz="1500" i="1">
                                            <a:effectLst/>
                                            <a:latin typeface="Cambria Math" panose="02040503050406030204" pitchFamily="18" charset="0"/>
                                          </a:rPr>
                                        </m:ctrlPr>
                                      </m:radPr>
                                      <m:deg/>
                                      <m:e>
                                        <m:f>
                                          <m:fPr>
                                            <m:ctrlPr>
                                              <a:rPr lang="es-AR" sz="1500" i="1">
                                                <a:effectLst/>
                                                <a:latin typeface="Cambria Math" panose="02040503050406030204" pitchFamily="18" charset="0"/>
                                              </a:rPr>
                                            </m:ctrlPr>
                                          </m:fPr>
                                          <m:num>
                                            <m:r>
                                              <a:rPr lang="es-AR" sz="1500">
                                                <a:effectLst/>
                                                <a:latin typeface="Cambria Math" panose="02040503050406030204" pitchFamily="18" charset="0"/>
                                              </a:rPr>
                                              <m:t>𝑝</m:t>
                                            </m:r>
                                            <m:r>
                                              <a:rPr lang="es-AR" sz="1500">
                                                <a:effectLst/>
                                                <a:latin typeface="Cambria Math" panose="02040503050406030204" pitchFamily="18" charset="0"/>
                                              </a:rPr>
                                              <m:t>(1−</m:t>
                                            </m:r>
                                            <m:r>
                                              <a:rPr lang="es-AR" sz="1500">
                                                <a:effectLst/>
                                                <a:latin typeface="Cambria Math" panose="02040503050406030204" pitchFamily="18" charset="0"/>
                                              </a:rPr>
                                              <m:t>𝑝</m:t>
                                            </m:r>
                                            <m:r>
                                              <a:rPr lang="es-AR" sz="1500">
                                                <a:effectLst/>
                                                <a:latin typeface="Cambria Math" panose="02040503050406030204" pitchFamily="18" charset="0"/>
                                              </a:rPr>
                                              <m:t>)</m:t>
                                            </m:r>
                                          </m:num>
                                          <m:den>
                                            <m:r>
                                              <a:rPr lang="es-AR" sz="1500">
                                                <a:effectLst/>
                                                <a:latin typeface="Cambria Math" panose="02040503050406030204" pitchFamily="18" charset="0"/>
                                              </a:rPr>
                                              <m:t>𝑛</m:t>
                                            </m:r>
                                          </m:den>
                                        </m:f>
                                        <m:d>
                                          <m:dPr>
                                            <m:ctrlPr>
                                              <a:rPr lang="es-AR" sz="1500" i="1">
                                                <a:effectLst/>
                                                <a:latin typeface="Cambria Math" panose="02040503050406030204" pitchFamily="18" charset="0"/>
                                              </a:rPr>
                                            </m:ctrlPr>
                                          </m:dPr>
                                          <m:e>
                                            <m:f>
                                              <m:fPr>
                                                <m:ctrlPr>
                                                  <a:rPr lang="es-AR" sz="1500" i="1">
                                                    <a:effectLst/>
                                                    <a:latin typeface="Cambria Math" panose="02040503050406030204" pitchFamily="18" charset="0"/>
                                                  </a:rPr>
                                                </m:ctrlPr>
                                              </m:fPr>
                                              <m:num>
                                                <m:r>
                                                  <a:rPr lang="es-AR" sz="1500">
                                                    <a:effectLst/>
                                                    <a:latin typeface="Cambria Math" panose="02040503050406030204" pitchFamily="18" charset="0"/>
                                                  </a:rPr>
                                                  <m:t>𝑁</m:t>
                                                </m:r>
                                                <m:r>
                                                  <a:rPr lang="es-AR" sz="1500">
                                                    <a:effectLst/>
                                                    <a:latin typeface="Cambria Math" panose="02040503050406030204" pitchFamily="18" charset="0"/>
                                                  </a:rPr>
                                                  <m:t>−</m:t>
                                                </m:r>
                                                <m:r>
                                                  <a:rPr lang="es-AR" sz="1500">
                                                    <a:effectLst/>
                                                    <a:latin typeface="Cambria Math" panose="02040503050406030204" pitchFamily="18" charset="0"/>
                                                  </a:rPr>
                                                  <m:t>𝑛</m:t>
                                                </m:r>
                                              </m:num>
                                              <m:den>
                                                <m:r>
                                                  <a:rPr lang="es-AR" sz="1500">
                                                    <a:effectLst/>
                                                    <a:latin typeface="Cambria Math" panose="02040503050406030204" pitchFamily="18" charset="0"/>
                                                  </a:rPr>
                                                  <m:t>𝑁</m:t>
                                                </m:r>
                                                <m:r>
                                                  <a:rPr lang="es-AR" sz="1500">
                                                    <a:effectLst/>
                                                    <a:latin typeface="Cambria Math" panose="02040503050406030204" pitchFamily="18" charset="0"/>
                                                  </a:rPr>
                                                  <m:t>−1</m:t>
                                                </m:r>
                                              </m:den>
                                            </m:f>
                                          </m:e>
                                        </m:d>
                                      </m:e>
                                    </m:rad>
                                  </m:den>
                                </m:f>
                                <m:r>
                                  <a:rPr lang="es-AR" sz="1500">
                                    <a:effectLst/>
                                    <a:latin typeface="Cambria Math" panose="02040503050406030204" pitchFamily="18" charset="0"/>
                                  </a:rPr>
                                  <m:t>⟶</m:t>
                                </m:r>
                                <m:r>
                                  <a:rPr lang="es-AR" sz="1500">
                                    <a:effectLst/>
                                    <a:latin typeface="Cambria Math" panose="02040503050406030204" pitchFamily="18" charset="0"/>
                                  </a:rPr>
                                  <m:t>𝑁</m:t>
                                </m:r>
                                <m:r>
                                  <a:rPr lang="es-AR" sz="1500">
                                    <a:effectLst/>
                                    <a:latin typeface="Cambria Math" panose="02040503050406030204" pitchFamily="18" charset="0"/>
                                  </a:rPr>
                                  <m:t>(0,1)</m:t>
                                </m:r>
                              </m:oMath>
                            </m:oMathPara>
                          </a14:m>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8485763"/>
                      </a:ext>
                    </a:extLst>
                  </a:tr>
                </a:tbl>
              </a:graphicData>
            </a:graphic>
          </p:graphicFrame>
        </mc:Choice>
        <mc:Fallback>
          <p:graphicFrame>
            <p:nvGraphicFramePr>
              <p:cNvPr id="2" name="Tabla 1">
                <a:extLst>
                  <a:ext uri="{FF2B5EF4-FFF2-40B4-BE49-F238E27FC236}">
                    <a16:creationId xmlns:a16="http://schemas.microsoft.com/office/drawing/2014/main" id="{10BDC2BF-A55C-4C18-9CAA-60F45067D19E}"/>
                  </a:ext>
                </a:extLst>
              </p:cNvPr>
              <p:cNvGraphicFramePr>
                <a:graphicFrameLocks noGrp="1"/>
              </p:cNvGraphicFramePr>
              <p:nvPr/>
            </p:nvGraphicFramePr>
            <p:xfrm>
              <a:off x="2135561" y="908720"/>
              <a:ext cx="7920879" cy="5544616"/>
            </p:xfrm>
            <a:graphic>
              <a:graphicData uri="http://schemas.openxmlformats.org/drawingml/2006/table">
                <a:tbl>
                  <a:tblPr firstRow="1" firstCol="1" bandRow="1">
                    <a:tableStyleId>{00A15C55-8517-42AA-B614-E9B94910E393}</a:tableStyleId>
                  </a:tblPr>
                  <a:tblGrid>
                    <a:gridCol w="2043762">
                      <a:extLst>
                        <a:ext uri="{9D8B030D-6E8A-4147-A177-3AD203B41FA5}">
                          <a16:colId xmlns:a16="http://schemas.microsoft.com/office/drawing/2014/main" val="1974449576"/>
                        </a:ext>
                      </a:extLst>
                    </a:gridCol>
                    <a:gridCol w="2751218">
                      <a:extLst>
                        <a:ext uri="{9D8B030D-6E8A-4147-A177-3AD203B41FA5}">
                          <a16:colId xmlns:a16="http://schemas.microsoft.com/office/drawing/2014/main" val="2522008330"/>
                        </a:ext>
                      </a:extLst>
                    </a:gridCol>
                    <a:gridCol w="3125899">
                      <a:extLst>
                        <a:ext uri="{9D8B030D-6E8A-4147-A177-3AD203B41FA5}">
                          <a16:colId xmlns:a16="http://schemas.microsoft.com/office/drawing/2014/main" val="3902583368"/>
                        </a:ext>
                      </a:extLst>
                    </a:gridCol>
                  </a:tblGrid>
                  <a:tr h="240614">
                    <a:tc>
                      <a:txBody>
                        <a:bodyPr/>
                        <a:lstStyle/>
                        <a:p>
                          <a:pPr algn="ctr">
                            <a:lnSpc>
                              <a:spcPct val="115000"/>
                            </a:lnSpc>
                            <a:spcAft>
                              <a:spcPts val="0"/>
                            </a:spcAft>
                          </a:pPr>
                          <a:r>
                            <a:rPr lang="es-AR" sz="1100">
                              <a:effectLst/>
                            </a:rPr>
                            <a:t>POBLACIÓN NORMAL</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100">
                              <a:effectLst/>
                            </a:rPr>
                            <a:t>Población Infinita</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100">
                              <a:effectLst/>
                            </a:rPr>
                            <a:t>Población Finita</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416852"/>
                      </a:ext>
                    </a:extLst>
                  </a:tr>
                  <a:tr h="1368388">
                    <a:tc>
                      <a:txBody>
                        <a:bodyPr/>
                        <a:lstStyle/>
                        <a:p>
                          <a:endParaRPr lang="es-AR"/>
                        </a:p>
                      </a:txBody>
                      <a:tcPr marL="68580" marR="68580" marT="0" marB="0" anchor="ctr">
                        <a:blipFill>
                          <a:blip r:embed="rId2"/>
                          <a:stretch>
                            <a:fillRect l="-299" t="-19556" r="-289254" b="-288000"/>
                          </a:stretch>
                        </a:blipFill>
                      </a:tcPr>
                    </a:tc>
                    <a:tc>
                      <a:txBody>
                        <a:bodyPr/>
                        <a:lstStyle/>
                        <a:p>
                          <a:endParaRPr lang="es-AR"/>
                        </a:p>
                      </a:txBody>
                      <a:tcPr marL="68580" marR="68580" marT="0" marB="0" anchor="ctr">
                        <a:blipFill>
                          <a:blip r:embed="rId2"/>
                          <a:stretch>
                            <a:fillRect l="-74336" t="-19556" r="-114381" b="-288000"/>
                          </a:stretch>
                        </a:blipFill>
                      </a:tcPr>
                    </a:tc>
                    <a:tc>
                      <a:txBody>
                        <a:bodyPr/>
                        <a:lstStyle/>
                        <a:p>
                          <a:endParaRPr lang="es-AR"/>
                        </a:p>
                      </a:txBody>
                      <a:tcPr marL="68580" marR="68580" marT="0" marB="0" anchor="ctr">
                        <a:blipFill>
                          <a:blip r:embed="rId2"/>
                          <a:stretch>
                            <a:fillRect l="-153606" t="-19556" r="-780" b="-288000"/>
                          </a:stretch>
                        </a:blipFill>
                      </a:tcPr>
                    </a:tc>
                    <a:extLst>
                      <a:ext uri="{0D108BD9-81ED-4DB2-BD59-A6C34878D82A}">
                        <a16:rowId xmlns:a16="http://schemas.microsoft.com/office/drawing/2014/main" val="3111421108"/>
                      </a:ext>
                    </a:extLst>
                  </a:tr>
                  <a:tr h="1368388">
                    <a:tc>
                      <a:txBody>
                        <a:bodyPr/>
                        <a:lstStyle/>
                        <a:p>
                          <a:endParaRPr lang="es-AR"/>
                        </a:p>
                      </a:txBody>
                      <a:tcPr marL="68580" marR="68580" marT="0" marB="0" anchor="ctr">
                        <a:blipFill>
                          <a:blip r:embed="rId2"/>
                          <a:stretch>
                            <a:fillRect l="-299" t="-119556" r="-289254" b="-188000"/>
                          </a:stretch>
                        </a:blipFill>
                      </a:tcPr>
                    </a:tc>
                    <a:tc>
                      <a:txBody>
                        <a:bodyPr/>
                        <a:lstStyle/>
                        <a:p>
                          <a:endParaRPr lang="es-AR"/>
                        </a:p>
                      </a:txBody>
                      <a:tcPr marL="68580" marR="68580" marT="0" marB="0" anchor="ctr">
                        <a:blipFill>
                          <a:blip r:embed="rId2"/>
                          <a:stretch>
                            <a:fillRect l="-74336" t="-119556" r="-114381" b="-188000"/>
                          </a:stretch>
                        </a:blipFill>
                      </a:tcPr>
                    </a:tc>
                    <a:tc>
                      <a:txBody>
                        <a:bodyPr/>
                        <a:lstStyle/>
                        <a:p>
                          <a:endParaRPr lang="es-AR"/>
                        </a:p>
                      </a:txBody>
                      <a:tcPr marL="68580" marR="68580" marT="0" marB="0" anchor="ctr">
                        <a:blipFill>
                          <a:blip r:embed="rId2"/>
                          <a:stretch>
                            <a:fillRect l="-153606" t="-119556" r="-780" b="-188000"/>
                          </a:stretch>
                        </a:blipFill>
                      </a:tcPr>
                    </a:tc>
                    <a:extLst>
                      <a:ext uri="{0D108BD9-81ED-4DB2-BD59-A6C34878D82A}">
                        <a16:rowId xmlns:a16="http://schemas.microsoft.com/office/drawing/2014/main" val="737046873"/>
                      </a:ext>
                    </a:extLst>
                  </a:tr>
                  <a:tr h="1020299">
                    <a:tc>
                      <a:txBody>
                        <a:bodyPr/>
                        <a:lstStyle/>
                        <a:p>
                          <a:endParaRPr lang="es-AR"/>
                        </a:p>
                      </a:txBody>
                      <a:tcPr marL="68580" marR="68580" marT="0" marB="0" anchor="ctr">
                        <a:blipFill>
                          <a:blip r:embed="rId2"/>
                          <a:stretch>
                            <a:fillRect l="-299" t="-295808" r="-289254" b="-153293"/>
                          </a:stretch>
                        </a:blipFill>
                      </a:tcPr>
                    </a:tc>
                    <a:tc>
                      <a:txBody>
                        <a:bodyPr/>
                        <a:lstStyle/>
                        <a:p>
                          <a:endParaRPr lang="es-AR"/>
                        </a:p>
                      </a:txBody>
                      <a:tcPr marL="68580" marR="68580" marT="0" marB="0" anchor="ctr">
                        <a:blipFill>
                          <a:blip r:embed="rId2"/>
                          <a:stretch>
                            <a:fillRect l="-74336" t="-295808" r="-114381" b="-153293"/>
                          </a:stretch>
                        </a:blipFill>
                      </a:tcPr>
                    </a:tc>
                    <a:tc>
                      <a:txBody>
                        <a:bodyPr/>
                        <a:lstStyle/>
                        <a:p>
                          <a:pPr algn="ctr">
                            <a:lnSpc>
                              <a:spcPct val="115000"/>
                            </a:lnSpc>
                            <a:spcAft>
                              <a:spcPts val="0"/>
                            </a:spcAft>
                          </a:pPr>
                          <a:r>
                            <a:rPr lang="es-AR" sz="1500" dirty="0">
                              <a:effectLst/>
                            </a:rPr>
                            <a:t> </a:t>
                          </a:r>
                          <a:endParaRPr lang="es-AR"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3552122"/>
                      </a:ext>
                    </a:extLst>
                  </a:tr>
                  <a:tr h="1546927">
                    <a:tc>
                      <a:txBody>
                        <a:bodyPr/>
                        <a:lstStyle/>
                        <a:p>
                          <a:endParaRPr lang="es-AR"/>
                        </a:p>
                      </a:txBody>
                      <a:tcPr marL="68580" marR="68580" marT="0" marB="0" anchor="ctr">
                        <a:blipFill>
                          <a:blip r:embed="rId2"/>
                          <a:stretch>
                            <a:fillRect l="-299" t="-260236" r="-289254" b="-787"/>
                          </a:stretch>
                        </a:blipFill>
                      </a:tcPr>
                    </a:tc>
                    <a:tc>
                      <a:txBody>
                        <a:bodyPr/>
                        <a:lstStyle/>
                        <a:p>
                          <a:endParaRPr lang="es-AR"/>
                        </a:p>
                      </a:txBody>
                      <a:tcPr marL="68580" marR="68580" marT="0" marB="0" anchor="ctr">
                        <a:blipFill>
                          <a:blip r:embed="rId2"/>
                          <a:stretch>
                            <a:fillRect l="-74336" t="-260236" r="-114381" b="-787"/>
                          </a:stretch>
                        </a:blipFill>
                      </a:tcPr>
                    </a:tc>
                    <a:tc>
                      <a:txBody>
                        <a:bodyPr/>
                        <a:lstStyle/>
                        <a:p>
                          <a:endParaRPr lang="es-AR"/>
                        </a:p>
                      </a:txBody>
                      <a:tcPr marL="68580" marR="68580" marT="0" marB="0" anchor="ctr">
                        <a:blipFill>
                          <a:blip r:embed="rId2"/>
                          <a:stretch>
                            <a:fillRect l="-153606" t="-260236" r="-780" b="-787"/>
                          </a:stretch>
                        </a:blipFill>
                      </a:tcPr>
                    </a:tc>
                    <a:extLst>
                      <a:ext uri="{0D108BD9-81ED-4DB2-BD59-A6C34878D82A}">
                        <a16:rowId xmlns:a16="http://schemas.microsoft.com/office/drawing/2014/main" val="3378485763"/>
                      </a:ext>
                    </a:extLst>
                  </a:tr>
                </a:tbl>
              </a:graphicData>
            </a:graphic>
          </p:graphicFrame>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29E82E4B-6406-3574-7FB3-AFA01597FB3C}"/>
                  </a:ext>
                </a:extLst>
              </p14:cNvPr>
              <p14:cNvContentPartPr/>
              <p14:nvPr/>
            </p14:nvContentPartPr>
            <p14:xfrm>
              <a:off x="2590920" y="3137040"/>
              <a:ext cx="2965680" cy="482760"/>
            </p14:xfrm>
          </p:contentPart>
        </mc:Choice>
        <mc:Fallback>
          <p:pic>
            <p:nvPicPr>
              <p:cNvPr id="3" name="Entrada de lápiz 2">
                <a:extLst>
                  <a:ext uri="{FF2B5EF4-FFF2-40B4-BE49-F238E27FC236}">
                    <a16:creationId xmlns:a16="http://schemas.microsoft.com/office/drawing/2014/main" id="{29E82E4B-6406-3574-7FB3-AFA01597FB3C}"/>
                  </a:ext>
                </a:extLst>
              </p:cNvPr>
              <p:cNvPicPr/>
              <p:nvPr/>
            </p:nvPicPr>
            <p:blipFill>
              <a:blip r:embed="rId4"/>
              <a:stretch>
                <a:fillRect/>
              </a:stretch>
            </p:blipFill>
            <p:spPr>
              <a:xfrm>
                <a:off x="2581560" y="3127680"/>
                <a:ext cx="2984400" cy="501480"/>
              </a:xfrm>
              <a:prstGeom prst="rect">
                <a:avLst/>
              </a:prstGeom>
            </p:spPr>
          </p:pic>
        </mc:Fallback>
      </mc:AlternateContent>
    </p:spTree>
    <p:extLst>
      <p:ext uri="{BB962C8B-B14F-4D97-AF65-F5344CB8AC3E}">
        <p14:creationId xmlns:p14="http://schemas.microsoft.com/office/powerpoint/2010/main" val="92677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3139321"/>
          </a:xfrm>
          <a:prstGeom prst="rect">
            <a:avLst/>
          </a:prstGeom>
        </p:spPr>
        <p:txBody>
          <a:bodyPr wrap="square">
            <a:spAutoFit/>
          </a:bodyPr>
          <a:lstStyle/>
          <a:p>
            <a:pPr algn="just"/>
            <a:r>
              <a:rPr lang="es-AR" dirty="0"/>
              <a:t>En esta parte de la materia se estudiará el proceso para decidir si una determinada afirmación acerca de una población (o de varias poblaciones) está sustentada por una evidencia experimental obtenida mediante una o más muestras extraídas de dichas poblaciones bajo estudio.</a:t>
            </a:r>
          </a:p>
          <a:p>
            <a:pPr algn="just"/>
            <a:endParaRPr lang="es-AR" dirty="0"/>
          </a:p>
          <a:p>
            <a:pPr algn="just"/>
            <a:r>
              <a:rPr lang="es-AR" dirty="0"/>
              <a:t>En forma general, las afirmaciones se refieren al valor numérico desconocido de los parámetros estadísticos o formas funcionales desconocidas.</a:t>
            </a:r>
          </a:p>
          <a:p>
            <a:pPr algn="just"/>
            <a:endParaRPr lang="es-AR" dirty="0"/>
          </a:p>
          <a:p>
            <a:pPr algn="just"/>
            <a:r>
              <a:rPr lang="es-AR" dirty="0"/>
              <a:t>Dado que se emplea un Muestreo Probabilístico, la decisión se toma basándose en el valor de probabilidad de cometer errores en dicha decisión y consecuentemente en la acción que se realice.</a:t>
            </a:r>
          </a:p>
        </p:txBody>
      </p:sp>
    </p:spTree>
    <p:extLst>
      <p:ext uri="{BB962C8B-B14F-4D97-AF65-F5344CB8AC3E}">
        <p14:creationId xmlns:p14="http://schemas.microsoft.com/office/powerpoint/2010/main" val="2212244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79576" y="3140969"/>
            <a:ext cx="7884368" cy="646331"/>
          </a:xfrm>
          <a:prstGeom prst="rect">
            <a:avLst/>
          </a:prstGeom>
          <a:noFill/>
        </p:spPr>
        <p:txBody>
          <a:bodyPr wrap="square" rtlCol="0">
            <a:spAutoFit/>
          </a:bodyPr>
          <a:lstStyle/>
          <a:p>
            <a:pPr algn="ctr"/>
            <a:r>
              <a:rPr lang="es-ES" sz="3600" b="1" dirty="0">
                <a:solidFill>
                  <a:srgbClr val="FF0000"/>
                </a:solidFill>
              </a:rPr>
              <a:t>Resolución de Ejercicio de la Guía</a:t>
            </a:r>
            <a:endParaRPr lang="es-AR" sz="2000" b="1" dirty="0">
              <a:solidFill>
                <a:srgbClr val="FF0000"/>
              </a:solidFill>
            </a:endParaRPr>
          </a:p>
        </p:txBody>
      </p:sp>
    </p:spTree>
    <p:extLst>
      <p:ext uri="{BB962C8B-B14F-4D97-AF65-F5344CB8AC3E}">
        <p14:creationId xmlns:p14="http://schemas.microsoft.com/office/powerpoint/2010/main" val="3928427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9BF57C9-E960-4600-BD1B-60E587A3F6E4}"/>
              </a:ext>
            </a:extLst>
          </p:cNvPr>
          <p:cNvPicPr>
            <a:picLocks noChangeAspect="1"/>
          </p:cNvPicPr>
          <p:nvPr/>
        </p:nvPicPr>
        <p:blipFill>
          <a:blip r:embed="rId2"/>
          <a:stretch>
            <a:fillRect/>
          </a:stretch>
        </p:blipFill>
        <p:spPr>
          <a:xfrm>
            <a:off x="1871663" y="1052737"/>
            <a:ext cx="8448675" cy="2009775"/>
          </a:xfrm>
          <a:prstGeom prst="rect">
            <a:avLst/>
          </a:prstGeom>
        </p:spPr>
      </p:pic>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80330F52-488B-4CCB-917A-0128B6E4F71C}"/>
                  </a:ext>
                </a:extLst>
              </p:cNvPr>
              <p:cNvSpPr txBox="1"/>
              <p:nvPr/>
            </p:nvSpPr>
            <p:spPr>
              <a:xfrm>
                <a:off x="1643618" y="3290501"/>
                <a:ext cx="6450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𝑋</m:t>
                      </m:r>
                      <m:r>
                        <a:rPr lang="es-AR" i="1">
                          <a:latin typeface="Cambria Math" panose="02040503050406030204" pitchFamily="18" charset="0"/>
                        </a:rPr>
                        <m:t>=</m:t>
                      </m:r>
                      <m:r>
                        <a:rPr lang="es-AR" i="1">
                          <a:latin typeface="Cambria Math" panose="02040503050406030204" pitchFamily="18" charset="0"/>
                        </a:rPr>
                        <m:t>𝑃𝑟𝑒𝑐𝑖𝑜𝑠</m:t>
                      </m:r>
                      <m:r>
                        <a:rPr lang="es-AR" i="1">
                          <a:latin typeface="Cambria Math" panose="02040503050406030204" pitchFamily="18" charset="0"/>
                        </a:rPr>
                        <m:t> </m:t>
                      </m:r>
                      <m:r>
                        <a:rPr lang="es-AR" i="1">
                          <a:latin typeface="Cambria Math" panose="02040503050406030204" pitchFamily="18" charset="0"/>
                        </a:rPr>
                        <m:t>𝑑𝑒</m:t>
                      </m:r>
                      <m:r>
                        <a:rPr lang="es-AR" i="1">
                          <a:latin typeface="Cambria Math" panose="02040503050406030204" pitchFamily="18" charset="0"/>
                        </a:rPr>
                        <m:t> </m:t>
                      </m:r>
                      <m:r>
                        <a:rPr lang="es-AR" i="1">
                          <a:latin typeface="Cambria Math" panose="02040503050406030204" pitchFamily="18" charset="0"/>
                        </a:rPr>
                        <m:t>𝑢𝑛𝑎</m:t>
                      </m:r>
                      <m:r>
                        <a:rPr lang="es-AR" i="1">
                          <a:latin typeface="Cambria Math" panose="02040503050406030204" pitchFamily="18" charset="0"/>
                        </a:rPr>
                        <m:t> </m:t>
                      </m:r>
                      <m:r>
                        <a:rPr lang="es-AR" i="1">
                          <a:latin typeface="Cambria Math" panose="02040503050406030204" pitchFamily="18" charset="0"/>
                        </a:rPr>
                        <m:t>𝑑𝑒𝑡𝑒𝑟𝑚𝑖𝑛𝑎𝑑𝑎</m:t>
                      </m:r>
                      <m:r>
                        <a:rPr lang="es-AR" i="1">
                          <a:latin typeface="Cambria Math" panose="02040503050406030204" pitchFamily="18" charset="0"/>
                        </a:rPr>
                        <m:t> </m:t>
                      </m:r>
                      <m:r>
                        <a:rPr lang="es-AR" i="1">
                          <a:latin typeface="Cambria Math" panose="02040503050406030204" pitchFamily="18" charset="0"/>
                        </a:rPr>
                        <m:t>𝑐𝑎𝑛𝑎𝑠𝑡𝑎</m:t>
                      </m:r>
                      <m:r>
                        <a:rPr lang="es-AR" i="1">
                          <a:latin typeface="Cambria Math" panose="02040503050406030204" pitchFamily="18" charset="0"/>
                        </a:rPr>
                        <m:t> </m:t>
                      </m:r>
                      <m:r>
                        <a:rPr lang="es-AR" i="1">
                          <a:latin typeface="Cambria Math" panose="02040503050406030204" pitchFamily="18" charset="0"/>
                        </a:rPr>
                        <m:t>𝑑𝑒</m:t>
                      </m:r>
                      <m:r>
                        <a:rPr lang="es-AR" i="1">
                          <a:latin typeface="Cambria Math" panose="02040503050406030204" pitchFamily="18" charset="0"/>
                        </a:rPr>
                        <m:t> </m:t>
                      </m:r>
                      <m:r>
                        <a:rPr lang="es-AR" i="1">
                          <a:latin typeface="Cambria Math" panose="02040503050406030204" pitchFamily="18" charset="0"/>
                        </a:rPr>
                        <m:t>𝑝𝑟𝑜𝑑𝑢𝑐𝑡𝑜𝑠</m:t>
                      </m:r>
                      <m:r>
                        <a:rPr lang="es-AR" i="1">
                          <a:latin typeface="Cambria Math" panose="02040503050406030204" pitchFamily="18" charset="0"/>
                        </a:rPr>
                        <m:t> (</m:t>
                      </m:r>
                      <m:r>
                        <a:rPr lang="es-AR" i="1">
                          <a:latin typeface="Cambria Math" panose="02040503050406030204" pitchFamily="18" charset="0"/>
                        </a:rPr>
                        <m:t>𝐸𝑛</m:t>
                      </m:r>
                      <m:r>
                        <a:rPr lang="es-AR" i="1">
                          <a:latin typeface="Cambria Math" panose="02040503050406030204" pitchFamily="18" charset="0"/>
                        </a:rPr>
                        <m:t> $)</m:t>
                      </m:r>
                    </m:oMath>
                  </m:oMathPara>
                </a14:m>
                <a:endParaRPr lang="es-AR" dirty="0"/>
              </a:p>
            </p:txBody>
          </p:sp>
        </mc:Choice>
        <mc:Fallback>
          <p:sp>
            <p:nvSpPr>
              <p:cNvPr id="4" name="CuadroTexto 3">
                <a:extLst>
                  <a:ext uri="{FF2B5EF4-FFF2-40B4-BE49-F238E27FC236}">
                    <a16:creationId xmlns:a16="http://schemas.microsoft.com/office/drawing/2014/main" id="{80330F52-488B-4CCB-917A-0128B6E4F71C}"/>
                  </a:ext>
                </a:extLst>
              </p:cNvPr>
              <p:cNvSpPr txBox="1">
                <a:spLocks noRot="1" noChangeAspect="1" noMove="1" noResize="1" noEditPoints="1" noAdjustHandles="1" noChangeArrowheads="1" noChangeShapeType="1" noTextEdit="1"/>
              </p:cNvSpPr>
              <p:nvPr/>
            </p:nvSpPr>
            <p:spPr>
              <a:xfrm>
                <a:off x="1643618" y="3290501"/>
                <a:ext cx="6450164" cy="276999"/>
              </a:xfrm>
              <a:prstGeom prst="rect">
                <a:avLst/>
              </a:prstGeom>
              <a:blipFill>
                <a:blip r:embed="rId3"/>
                <a:stretch>
                  <a:fillRect l="-378" t="-4444" r="-756" b="-35556"/>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5" name="Rectángulo 4">
                <a:extLst>
                  <a:ext uri="{FF2B5EF4-FFF2-40B4-BE49-F238E27FC236}">
                    <a16:creationId xmlns:a16="http://schemas.microsoft.com/office/drawing/2014/main" id="{58D0487E-21A6-4BEB-8E62-5A1E36916EB2}"/>
                  </a:ext>
                </a:extLst>
              </p:cNvPr>
              <p:cNvSpPr/>
              <p:nvPr/>
            </p:nvSpPr>
            <p:spPr>
              <a:xfrm>
                <a:off x="1593447" y="3567499"/>
                <a:ext cx="19833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𝑋</m:t>
                      </m:r>
                      <m:r>
                        <a:rPr lang="es-AR" i="1">
                          <a:latin typeface="Cambria Math" panose="02040503050406030204" pitchFamily="18" charset="0"/>
                        </a:rPr>
                        <m:t> ~ </m:t>
                      </m:r>
                      <m:r>
                        <a:rPr lang="es-AR" i="1">
                          <a:latin typeface="Cambria Math" panose="02040503050406030204" pitchFamily="18" charset="0"/>
                        </a:rPr>
                        <m:t>𝑁</m:t>
                      </m:r>
                      <m:r>
                        <a:rPr lang="es-AR" i="1">
                          <a:latin typeface="Cambria Math" panose="02040503050406030204" pitchFamily="18" charset="0"/>
                        </a:rPr>
                        <m:t>(1780,110)</m:t>
                      </m:r>
                    </m:oMath>
                  </m:oMathPara>
                </a14:m>
                <a:endParaRPr lang="es-AR" dirty="0"/>
              </a:p>
            </p:txBody>
          </p:sp>
        </mc:Choice>
        <mc:Fallback>
          <p:sp>
            <p:nvSpPr>
              <p:cNvPr id="5" name="Rectángulo 4">
                <a:extLst>
                  <a:ext uri="{FF2B5EF4-FFF2-40B4-BE49-F238E27FC236}">
                    <a16:creationId xmlns:a16="http://schemas.microsoft.com/office/drawing/2014/main" id="{58D0487E-21A6-4BEB-8E62-5A1E36916EB2}"/>
                  </a:ext>
                </a:extLst>
              </p:cNvPr>
              <p:cNvSpPr>
                <a:spLocks noRot="1" noChangeAspect="1" noMove="1" noResize="1" noEditPoints="1" noAdjustHandles="1" noChangeArrowheads="1" noChangeShapeType="1" noTextEdit="1"/>
              </p:cNvSpPr>
              <p:nvPr/>
            </p:nvSpPr>
            <p:spPr>
              <a:xfrm>
                <a:off x="1593447" y="3567499"/>
                <a:ext cx="1983300" cy="369332"/>
              </a:xfrm>
              <a:prstGeom prst="rect">
                <a:avLst/>
              </a:prstGeom>
              <a:blipFill>
                <a:blip r:embed="rId4"/>
                <a:stretch>
                  <a:fillRect b="-13115"/>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A03B6C3C-FC03-4905-A1BE-656980A291A0}"/>
                  </a:ext>
                </a:extLst>
              </p:cNvPr>
              <p:cNvSpPr/>
              <p:nvPr/>
            </p:nvSpPr>
            <p:spPr>
              <a:xfrm>
                <a:off x="1593448" y="3916178"/>
                <a:ext cx="22413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𝑛</m:t>
                      </m:r>
                      <m:r>
                        <a:rPr lang="es-AR" i="1">
                          <a:latin typeface="Cambria Math" panose="02040503050406030204" pitchFamily="18" charset="0"/>
                        </a:rPr>
                        <m:t>=40⇒</m:t>
                      </m:r>
                      <m:acc>
                        <m:accPr>
                          <m:chr m:val="̅"/>
                          <m:ctrlPr>
                            <a:rPr lang="es-AR" i="1">
                              <a:latin typeface="Cambria Math" panose="02040503050406030204" pitchFamily="18" charset="0"/>
                              <a:ea typeface="Cambria Math" panose="02040503050406030204" pitchFamily="18" charset="0"/>
                            </a:rPr>
                          </m:ctrlPr>
                        </m:accPr>
                        <m:e>
                          <m:r>
                            <a:rPr lang="es-AR" i="1">
                              <a:latin typeface="Cambria Math" panose="02040503050406030204" pitchFamily="18" charset="0"/>
                              <a:ea typeface="Cambria Math" panose="02040503050406030204" pitchFamily="18" charset="0"/>
                            </a:rPr>
                            <m:t>𝑋</m:t>
                          </m:r>
                        </m:e>
                      </m:acc>
                      <m:r>
                        <a:rPr lang="es-AR" i="1">
                          <a:latin typeface="Cambria Math" panose="02040503050406030204" pitchFamily="18" charset="0"/>
                        </a:rPr>
                        <m:t>=1900</m:t>
                      </m:r>
                    </m:oMath>
                  </m:oMathPara>
                </a14:m>
                <a:endParaRPr lang="es-AR" dirty="0"/>
              </a:p>
            </p:txBody>
          </p:sp>
        </mc:Choice>
        <mc:Fallback>
          <p:sp>
            <p:nvSpPr>
              <p:cNvPr id="6" name="Rectángulo 5">
                <a:extLst>
                  <a:ext uri="{FF2B5EF4-FFF2-40B4-BE49-F238E27FC236}">
                    <a16:creationId xmlns:a16="http://schemas.microsoft.com/office/drawing/2014/main" id="{A03B6C3C-FC03-4905-A1BE-656980A291A0}"/>
                  </a:ext>
                </a:extLst>
              </p:cNvPr>
              <p:cNvSpPr>
                <a:spLocks noRot="1" noChangeAspect="1" noMove="1" noResize="1" noEditPoints="1" noAdjustHandles="1" noChangeArrowheads="1" noChangeShapeType="1" noTextEdit="1"/>
              </p:cNvSpPr>
              <p:nvPr/>
            </p:nvSpPr>
            <p:spPr>
              <a:xfrm>
                <a:off x="1593448" y="3916178"/>
                <a:ext cx="2241319" cy="369332"/>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7" name="Rectángulo 6">
                <a:extLst>
                  <a:ext uri="{FF2B5EF4-FFF2-40B4-BE49-F238E27FC236}">
                    <a16:creationId xmlns:a16="http://schemas.microsoft.com/office/drawing/2014/main" id="{7EF5BDAE-F140-43B4-9955-B553DDD5FDFE}"/>
                  </a:ext>
                </a:extLst>
              </p:cNvPr>
              <p:cNvSpPr/>
              <p:nvPr/>
            </p:nvSpPr>
            <p:spPr>
              <a:xfrm>
                <a:off x="1593448" y="4221055"/>
                <a:ext cx="11278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=0.05</m:t>
                      </m:r>
                    </m:oMath>
                  </m:oMathPara>
                </a14:m>
                <a:endParaRPr lang="es-AR" dirty="0"/>
              </a:p>
            </p:txBody>
          </p:sp>
        </mc:Choice>
        <mc:Fallback>
          <p:sp>
            <p:nvSpPr>
              <p:cNvPr id="7" name="Rectángulo 6">
                <a:extLst>
                  <a:ext uri="{FF2B5EF4-FFF2-40B4-BE49-F238E27FC236}">
                    <a16:creationId xmlns:a16="http://schemas.microsoft.com/office/drawing/2014/main" id="{7EF5BDAE-F140-43B4-9955-B553DDD5FDFE}"/>
                  </a:ext>
                </a:extLst>
              </p:cNvPr>
              <p:cNvSpPr>
                <a:spLocks noRot="1" noChangeAspect="1" noMove="1" noResize="1" noEditPoints="1" noAdjustHandles="1" noChangeArrowheads="1" noChangeShapeType="1" noTextEdit="1"/>
              </p:cNvSpPr>
              <p:nvPr/>
            </p:nvSpPr>
            <p:spPr>
              <a:xfrm>
                <a:off x="1593448" y="4221055"/>
                <a:ext cx="1127809" cy="369332"/>
              </a:xfrm>
              <a:prstGeom prst="rect">
                <a:avLst/>
              </a:prstGeom>
              <a:blipFill>
                <a:blip r:embed="rId6"/>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8" name="Rectángulo 7">
                <a:extLst>
                  <a:ext uri="{FF2B5EF4-FFF2-40B4-BE49-F238E27FC236}">
                    <a16:creationId xmlns:a16="http://schemas.microsoft.com/office/drawing/2014/main" id="{A6B3471A-F98A-4078-9BC1-B93F325A5FBF}"/>
                  </a:ext>
                </a:extLst>
              </p:cNvPr>
              <p:cNvSpPr/>
              <p:nvPr/>
            </p:nvSpPr>
            <p:spPr>
              <a:xfrm>
                <a:off x="1593447" y="4634189"/>
                <a:ext cx="9074553" cy="1477328"/>
              </a:xfrm>
              <a:prstGeom prst="rect">
                <a:avLst/>
              </a:prstGeom>
            </p:spPr>
            <p:txBody>
              <a:bodyPr wrap="square">
                <a:spAutoFit/>
              </a:bodyPr>
              <a:lstStyle/>
              <a:p>
                <a:r>
                  <a:rPr lang="es-AR" b="1" dirty="0">
                    <a:solidFill>
                      <a:srgbClr val="FF0000"/>
                    </a:solidFill>
                  </a:rPr>
                  <a:t>Planteo de Hipótesis</a:t>
                </a:r>
              </a:p>
              <a:p>
                <a:endParaRPr lang="es-AR" dirty="0"/>
              </a:p>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𝜇</m:t>
                      </m:r>
                      <m:r>
                        <a:rPr lang="es-AR" i="1">
                          <a:latin typeface="Cambria Math" panose="02040503050406030204" pitchFamily="18" charset="0"/>
                          <a:ea typeface="Cambria Math" panose="02040503050406030204" pitchFamily="18" charset="0"/>
                        </a:rPr>
                        <m:t>≤1780 </m:t>
                      </m:r>
                    </m:oMath>
                  </m:oMathPara>
                </a14:m>
                <a:endParaRPr lang="es-AR" i="1" dirty="0">
                  <a:latin typeface="Cambria Math" panose="02040503050406030204" pitchFamily="18" charset="0"/>
                  <a:ea typeface="Cambria Math" panose="02040503050406030204" pitchFamily="18" charset="0"/>
                </a:endParaRPr>
              </a:p>
              <a:p>
                <a:endParaRPr lang="es-A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𝜇</m:t>
                      </m:r>
                      <m:r>
                        <a:rPr lang="es-AR" i="1">
                          <a:latin typeface="Cambria Math" panose="02040503050406030204" pitchFamily="18" charset="0"/>
                          <a:ea typeface="Cambria Math" panose="02040503050406030204" pitchFamily="18" charset="0"/>
                        </a:rPr>
                        <m:t>&gt;</m:t>
                      </m:r>
                      <m:r>
                        <a:rPr lang="es-AR" i="1">
                          <a:latin typeface="Cambria Math" panose="02040503050406030204" pitchFamily="18" charset="0"/>
                          <a:ea typeface="Cambria Math" panose="02040503050406030204" pitchFamily="18" charset="0"/>
                        </a:rPr>
                        <m:t>1780</m:t>
                      </m:r>
                    </m:oMath>
                  </m:oMathPara>
                </a14:m>
                <a:endParaRPr lang="es-AR" dirty="0"/>
              </a:p>
            </p:txBody>
          </p:sp>
        </mc:Choice>
        <mc:Fallback>
          <p:sp>
            <p:nvSpPr>
              <p:cNvPr id="8" name="Rectángulo 7">
                <a:extLst>
                  <a:ext uri="{FF2B5EF4-FFF2-40B4-BE49-F238E27FC236}">
                    <a16:creationId xmlns:a16="http://schemas.microsoft.com/office/drawing/2014/main" id="{A6B3471A-F98A-4078-9BC1-B93F325A5FBF}"/>
                  </a:ext>
                </a:extLst>
              </p:cNvPr>
              <p:cNvSpPr>
                <a:spLocks noRot="1" noChangeAspect="1" noMove="1" noResize="1" noEditPoints="1" noAdjustHandles="1" noChangeArrowheads="1" noChangeShapeType="1" noTextEdit="1"/>
              </p:cNvSpPr>
              <p:nvPr/>
            </p:nvSpPr>
            <p:spPr>
              <a:xfrm>
                <a:off x="1593447" y="4634189"/>
                <a:ext cx="9074553" cy="1477328"/>
              </a:xfrm>
              <a:prstGeom prst="rect">
                <a:avLst/>
              </a:prstGeom>
              <a:blipFill>
                <a:blip r:embed="rId7"/>
                <a:stretch>
                  <a:fillRect l="-537" t="-2058"/>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8">
            <p14:nvContentPartPr>
              <p14:cNvPr id="2" name="Entrada de lápiz 1">
                <a:extLst>
                  <a:ext uri="{FF2B5EF4-FFF2-40B4-BE49-F238E27FC236}">
                    <a16:creationId xmlns:a16="http://schemas.microsoft.com/office/drawing/2014/main" id="{DE29D9A4-A1AB-23B6-7085-4C745FB2D23F}"/>
                  </a:ext>
                </a:extLst>
              </p14:cNvPr>
              <p14:cNvContentPartPr/>
              <p14:nvPr/>
            </p14:nvContentPartPr>
            <p14:xfrm>
              <a:off x="1650960" y="2603520"/>
              <a:ext cx="10535040" cy="4248360"/>
            </p14:xfrm>
          </p:contentPart>
        </mc:Choice>
        <mc:Fallback>
          <p:pic>
            <p:nvPicPr>
              <p:cNvPr id="2" name="Entrada de lápiz 1">
                <a:extLst>
                  <a:ext uri="{FF2B5EF4-FFF2-40B4-BE49-F238E27FC236}">
                    <a16:creationId xmlns:a16="http://schemas.microsoft.com/office/drawing/2014/main" id="{DE29D9A4-A1AB-23B6-7085-4C745FB2D23F}"/>
                  </a:ext>
                </a:extLst>
              </p:cNvPr>
              <p:cNvPicPr/>
              <p:nvPr/>
            </p:nvPicPr>
            <p:blipFill>
              <a:blip r:embed="rId9"/>
              <a:stretch>
                <a:fillRect/>
              </a:stretch>
            </p:blipFill>
            <p:spPr>
              <a:xfrm>
                <a:off x="1641600" y="2594160"/>
                <a:ext cx="10553760" cy="4267080"/>
              </a:xfrm>
              <a:prstGeom prst="rect">
                <a:avLst/>
              </a:prstGeom>
            </p:spPr>
          </p:pic>
        </mc:Fallback>
      </mc:AlternateContent>
    </p:spTree>
    <p:extLst>
      <p:ext uri="{BB962C8B-B14F-4D97-AF65-F5344CB8AC3E}">
        <p14:creationId xmlns:p14="http://schemas.microsoft.com/office/powerpoint/2010/main" val="3481259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F5A870AB-2692-43D1-AFF8-306B4A81ED39}"/>
                  </a:ext>
                </a:extLst>
              </p:cNvPr>
              <p:cNvSpPr/>
              <p:nvPr/>
            </p:nvSpPr>
            <p:spPr>
              <a:xfrm>
                <a:off x="1524000" y="908720"/>
                <a:ext cx="9144000" cy="5608074"/>
              </a:xfrm>
              <a:prstGeom prst="rect">
                <a:avLst/>
              </a:prstGeom>
            </p:spPr>
            <p:txBody>
              <a:bodyPr wrap="square">
                <a:spAutoFit/>
              </a:bodyPr>
              <a:lstStyle/>
              <a:p>
                <a:r>
                  <a:rPr lang="es-AR" b="1" dirty="0">
                    <a:solidFill>
                      <a:srgbClr val="FF0000"/>
                    </a:solidFill>
                  </a:rPr>
                  <a:t>Determinación del Estadígrafo de Prueba</a:t>
                </a:r>
              </a:p>
              <a:p>
                <a:endParaRPr lang="es-AR" dirty="0"/>
              </a:p>
              <a:p>
                <a:pPr/>
                <a14:m>
                  <m:oMathPara xmlns:m="http://schemas.openxmlformats.org/officeDocument/2006/math">
                    <m:oMathParaPr>
                      <m:jc m:val="centerGroup"/>
                    </m:oMathParaPr>
                    <m:oMath xmlns:m="http://schemas.openxmlformats.org/officeDocument/2006/math">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m:t>
                      </m:r>
                      <m:f>
                        <m:fPr>
                          <m:ctrlPr>
                            <a:rPr lang="es-AR" i="1">
                              <a:latin typeface="Cambria Math" panose="02040503050406030204" pitchFamily="18" charset="0"/>
                              <a:ea typeface="Cambria Math" panose="02040503050406030204" pitchFamily="18" charset="0"/>
                            </a:rPr>
                          </m:ctrlPr>
                        </m:fPr>
                        <m:num>
                          <m:acc>
                            <m:accPr>
                              <m:chr m:val="̅"/>
                              <m:ctrlPr>
                                <a:rPr lang="es-AR" i="1">
                                  <a:latin typeface="Cambria Math" panose="02040503050406030204" pitchFamily="18" charset="0"/>
                                  <a:ea typeface="Cambria Math" panose="02040503050406030204" pitchFamily="18" charset="0"/>
                                </a:rPr>
                              </m:ctrlPr>
                            </m:accPr>
                            <m:e>
                              <m:r>
                                <a:rPr lang="es-AR" i="1">
                                  <a:latin typeface="Cambria Math" panose="02040503050406030204" pitchFamily="18" charset="0"/>
                                  <a:ea typeface="Cambria Math" panose="02040503050406030204" pitchFamily="18" charset="0"/>
                                </a:rPr>
                                <m:t>𝑋</m:t>
                              </m:r>
                            </m:e>
                          </m:acc>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𝜇</m:t>
                          </m:r>
                        </m:num>
                        <m:den>
                          <m:f>
                            <m:fPr>
                              <m:ctrlPr>
                                <a:rPr lang="es-AR" i="1">
                                  <a:latin typeface="Cambria Math" panose="02040503050406030204" pitchFamily="18" charset="0"/>
                                  <a:ea typeface="Cambria Math" panose="02040503050406030204" pitchFamily="18" charset="0"/>
                                </a:rPr>
                              </m:ctrlPr>
                            </m:fPr>
                            <m:num>
                              <m:r>
                                <a:rPr lang="es-AR" i="1">
                                  <a:latin typeface="Cambria Math" panose="02040503050406030204" pitchFamily="18" charset="0"/>
                                  <a:ea typeface="Cambria Math" panose="02040503050406030204" pitchFamily="18" charset="0"/>
                                </a:rPr>
                                <m:t>𝜎</m:t>
                              </m:r>
                            </m:num>
                            <m:den>
                              <m:rad>
                                <m:radPr>
                                  <m:degHide m:val="on"/>
                                  <m:ctrlPr>
                                    <a:rPr lang="es-AR" i="1">
                                      <a:latin typeface="Cambria Math" panose="02040503050406030204" pitchFamily="18" charset="0"/>
                                      <a:ea typeface="Cambria Math" panose="02040503050406030204" pitchFamily="18" charset="0"/>
                                    </a:rPr>
                                  </m:ctrlPr>
                                </m:radPr>
                                <m:deg/>
                                <m:e>
                                  <m:r>
                                    <a:rPr lang="es-AR" i="1">
                                      <a:latin typeface="Cambria Math" panose="02040503050406030204" pitchFamily="18" charset="0"/>
                                      <a:ea typeface="Cambria Math" panose="02040503050406030204" pitchFamily="18" charset="0"/>
                                    </a:rPr>
                                    <m:t>𝑛</m:t>
                                  </m:r>
                                </m:e>
                              </m:rad>
                            </m:den>
                          </m:f>
                        </m:den>
                      </m:f>
                      <m:r>
                        <a:rPr lang="es-AR" i="1">
                          <a:latin typeface="Cambria Math" panose="02040503050406030204" pitchFamily="18" charset="0"/>
                          <a:ea typeface="Cambria Math" panose="02040503050406030204" pitchFamily="18" charset="0"/>
                        </a:rPr>
                        <m:t> ~ </m:t>
                      </m:r>
                      <m:r>
                        <a:rPr lang="es-AR" i="1">
                          <a:latin typeface="Cambria Math" panose="02040503050406030204" pitchFamily="18" charset="0"/>
                          <a:ea typeface="Cambria Math" panose="02040503050406030204" pitchFamily="18" charset="0"/>
                        </a:rPr>
                        <m:t>𝑁</m:t>
                      </m:r>
                      <m:r>
                        <a:rPr lang="es-AR" i="1">
                          <a:latin typeface="Cambria Math" panose="02040503050406030204" pitchFamily="18" charset="0"/>
                          <a:ea typeface="Cambria Math" panose="02040503050406030204" pitchFamily="18" charset="0"/>
                        </a:rPr>
                        <m:t>(0,1)</m:t>
                      </m:r>
                    </m:oMath>
                  </m:oMathPara>
                </a14:m>
                <a:endParaRPr lang="es-AR" i="1" dirty="0">
                  <a:latin typeface="Cambria Math" panose="02040503050406030204" pitchFamily="18" charset="0"/>
                  <a:ea typeface="Cambria Math" panose="02040503050406030204" pitchFamily="18" charset="0"/>
                </a:endParaRPr>
              </a:p>
              <a:p>
                <a:endParaRPr lang="es-AR" i="1" dirty="0">
                  <a:latin typeface="Cambria Math" panose="02040503050406030204" pitchFamily="18" charset="0"/>
                </a:endParaRPr>
              </a:p>
              <a:p>
                <a:r>
                  <a:rPr lang="es-AR" b="1" dirty="0">
                    <a:solidFill>
                      <a:srgbClr val="FF0000"/>
                    </a:solidFill>
                  </a:rPr>
                  <a:t>Determinación de la Región Crítica</a:t>
                </a:r>
              </a:p>
              <a:p>
                <a:pPr algn="just"/>
                <a:r>
                  <a:rPr lang="es-AR" dirty="0"/>
                  <a:t>El signo positivo de la hipótesis alternativa me provee evidencia que la región crítica se ubica a derecha.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𝜇</m:t>
                    </m:r>
                    <m:r>
                      <a:rPr lang="es-AR" i="1">
                        <a:latin typeface="Cambria Math" panose="02040503050406030204" pitchFamily="18" charset="0"/>
                        <a:ea typeface="Cambria Math" panose="02040503050406030204" pitchFamily="18" charset="0"/>
                      </a:rPr>
                      <m:t>&gt;1780</m:t>
                    </m:r>
                  </m:oMath>
                </a14:m>
                <a:endParaRPr lang="es-AR" dirty="0"/>
              </a:p>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=0.05</m:t>
                      </m:r>
                    </m:oMath>
                  </m:oMathPara>
                </a14:m>
                <a:endParaRPr lang="es-AR" dirty="0"/>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𝑅</m:t>
                          </m:r>
                        </m:e>
                        <m:sub>
                          <m:r>
                            <a:rPr lang="es-AR" i="1">
                              <a:latin typeface="Cambria Math" panose="02040503050406030204" pitchFamily="18" charset="0"/>
                            </a:rPr>
                            <m:t>𝑐</m:t>
                          </m:r>
                        </m:sub>
                      </m:sSub>
                      <m:r>
                        <a:rPr lang="es-AR" i="1">
                          <a:latin typeface="Cambria Math" panose="02040503050406030204" pitchFamily="18" charset="0"/>
                        </a:rPr>
                        <m:t>:</m:t>
                      </m:r>
                      <m:r>
                        <a:rPr lang="es-AR" i="1">
                          <a:latin typeface="Cambria Math" panose="02040503050406030204" pitchFamily="18" charset="0"/>
                        </a:rPr>
                        <m:t>𝑍</m:t>
                      </m:r>
                      <m:r>
                        <a:rPr lang="es-AR" i="1">
                          <a:latin typeface="Cambria Math" panose="02040503050406030204" pitchFamily="18" charset="0"/>
                          <a:ea typeface="Cambria Math" panose="02040503050406030204" pitchFamily="18" charset="0"/>
                        </a:rPr>
                        <m:t>≥1,645</m:t>
                      </m:r>
                    </m:oMath>
                  </m:oMathPara>
                </a14:m>
                <a:endParaRPr lang="es-AR" b="1" dirty="0">
                  <a:solidFill>
                    <a:srgbClr val="FF0000"/>
                  </a:solidFill>
                </a:endParaRPr>
              </a:p>
              <a:p>
                <a:endParaRPr lang="es-AR" i="1" dirty="0">
                  <a:latin typeface="Cambria Math" panose="02040503050406030204" pitchFamily="18" charset="0"/>
                </a:endParaRPr>
              </a:p>
            </p:txBody>
          </p:sp>
        </mc:Choice>
        <mc:Fallback>
          <p:sp>
            <p:nvSpPr>
              <p:cNvPr id="2" name="Rectángulo 1">
                <a:extLst>
                  <a:ext uri="{FF2B5EF4-FFF2-40B4-BE49-F238E27FC236}">
                    <a16:creationId xmlns:a16="http://schemas.microsoft.com/office/drawing/2014/main" id="{F5A870AB-2692-43D1-AFF8-306B4A81ED39}"/>
                  </a:ext>
                </a:extLst>
              </p:cNvPr>
              <p:cNvSpPr>
                <a:spLocks noRot="1" noChangeAspect="1" noMove="1" noResize="1" noEditPoints="1" noAdjustHandles="1" noChangeArrowheads="1" noChangeShapeType="1" noTextEdit="1"/>
              </p:cNvSpPr>
              <p:nvPr/>
            </p:nvSpPr>
            <p:spPr>
              <a:xfrm>
                <a:off x="1524000" y="908720"/>
                <a:ext cx="9144000" cy="5608074"/>
              </a:xfrm>
              <a:prstGeom prst="rect">
                <a:avLst/>
              </a:prstGeom>
              <a:blipFill>
                <a:blip r:embed="rId2"/>
                <a:stretch>
                  <a:fillRect l="-533" t="-543" r="-533"/>
                </a:stretch>
              </a:blipFill>
            </p:spPr>
            <p:txBody>
              <a:bodyPr/>
              <a:lstStyle/>
              <a:p>
                <a:r>
                  <a:rPr lang="es-AR">
                    <a:noFill/>
                  </a:rPr>
                  <a:t> </a:t>
                </a:r>
              </a:p>
            </p:txBody>
          </p:sp>
        </mc:Fallback>
      </mc:AlternateContent>
      <p:pic>
        <p:nvPicPr>
          <p:cNvPr id="4" name="Imagen 3">
            <a:extLst>
              <a:ext uri="{FF2B5EF4-FFF2-40B4-BE49-F238E27FC236}">
                <a16:creationId xmlns:a16="http://schemas.microsoft.com/office/drawing/2014/main" id="{08E409ED-060C-4ED5-8114-FCB800DA09BE}"/>
              </a:ext>
            </a:extLst>
          </p:cNvPr>
          <p:cNvPicPr>
            <a:picLocks noChangeAspect="1"/>
          </p:cNvPicPr>
          <p:nvPr/>
        </p:nvPicPr>
        <p:blipFill>
          <a:blip r:embed="rId3"/>
          <a:stretch>
            <a:fillRect/>
          </a:stretch>
        </p:blipFill>
        <p:spPr>
          <a:xfrm>
            <a:off x="1524000" y="3429000"/>
            <a:ext cx="9144000" cy="215183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00A866A1-C998-A616-0A59-9AA9B972879F}"/>
                  </a:ext>
                </a:extLst>
              </p14:cNvPr>
              <p14:cNvContentPartPr/>
              <p14:nvPr/>
            </p14:nvContentPartPr>
            <p14:xfrm>
              <a:off x="5562720" y="3962520"/>
              <a:ext cx="5778720" cy="2451240"/>
            </p14:xfrm>
          </p:contentPart>
        </mc:Choice>
        <mc:Fallback>
          <p:pic>
            <p:nvPicPr>
              <p:cNvPr id="3" name="Entrada de lápiz 2">
                <a:extLst>
                  <a:ext uri="{FF2B5EF4-FFF2-40B4-BE49-F238E27FC236}">
                    <a16:creationId xmlns:a16="http://schemas.microsoft.com/office/drawing/2014/main" id="{00A866A1-C998-A616-0A59-9AA9B972879F}"/>
                  </a:ext>
                </a:extLst>
              </p:cNvPr>
              <p:cNvPicPr/>
              <p:nvPr/>
            </p:nvPicPr>
            <p:blipFill>
              <a:blip r:embed="rId5"/>
              <a:stretch>
                <a:fillRect/>
              </a:stretch>
            </p:blipFill>
            <p:spPr>
              <a:xfrm>
                <a:off x="5553360" y="3953160"/>
                <a:ext cx="5797440" cy="2469960"/>
              </a:xfrm>
              <a:prstGeom prst="rect">
                <a:avLst/>
              </a:prstGeom>
            </p:spPr>
          </p:pic>
        </mc:Fallback>
      </mc:AlternateContent>
    </p:spTree>
    <p:extLst>
      <p:ext uri="{BB962C8B-B14F-4D97-AF65-F5344CB8AC3E}">
        <p14:creationId xmlns:p14="http://schemas.microsoft.com/office/powerpoint/2010/main" val="1908685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F5A870AB-2692-43D1-AFF8-306B4A81ED39}"/>
                  </a:ext>
                </a:extLst>
              </p:cNvPr>
              <p:cNvSpPr/>
              <p:nvPr/>
            </p:nvSpPr>
            <p:spPr>
              <a:xfrm>
                <a:off x="1524000" y="908721"/>
                <a:ext cx="9144000" cy="5621091"/>
              </a:xfrm>
              <a:prstGeom prst="rect">
                <a:avLst/>
              </a:prstGeom>
            </p:spPr>
            <p:txBody>
              <a:bodyPr wrap="square">
                <a:spAutoFit/>
              </a:bodyPr>
              <a:lstStyle/>
              <a:p>
                <a:r>
                  <a:rPr lang="es-AR" b="1" dirty="0">
                    <a:solidFill>
                      <a:srgbClr val="FF0000"/>
                    </a:solidFill>
                  </a:rPr>
                  <a:t>Regla de Decisión</a:t>
                </a:r>
              </a:p>
              <a:p>
                <a:endParaRPr lang="es-AR" b="1" dirty="0">
                  <a:solidFill>
                    <a:srgbClr val="FF0000"/>
                  </a:solidFill>
                </a:endParaRPr>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m:t>
                          </m:r>
                        </m:e>
                        <m:sub>
                          <m:r>
                            <a:rPr lang="es-AR" i="1">
                              <a:latin typeface="Cambria Math" panose="02040503050406030204" pitchFamily="18" charset="0"/>
                              <a:ea typeface="Cambria Math" panose="02040503050406030204" pitchFamily="18" charset="0"/>
                            </a:rPr>
                            <m:t>𝑐</m:t>
                          </m:r>
                        </m:sub>
                      </m:sSub>
                      <m:r>
                        <a:rPr lang="es-AR" i="1">
                          <a:latin typeface="Cambria Math" panose="02040503050406030204" pitchFamily="18" charset="0"/>
                          <a:ea typeface="Cambria Math" panose="02040503050406030204" pitchFamily="18" charset="0"/>
                        </a:rPr>
                        <m:t> |</m:t>
                      </m:r>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≥1,645⇒</m:t>
                      </m:r>
                      <m:r>
                        <a:rPr lang="es-AR" i="1">
                          <a:latin typeface="Cambria Math" panose="02040503050406030204" pitchFamily="18" charset="0"/>
                          <a:ea typeface="Cambria Math" panose="02040503050406030204" pitchFamily="18" charset="0"/>
                        </a:rPr>
                        <m:t>𝑅</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𝑙𝑎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𝐻𝑖𝑝</m:t>
                          </m:r>
                          <m:r>
                            <a:rPr lang="es-AR" i="1">
                              <a:latin typeface="Cambria Math" panose="02040503050406030204" pitchFamily="18" charset="0"/>
                              <a:ea typeface="Cambria Math" panose="02040503050406030204" pitchFamily="18" charset="0"/>
                            </a:rPr>
                            <m:t>ó</m:t>
                          </m:r>
                          <m:r>
                            <a:rPr lang="es-AR" i="1">
                              <a:latin typeface="Cambria Math" panose="02040503050406030204" pitchFamily="18" charset="0"/>
                              <a:ea typeface="Cambria Math" panose="02040503050406030204" pitchFamily="18" charset="0"/>
                            </a:rPr>
                            <m:t>𝑡𝑒𝑠𝑖𝑠</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𝑁𝑢𝑙𝑎</m:t>
                          </m:r>
                        </m:e>
                      </m:d>
                    </m:oMath>
                  </m:oMathPara>
                </a14:m>
                <a:endParaRPr lang="es-AR" dirty="0">
                  <a:solidFill>
                    <a:srgbClr val="FF0000"/>
                  </a:solidFill>
                  <a:ea typeface="Cambria Math" panose="02040503050406030204" pitchFamily="18" charset="0"/>
                </a:endParaRPr>
              </a:p>
              <a:p>
                <a:pPr algn="just"/>
                <a:endParaRPr lang="es-AR" dirty="0">
                  <a:solidFill>
                    <a:srgbClr val="FF0000"/>
                  </a:solidFill>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m:t>
                          </m:r>
                        </m:e>
                        <m:sub>
                          <m:r>
                            <a:rPr lang="es-AR" i="1">
                              <a:latin typeface="Cambria Math" panose="02040503050406030204" pitchFamily="18" charset="0"/>
                              <a:ea typeface="Cambria Math" panose="02040503050406030204" pitchFamily="18" charset="0"/>
                            </a:rPr>
                            <m:t>𝑐</m:t>
                          </m:r>
                        </m:sub>
                      </m:sSub>
                      <m:r>
                        <a:rPr lang="es-AR" i="1">
                          <a:latin typeface="Cambria Math" panose="02040503050406030204" pitchFamily="18" charset="0"/>
                          <a:ea typeface="Cambria Math" panose="02040503050406030204" pitchFamily="18" charset="0"/>
                        </a:rPr>
                        <m:t>|</m:t>
                      </m:r>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&lt;</m:t>
                      </m:r>
                      <m:r>
                        <a:rPr lang="es-AR" i="1">
                          <a:latin typeface="Cambria Math" panose="02040503050406030204" pitchFamily="18" charset="0"/>
                          <a:ea typeface="Cambria Math" panose="02040503050406030204" pitchFamily="18" charset="0"/>
                        </a:rPr>
                        <m:t>1,645⇒</m:t>
                      </m:r>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𝑅</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𝑙𝑎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𝐻𝑖𝑝</m:t>
                          </m:r>
                          <m:r>
                            <a:rPr lang="es-AR" i="1">
                              <a:latin typeface="Cambria Math" panose="02040503050406030204" pitchFamily="18" charset="0"/>
                              <a:ea typeface="Cambria Math" panose="02040503050406030204" pitchFamily="18" charset="0"/>
                            </a:rPr>
                            <m:t>ó</m:t>
                          </m:r>
                          <m:r>
                            <a:rPr lang="es-AR" i="1">
                              <a:latin typeface="Cambria Math" panose="02040503050406030204" pitchFamily="18" charset="0"/>
                              <a:ea typeface="Cambria Math" panose="02040503050406030204" pitchFamily="18" charset="0"/>
                            </a:rPr>
                            <m:t>𝑡𝑒𝑠𝑖𝑠</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𝑁𝑢𝑙𝑎</m:t>
                          </m:r>
                        </m:e>
                      </m:d>
                    </m:oMath>
                  </m:oMathPara>
                </a14:m>
                <a:endParaRPr lang="es-AR" dirty="0">
                  <a:ea typeface="Cambria Math" panose="02040503050406030204" pitchFamily="18" charset="0"/>
                </a:endParaRPr>
              </a:p>
              <a:p>
                <a:endParaRPr lang="es-AR" i="1" dirty="0">
                  <a:latin typeface="Cambria Math" panose="02040503050406030204" pitchFamily="18" charset="0"/>
                </a:endParaRPr>
              </a:p>
              <a:p>
                <a:r>
                  <a:rPr lang="es-AR" b="1" dirty="0">
                    <a:solidFill>
                      <a:srgbClr val="FF0000"/>
                    </a:solidFill>
                  </a:rPr>
                  <a:t>Cálculo del Valor Empírico</a:t>
                </a:r>
              </a:p>
              <a:p>
                <a:endParaRPr lang="es-A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m:t>
                      </m:r>
                      <m:f>
                        <m:fPr>
                          <m:ctrlPr>
                            <a:rPr lang="es-AR" i="1">
                              <a:latin typeface="Cambria Math" panose="02040503050406030204" pitchFamily="18" charset="0"/>
                              <a:ea typeface="Cambria Math" panose="02040503050406030204" pitchFamily="18" charset="0"/>
                            </a:rPr>
                          </m:ctrlPr>
                        </m:fPr>
                        <m:num>
                          <m:r>
                            <a:rPr lang="es-AR" i="1">
                              <a:latin typeface="Cambria Math" panose="02040503050406030204" pitchFamily="18" charset="0"/>
                              <a:ea typeface="Cambria Math" panose="02040503050406030204" pitchFamily="18" charset="0"/>
                            </a:rPr>
                            <m:t>1900</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1780</m:t>
                          </m:r>
                        </m:num>
                        <m:den>
                          <m:f>
                            <m:fPr>
                              <m:ctrlPr>
                                <a:rPr lang="es-AR" i="1">
                                  <a:latin typeface="Cambria Math" panose="02040503050406030204" pitchFamily="18" charset="0"/>
                                  <a:ea typeface="Cambria Math" panose="02040503050406030204" pitchFamily="18" charset="0"/>
                                </a:rPr>
                              </m:ctrlPr>
                            </m:fPr>
                            <m:num>
                              <m:r>
                                <a:rPr lang="es-AR" i="1">
                                  <a:latin typeface="Cambria Math" panose="02040503050406030204" pitchFamily="18" charset="0"/>
                                  <a:ea typeface="Cambria Math" panose="02040503050406030204" pitchFamily="18" charset="0"/>
                                </a:rPr>
                                <m:t>110</m:t>
                              </m:r>
                            </m:num>
                            <m:den>
                              <m:rad>
                                <m:radPr>
                                  <m:degHide m:val="on"/>
                                  <m:ctrlPr>
                                    <a:rPr lang="es-AR" i="1">
                                      <a:latin typeface="Cambria Math" panose="02040503050406030204" pitchFamily="18" charset="0"/>
                                      <a:ea typeface="Cambria Math" panose="02040503050406030204" pitchFamily="18" charset="0"/>
                                    </a:rPr>
                                  </m:ctrlPr>
                                </m:radPr>
                                <m:deg/>
                                <m:e>
                                  <m:r>
                                    <a:rPr lang="es-AR" i="1">
                                      <a:latin typeface="Cambria Math" panose="02040503050406030204" pitchFamily="18" charset="0"/>
                                      <a:ea typeface="Cambria Math" panose="02040503050406030204" pitchFamily="18" charset="0"/>
                                    </a:rPr>
                                    <m:t>40</m:t>
                                  </m:r>
                                </m:e>
                              </m:rad>
                            </m:den>
                          </m:f>
                        </m:den>
                      </m:f>
                      <m:r>
                        <a:rPr lang="es-AR" i="1">
                          <a:latin typeface="Cambria Math" panose="02040503050406030204" pitchFamily="18" charset="0"/>
                          <a:ea typeface="Cambria Math" panose="02040503050406030204" pitchFamily="18" charset="0"/>
                        </a:rPr>
                        <m:t>=6,899</m:t>
                      </m:r>
                    </m:oMath>
                  </m:oMathPara>
                </a14:m>
                <a:endParaRPr lang="es-AR" i="1" dirty="0">
                  <a:latin typeface="Cambria Math" panose="02040503050406030204" pitchFamily="18" charset="0"/>
                  <a:ea typeface="Cambria Math" panose="02040503050406030204" pitchFamily="18" charset="0"/>
                </a:endParaRPr>
              </a:p>
              <a:p>
                <a:endParaRPr lang="es-AR" i="1" dirty="0">
                  <a:latin typeface="Cambria Math" panose="02040503050406030204" pitchFamily="18" charset="0"/>
                  <a:ea typeface="Cambria Math" panose="02040503050406030204" pitchFamily="18" charset="0"/>
                </a:endParaRPr>
              </a:p>
              <a:p>
                <a:r>
                  <a:rPr lang="es-AR" b="1" dirty="0">
                    <a:solidFill>
                      <a:srgbClr val="FF0000"/>
                    </a:solidFill>
                  </a:rPr>
                  <a:t>Decisión Estadística</a:t>
                </a:r>
                <a:endParaRPr lang="es-AR" i="1" dirty="0">
                  <a:latin typeface="Cambria Math" panose="02040503050406030204" pitchFamily="18" charset="0"/>
                  <a:ea typeface="Cambria Math" panose="02040503050406030204" pitchFamily="18" charset="0"/>
                </a:endParaRPr>
              </a:p>
              <a:p>
                <a:endParaRPr lang="es-A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≥1,645⇒</m:t>
                      </m:r>
                      <m:r>
                        <a:rPr lang="es-AR" i="1">
                          <a:latin typeface="Cambria Math" panose="02040503050406030204" pitchFamily="18" charset="0"/>
                          <a:ea typeface="Cambria Math" panose="02040503050406030204" pitchFamily="18" charset="0"/>
                        </a:rPr>
                        <m:t>𝑅</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𝑙𝑎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𝐻𝑖𝑝</m:t>
                          </m:r>
                          <m:r>
                            <a:rPr lang="es-AR" i="1">
                              <a:latin typeface="Cambria Math" panose="02040503050406030204" pitchFamily="18" charset="0"/>
                              <a:ea typeface="Cambria Math" panose="02040503050406030204" pitchFamily="18" charset="0"/>
                            </a:rPr>
                            <m:t>ó</m:t>
                          </m:r>
                          <m:r>
                            <a:rPr lang="es-AR" i="1">
                              <a:latin typeface="Cambria Math" panose="02040503050406030204" pitchFamily="18" charset="0"/>
                              <a:ea typeface="Cambria Math" panose="02040503050406030204" pitchFamily="18" charset="0"/>
                            </a:rPr>
                            <m:t>𝑡𝑒𝑠𝑖𝑠</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𝑁𝑢𝑙𝑎</m:t>
                          </m:r>
                        </m:e>
                      </m:d>
                    </m:oMath>
                  </m:oMathPara>
                </a14:m>
                <a:endParaRPr lang="es-AR" i="1" dirty="0">
                  <a:latin typeface="Cambria Math" panose="02040503050406030204" pitchFamily="18" charset="0"/>
                </a:endParaRPr>
              </a:p>
              <a:p>
                <a:endParaRPr lang="es-AR" i="1" dirty="0">
                  <a:latin typeface="Cambria Math" panose="02040503050406030204" pitchFamily="18" charset="0"/>
                </a:endParaRPr>
              </a:p>
              <a:p>
                <a:r>
                  <a:rPr lang="es-AR" b="1" dirty="0">
                    <a:solidFill>
                      <a:srgbClr val="FF0000"/>
                    </a:solidFill>
                  </a:rPr>
                  <a:t>Acción Derivada</a:t>
                </a:r>
              </a:p>
              <a:p>
                <a:endParaRPr lang="es-AR" i="1" dirty="0">
                  <a:latin typeface="Cambria Math" panose="02040503050406030204" pitchFamily="18" charset="0"/>
                </a:endParaRPr>
              </a:p>
              <a:p>
                <a:pPr algn="just"/>
                <a:r>
                  <a:rPr lang="es-AR" dirty="0">
                    <a:latin typeface="+mj-lt"/>
                  </a:rPr>
                  <a:t>Bajo la evidencia empírica se puede afirmar que los precios de la canasta básica han aumentado respecto al año anterior.</a:t>
                </a:r>
              </a:p>
            </p:txBody>
          </p:sp>
        </mc:Choice>
        <mc:Fallback>
          <p:sp>
            <p:nvSpPr>
              <p:cNvPr id="2" name="Rectángulo 1">
                <a:extLst>
                  <a:ext uri="{FF2B5EF4-FFF2-40B4-BE49-F238E27FC236}">
                    <a16:creationId xmlns:a16="http://schemas.microsoft.com/office/drawing/2014/main" id="{F5A870AB-2692-43D1-AFF8-306B4A81ED39}"/>
                  </a:ext>
                </a:extLst>
              </p:cNvPr>
              <p:cNvSpPr>
                <a:spLocks noRot="1" noChangeAspect="1" noMove="1" noResize="1" noEditPoints="1" noAdjustHandles="1" noChangeArrowheads="1" noChangeShapeType="1" noTextEdit="1"/>
              </p:cNvSpPr>
              <p:nvPr/>
            </p:nvSpPr>
            <p:spPr>
              <a:xfrm>
                <a:off x="1524000" y="908721"/>
                <a:ext cx="9144000" cy="5621091"/>
              </a:xfrm>
              <a:prstGeom prst="rect">
                <a:avLst/>
              </a:prstGeom>
              <a:blipFill>
                <a:blip r:embed="rId2"/>
                <a:stretch>
                  <a:fillRect l="-533" t="-542" r="-533" b="-759"/>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F9168C13-5743-A6B8-5F4D-C2BC90112E66}"/>
                  </a:ext>
                </a:extLst>
              </p14:cNvPr>
              <p14:cNvContentPartPr/>
              <p14:nvPr/>
            </p14:nvContentPartPr>
            <p14:xfrm>
              <a:off x="6438960" y="2692440"/>
              <a:ext cx="3302280" cy="1067040"/>
            </p14:xfrm>
          </p:contentPart>
        </mc:Choice>
        <mc:Fallback>
          <p:pic>
            <p:nvPicPr>
              <p:cNvPr id="3" name="Entrada de lápiz 2">
                <a:extLst>
                  <a:ext uri="{FF2B5EF4-FFF2-40B4-BE49-F238E27FC236}">
                    <a16:creationId xmlns:a16="http://schemas.microsoft.com/office/drawing/2014/main" id="{F9168C13-5743-A6B8-5F4D-C2BC90112E66}"/>
                  </a:ext>
                </a:extLst>
              </p:cNvPr>
              <p:cNvPicPr/>
              <p:nvPr/>
            </p:nvPicPr>
            <p:blipFill>
              <a:blip r:embed="rId4"/>
              <a:stretch>
                <a:fillRect/>
              </a:stretch>
            </p:blipFill>
            <p:spPr>
              <a:xfrm>
                <a:off x="6429600" y="2683080"/>
                <a:ext cx="3321000" cy="1085760"/>
              </a:xfrm>
              <a:prstGeom prst="rect">
                <a:avLst/>
              </a:prstGeom>
            </p:spPr>
          </p:pic>
        </mc:Fallback>
      </mc:AlternateContent>
    </p:spTree>
    <p:extLst>
      <p:ext uri="{BB962C8B-B14F-4D97-AF65-F5344CB8AC3E}">
        <p14:creationId xmlns:p14="http://schemas.microsoft.com/office/powerpoint/2010/main" val="1454131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783632" y="3105835"/>
            <a:ext cx="6840760" cy="954107"/>
          </a:xfrm>
          <a:prstGeom prst="rect">
            <a:avLst/>
          </a:prstGeom>
          <a:noFill/>
        </p:spPr>
        <p:txBody>
          <a:bodyPr wrap="square" rtlCol="0">
            <a:spAutoFit/>
          </a:bodyPr>
          <a:lstStyle/>
          <a:p>
            <a:pPr algn="ctr"/>
            <a:r>
              <a:rPr lang="es-ES" sz="3600" b="1" dirty="0">
                <a:solidFill>
                  <a:srgbClr val="FF0000"/>
                </a:solidFill>
              </a:rPr>
              <a:t>Prueba de Hipótesis</a:t>
            </a:r>
          </a:p>
          <a:p>
            <a:pPr algn="ctr"/>
            <a:r>
              <a:rPr lang="es-ES" sz="2000" b="1" dirty="0">
                <a:solidFill>
                  <a:srgbClr val="FF0000"/>
                </a:solidFill>
              </a:rPr>
              <a:t>Para Dos Poblaciones</a:t>
            </a:r>
            <a:endParaRPr lang="es-AR" sz="2000" b="1" dirty="0">
              <a:solidFill>
                <a:srgbClr val="FF0000"/>
              </a:solidFill>
            </a:endParaRPr>
          </a:p>
        </p:txBody>
      </p:sp>
      <p:pic>
        <p:nvPicPr>
          <p:cNvPr id="3" name="Imagen 2">
            <a:extLst>
              <a:ext uri="{FF2B5EF4-FFF2-40B4-BE49-F238E27FC236}">
                <a16:creationId xmlns:a16="http://schemas.microsoft.com/office/drawing/2014/main" id="{EEFDDCCE-4C43-4531-8BBE-F6AC5E2D3629}"/>
              </a:ext>
            </a:extLst>
          </p:cNvPr>
          <p:cNvPicPr>
            <a:picLocks noChangeAspect="1"/>
          </p:cNvPicPr>
          <p:nvPr/>
        </p:nvPicPr>
        <p:blipFill>
          <a:blip r:embed="rId2"/>
          <a:stretch>
            <a:fillRect/>
          </a:stretch>
        </p:blipFill>
        <p:spPr>
          <a:xfrm>
            <a:off x="7392145" y="4021950"/>
            <a:ext cx="3265727" cy="2449295"/>
          </a:xfrm>
          <a:prstGeom prst="rect">
            <a:avLst/>
          </a:prstGeom>
        </p:spPr>
      </p:pic>
    </p:spTree>
    <p:extLst>
      <p:ext uri="{BB962C8B-B14F-4D97-AF65-F5344CB8AC3E}">
        <p14:creationId xmlns:p14="http://schemas.microsoft.com/office/powerpoint/2010/main" val="2901074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4175759"/>
              </a:xfrm>
              <a:prstGeom prst="rect">
                <a:avLst/>
              </a:prstGeom>
            </p:spPr>
            <p:txBody>
              <a:bodyPr wrap="square">
                <a:spAutoFit/>
              </a:bodyPr>
              <a:lstStyle/>
              <a:p>
                <a:pPr algn="just"/>
                <a:r>
                  <a:rPr lang="es-AR" b="1" dirty="0">
                    <a:solidFill>
                      <a:srgbClr val="FF0000"/>
                    </a:solidFill>
                  </a:rPr>
                  <a:t>Fundamentación de testear dos Poblaciones</a:t>
                </a:r>
              </a:p>
              <a:p>
                <a:pPr algn="just"/>
                <a:r>
                  <a:rPr lang="es-AR" dirty="0"/>
                  <a:t>En la clase anterior interesaba poner a prueba alguna conjetura acerca de un parámetro poblacional determinada.</a:t>
                </a:r>
              </a:p>
              <a:p>
                <a:pPr algn="just"/>
                <a:endParaRPr lang="es-AR" dirty="0"/>
              </a:p>
              <a:p>
                <a:pPr algn="just"/>
                <a:r>
                  <a:rPr lang="es-AR" dirty="0"/>
                  <a:t>En esta parte interesa poner a prueba la conjetura sobre parámetros que involucran información sobre dos poblaciones específicas. Alguno de los parámetros que se pondrán a prueba son,</a:t>
                </a:r>
              </a:p>
              <a:p>
                <a:pPr algn="just"/>
                <a:endParaRPr lang="es-AR" dirty="0"/>
              </a:p>
              <a:p>
                <a:pPr marL="285750" indent="-285750" algn="just">
                  <a:buFont typeface="Arial" panose="020B0604020202020204" pitchFamily="34" charset="0"/>
                  <a:buChar char="•"/>
                </a:pPr>
                <a:r>
                  <a:rPr lang="es-AR" dirty="0"/>
                  <a:t>Diferencia de Medias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oMath>
                </a14:m>
                <a:endParaRPr lang="es-AR" dirty="0"/>
              </a:p>
              <a:p>
                <a:pPr marL="285750" indent="-285750" algn="just">
                  <a:buFont typeface="Arial" panose="020B0604020202020204" pitchFamily="34" charset="0"/>
                  <a:buChar char="•"/>
                </a:pPr>
                <a:endParaRPr lang="es-AR" dirty="0"/>
              </a:p>
              <a:p>
                <a:pPr marL="285750" indent="-285750" algn="just">
                  <a:buFont typeface="Arial" panose="020B0604020202020204" pitchFamily="34" charset="0"/>
                  <a:buChar char="•"/>
                </a:pPr>
                <a:r>
                  <a:rPr lang="es-AR" dirty="0"/>
                  <a:t>Cociente de Varianzas Poblacionales: </a:t>
                </a:r>
                <a14:m>
                  <m:oMath xmlns:m="http://schemas.openxmlformats.org/officeDocument/2006/math">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oMath>
                </a14:m>
                <a:endParaRPr lang="es-AR" dirty="0"/>
              </a:p>
              <a:p>
                <a:pPr marL="285750" indent="-285750" algn="just">
                  <a:buFont typeface="Arial" panose="020B0604020202020204" pitchFamily="34" charset="0"/>
                  <a:buChar char="•"/>
                </a:pPr>
                <a:endParaRPr lang="es-AR" dirty="0"/>
              </a:p>
              <a:p>
                <a:pPr marL="285750" indent="-285750" algn="just">
                  <a:buFont typeface="Arial" panose="020B0604020202020204" pitchFamily="34" charset="0"/>
                  <a:buChar char="•"/>
                </a:pPr>
                <a:r>
                  <a:rPr lang="es-AR" dirty="0"/>
                  <a:t>Diferencia de Proporciones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2</m:t>
                        </m:r>
                      </m:sub>
                    </m:sSub>
                  </m:oMath>
                </a14:m>
                <a:endParaRPr lang="es-AR" dirty="0"/>
              </a:p>
              <a:p>
                <a:pPr marL="285750" indent="-285750" algn="just">
                  <a:buFont typeface="Arial" panose="020B0604020202020204" pitchFamily="34" charset="0"/>
                  <a:buChar char="•"/>
                </a:pPr>
                <a:endParaRPr lang="es-AR" dirty="0"/>
              </a:p>
              <a:p>
                <a:pPr algn="just"/>
                <a:r>
                  <a:rPr lang="es-AR" dirty="0"/>
                  <a:t>El supuesto fuerte que </a:t>
                </a:r>
                <a:r>
                  <a:rPr lang="es-AR" b="1" dirty="0">
                    <a:solidFill>
                      <a:srgbClr val="FF0000"/>
                    </a:solidFill>
                  </a:rPr>
                  <a:t>se asume</a:t>
                </a:r>
                <a:r>
                  <a:rPr lang="es-AR" dirty="0"/>
                  <a:t> es que las </a:t>
                </a:r>
                <a:r>
                  <a:rPr lang="es-AR" b="1" dirty="0">
                    <a:solidFill>
                      <a:srgbClr val="FF0000"/>
                    </a:solidFill>
                  </a:rPr>
                  <a:t>Poblaciones son Normales </a:t>
                </a:r>
                <a:r>
                  <a:rPr lang="es-AR" b="1">
                    <a:solidFill>
                      <a:srgbClr val="FF0000"/>
                    </a:solidFill>
                  </a:rPr>
                  <a:t>e Infinitas</a:t>
                </a:r>
                <a:r>
                  <a:rPr lang="es-AR" dirty="0"/>
                  <a:t>.</a:t>
                </a:r>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4175759"/>
              </a:xfrm>
              <a:prstGeom prst="rect">
                <a:avLst/>
              </a:prstGeom>
              <a:blipFill>
                <a:blip r:embed="rId2"/>
                <a:stretch>
                  <a:fillRect l="-533" t="-730" r="-533" b="-1314"/>
                </a:stretch>
              </a:blipFill>
            </p:spPr>
            <p:txBody>
              <a:bodyPr/>
              <a:lstStyle/>
              <a:p>
                <a:r>
                  <a:rPr lang="es-AR">
                    <a:noFill/>
                  </a:rPr>
                  <a:t> </a:t>
                </a:r>
              </a:p>
            </p:txBody>
          </p:sp>
        </mc:Fallback>
      </mc:AlternateContent>
    </p:spTree>
    <p:extLst>
      <p:ext uri="{BB962C8B-B14F-4D97-AF65-F5344CB8AC3E}">
        <p14:creationId xmlns:p14="http://schemas.microsoft.com/office/powerpoint/2010/main" val="949962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0"/>
                <a:ext cx="9144000" cy="4932056"/>
              </a:xfrm>
              <a:prstGeom prst="rect">
                <a:avLst/>
              </a:prstGeom>
            </p:spPr>
            <p:txBody>
              <a:bodyPr wrap="square">
                <a:spAutoFit/>
              </a:bodyPr>
              <a:lstStyle/>
              <a:p>
                <a:pPr algn="just"/>
                <a:r>
                  <a:rPr lang="es-AR" b="1" dirty="0">
                    <a:solidFill>
                      <a:srgbClr val="FF0000"/>
                    </a:solidFill>
                  </a:rPr>
                  <a:t>Diferencia de Medias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oMath>
                </a14:m>
                <a:endParaRPr lang="es-AR" dirty="0"/>
              </a:p>
              <a:p>
                <a:pPr algn="just"/>
                <a:endParaRPr lang="es-AR" dirty="0"/>
              </a:p>
              <a:p>
                <a:pPr algn="just"/>
                <a:r>
                  <a:rPr lang="es-AR" dirty="0"/>
                  <a:t>El parámetro es probar es la diferencia de las medias poblacionales de cada población.</a:t>
                </a:r>
              </a:p>
              <a:p>
                <a:pPr algn="just"/>
                <a:endParaRPr lang="es-AR" dirty="0"/>
              </a:p>
              <a:p>
                <a:pPr algn="just"/>
                <a:r>
                  <a:rPr lang="es-AR" dirty="0"/>
                  <a:t>El estimador de dicho parámetro poblacional es: </a:t>
                </a:r>
                <a14:m>
                  <m:oMath xmlns:m="http://schemas.openxmlformats.org/officeDocument/2006/math">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oMath>
                </a14:m>
                <a:endParaRPr lang="es-AR" dirty="0"/>
              </a:p>
              <a:p>
                <a:pPr algn="just"/>
                <a:endParaRPr lang="es-AR" dirty="0"/>
              </a:p>
              <a:p>
                <a:pPr algn="just"/>
                <a:r>
                  <a:rPr lang="es-AR" dirty="0"/>
                  <a:t>Se demuestra que bajo las condiciones descriptas</a:t>
                </a:r>
              </a:p>
              <a:p>
                <a:pPr algn="just"/>
                <a:endParaRPr lang="es-AR" dirty="0"/>
              </a:p>
              <a:p>
                <a:pPr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 ~ </m:t>
                      </m:r>
                      <m:r>
                        <a:rPr lang="es-AR" i="1">
                          <a:latin typeface="Cambria Math" panose="02040503050406030204" pitchFamily="18" charset="0"/>
                        </a:rPr>
                        <m:t>𝑁</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e>
                          </m:rad>
                        </m:e>
                      </m:d>
                      <m:r>
                        <a:rPr lang="es-AR" i="1">
                          <a:latin typeface="Cambria Math" panose="02040503050406030204" pitchFamily="18" charset="0"/>
                        </a:rPr>
                        <m:t>    </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r>
                        <a:rPr lang="es-AR" i="1">
                          <a:latin typeface="Cambria Math" panose="02040503050406030204" pitchFamily="18" charset="0"/>
                        </a:rPr>
                        <m:t> ~ </m:t>
                      </m:r>
                      <m:r>
                        <a:rPr lang="es-AR" i="1">
                          <a:latin typeface="Cambria Math" panose="02040503050406030204" pitchFamily="18" charset="0"/>
                        </a:rPr>
                        <m:t>𝑁</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r>
                            <a:rPr lang="es-AR" i="1">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𝜎</m:t>
                                      </m:r>
                                    </m:e>
                                    <m:sub>
                                      <m:r>
                                        <a:rPr lang="es-AR" i="1">
                                          <a:latin typeface="Cambria Math" panose="02040503050406030204" pitchFamily="18" charset="0"/>
                                          <a:ea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rad>
                        </m:e>
                      </m:d>
                    </m:oMath>
                  </m:oMathPara>
                </a14:m>
                <a:endParaRPr lang="es-AR" dirty="0"/>
              </a:p>
              <a:p>
                <a:pPr algn="just"/>
                <a:endParaRPr lang="es-AR" dirty="0"/>
              </a:p>
              <a:p>
                <a:pPr algn="just"/>
                <a:r>
                  <a:rPr lang="es-AR" dirty="0"/>
                  <a:t>Por lo tanto, bajo estas condiciones el estimador del parámetro poblacional se distribuye con los siguientes parámetros,</a:t>
                </a:r>
              </a:p>
              <a:p>
                <a:pPr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r>
                        <a:rPr lang="es-AR" i="1">
                          <a:latin typeface="Cambria Math" panose="02040503050406030204" pitchFamily="18" charset="0"/>
                        </a:rPr>
                        <m:t> ~ </m:t>
                      </m:r>
                      <m:r>
                        <a:rPr lang="es-AR" i="1">
                          <a:latin typeface="Cambria Math" panose="02040503050406030204" pitchFamily="18" charset="0"/>
                        </a:rPr>
                        <m:t>𝑁</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r>
                            <a:rPr lang="es-AR" i="1">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𝜎</m:t>
                                      </m:r>
                                    </m:e>
                                    <m:sub>
                                      <m:r>
                                        <a:rPr lang="es-AR" i="1">
                                          <a:latin typeface="Cambria Math" panose="02040503050406030204" pitchFamily="18" charset="0"/>
                                          <a:ea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rad>
                        </m:e>
                      </m:d>
                    </m:oMath>
                  </m:oMathPara>
                </a14:m>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0"/>
                <a:ext cx="9144000" cy="4932056"/>
              </a:xfrm>
              <a:prstGeom prst="rect">
                <a:avLst/>
              </a:prstGeom>
              <a:blipFill>
                <a:blip r:embed="rId2"/>
                <a:stretch>
                  <a:fillRect l="-533" t="-618" r="-533"/>
                </a:stretch>
              </a:blipFill>
            </p:spPr>
            <p:txBody>
              <a:bodyPr/>
              <a:lstStyle/>
              <a:p>
                <a:r>
                  <a:rPr lang="es-AR">
                    <a:noFill/>
                  </a:rPr>
                  <a:t> </a:t>
                </a:r>
              </a:p>
            </p:txBody>
          </p:sp>
        </mc:Fallback>
      </mc:AlternateContent>
    </p:spTree>
    <p:extLst>
      <p:ext uri="{BB962C8B-B14F-4D97-AF65-F5344CB8AC3E}">
        <p14:creationId xmlns:p14="http://schemas.microsoft.com/office/powerpoint/2010/main" val="1344860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5124929"/>
              </a:xfrm>
              <a:prstGeom prst="rect">
                <a:avLst/>
              </a:prstGeom>
            </p:spPr>
            <p:txBody>
              <a:bodyPr wrap="square">
                <a:spAutoFit/>
              </a:bodyPr>
              <a:lstStyle/>
              <a:p>
                <a:pPr algn="just"/>
                <a:r>
                  <a:rPr lang="es-AR" b="1" dirty="0">
                    <a:solidFill>
                      <a:srgbClr val="FF0000"/>
                    </a:solidFill>
                  </a:rPr>
                  <a:t>Diferencia de Medias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oMath>
                </a14:m>
                <a:endParaRPr lang="es-AR" dirty="0"/>
              </a:p>
              <a:p>
                <a:pPr algn="just"/>
                <a:endParaRPr lang="es-AR" dirty="0"/>
              </a:p>
              <a:p>
                <a:pPr algn="just"/>
                <a:r>
                  <a:rPr lang="es-AR" dirty="0"/>
                  <a:t>El estadígrafo de transformación utilizado para poner a prueba dicho parámetro será,</a:t>
                </a:r>
              </a:p>
              <a:p>
                <a:pPr algn="just"/>
                <a:endParaRPr lang="es-AR" dirty="0"/>
              </a:p>
              <a:p>
                <a:pPr algn="just"/>
                <a:endParaRPr lang="es-AR" dirty="0"/>
              </a:p>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𝑍</m:t>
                      </m:r>
                      <m:r>
                        <a:rPr lang="es-AR" i="1">
                          <a:latin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e>
                          </m:d>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rad>
                        </m:den>
                      </m:f>
                      <m:r>
                        <a:rPr lang="es-AR" i="1">
                          <a:latin typeface="Cambria Math" panose="02040503050406030204" pitchFamily="18" charset="0"/>
                        </a:rPr>
                        <m:t>~</m:t>
                      </m:r>
                      <m:r>
                        <a:rPr lang="es-AR" i="1">
                          <a:latin typeface="Cambria Math" panose="02040503050406030204" pitchFamily="18" charset="0"/>
                        </a:rPr>
                        <m:t>𝑁</m:t>
                      </m:r>
                      <m:r>
                        <a:rPr lang="es-AR" i="1">
                          <a:latin typeface="Cambria Math" panose="02040503050406030204" pitchFamily="18" charset="0"/>
                        </a:rPr>
                        <m:t>(0,1)</m:t>
                      </m:r>
                    </m:oMath>
                  </m:oMathPara>
                </a14:m>
                <a:endParaRPr lang="es-AR" dirty="0"/>
              </a:p>
              <a:p>
                <a:pPr algn="just"/>
                <a:endParaRPr lang="es-AR" dirty="0"/>
              </a:p>
              <a:p>
                <a:pPr algn="just"/>
                <a:r>
                  <a:rPr lang="es-AR" dirty="0"/>
                  <a:t>Las posibilidades de hipótesis nula son,</a:t>
                </a:r>
              </a:p>
              <a:p>
                <a:pPr algn="just"/>
                <a:endParaRPr lang="es-AR" dirty="0"/>
              </a:p>
              <a:p>
                <a:pPr marL="285750" indent="-285750" algn="just">
                  <a:buFont typeface="Arial" panose="020B0604020202020204" pitchFamily="34" charset="0"/>
                  <a:buChar char="•"/>
                </a:pP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r>
                      <a:rPr lang="es-AR" i="1">
                        <a:latin typeface="Cambria Math" panose="02040503050406030204" pitchFamily="18" charset="0"/>
                      </a:rPr>
                      <m:t>=</m:t>
                    </m:r>
                    <m:r>
                      <a:rPr lang="es-AR" i="1">
                        <a:latin typeface="Cambria Math" panose="02040503050406030204" pitchFamily="18" charset="0"/>
                      </a:rPr>
                      <m:t>𝑘</m:t>
                    </m:r>
                  </m:oMath>
                </a14:m>
                <a:endParaRPr lang="es-AR" dirty="0"/>
              </a:p>
              <a:p>
                <a:pPr marL="285750" indent="-285750" algn="just">
                  <a:buFont typeface="Arial" panose="020B0604020202020204" pitchFamily="34" charset="0"/>
                  <a:buChar char="•"/>
                </a:pPr>
                <a:endParaRPr lang="es-AR" dirty="0"/>
              </a:p>
              <a:p>
                <a:pPr marL="285750" indent="-285750" algn="just">
                  <a:buFont typeface="Arial" panose="020B0604020202020204" pitchFamily="34" charset="0"/>
                  <a:buChar char="•"/>
                </a:pP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rPr>
                      <m:t>𝑘</m:t>
                    </m:r>
                  </m:oMath>
                </a14:m>
                <a:endParaRPr lang="es-AR" dirty="0"/>
              </a:p>
              <a:p>
                <a:pPr marL="285750" indent="-285750" algn="just">
                  <a:buFont typeface="Arial" panose="020B0604020202020204" pitchFamily="34" charset="0"/>
                  <a:buChar char="•"/>
                </a:pPr>
                <a:endParaRPr lang="es-AR" dirty="0"/>
              </a:p>
              <a:p>
                <a:pPr marL="285750" indent="-285750" algn="just">
                  <a:buFont typeface="Arial" panose="020B0604020202020204" pitchFamily="34" charset="0"/>
                  <a:buChar char="•"/>
                </a:pP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rPr>
                      <m:t>𝑘</m:t>
                    </m:r>
                  </m:oMath>
                </a14:m>
                <a:endParaRPr lang="es-AR" dirty="0"/>
              </a:p>
              <a:p>
                <a:pPr marL="342900" indent="-342900" algn="just">
                  <a:buFont typeface="+mj-lt"/>
                  <a:buAutoNum type="arabicPeriod"/>
                </a:pPr>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5124929"/>
              </a:xfrm>
              <a:prstGeom prst="rect">
                <a:avLst/>
              </a:prstGeom>
              <a:blipFill>
                <a:blip r:embed="rId2"/>
                <a:stretch>
                  <a:fillRect l="-533" t="-595"/>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1648D47D-5D23-4D7A-77BE-464417DBDD8D}"/>
                  </a:ext>
                </a:extLst>
              </p14:cNvPr>
              <p14:cNvContentPartPr/>
              <p14:nvPr/>
            </p14:nvContentPartPr>
            <p14:xfrm>
              <a:off x="3263760" y="1873080"/>
              <a:ext cx="4877280" cy="2673720"/>
            </p14:xfrm>
          </p:contentPart>
        </mc:Choice>
        <mc:Fallback>
          <p:pic>
            <p:nvPicPr>
              <p:cNvPr id="3" name="Entrada de lápiz 2">
                <a:extLst>
                  <a:ext uri="{FF2B5EF4-FFF2-40B4-BE49-F238E27FC236}">
                    <a16:creationId xmlns:a16="http://schemas.microsoft.com/office/drawing/2014/main" id="{1648D47D-5D23-4D7A-77BE-464417DBDD8D}"/>
                  </a:ext>
                </a:extLst>
              </p:cNvPr>
              <p:cNvPicPr/>
              <p:nvPr/>
            </p:nvPicPr>
            <p:blipFill>
              <a:blip r:embed="rId4"/>
              <a:stretch>
                <a:fillRect/>
              </a:stretch>
            </p:blipFill>
            <p:spPr>
              <a:xfrm>
                <a:off x="3254400" y="1863720"/>
                <a:ext cx="4896000" cy="2692440"/>
              </a:xfrm>
              <a:prstGeom prst="rect">
                <a:avLst/>
              </a:prstGeom>
            </p:spPr>
          </p:pic>
        </mc:Fallback>
      </mc:AlternateContent>
    </p:spTree>
    <p:extLst>
      <p:ext uri="{BB962C8B-B14F-4D97-AF65-F5344CB8AC3E}">
        <p14:creationId xmlns:p14="http://schemas.microsoft.com/office/powerpoint/2010/main" val="801347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0"/>
                <a:ext cx="9144000" cy="5715924"/>
              </a:xfrm>
              <a:prstGeom prst="rect">
                <a:avLst/>
              </a:prstGeom>
            </p:spPr>
            <p:txBody>
              <a:bodyPr wrap="square">
                <a:spAutoFit/>
              </a:bodyPr>
              <a:lstStyle/>
              <a:p>
                <a:pPr algn="just"/>
                <a:r>
                  <a:rPr lang="es-AR" b="1" dirty="0">
                    <a:solidFill>
                      <a:srgbClr val="FF0000"/>
                    </a:solidFill>
                  </a:rPr>
                  <a:t>Diferencia de Medias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oMath>
                </a14:m>
                <a:endParaRPr lang="es-AR" dirty="0"/>
              </a:p>
              <a:p>
                <a:pPr algn="just"/>
                <a:endParaRPr lang="es-AR" dirty="0"/>
              </a:p>
              <a:p>
                <a:pPr algn="just"/>
                <a:r>
                  <a:rPr lang="es-AR" dirty="0"/>
                  <a:t>Ahora bien si las varianzas poblacionales son desconocidas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r>
                      <a:rPr lang="es-AR" i="1">
                        <a:latin typeface="Cambria Math" panose="02040503050406030204" pitchFamily="18" charset="0"/>
                      </a:rPr>
                      <m:t>=?</m:t>
                    </m:r>
                    <m:r>
                      <a:rPr lang="es-AR" i="1">
                        <a:latin typeface="Cambria Math" panose="02040503050406030204" pitchFamily="18" charset="0"/>
                      </a:rPr>
                      <m:t> </m:t>
                    </m:r>
                    <m:r>
                      <a:rPr lang="es-AR" i="1">
                        <a:latin typeface="Cambria Math" panose="02040503050406030204" pitchFamily="18" charset="0"/>
                      </a:rPr>
                      <m:t>𝑦</m:t>
                    </m:r>
                    <m:r>
                      <a:rPr lang="es-AR" i="1">
                        <a:latin typeface="Cambria Math" panose="02040503050406030204" pitchFamily="18" charset="0"/>
                      </a:rPr>
                      <m:t>  </m:t>
                    </m:r>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r>
                      <a:rPr lang="es-AR" i="1">
                        <a:latin typeface="Cambria Math" panose="02040503050406030204" pitchFamily="18" charset="0"/>
                      </a:rPr>
                      <m:t>=?</m:t>
                    </m:r>
                  </m:oMath>
                </a14:m>
                <a:r>
                  <a:rPr lang="es-AR" dirty="0"/>
                  <a:t> y la población es normal, entonces deberá utilizarse la Distribución T-</a:t>
                </a:r>
                <a:r>
                  <a:rPr lang="es-AR" dirty="0" err="1"/>
                  <a:t>Student</a:t>
                </a:r>
                <a:r>
                  <a:rPr lang="es-AR" dirty="0"/>
                  <a:t> tal como se hace con una Población.</a:t>
                </a:r>
              </a:p>
              <a:p>
                <a:pPr marL="342900" indent="-342900" algn="just">
                  <a:buFont typeface="+mj-lt"/>
                  <a:buAutoNum type="arabicPeriod"/>
                </a:pPr>
                <a:endParaRPr lang="es-AR" dirty="0"/>
              </a:p>
              <a:p>
                <a:pPr algn="just"/>
                <a:r>
                  <a:rPr lang="es-AR" dirty="0"/>
                  <a:t>El problema es las varianzas poblacionales desconocidas pueden ser:</a:t>
                </a:r>
              </a:p>
              <a:p>
                <a:pPr marL="342900" indent="-342900" algn="just">
                  <a:buFont typeface="+mj-lt"/>
                  <a:buAutoNum type="arabicPeriod"/>
                </a:pPr>
                <a:endParaRPr lang="es-AR" dirty="0"/>
              </a:p>
              <a:p>
                <a:pPr marL="800100" lvl="1" indent="-342900">
                  <a:buFont typeface="+mj-lt"/>
                  <a:buAutoNum type="arabicPeriod"/>
                </a:pPr>
                <a:r>
                  <a:rPr lang="es-AR" dirty="0"/>
                  <a:t>Iguales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r>
                      <a:rPr lang="es-AR" i="1">
                        <a:latin typeface="Cambria Math" panose="02040503050406030204" pitchFamily="18" charset="0"/>
                      </a:rPr>
                      <m:t>=</m:t>
                    </m:r>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oMath>
                </a14:m>
                <a:endParaRPr lang="es-AR" dirty="0"/>
              </a:p>
              <a:p>
                <a:pPr marL="800100" lvl="1" indent="-342900">
                  <a:buFont typeface="+mj-lt"/>
                  <a:buAutoNum type="arabicPeriod"/>
                </a:pPr>
                <a:endParaRPr lang="es-AR" dirty="0"/>
              </a:p>
              <a:p>
                <a:pPr marL="800100" lvl="1" indent="-342900">
                  <a:buFont typeface="+mj-lt"/>
                  <a:buAutoNum type="arabicPeriod"/>
                </a:pPr>
                <a:r>
                  <a:rPr lang="es-AR" dirty="0"/>
                  <a:t>Distintas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r>
                      <a:rPr lang="es-AR" i="1">
                        <a:latin typeface="Cambria Math" panose="02040503050406030204" pitchFamily="18" charset="0"/>
                        <a:ea typeface="Cambria Math" panose="02040503050406030204" pitchFamily="18" charset="0"/>
                      </a:rPr>
                      <m:t>≠</m:t>
                    </m:r>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oMath>
                </a14:m>
                <a:endParaRPr lang="es-AR" dirty="0"/>
              </a:p>
              <a:p>
                <a:pPr lvl="1" algn="just"/>
                <a:endParaRPr lang="es-AR" dirty="0"/>
              </a:p>
              <a:p>
                <a:pPr algn="just"/>
                <a:r>
                  <a:rPr lang="es-AR" dirty="0"/>
                  <a:t>Estas conjeturas deben ser validadas mediante una prueba de hipótesis que testee la condición de que las varianzas poblacionales desconocidas son iguales (hipótesis nula) contra una hipótesis de que son distintas (alternativa). Este test se denomina “Prueba de Homocedasticidad”. En términos formales,</a:t>
                </a:r>
              </a:p>
              <a:p>
                <a:pPr lvl="1" algn="just"/>
                <a:endParaRPr lang="es-AR" dirty="0"/>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rPr>
                        <m:t>=</m:t>
                      </m:r>
                      <m:r>
                        <a:rPr lang="es-AR" i="1">
                          <a:latin typeface="Cambria Math" panose="02040503050406030204" pitchFamily="18" charset="0"/>
                        </a:rPr>
                        <m:t>1            </m:t>
                      </m:r>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rPr>
                        <m:t>1</m:t>
                      </m:r>
                    </m:oMath>
                  </m:oMathPara>
                </a14:m>
                <a:endParaRPr lang="es-AR" dirty="0"/>
              </a:p>
              <a:p>
                <a:pPr lvl="1"/>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0"/>
                <a:ext cx="9144000" cy="5715924"/>
              </a:xfrm>
              <a:prstGeom prst="rect">
                <a:avLst/>
              </a:prstGeom>
              <a:blipFill>
                <a:blip r:embed="rId2"/>
                <a:stretch>
                  <a:fillRect l="-533" t="-533" r="-533"/>
                </a:stretch>
              </a:blipFill>
            </p:spPr>
            <p:txBody>
              <a:bodyPr/>
              <a:lstStyle/>
              <a:p>
                <a:r>
                  <a:rPr lang="es-AR">
                    <a:noFill/>
                  </a:rPr>
                  <a:t> </a:t>
                </a:r>
              </a:p>
            </p:txBody>
          </p:sp>
        </mc:Fallback>
      </mc:AlternateContent>
    </p:spTree>
    <p:extLst>
      <p:ext uri="{BB962C8B-B14F-4D97-AF65-F5344CB8AC3E}">
        <p14:creationId xmlns:p14="http://schemas.microsoft.com/office/powerpoint/2010/main" val="1466316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4342151"/>
              </a:xfrm>
              <a:prstGeom prst="rect">
                <a:avLst/>
              </a:prstGeom>
            </p:spPr>
            <p:txBody>
              <a:bodyPr wrap="square">
                <a:spAutoFit/>
              </a:bodyPr>
              <a:lstStyle/>
              <a:p>
                <a:pPr algn="just"/>
                <a:r>
                  <a:rPr lang="es-AR" b="1" dirty="0">
                    <a:solidFill>
                      <a:srgbClr val="FF0000"/>
                    </a:solidFill>
                  </a:rPr>
                  <a:t>Cociente de Varianzas Poblacionales: </a:t>
                </a:r>
                <a14:m>
                  <m:oMath xmlns:m="http://schemas.openxmlformats.org/officeDocument/2006/math">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oMath>
                </a14:m>
                <a:endParaRPr lang="es-AR" dirty="0"/>
              </a:p>
              <a:p>
                <a:pPr lvl="1" algn="just"/>
                <a:endParaRPr lang="es-AR" i="1" dirty="0">
                  <a:latin typeface="Cambria Math" panose="02040503050406030204" pitchFamily="18" charset="0"/>
                </a:endParaRPr>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rPr>
                        <m:t>=</m:t>
                      </m:r>
                      <m:r>
                        <a:rPr lang="es-AR" i="1">
                          <a:latin typeface="Cambria Math" panose="02040503050406030204" pitchFamily="18" charset="0"/>
                        </a:rPr>
                        <m:t>1            </m:t>
                      </m:r>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rPr>
                        <m:t>1</m:t>
                      </m:r>
                    </m:oMath>
                  </m:oMathPara>
                </a14:m>
                <a:endParaRPr lang="es-AR" dirty="0"/>
              </a:p>
              <a:p>
                <a:pPr lvl="1" algn="just"/>
                <a:endParaRPr lang="es-AR" dirty="0"/>
              </a:p>
              <a:p>
                <a:pPr algn="just"/>
                <a:r>
                  <a:rPr lang="es-AR" dirty="0"/>
                  <a:t>El estadístico de esta prueba es,</a:t>
                </a:r>
              </a:p>
              <a:p>
                <a:pPr algn="just"/>
                <a:endParaRPr lang="es-AR" dirty="0"/>
              </a:p>
              <a:p>
                <a:pPr algn="just"/>
                <a14:m>
                  <m:oMathPara xmlns:m="http://schemas.openxmlformats.org/officeDocument/2006/math">
                    <m:oMathParaPr>
                      <m:jc m:val="centerGroup"/>
                    </m:oMathParaPr>
                    <m:oMath xmlns:m="http://schemas.openxmlformats.org/officeDocument/2006/math">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den>
                      </m:f>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𝐹</m:t>
                          </m:r>
                        </m:e>
                        <m:sub>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−1;</m:t>
                          </m:r>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r>
                            <a:rPr lang="es-AR" i="1">
                              <a:latin typeface="Cambria Math" panose="02040503050406030204" pitchFamily="18" charset="0"/>
                            </a:rPr>
                            <m:t>−1</m:t>
                          </m:r>
                        </m:sub>
                      </m:sSub>
                    </m:oMath>
                  </m:oMathPara>
                </a14:m>
                <a:endParaRPr lang="es-AR" dirty="0"/>
              </a:p>
              <a:p>
                <a:pPr algn="just"/>
                <a:endParaRPr lang="es-AR" dirty="0"/>
              </a:p>
              <a:p>
                <a:pPr algn="just"/>
                <a:r>
                  <a:rPr lang="es-AR" dirty="0"/>
                  <a:t>Es una Distribución F de Snedecor con dos parámetros, grados de libertad en el numerador y en el denominador. Surge como el cociente de dos variables Chi Cuadrado, cada una con sus correspondientes grados de libertad. La forma funcional de la distribución se asemeja a la Chi Cuadrada.</a:t>
                </a:r>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4342151"/>
              </a:xfrm>
              <a:prstGeom prst="rect">
                <a:avLst/>
              </a:prstGeom>
              <a:blipFill>
                <a:blip r:embed="rId2"/>
                <a:stretch>
                  <a:fillRect l="-533" r="-533" b="-843"/>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0675D859-5EC7-A153-3079-E9AA7F219D3F}"/>
                  </a:ext>
                </a:extLst>
              </p14:cNvPr>
              <p14:cNvContentPartPr/>
              <p14:nvPr/>
            </p14:nvContentPartPr>
            <p14:xfrm>
              <a:off x="6076800" y="3562200"/>
              <a:ext cx="1111680" cy="197280"/>
            </p14:xfrm>
          </p:contentPart>
        </mc:Choice>
        <mc:Fallback>
          <p:pic>
            <p:nvPicPr>
              <p:cNvPr id="3" name="Entrada de lápiz 2">
                <a:extLst>
                  <a:ext uri="{FF2B5EF4-FFF2-40B4-BE49-F238E27FC236}">
                    <a16:creationId xmlns:a16="http://schemas.microsoft.com/office/drawing/2014/main" id="{0675D859-5EC7-A153-3079-E9AA7F219D3F}"/>
                  </a:ext>
                </a:extLst>
              </p:cNvPr>
              <p:cNvPicPr/>
              <p:nvPr/>
            </p:nvPicPr>
            <p:blipFill>
              <a:blip r:embed="rId4"/>
              <a:stretch>
                <a:fillRect/>
              </a:stretch>
            </p:blipFill>
            <p:spPr>
              <a:xfrm>
                <a:off x="6067440" y="3552840"/>
                <a:ext cx="1130400" cy="216000"/>
              </a:xfrm>
              <a:prstGeom prst="rect">
                <a:avLst/>
              </a:prstGeom>
            </p:spPr>
          </p:pic>
        </mc:Fallback>
      </mc:AlternateContent>
    </p:spTree>
    <p:extLst>
      <p:ext uri="{BB962C8B-B14F-4D97-AF65-F5344CB8AC3E}">
        <p14:creationId xmlns:p14="http://schemas.microsoft.com/office/powerpoint/2010/main" val="147706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783632" y="3105835"/>
            <a:ext cx="6840760" cy="646331"/>
          </a:xfrm>
          <a:prstGeom prst="rect">
            <a:avLst/>
          </a:prstGeom>
          <a:noFill/>
        </p:spPr>
        <p:txBody>
          <a:bodyPr wrap="square" rtlCol="0">
            <a:spAutoFit/>
          </a:bodyPr>
          <a:lstStyle/>
          <a:p>
            <a:pPr algn="ctr"/>
            <a:r>
              <a:rPr lang="es-ES" sz="3600" b="1" dirty="0">
                <a:solidFill>
                  <a:srgbClr val="FF0000"/>
                </a:solidFill>
              </a:rPr>
              <a:t>Definiciones Básicas</a:t>
            </a:r>
            <a:endParaRPr lang="es-AR" sz="2000" b="1" dirty="0">
              <a:solidFill>
                <a:srgbClr val="FF0000"/>
              </a:solidFill>
            </a:endParaRPr>
          </a:p>
        </p:txBody>
      </p:sp>
    </p:spTree>
    <p:extLst>
      <p:ext uri="{BB962C8B-B14F-4D97-AF65-F5344CB8AC3E}">
        <p14:creationId xmlns:p14="http://schemas.microsoft.com/office/powerpoint/2010/main" val="1862951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5C0FB08-1FFA-4F2E-8271-DBD27F736832}"/>
              </a:ext>
            </a:extLst>
          </p:cNvPr>
          <p:cNvPicPr>
            <a:picLocks noChangeAspect="1"/>
          </p:cNvPicPr>
          <p:nvPr/>
        </p:nvPicPr>
        <p:blipFill>
          <a:blip r:embed="rId2"/>
          <a:stretch>
            <a:fillRect/>
          </a:stretch>
        </p:blipFill>
        <p:spPr>
          <a:xfrm>
            <a:off x="1524000" y="980728"/>
            <a:ext cx="9144000" cy="2647606"/>
          </a:xfrm>
          <a:prstGeom prst="rect">
            <a:avLst/>
          </a:prstGeom>
        </p:spPr>
      </p:pic>
      <p:pic>
        <p:nvPicPr>
          <p:cNvPr id="3" name="Imagen 2">
            <a:extLst>
              <a:ext uri="{FF2B5EF4-FFF2-40B4-BE49-F238E27FC236}">
                <a16:creationId xmlns:a16="http://schemas.microsoft.com/office/drawing/2014/main" id="{097EE4B6-FF74-4860-94E7-FE9BFF64B7AE}"/>
              </a:ext>
            </a:extLst>
          </p:cNvPr>
          <p:cNvPicPr>
            <a:picLocks noChangeAspect="1"/>
          </p:cNvPicPr>
          <p:nvPr/>
        </p:nvPicPr>
        <p:blipFill>
          <a:blip r:embed="rId3"/>
          <a:stretch>
            <a:fillRect/>
          </a:stretch>
        </p:blipFill>
        <p:spPr>
          <a:xfrm>
            <a:off x="1502859" y="3789040"/>
            <a:ext cx="9144000" cy="2611190"/>
          </a:xfrm>
          <a:prstGeom prst="rect">
            <a:avLst/>
          </a:prstGeom>
        </p:spPr>
      </p:pic>
    </p:spTree>
    <p:extLst>
      <p:ext uri="{BB962C8B-B14F-4D97-AF65-F5344CB8AC3E}">
        <p14:creationId xmlns:p14="http://schemas.microsoft.com/office/powerpoint/2010/main" val="2441421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3F089E50-B3CA-4272-91CE-8713F0CB5FF1}"/>
                  </a:ext>
                </a:extLst>
              </p:cNvPr>
              <p:cNvSpPr/>
              <p:nvPr/>
            </p:nvSpPr>
            <p:spPr>
              <a:xfrm>
                <a:off x="1524000" y="908720"/>
                <a:ext cx="9144000" cy="5524526"/>
              </a:xfrm>
              <a:prstGeom prst="rect">
                <a:avLst/>
              </a:prstGeom>
            </p:spPr>
            <p:txBody>
              <a:bodyPr wrap="square">
                <a:spAutoFit/>
              </a:bodyPr>
              <a:lstStyle/>
              <a:p>
                <a:r>
                  <a:rPr lang="es-AR" b="1" dirty="0">
                    <a:solidFill>
                      <a:srgbClr val="FF0000"/>
                    </a:solidFill>
                  </a:rPr>
                  <a:t>Demostración del Estadístico F de Snedecor</a:t>
                </a:r>
              </a:p>
              <a:p>
                <a:r>
                  <a:rPr lang="es-AR" dirty="0"/>
                  <a:t>La F de Snedecor se determina de la forma siguiente,</a:t>
                </a:r>
              </a:p>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𝐹</m:t>
                      </m:r>
                      <m:r>
                        <a:rPr lang="es-AR" i="1">
                          <a:latin typeface="Cambria Math" panose="02040503050406030204" pitchFamily="18" charset="0"/>
                        </a:rPr>
                        <m:t>=</m:t>
                      </m:r>
                      <m:f>
                        <m:fPr>
                          <m:ctrlPr>
                            <a:rPr lang="es-AR" i="1">
                              <a:latin typeface="Cambria Math" panose="02040503050406030204" pitchFamily="18" charset="0"/>
                            </a:rPr>
                          </m:ctrlPr>
                        </m:fPr>
                        <m:num>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𝜒</m:t>
                                  </m:r>
                                </m:e>
                                <m:sub>
                                  <m:r>
                                    <a:rPr lang="es-AR" i="1">
                                      <a:latin typeface="Cambria Math" panose="02040503050406030204" pitchFamily="18" charset="0"/>
                                    </a:rPr>
                                    <m:t>𝑛</m:t>
                                  </m:r>
                                </m:sub>
                                <m:sup>
                                  <m:r>
                                    <a:rPr lang="es-AR" i="1">
                                      <a:latin typeface="Cambria Math" panose="02040503050406030204" pitchFamily="18" charset="0"/>
                                    </a:rPr>
                                    <m:t>2</m:t>
                                  </m:r>
                                </m:sup>
                              </m:sSubSup>
                            </m:num>
                            <m:den>
                              <m:r>
                                <a:rPr lang="es-AR" i="1">
                                  <a:latin typeface="Cambria Math" panose="02040503050406030204" pitchFamily="18" charset="0"/>
                                </a:rPr>
                                <m:t>𝑛</m:t>
                              </m:r>
                            </m:den>
                          </m:f>
                        </m:num>
                        <m:den>
                          <m:f>
                            <m:fPr>
                              <m:ctrlPr>
                                <a:rPr lang="es-AR" i="1">
                                  <a:latin typeface="Cambria Math" panose="02040503050406030204" pitchFamily="18" charset="0"/>
                                </a:rPr>
                              </m:ctrlPr>
                            </m:fPr>
                            <m:num>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𝜒</m:t>
                                      </m:r>
                                    </m:e>
                                    <m:sub>
                                      <m:r>
                                        <a:rPr lang="es-AR" i="1">
                                          <a:latin typeface="Cambria Math" panose="02040503050406030204" pitchFamily="18" charset="0"/>
                                        </a:rPr>
                                        <m:t>𝑛</m:t>
                                      </m:r>
                                    </m:sub>
                                    <m:sup>
                                      <m:r>
                                        <a:rPr lang="es-AR" i="1">
                                          <a:latin typeface="Cambria Math" panose="02040503050406030204" pitchFamily="18" charset="0"/>
                                        </a:rPr>
                                        <m:t>2</m:t>
                                      </m:r>
                                    </m:sup>
                                  </m:sSubSup>
                                </m:num>
                                <m:den>
                                  <m:r>
                                    <a:rPr lang="es-AR" i="1">
                                      <a:latin typeface="Cambria Math" panose="02040503050406030204" pitchFamily="18" charset="0"/>
                                    </a:rPr>
                                    <m:t>𝑚</m:t>
                                  </m:r>
                                </m:den>
                              </m:f>
                            </m:num>
                            <m:den>
                              <m:r>
                                <a:rPr lang="es-AR" i="1">
                                  <a:latin typeface="Cambria Math" panose="02040503050406030204" pitchFamily="18" charset="0"/>
                                </a:rPr>
                                <m:t>𝑚</m:t>
                              </m:r>
                            </m:den>
                          </m:f>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𝐹</m:t>
                          </m:r>
                        </m:e>
                        <m:sub>
                          <m:r>
                            <a:rPr lang="es-AR" i="1">
                              <a:latin typeface="Cambria Math" panose="02040503050406030204" pitchFamily="18" charset="0"/>
                            </a:rPr>
                            <m:t>𝑛</m:t>
                          </m:r>
                          <m:r>
                            <a:rPr lang="es-AR" i="1">
                              <a:latin typeface="Cambria Math" panose="02040503050406030204" pitchFamily="18" charset="0"/>
                            </a:rPr>
                            <m:t>;</m:t>
                          </m:r>
                          <m:r>
                            <a:rPr lang="es-AR" i="1">
                              <a:latin typeface="Cambria Math" panose="02040503050406030204" pitchFamily="18" charset="0"/>
                            </a:rPr>
                            <m:t>𝑚</m:t>
                          </m:r>
                        </m:sub>
                      </m:sSub>
                    </m:oMath>
                  </m:oMathPara>
                </a14:m>
                <a:endParaRPr lang="es-AR" dirty="0"/>
              </a:p>
              <a:p>
                <a:endParaRPr lang="es-AR" dirty="0"/>
              </a:p>
              <a:p>
                <a:r>
                  <a:rPr lang="es-AR" dirty="0"/>
                  <a:t>Para una población se había obtenido el siguiente estadístico</a:t>
                </a:r>
              </a:p>
              <a:p>
                <a:pPr/>
                <a14:m>
                  <m:oMathPara xmlns:m="http://schemas.openxmlformats.org/officeDocument/2006/math">
                    <m:oMathParaPr>
                      <m:jc m:val="centerGroup"/>
                    </m:oMathParaPr>
                    <m:oMath xmlns:m="http://schemas.openxmlformats.org/officeDocument/2006/math">
                      <m:f>
                        <m:fPr>
                          <m:ctrlPr>
                            <a:rPr lang="es-AR" i="1">
                              <a:latin typeface="Cambria Math" panose="02040503050406030204" pitchFamily="18" charset="0"/>
                            </a:rPr>
                          </m:ctrlPr>
                        </m:fPr>
                        <m:num>
                          <m:d>
                            <m:dPr>
                              <m:ctrlPr>
                                <a:rPr lang="es-AR" i="1">
                                  <a:latin typeface="Cambria Math" panose="02040503050406030204" pitchFamily="18" charset="0"/>
                                </a:rPr>
                              </m:ctrlPr>
                            </m:dPr>
                            <m:e>
                              <m:r>
                                <a:rPr lang="es-AR">
                                  <a:latin typeface="Cambria Math" panose="02040503050406030204" pitchFamily="18" charset="0"/>
                                </a:rPr>
                                <m:t>𝑛</m:t>
                              </m:r>
                              <m:r>
                                <a:rPr lang="es-AR">
                                  <a:latin typeface="Cambria Math" panose="02040503050406030204" pitchFamily="18" charset="0"/>
                                </a:rPr>
                                <m:t>−1</m:t>
                              </m:r>
                            </m:e>
                          </m:d>
                          <m:sSup>
                            <m:sSupPr>
                              <m:ctrlPr>
                                <a:rPr lang="es-AR" i="1">
                                  <a:latin typeface="Cambria Math" panose="02040503050406030204" pitchFamily="18" charset="0"/>
                                </a:rPr>
                              </m:ctrlPr>
                            </m:sSupPr>
                            <m:e>
                              <m:r>
                                <a:rPr lang="es-AR">
                                  <a:latin typeface="Cambria Math" panose="02040503050406030204" pitchFamily="18" charset="0"/>
                                </a:rPr>
                                <m:t>𝑆</m:t>
                              </m:r>
                            </m:e>
                            <m:sup>
                              <m:r>
                                <a:rPr lang="es-AR">
                                  <a:latin typeface="Cambria Math" panose="02040503050406030204" pitchFamily="18" charset="0"/>
                                </a:rPr>
                                <m:t>2</m:t>
                              </m:r>
                            </m:sup>
                          </m:sSup>
                        </m:num>
                        <m:den>
                          <m:sSup>
                            <m:sSupPr>
                              <m:ctrlPr>
                                <a:rPr lang="es-AR" i="1">
                                  <a:latin typeface="Cambria Math" panose="02040503050406030204" pitchFamily="18" charset="0"/>
                                </a:rPr>
                              </m:ctrlPr>
                            </m:sSupPr>
                            <m:e>
                              <m:r>
                                <a:rPr lang="es-AR">
                                  <a:latin typeface="Cambria Math" panose="02040503050406030204" pitchFamily="18" charset="0"/>
                                </a:rPr>
                                <m:t>𝜎</m:t>
                              </m:r>
                            </m:e>
                            <m:sup>
                              <m:r>
                                <a:rPr lang="es-AR">
                                  <a:latin typeface="Cambria Math" panose="02040503050406030204" pitchFamily="18" charset="0"/>
                                </a:rPr>
                                <m:t>2</m:t>
                              </m:r>
                            </m:sup>
                          </m:sSup>
                        </m:den>
                      </m:f>
                      <m:r>
                        <a:rPr lang="es-AR">
                          <a:latin typeface="Cambria Math" panose="02040503050406030204" pitchFamily="18" charset="0"/>
                        </a:rPr>
                        <m:t>~</m:t>
                      </m:r>
                      <m:sSubSup>
                        <m:sSubSupPr>
                          <m:ctrlPr>
                            <a:rPr lang="es-AR" i="1">
                              <a:latin typeface="Cambria Math" panose="02040503050406030204" pitchFamily="18" charset="0"/>
                            </a:rPr>
                          </m:ctrlPr>
                        </m:sSubSupPr>
                        <m:e>
                          <m:r>
                            <a:rPr lang="es-AR">
                              <a:latin typeface="Cambria Math" panose="02040503050406030204" pitchFamily="18" charset="0"/>
                            </a:rPr>
                            <m:t>𝜒</m:t>
                          </m:r>
                        </m:e>
                        <m:sub>
                          <m:r>
                            <a:rPr lang="es-AR">
                              <a:latin typeface="Cambria Math" panose="02040503050406030204" pitchFamily="18" charset="0"/>
                            </a:rPr>
                            <m:t>𝑛</m:t>
                          </m:r>
                          <m:r>
                            <a:rPr lang="es-AR">
                              <a:latin typeface="Cambria Math" panose="02040503050406030204" pitchFamily="18" charset="0"/>
                            </a:rPr>
                            <m:t>−1</m:t>
                          </m:r>
                        </m:sub>
                        <m:sup>
                          <m:r>
                            <a:rPr lang="es-AR">
                              <a:latin typeface="Cambria Math" panose="02040503050406030204" pitchFamily="18" charset="0"/>
                            </a:rPr>
                            <m:t>2</m:t>
                          </m:r>
                        </m:sup>
                      </m:sSubSup>
                    </m:oMath>
                  </m:oMathPara>
                </a14:m>
                <a:endParaRPr lang="es-AR" dirty="0"/>
              </a:p>
              <a:p>
                <a:endParaRPr lang="es-AR" dirty="0"/>
              </a:p>
              <a:p>
                <a:r>
                  <a:rPr lang="es-AR" dirty="0"/>
                  <a:t>Si se reemplaza por este estadístico para cada población se obtiene lo siguiente,</a:t>
                </a:r>
              </a:p>
              <a:p>
                <a:endParaRPr lang="es-AR" dirty="0"/>
              </a:p>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𝐹</m:t>
                      </m:r>
                      <m:r>
                        <a:rPr lang="es-AR" i="1">
                          <a:latin typeface="Cambria Math" panose="02040503050406030204" pitchFamily="18" charset="0"/>
                        </a:rPr>
                        <m:t>=</m:t>
                      </m:r>
                      <m:f>
                        <m:fPr>
                          <m:ctrlPr>
                            <a:rPr lang="es-AR" i="1">
                              <a:latin typeface="Cambria Math" panose="02040503050406030204" pitchFamily="18" charset="0"/>
                            </a:rPr>
                          </m:ctrlPr>
                        </m:fPr>
                        <m:num>
                          <m:f>
                            <m:fPr>
                              <m:ctrlPr>
                                <a:rPr lang="es-AR" i="1">
                                  <a:latin typeface="Cambria Math" panose="02040503050406030204" pitchFamily="18" charset="0"/>
                                </a:rPr>
                              </m:ctrlPr>
                            </m:fPr>
                            <m:num>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1</m:t>
                                          </m:r>
                                        </m:sub>
                                      </m:sSub>
                                      <m:r>
                                        <a:rPr lang="es-AR">
                                          <a:latin typeface="Cambria Math" panose="02040503050406030204" pitchFamily="18" charset="0"/>
                                        </a:rPr>
                                        <m:t>−1</m:t>
                                      </m:r>
                                    </m:e>
                                  </m:d>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num>
                            <m:den>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1</m:t>
                                      </m:r>
                                    </m:sub>
                                  </m:sSub>
                                  <m:r>
                                    <a:rPr lang="es-AR">
                                      <a:latin typeface="Cambria Math" panose="02040503050406030204" pitchFamily="18" charset="0"/>
                                    </a:rPr>
                                    <m:t>−1</m:t>
                                  </m:r>
                                </m:e>
                              </m:d>
                            </m:den>
                          </m:f>
                        </m:num>
                        <m:den>
                          <m:f>
                            <m:fPr>
                              <m:ctrlPr>
                                <a:rPr lang="es-AR" i="1">
                                  <a:latin typeface="Cambria Math" panose="02040503050406030204" pitchFamily="18" charset="0"/>
                                </a:rPr>
                              </m:ctrlPr>
                            </m:fPr>
                            <m:num>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2</m:t>
                                          </m:r>
                                        </m:sub>
                                      </m:sSub>
                                      <m:r>
                                        <a:rPr lang="es-AR">
                                          <a:latin typeface="Cambria Math" panose="02040503050406030204" pitchFamily="18" charset="0"/>
                                        </a:rPr>
                                        <m:t>−1</m:t>
                                      </m:r>
                                    </m:e>
                                  </m:d>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den>
                              </m:f>
                            </m:num>
                            <m:den>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2</m:t>
                                      </m:r>
                                    </m:sub>
                                  </m:sSub>
                                  <m:r>
                                    <a:rPr lang="es-AR">
                                      <a:latin typeface="Cambria Math" panose="02040503050406030204" pitchFamily="18" charset="0"/>
                                    </a:rPr>
                                    <m:t>−1</m:t>
                                  </m:r>
                                </m:e>
                              </m:d>
                            </m:den>
                          </m:f>
                        </m:den>
                      </m:f>
                      <m:r>
                        <a:rPr lang="es-AR" i="1">
                          <a:latin typeface="Cambria Math" panose="02040503050406030204" pitchFamily="18" charset="0"/>
                        </a:rPr>
                        <m:t>=</m:t>
                      </m:r>
                      <m:f>
                        <m:fPr>
                          <m:ctrlPr>
                            <a:rPr lang="es-AR" i="1">
                              <a:latin typeface="Cambria Math" panose="02040503050406030204" pitchFamily="18" charset="0"/>
                            </a:rPr>
                          </m:ctrlPr>
                        </m:fPr>
                        <m:num>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num>
                        <m:den>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den>
                          </m:f>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den>
                      </m:f>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𝐹</m:t>
                          </m:r>
                        </m:e>
                        <m:sub>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−1;</m:t>
                          </m:r>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r>
                            <a:rPr lang="es-AR" i="1">
                              <a:latin typeface="Cambria Math" panose="02040503050406030204" pitchFamily="18" charset="0"/>
                            </a:rPr>
                            <m:t>−1</m:t>
                          </m:r>
                        </m:sub>
                      </m:sSub>
                    </m:oMath>
                  </m:oMathPara>
                </a14:m>
                <a:endParaRPr lang="es-AR" dirty="0"/>
              </a:p>
            </p:txBody>
          </p:sp>
        </mc:Choice>
        <mc:Fallback>
          <p:sp>
            <p:nvSpPr>
              <p:cNvPr id="3" name="Rectángulo 2">
                <a:extLst>
                  <a:ext uri="{FF2B5EF4-FFF2-40B4-BE49-F238E27FC236}">
                    <a16:creationId xmlns:a16="http://schemas.microsoft.com/office/drawing/2014/main" id="{3F089E50-B3CA-4272-91CE-8713F0CB5FF1}"/>
                  </a:ext>
                </a:extLst>
              </p:cNvPr>
              <p:cNvSpPr>
                <a:spLocks noRot="1" noChangeAspect="1" noMove="1" noResize="1" noEditPoints="1" noAdjustHandles="1" noChangeArrowheads="1" noChangeShapeType="1" noTextEdit="1"/>
              </p:cNvSpPr>
              <p:nvPr/>
            </p:nvSpPr>
            <p:spPr>
              <a:xfrm>
                <a:off x="1524000" y="908720"/>
                <a:ext cx="9144000" cy="5524526"/>
              </a:xfrm>
              <a:prstGeom prst="rect">
                <a:avLst/>
              </a:prstGeom>
              <a:blipFill>
                <a:blip r:embed="rId2"/>
                <a:stretch>
                  <a:fillRect l="-533" t="-552"/>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B222EB61-A734-BBEB-1E14-D558F75CD1EE}"/>
                  </a:ext>
                </a:extLst>
              </p14:cNvPr>
              <p14:cNvContentPartPr/>
              <p14:nvPr/>
            </p14:nvContentPartPr>
            <p14:xfrm>
              <a:off x="6216480" y="4826160"/>
              <a:ext cx="1715040" cy="1276560"/>
            </p14:xfrm>
          </p:contentPart>
        </mc:Choice>
        <mc:Fallback>
          <p:pic>
            <p:nvPicPr>
              <p:cNvPr id="2" name="Entrada de lápiz 1">
                <a:extLst>
                  <a:ext uri="{FF2B5EF4-FFF2-40B4-BE49-F238E27FC236}">
                    <a16:creationId xmlns:a16="http://schemas.microsoft.com/office/drawing/2014/main" id="{B222EB61-A734-BBEB-1E14-D558F75CD1EE}"/>
                  </a:ext>
                </a:extLst>
              </p:cNvPr>
              <p:cNvPicPr/>
              <p:nvPr/>
            </p:nvPicPr>
            <p:blipFill>
              <a:blip r:embed="rId4"/>
              <a:stretch>
                <a:fillRect/>
              </a:stretch>
            </p:blipFill>
            <p:spPr>
              <a:xfrm>
                <a:off x="6207120" y="4816800"/>
                <a:ext cx="1733760" cy="1295280"/>
              </a:xfrm>
              <a:prstGeom prst="rect">
                <a:avLst/>
              </a:prstGeom>
            </p:spPr>
          </p:pic>
        </mc:Fallback>
      </mc:AlternateContent>
    </p:spTree>
    <p:extLst>
      <p:ext uri="{BB962C8B-B14F-4D97-AF65-F5344CB8AC3E}">
        <p14:creationId xmlns:p14="http://schemas.microsoft.com/office/powerpoint/2010/main" val="4144016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5853B7AF-FC2B-4144-BCC8-C085F0EB8F09}"/>
                  </a:ext>
                </a:extLst>
              </p:cNvPr>
              <p:cNvSpPr/>
              <p:nvPr/>
            </p:nvSpPr>
            <p:spPr>
              <a:xfrm>
                <a:off x="1493281" y="836713"/>
                <a:ext cx="9174719" cy="5705665"/>
              </a:xfrm>
              <a:prstGeom prst="rect">
                <a:avLst/>
              </a:prstGeom>
            </p:spPr>
            <p:txBody>
              <a:bodyPr wrap="square">
                <a:spAutoFit/>
              </a:bodyPr>
              <a:lstStyle/>
              <a:p>
                <a:pPr algn="just"/>
                <a:r>
                  <a:rPr lang="es-AR" b="1" dirty="0">
                    <a:solidFill>
                      <a:srgbClr val="FF0000"/>
                    </a:solidFill>
                  </a:rPr>
                  <a:t>Cociente de Varianzas Poblacionales: </a:t>
                </a:r>
                <a14:m>
                  <m:oMath xmlns:m="http://schemas.openxmlformats.org/officeDocument/2006/math">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oMath>
                </a14:m>
                <a:endParaRPr lang="es-AR" dirty="0"/>
              </a:p>
              <a:p>
                <a:pPr lvl="1" algn="just"/>
                <a:endParaRPr lang="es-AR" i="1" dirty="0">
                  <a:latin typeface="Cambria Math" panose="02040503050406030204" pitchFamily="18" charset="0"/>
                </a:endParaRPr>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rPr>
                        <m:t>=1       </m:t>
                      </m:r>
                      <m:r>
                        <a:rPr lang="es-AR" i="1">
                          <a:latin typeface="Cambria Math" panose="02040503050406030204" pitchFamily="18" charset="0"/>
                        </a:rPr>
                        <m:t>"</m:t>
                      </m:r>
                      <m:r>
                        <a:rPr lang="es-AR" i="1">
                          <a:latin typeface="Cambria Math" panose="02040503050406030204" pitchFamily="18" charset="0"/>
                        </a:rPr>
                        <m:t>𝐻𝑜𝑚𝑜𝑐𝑒𝑑𝑎𝑠𝑡𝑖𝑐𝑖𝑑𝑎𝑑</m:t>
                      </m:r>
                      <m:r>
                        <a:rPr lang="es-AR" i="1">
                          <a:latin typeface="Cambria Math" panose="02040503050406030204" pitchFamily="18" charset="0"/>
                        </a:rPr>
                        <m:t>"</m:t>
                      </m:r>
                    </m:oMath>
                  </m:oMathPara>
                </a14:m>
                <a:endParaRPr lang="es-AR" i="1" dirty="0">
                  <a:latin typeface="Cambria Math" panose="02040503050406030204" pitchFamily="18" charset="0"/>
                </a:endParaRPr>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rPr>
                        <m:t>1</m:t>
                      </m:r>
                      <m:r>
                        <a:rPr lang="es-AR" i="1">
                          <a:latin typeface="Cambria Math" panose="02040503050406030204" pitchFamily="18" charset="0"/>
                        </a:rPr>
                        <m:t>     "</m:t>
                      </m:r>
                      <m:r>
                        <a:rPr lang="es-AR" i="1">
                          <a:latin typeface="Cambria Math" panose="02040503050406030204" pitchFamily="18" charset="0"/>
                        </a:rPr>
                        <m:t>𝐻𝑒𝑡𝑒𝑟𝑜𝑐𝑒𝑑𝑎𝑠𝑡𝑖𝑐𝑖𝑑𝑎𝑑</m:t>
                      </m:r>
                      <m:r>
                        <a:rPr lang="es-AR" i="1">
                          <a:latin typeface="Cambria Math" panose="02040503050406030204" pitchFamily="18" charset="0"/>
                        </a:rPr>
                        <m:t>"</m:t>
                      </m:r>
                    </m:oMath>
                  </m:oMathPara>
                </a14:m>
                <a:endParaRPr lang="es-AR" dirty="0"/>
              </a:p>
              <a:p>
                <a:pPr lvl="1" algn="just"/>
                <a:endParaRPr lang="es-AR" dirty="0"/>
              </a:p>
              <a:p>
                <a:pPr algn="just"/>
                <a:r>
                  <a:rPr lang="es-AR" dirty="0"/>
                  <a:t>Del resultado de este test se determina si las varianzas poblacionales son iguales o no bajo la evidencia proporcionada por la muestra.</a:t>
                </a:r>
              </a:p>
              <a:p>
                <a:pPr algn="just"/>
                <a:endParaRPr lang="es-AR" dirty="0"/>
              </a:p>
              <a:p>
                <a:pPr algn="just"/>
                <a:r>
                  <a:rPr lang="es-AR" dirty="0"/>
                  <a:t>Si </a:t>
                </a:r>
                <a:r>
                  <a:rPr lang="es-AR" b="1" dirty="0">
                    <a:solidFill>
                      <a:srgbClr val="FF0000"/>
                    </a:solidFill>
                  </a:rPr>
                  <a:t>se rechaza la hipótesis nula</a:t>
                </a:r>
                <a:r>
                  <a:rPr lang="es-AR" dirty="0"/>
                  <a:t>, entonces bajo la evidencia empírica se afirma que las varianzas poblacionales desconocidas son distintas (se utilizará para testear la diferencia de medias poblacionales el </a:t>
                </a:r>
                <a:r>
                  <a:rPr lang="es-AR" b="1" dirty="0">
                    <a:solidFill>
                      <a:srgbClr val="FF0000"/>
                    </a:solidFill>
                  </a:rPr>
                  <a:t>test de Welch</a:t>
                </a:r>
                <a:r>
                  <a:rPr lang="es-AR" dirty="0"/>
                  <a:t>).</a:t>
                </a:r>
              </a:p>
              <a:p>
                <a:pPr algn="just"/>
                <a:endParaRPr lang="es-AR" dirty="0"/>
              </a:p>
              <a:p>
                <a:pPr algn="just"/>
                <a:r>
                  <a:rPr lang="es-AR" dirty="0"/>
                  <a:t>Si </a:t>
                </a:r>
                <a:r>
                  <a:rPr lang="es-AR" b="1" dirty="0">
                    <a:solidFill>
                      <a:srgbClr val="FF0000"/>
                    </a:solidFill>
                  </a:rPr>
                  <a:t>NO se rechaza la hipótesis nula</a:t>
                </a:r>
                <a:r>
                  <a:rPr lang="es-AR" dirty="0"/>
                  <a:t>, entonces bajo la evidencia empírica se afirma que las varianzas poblacionales desconocidas son iguales (se utilizará para testear la diferencia de medias poblacionales el test que emplea </a:t>
                </a:r>
                <a:r>
                  <a:rPr lang="es-AR" b="1" dirty="0">
                    <a:solidFill>
                      <a:srgbClr val="FF0000"/>
                    </a:solidFill>
                  </a:rPr>
                  <a:t>una varianza amalgamada o ponderada</a:t>
                </a:r>
                <a:r>
                  <a:rPr lang="es-AR" dirty="0"/>
                  <a:t>).</a:t>
                </a:r>
              </a:p>
              <a:p>
                <a:pPr algn="just"/>
                <a:endParaRPr lang="es-AR" dirty="0"/>
              </a:p>
              <a:p>
                <a:pPr algn="just"/>
                <a:endParaRPr lang="es-AR" dirty="0"/>
              </a:p>
            </p:txBody>
          </p:sp>
        </mc:Choice>
        <mc:Fallback>
          <p:sp>
            <p:nvSpPr>
              <p:cNvPr id="2" name="Rectángulo 1">
                <a:extLst>
                  <a:ext uri="{FF2B5EF4-FFF2-40B4-BE49-F238E27FC236}">
                    <a16:creationId xmlns:a16="http://schemas.microsoft.com/office/drawing/2014/main" id="{5853B7AF-FC2B-4144-BCC8-C085F0EB8F09}"/>
                  </a:ext>
                </a:extLst>
              </p:cNvPr>
              <p:cNvSpPr>
                <a:spLocks noRot="1" noChangeAspect="1" noMove="1" noResize="1" noEditPoints="1" noAdjustHandles="1" noChangeArrowheads="1" noChangeShapeType="1" noTextEdit="1"/>
              </p:cNvSpPr>
              <p:nvPr/>
            </p:nvSpPr>
            <p:spPr>
              <a:xfrm>
                <a:off x="1493281" y="836713"/>
                <a:ext cx="9174719" cy="5705665"/>
              </a:xfrm>
              <a:prstGeom prst="rect">
                <a:avLst/>
              </a:prstGeom>
              <a:blipFill>
                <a:blip r:embed="rId2"/>
                <a:stretch>
                  <a:fillRect l="-598" r="-532"/>
                </a:stretch>
              </a:blipFill>
            </p:spPr>
            <p:txBody>
              <a:bodyPr/>
              <a:lstStyle/>
              <a:p>
                <a:r>
                  <a:rPr lang="es-AR">
                    <a:noFill/>
                  </a:rPr>
                  <a:t> </a:t>
                </a:r>
              </a:p>
            </p:txBody>
          </p:sp>
        </mc:Fallback>
      </mc:AlternateContent>
    </p:spTree>
    <p:extLst>
      <p:ext uri="{BB962C8B-B14F-4D97-AF65-F5344CB8AC3E}">
        <p14:creationId xmlns:p14="http://schemas.microsoft.com/office/powerpoint/2010/main" val="3466124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5195653"/>
              </a:xfrm>
              <a:prstGeom prst="rect">
                <a:avLst/>
              </a:prstGeom>
            </p:spPr>
            <p:txBody>
              <a:bodyPr wrap="square">
                <a:spAutoFit/>
              </a:bodyPr>
              <a:lstStyle/>
              <a:p>
                <a:pPr algn="just"/>
                <a:r>
                  <a:rPr lang="es-AR" b="1" dirty="0">
                    <a:solidFill>
                      <a:srgbClr val="FF0000"/>
                    </a:solidFill>
                  </a:rPr>
                  <a:t>Diferencia de Medias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oMath>
                </a14:m>
                <a:r>
                  <a:rPr lang="es-AR" b="1" dirty="0">
                    <a:solidFill>
                      <a:srgbClr val="FF0000"/>
                    </a:solidFill>
                  </a:rPr>
                  <a:t>con Varianzas Poblacionales Desconocidas Iguales</a:t>
                </a:r>
                <a:r>
                  <a:rPr lang="es-AR" dirty="0"/>
                  <a:t>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r>
                      <a:rPr lang="es-AR" i="1">
                        <a:latin typeface="Cambria Math" panose="02040503050406030204" pitchFamily="18" charset="0"/>
                      </a:rPr>
                      <m:t>=</m:t>
                    </m:r>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oMath>
                </a14:m>
                <a:endParaRPr lang="es-AR" dirty="0"/>
              </a:p>
              <a:p>
                <a:pPr algn="just"/>
                <a:endParaRPr lang="es-AR" dirty="0"/>
              </a:p>
              <a:p>
                <a:pPr algn="just"/>
                <a:r>
                  <a:rPr lang="es-AR" dirty="0"/>
                  <a:t>Del test de Homocedasticidad se decidió bajo la evidencia empírica no rechaza la hipótesis nula. </a:t>
                </a:r>
                <a:endParaRPr lang="es-AR"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rPr>
                        <m:t>=</m:t>
                      </m:r>
                      <m:r>
                        <a:rPr lang="es-AR" i="1">
                          <a:latin typeface="Cambria Math" panose="02040503050406030204" pitchFamily="18" charset="0"/>
                        </a:rPr>
                        <m:t>1            </m:t>
                      </m:r>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rPr>
                        <m:t>1</m:t>
                      </m:r>
                    </m:oMath>
                  </m:oMathPara>
                </a14:m>
                <a:endParaRPr lang="es-AR" dirty="0"/>
              </a:p>
              <a:p>
                <a:endParaRPr lang="es-AR" dirty="0"/>
              </a:p>
              <a:p>
                <a:r>
                  <a:rPr lang="es-AR" dirty="0"/>
                  <a:t>Por lo tanto, se asume que las varianzas poblacionales desconocidas son iguales. Dado que la población es normal, entonces se utilizará la T de </a:t>
                </a:r>
                <a:r>
                  <a:rPr lang="es-AR" dirty="0" err="1"/>
                  <a:t>Student</a:t>
                </a:r>
                <a:r>
                  <a:rPr lang="es-AR" dirty="0"/>
                  <a:t>.</a:t>
                </a:r>
              </a:p>
              <a:p>
                <a:endParaRPr lang="es-AR" b="1" dirty="0">
                  <a:solidFill>
                    <a:srgbClr val="FF0000"/>
                  </a:solidFill>
                </a:endParaRPr>
              </a:p>
              <a:p>
                <a:r>
                  <a:rPr lang="es-AR" b="1" dirty="0">
                    <a:solidFill>
                      <a:srgbClr val="FF0000"/>
                    </a:solidFill>
                  </a:rPr>
                  <a:t>Recordemos:</a:t>
                </a:r>
              </a:p>
              <a:p>
                <a:pPr algn="just"/>
                <a:r>
                  <a:rPr lang="es-AR" dirty="0"/>
                  <a:t>Sea </a:t>
                </a:r>
                <a14:m>
                  <m:oMath xmlns:m="http://schemas.openxmlformats.org/officeDocument/2006/math">
                    <m:r>
                      <a:rPr lang="es-AR" i="1" dirty="0">
                        <a:latin typeface="Cambria Math" panose="02040503050406030204" pitchFamily="18" charset="0"/>
                      </a:rPr>
                      <m:t>𝑋</m:t>
                    </m:r>
                  </m:oMath>
                </a14:m>
                <a:r>
                  <a:rPr lang="es-AR" dirty="0"/>
                  <a:t> una Población que se distribuye normalmente con Esperanza Matemática </a:t>
                </a:r>
                <a14:m>
                  <m:oMath xmlns:m="http://schemas.openxmlformats.org/officeDocument/2006/math">
                    <m:r>
                      <a:rPr lang="es-AR" i="1">
                        <a:latin typeface="Cambria Math" panose="02040503050406030204" pitchFamily="18" charset="0"/>
                        <a:ea typeface="Cambria Math" panose="02040503050406030204" pitchFamily="18" charset="0"/>
                      </a:rPr>
                      <m:t>𝜇</m:t>
                    </m:r>
                  </m:oMath>
                </a14:m>
                <a:r>
                  <a:rPr lang="es-AR" dirty="0"/>
                  <a:t> y Varianza Poblacional (desconocida) </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ea typeface="Cambria Math" panose="02040503050406030204" pitchFamily="18" charset="0"/>
                          </a:rPr>
                          <m:t>𝜎</m:t>
                        </m:r>
                      </m:e>
                      <m:sup>
                        <m:r>
                          <a:rPr lang="es-AR" i="1">
                            <a:latin typeface="Cambria Math" panose="02040503050406030204" pitchFamily="18" charset="0"/>
                          </a:rPr>
                          <m:t>2</m:t>
                        </m:r>
                      </m:sup>
                    </m:sSup>
                  </m:oMath>
                </a14:m>
                <a:r>
                  <a:rPr lang="es-AR" dirty="0"/>
                  <a:t> respectivamente. Bajo estas condiciones se demuestra que la distribución de probabilidad utilizada es la T-</a:t>
                </a:r>
                <a:r>
                  <a:rPr lang="es-AR" dirty="0" err="1"/>
                  <a:t>Student</a:t>
                </a:r>
                <a:r>
                  <a:rPr lang="es-AR" dirty="0"/>
                  <a:t>,</a:t>
                </a:r>
              </a:p>
              <a:p>
                <a:pPr algn="just"/>
                <a:endParaRPr lang="es-AR" dirty="0"/>
              </a:p>
              <a:p>
                <a:pPr algn="just"/>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𝑻</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𝑵</m:t>
                          </m:r>
                          <m:r>
                            <a:rPr lang="es-AR" b="1" i="1">
                              <a:latin typeface="Cambria Math" panose="02040503050406030204" pitchFamily="18" charset="0"/>
                            </a:rPr>
                            <m:t>(</m:t>
                          </m:r>
                          <m:r>
                            <a:rPr lang="es-AR" b="1" i="1">
                              <a:latin typeface="Cambria Math" panose="02040503050406030204" pitchFamily="18" charset="0"/>
                            </a:rPr>
                            <m:t>𝟎</m:t>
                          </m:r>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num>
                        <m:den>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sSubSup>
                                    <m:sSubSupPr>
                                      <m:ctrlPr>
                                        <a:rPr lang="es-AR" b="1" i="1">
                                          <a:latin typeface="Cambria Math" panose="02040503050406030204" pitchFamily="18" charset="0"/>
                                          <a:ea typeface="Cambria Math" panose="02040503050406030204" pitchFamily="18" charset="0"/>
                                        </a:rPr>
                                      </m:ctrlPr>
                                    </m:sSubSupPr>
                                    <m:e>
                                      <m:r>
                                        <a:rPr lang="es-AR" b="1" i="1">
                                          <a:latin typeface="Cambria Math" panose="02040503050406030204" pitchFamily="18" charset="0"/>
                                          <a:ea typeface="Cambria Math" panose="02040503050406030204" pitchFamily="18" charset="0"/>
                                        </a:rPr>
                                        <m:t>𝝌</m:t>
                                      </m:r>
                                    </m:e>
                                    <m:sub>
                                      <m:r>
                                        <a:rPr lang="es-AR" b="1" i="1">
                                          <a:latin typeface="Cambria Math" panose="02040503050406030204" pitchFamily="18" charset="0"/>
                                          <a:ea typeface="Cambria Math" panose="02040503050406030204" pitchFamily="18" charset="0"/>
                                        </a:rPr>
                                        <m:t>𝒏</m:t>
                                      </m:r>
                                    </m:sub>
                                    <m:sup>
                                      <m:r>
                                        <a:rPr lang="es-AR" b="1" i="1">
                                          <a:latin typeface="Cambria Math" panose="02040503050406030204" pitchFamily="18" charset="0"/>
                                          <a:ea typeface="Cambria Math" panose="02040503050406030204" pitchFamily="18" charset="0"/>
                                        </a:rPr>
                                        <m:t>𝟐</m:t>
                                      </m:r>
                                    </m:sup>
                                  </m:sSubSup>
                                </m:num>
                                <m:den>
                                  <m:r>
                                    <a:rPr lang="es-AR" b="1" i="1">
                                      <a:latin typeface="Cambria Math" panose="02040503050406030204" pitchFamily="18" charset="0"/>
                                    </a:rPr>
                                    <m:t>𝒏</m:t>
                                  </m:r>
                                </m:den>
                              </m:f>
                            </m:e>
                          </m:rad>
                        </m:den>
                      </m:f>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𝒕</m:t>
                          </m:r>
                        </m:e>
                        <m:sub>
                          <m:r>
                            <a:rPr lang="es-AR" b="1" i="1">
                              <a:latin typeface="Cambria Math" panose="02040503050406030204" pitchFamily="18" charset="0"/>
                            </a:rPr>
                            <m:t>𝒏</m:t>
                          </m:r>
                        </m:sub>
                      </m:sSub>
                    </m:oMath>
                  </m:oMathPara>
                </a14:m>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5195653"/>
              </a:xfrm>
              <a:prstGeom prst="rect">
                <a:avLst/>
              </a:prstGeom>
              <a:blipFill>
                <a:blip r:embed="rId2"/>
                <a:stretch>
                  <a:fillRect l="-533" t="-587" r="-533"/>
                </a:stretch>
              </a:blipFill>
            </p:spPr>
            <p:txBody>
              <a:bodyPr/>
              <a:lstStyle/>
              <a:p>
                <a:r>
                  <a:rPr lang="es-AR">
                    <a:noFill/>
                  </a:rPr>
                  <a:t> </a:t>
                </a:r>
              </a:p>
            </p:txBody>
          </p:sp>
        </mc:Fallback>
      </mc:AlternateContent>
    </p:spTree>
    <p:extLst>
      <p:ext uri="{BB962C8B-B14F-4D97-AF65-F5344CB8AC3E}">
        <p14:creationId xmlns:p14="http://schemas.microsoft.com/office/powerpoint/2010/main" val="1012508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5242589"/>
              </a:xfrm>
              <a:prstGeom prst="rect">
                <a:avLst/>
              </a:prstGeom>
            </p:spPr>
            <p:txBody>
              <a:bodyPr wrap="square">
                <a:spAutoFit/>
              </a:bodyPr>
              <a:lstStyle/>
              <a:p>
                <a:pPr algn="just"/>
                <a:r>
                  <a:rPr lang="es-AR" b="1" dirty="0">
                    <a:solidFill>
                      <a:srgbClr val="FF0000"/>
                    </a:solidFill>
                  </a:rPr>
                  <a:t>Diferencia de Medias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oMath>
                </a14:m>
                <a:r>
                  <a:rPr lang="es-AR" b="1" dirty="0">
                    <a:solidFill>
                      <a:srgbClr val="FF0000"/>
                    </a:solidFill>
                  </a:rPr>
                  <a:t>con Varianzas Poblacionales Desconocidas Iguales</a:t>
                </a:r>
                <a:r>
                  <a:rPr lang="es-AR" dirty="0"/>
                  <a:t>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r>
                      <a:rPr lang="es-AR" i="1">
                        <a:latin typeface="Cambria Math" panose="02040503050406030204" pitchFamily="18" charset="0"/>
                      </a:rPr>
                      <m:t>=</m:t>
                    </m:r>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oMath>
                </a14:m>
                <a:endParaRPr lang="es-AR" dirty="0"/>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𝑇</m:t>
                      </m:r>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𝑁</m:t>
                          </m:r>
                          <m:r>
                            <a:rPr lang="es-AR" i="1">
                              <a:latin typeface="Cambria Math" panose="02040503050406030204" pitchFamily="18" charset="0"/>
                            </a:rPr>
                            <m:t>(0,1)</m:t>
                          </m:r>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ea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𝜒</m:t>
                                      </m:r>
                                    </m:e>
                                    <m:sub>
                                      <m:r>
                                        <a:rPr lang="es-AR" i="1">
                                          <a:latin typeface="Cambria Math" panose="02040503050406030204" pitchFamily="18" charset="0"/>
                                          <a:ea typeface="Cambria Math" panose="02040503050406030204" pitchFamily="18" charset="0"/>
                                        </a:rPr>
                                        <m:t>𝑛</m:t>
                                      </m:r>
                                    </m:sub>
                                    <m:sup>
                                      <m:r>
                                        <a:rPr lang="es-AR" i="1">
                                          <a:latin typeface="Cambria Math" panose="02040503050406030204" pitchFamily="18" charset="0"/>
                                          <a:ea typeface="Cambria Math" panose="02040503050406030204" pitchFamily="18" charset="0"/>
                                        </a:rPr>
                                        <m:t>2</m:t>
                                      </m:r>
                                    </m:sup>
                                  </m:sSubSup>
                                </m:num>
                                <m:den>
                                  <m:r>
                                    <a:rPr lang="es-AR" i="1">
                                      <a:latin typeface="Cambria Math" panose="02040503050406030204" pitchFamily="18" charset="0"/>
                                    </a:rPr>
                                    <m:t>𝑛</m:t>
                                  </m:r>
                                </m:den>
                              </m:f>
                            </m:e>
                          </m:rad>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𝑡</m:t>
                          </m:r>
                        </m:e>
                        <m:sub>
                          <m:r>
                            <a:rPr lang="es-AR" i="1">
                              <a:latin typeface="Cambria Math" panose="02040503050406030204" pitchFamily="18" charset="0"/>
                            </a:rPr>
                            <m:t>𝑛</m:t>
                          </m:r>
                        </m:sub>
                      </m:sSub>
                    </m:oMath>
                  </m:oMathPara>
                </a14:m>
                <a:endParaRPr lang="es-AR" dirty="0"/>
              </a:p>
              <a:p>
                <a:pPr algn="just"/>
                <a:endParaRPr lang="es-AR" dirty="0"/>
              </a:p>
              <a:p>
                <a:pPr algn="just"/>
                <a:r>
                  <a:rPr lang="es-AR" dirty="0"/>
                  <a:t>Se dispone de la siguiente variable normal estándar,</a:t>
                </a:r>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𝑍</m:t>
                      </m:r>
                      <m:r>
                        <a:rPr lang="es-AR" i="1">
                          <a:latin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e>
                          </m:d>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rad>
                        </m:den>
                      </m:f>
                      <m:r>
                        <a:rPr lang="es-AR" i="1">
                          <a:latin typeface="Cambria Math" panose="02040503050406030204" pitchFamily="18" charset="0"/>
                        </a:rPr>
                        <m:t>~</m:t>
                      </m:r>
                      <m:r>
                        <a:rPr lang="es-AR" i="1">
                          <a:latin typeface="Cambria Math" panose="02040503050406030204" pitchFamily="18" charset="0"/>
                        </a:rPr>
                        <m:t>𝑁</m:t>
                      </m:r>
                      <m:r>
                        <a:rPr lang="es-AR" i="1">
                          <a:latin typeface="Cambria Math" panose="02040503050406030204" pitchFamily="18" charset="0"/>
                        </a:rPr>
                        <m:t>(0,1)</m:t>
                      </m:r>
                    </m:oMath>
                  </m:oMathPara>
                </a14:m>
                <a:endParaRPr lang="es-AR" dirty="0"/>
              </a:p>
              <a:p>
                <a:pPr algn="just"/>
                <a:endParaRPr lang="es-AR" dirty="0"/>
              </a:p>
              <a:p>
                <a:pPr algn="just"/>
                <a:r>
                  <a:rPr lang="es-AR" dirty="0"/>
                  <a:t>El cociente de la primera fórmula se construye para dos poblaciones de la forma siguiente,</a:t>
                </a:r>
              </a:p>
              <a:p>
                <a:pPr algn="just"/>
                <a14:m>
                  <m:oMathPara xmlns:m="http://schemas.openxmlformats.org/officeDocument/2006/math">
                    <m:oMathParaPr>
                      <m:jc m:val="centerGroup"/>
                    </m:oMathParaPr>
                    <m:oMath xmlns:m="http://schemas.openxmlformats.org/officeDocument/2006/math">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1</m:t>
                                  </m:r>
                                </m:sub>
                              </m:sSub>
                              <m:r>
                                <a:rPr lang="es-AR">
                                  <a:latin typeface="Cambria Math" panose="02040503050406030204" pitchFamily="18" charset="0"/>
                                </a:rPr>
                                <m:t>−1</m:t>
                              </m:r>
                            </m:e>
                          </m:d>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2</m:t>
                                  </m:r>
                                </m:sub>
                              </m:sSub>
                              <m:r>
                                <a:rPr lang="es-AR">
                                  <a:latin typeface="Cambria Math" panose="02040503050406030204" pitchFamily="18" charset="0"/>
                                </a:rPr>
                                <m:t>−1</m:t>
                              </m:r>
                            </m:e>
                          </m:d>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den>
                      </m:f>
                      <m:r>
                        <a:rPr lang="es-AR" i="1">
                          <a:latin typeface="Cambria Math" panose="02040503050406030204" pitchFamily="18" charset="0"/>
                        </a:rPr>
                        <m:t>~</m:t>
                      </m:r>
                      <m:sSubSup>
                        <m:sSubSupPr>
                          <m:ctrlPr>
                            <a:rPr lang="es-AR" i="1">
                              <a:latin typeface="Cambria Math" panose="02040503050406030204" pitchFamily="18" charset="0"/>
                            </a:rPr>
                          </m:ctrlPr>
                        </m:sSubSupPr>
                        <m:e>
                          <m:r>
                            <a:rPr lang="es-AR">
                              <a:latin typeface="Cambria Math" panose="02040503050406030204" pitchFamily="18" charset="0"/>
                            </a:rPr>
                            <m:t>𝜒</m:t>
                          </m:r>
                        </m:e>
                        <m:sub>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2</m:t>
                              </m:r>
                            </m:sub>
                          </m:sSub>
                          <m:r>
                            <a:rPr lang="es-AR">
                              <a:latin typeface="Cambria Math" panose="02040503050406030204" pitchFamily="18" charset="0"/>
                            </a:rPr>
                            <m:t>−</m:t>
                          </m:r>
                          <m:r>
                            <a:rPr lang="es-AR" i="1">
                              <a:latin typeface="Cambria Math" panose="02040503050406030204" pitchFamily="18" charset="0"/>
                            </a:rPr>
                            <m:t>2</m:t>
                          </m:r>
                        </m:sub>
                        <m:sup>
                          <m:r>
                            <a:rPr lang="es-AR">
                              <a:latin typeface="Cambria Math" panose="02040503050406030204" pitchFamily="18" charset="0"/>
                            </a:rPr>
                            <m:t>2</m:t>
                          </m:r>
                        </m:sup>
                      </m:sSubSup>
                    </m:oMath>
                  </m:oMathPara>
                </a14:m>
                <a:endParaRPr lang="es-AR" dirty="0"/>
              </a:p>
              <a:p>
                <a:pPr algn="just"/>
                <a:r>
                  <a:rPr lang="es-AR" dirty="0"/>
                  <a:t>Se asume que ambos estadísticos son independientes.</a:t>
                </a:r>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5242589"/>
              </a:xfrm>
              <a:prstGeom prst="rect">
                <a:avLst/>
              </a:prstGeom>
              <a:blipFill>
                <a:blip r:embed="rId2"/>
                <a:stretch>
                  <a:fillRect l="-533" t="-581" r="-533" b="-930"/>
                </a:stretch>
              </a:blipFill>
            </p:spPr>
            <p:txBody>
              <a:bodyPr/>
              <a:lstStyle/>
              <a:p>
                <a:r>
                  <a:rPr lang="es-AR">
                    <a:noFill/>
                  </a:rPr>
                  <a:t> </a:t>
                </a:r>
              </a:p>
            </p:txBody>
          </p:sp>
        </mc:Fallback>
      </mc:AlternateContent>
    </p:spTree>
    <p:extLst>
      <p:ext uri="{BB962C8B-B14F-4D97-AF65-F5344CB8AC3E}">
        <p14:creationId xmlns:p14="http://schemas.microsoft.com/office/powerpoint/2010/main" val="2348746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548887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𝑇</m:t>
                      </m:r>
                      <m:r>
                        <a:rPr lang="es-AR" i="1">
                          <a:latin typeface="Cambria Math" panose="02040503050406030204" pitchFamily="18" charset="0"/>
                        </a:rPr>
                        <m:t>=</m:t>
                      </m:r>
                      <m:f>
                        <m:fPr>
                          <m:ctrlPr>
                            <a:rPr lang="es-AR" i="1">
                              <a:latin typeface="Cambria Math" panose="02040503050406030204" pitchFamily="18" charset="0"/>
                            </a:rPr>
                          </m:ctrlPr>
                        </m:fPr>
                        <m:num>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e>
                              </m:d>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rad>
                            </m:den>
                          </m:f>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1</m:t>
                                              </m:r>
                                            </m:sub>
                                          </m:sSub>
                                          <m:r>
                                            <a:rPr lang="es-AR">
                                              <a:latin typeface="Cambria Math" panose="02040503050406030204" pitchFamily="18" charset="0"/>
                                            </a:rPr>
                                            <m:t>−1</m:t>
                                          </m:r>
                                        </m:e>
                                      </m:d>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den>
                                  </m:f>
                                  <m:r>
                                    <a:rPr lang="es-AR" i="1">
                                      <a:latin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2</m:t>
                                              </m:r>
                                            </m:sub>
                                          </m:sSub>
                                          <m:r>
                                            <a:rPr lang="es-AR">
                                              <a:latin typeface="Cambria Math" panose="02040503050406030204" pitchFamily="18" charset="0"/>
                                            </a:rPr>
                                            <m:t>−1</m:t>
                                          </m:r>
                                        </m:e>
                                      </m:d>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den>
                                  </m:f>
                                </m:num>
                                <m:den>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2</m:t>
                                      </m:r>
                                    </m:sub>
                                  </m:sSub>
                                  <m:r>
                                    <a:rPr lang="es-AR">
                                      <a:latin typeface="Cambria Math" panose="02040503050406030204" pitchFamily="18" charset="0"/>
                                    </a:rPr>
                                    <m:t>−</m:t>
                                  </m:r>
                                  <m:r>
                                    <a:rPr lang="es-AR" i="1">
                                      <a:latin typeface="Cambria Math" panose="02040503050406030204" pitchFamily="18" charset="0"/>
                                    </a:rPr>
                                    <m:t>2</m:t>
                                  </m:r>
                                </m:den>
                              </m:f>
                            </m:e>
                          </m:rad>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𝑡</m:t>
                          </m:r>
                        </m:e>
                        <m:sub>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a:latin typeface="Cambria Math" panose="02040503050406030204" pitchFamily="18" charset="0"/>
                                </a:rPr>
                                <m:t>𝑛</m:t>
                              </m:r>
                            </m:e>
                            <m:sub>
                              <m:r>
                                <a:rPr lang="es-AR" i="1">
                                  <a:latin typeface="Cambria Math" panose="02040503050406030204" pitchFamily="18" charset="0"/>
                                </a:rPr>
                                <m:t>2</m:t>
                              </m:r>
                            </m:sub>
                          </m:sSub>
                          <m:r>
                            <a:rPr lang="es-AR">
                              <a:latin typeface="Cambria Math" panose="02040503050406030204" pitchFamily="18" charset="0"/>
                            </a:rPr>
                            <m:t>−</m:t>
                          </m:r>
                          <m:r>
                            <a:rPr lang="es-AR" i="1">
                              <a:latin typeface="Cambria Math" panose="02040503050406030204" pitchFamily="18" charset="0"/>
                            </a:rPr>
                            <m:t>2</m:t>
                          </m:r>
                        </m:sub>
                      </m:sSub>
                    </m:oMath>
                  </m:oMathPara>
                </a14:m>
                <a:endParaRPr lang="es-AR" dirty="0"/>
              </a:p>
              <a:p>
                <a:pPr algn="just"/>
                <a:endParaRPr lang="es-AR" dirty="0"/>
              </a:p>
              <a:p>
                <a:pPr algn="just"/>
                <a:r>
                  <a:rPr lang="es-AR" dirty="0"/>
                  <a:t>Al reordenar los términos y realizar una simplificación y asumir varianzas iguales se llega a la siguiente fórmula,</a:t>
                </a:r>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𝑇</m:t>
                      </m:r>
                      <m:r>
                        <a:rPr lang="es-AR" i="1">
                          <a:latin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e>
                          </m:d>
                        </m:num>
                        <m:den>
                          <m:rad>
                            <m:radPr>
                              <m:degHide m:val="on"/>
                              <m:ctrlPr>
                                <a:rPr lang="es-AR" i="1">
                                  <a:latin typeface="Cambria Math" panose="02040503050406030204" pitchFamily="18" charset="0"/>
                                </a:rPr>
                              </m:ctrlPr>
                            </m:radPr>
                            <m:deg/>
                            <m:e>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𝑎</m:t>
                                  </m:r>
                                </m:sub>
                                <m:sup>
                                  <m:r>
                                    <a:rPr lang="es-AR" i="1">
                                      <a:latin typeface="Cambria Math" panose="02040503050406030204" pitchFamily="18" charset="0"/>
                                    </a:rPr>
                                    <m:t>2</m:t>
                                  </m:r>
                                </m:sup>
                              </m:sSubSup>
                              <m:d>
                                <m:dPr>
                                  <m:ctrlPr>
                                    <a:rPr lang="es-AR" i="1">
                                      <a:latin typeface="Cambria Math" panose="02040503050406030204" pitchFamily="18" charset="0"/>
                                    </a:rPr>
                                  </m:ctrlPr>
                                </m:dPr>
                                <m:e>
                                  <m:f>
                                    <m:fPr>
                                      <m:ctrlPr>
                                        <a:rPr lang="es-AR" i="1">
                                          <a:latin typeface="Cambria Math" panose="02040503050406030204" pitchFamily="18" charset="0"/>
                                        </a:rPr>
                                      </m:ctrlPr>
                                    </m:fPr>
                                    <m:num>
                                      <m:r>
                                        <a:rPr lang="es-AR" i="1">
                                          <a:latin typeface="Cambria Math" panose="02040503050406030204" pitchFamily="18" charset="0"/>
                                        </a:rPr>
                                        <m:t>1</m:t>
                                      </m:r>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1</m:t>
                                      </m:r>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d>
                            </m:e>
                          </m:rad>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𝑡</m:t>
                          </m:r>
                        </m:e>
                        <m:sub>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r>
                            <a:rPr lang="es-AR" i="1">
                              <a:latin typeface="Cambria Math" panose="02040503050406030204" pitchFamily="18" charset="0"/>
                            </a:rPr>
                            <m:t>−2</m:t>
                          </m:r>
                        </m:sub>
                      </m:sSub>
                    </m:oMath>
                  </m:oMathPara>
                </a14:m>
                <a:endParaRPr lang="es-AR" dirty="0"/>
              </a:p>
              <a:p>
                <a:pPr algn="just"/>
                <a:endParaRPr lang="es-AR" dirty="0"/>
              </a:p>
              <a:p>
                <a:pPr algn="just"/>
                <a:endParaRPr lang="es-AR" dirty="0"/>
              </a:p>
              <a:p>
                <a:pPr algn="just"/>
                <a14:m>
                  <m:oMathPara xmlns:m="http://schemas.openxmlformats.org/officeDocument/2006/math">
                    <m:oMathParaPr>
                      <m:jc m:val="centerGroup"/>
                    </m:oMathParaPr>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𝑎</m:t>
                          </m:r>
                        </m:sub>
                        <m:sup>
                          <m:r>
                            <a:rPr lang="es-AR" i="1">
                              <a:latin typeface="Cambria Math" panose="02040503050406030204" pitchFamily="18" charset="0"/>
                            </a:rPr>
                            <m:t>2</m:t>
                          </m:r>
                        </m:sup>
                      </m:sSubSup>
                      <m:r>
                        <a:rPr lang="es-AR" i="1">
                          <a:latin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−1</m:t>
                              </m:r>
                            </m:e>
                          </m:d>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r>
                            <a:rPr lang="es-AR" i="1">
                              <a:latin typeface="Cambria Math" panose="02040503050406030204" pitchFamily="18" charset="0"/>
                            </a:rPr>
                            <m:t>+</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r>
                                <a:rPr lang="es-AR" i="1">
                                  <a:latin typeface="Cambria Math" panose="02040503050406030204" pitchFamily="18" charset="0"/>
                                </a:rPr>
                                <m:t>−1</m:t>
                              </m:r>
                            </m:e>
                          </m:d>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r>
                            <a:rPr lang="es-AR" i="1">
                              <a:latin typeface="Cambria Math" panose="02040503050406030204" pitchFamily="18" charset="0"/>
                            </a:rPr>
                            <m:t>−2</m:t>
                          </m:r>
                        </m:den>
                      </m:f>
                    </m:oMath>
                  </m:oMathPara>
                </a14:m>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5488875"/>
              </a:xfrm>
              <a:prstGeom prst="rect">
                <a:avLst/>
              </a:prstGeom>
              <a:blipFill>
                <a:blip r:embed="rId2"/>
                <a:stretch>
                  <a:fillRect l="-533" r="-533"/>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989145C3-524A-54F4-11B8-FBB66F25E250}"/>
                  </a:ext>
                </a:extLst>
              </p14:cNvPr>
              <p14:cNvContentPartPr/>
              <p14:nvPr/>
            </p14:nvContentPartPr>
            <p14:xfrm>
              <a:off x="4641840" y="4083120"/>
              <a:ext cx="2349720" cy="514800"/>
            </p14:xfrm>
          </p:contentPart>
        </mc:Choice>
        <mc:Fallback>
          <p:pic>
            <p:nvPicPr>
              <p:cNvPr id="3" name="Entrada de lápiz 2">
                <a:extLst>
                  <a:ext uri="{FF2B5EF4-FFF2-40B4-BE49-F238E27FC236}">
                    <a16:creationId xmlns:a16="http://schemas.microsoft.com/office/drawing/2014/main" id="{989145C3-524A-54F4-11B8-FBB66F25E250}"/>
                  </a:ext>
                </a:extLst>
              </p:cNvPr>
              <p:cNvPicPr/>
              <p:nvPr/>
            </p:nvPicPr>
            <p:blipFill>
              <a:blip r:embed="rId4"/>
              <a:stretch>
                <a:fillRect/>
              </a:stretch>
            </p:blipFill>
            <p:spPr>
              <a:xfrm>
                <a:off x="4632480" y="4073760"/>
                <a:ext cx="2368440" cy="533520"/>
              </a:xfrm>
              <a:prstGeom prst="rect">
                <a:avLst/>
              </a:prstGeom>
            </p:spPr>
          </p:pic>
        </mc:Fallback>
      </mc:AlternateContent>
    </p:spTree>
    <p:extLst>
      <p:ext uri="{BB962C8B-B14F-4D97-AF65-F5344CB8AC3E}">
        <p14:creationId xmlns:p14="http://schemas.microsoft.com/office/powerpoint/2010/main" val="2818591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0"/>
                <a:ext cx="9144000" cy="5460790"/>
              </a:xfrm>
              <a:prstGeom prst="rect">
                <a:avLst/>
              </a:prstGeom>
            </p:spPr>
            <p:txBody>
              <a:bodyPr wrap="square">
                <a:spAutoFit/>
              </a:bodyPr>
              <a:lstStyle/>
              <a:p>
                <a:pPr algn="just"/>
                <a:r>
                  <a:rPr lang="es-AR" b="1" dirty="0">
                    <a:solidFill>
                      <a:srgbClr val="FF0000"/>
                    </a:solidFill>
                  </a:rPr>
                  <a:t>Diferencia de Medias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oMath>
                </a14:m>
                <a:r>
                  <a:rPr lang="es-AR" b="1" dirty="0">
                    <a:solidFill>
                      <a:srgbClr val="FF0000"/>
                    </a:solidFill>
                  </a:rPr>
                  <a:t>con Varianzas Poblacionales Desconocidas Distintas</a:t>
                </a:r>
                <a:r>
                  <a:rPr lang="es-AR" dirty="0"/>
                  <a:t>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r>
                      <a:rPr lang="es-AR" i="1">
                        <a:latin typeface="Cambria Math" panose="02040503050406030204" pitchFamily="18" charset="0"/>
                        <a:ea typeface="Cambria Math" panose="02040503050406030204" pitchFamily="18" charset="0"/>
                      </a:rPr>
                      <m:t>≠</m:t>
                    </m:r>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oMath>
                </a14:m>
                <a:endParaRPr lang="es-AR" dirty="0"/>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𝑇</m:t>
                      </m:r>
                      <m:r>
                        <a:rPr lang="es-AR" i="1">
                          <a:latin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e>
                          </m:d>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rad>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𝑡</m:t>
                          </m:r>
                        </m:e>
                        <m:sub>
                          <m:r>
                            <a:rPr lang="es-AR" i="1">
                              <a:latin typeface="Cambria Math" panose="02040503050406030204" pitchFamily="18" charset="0"/>
                            </a:rPr>
                            <m:t>𝑣</m:t>
                          </m:r>
                        </m:sub>
                      </m:sSub>
                    </m:oMath>
                  </m:oMathPara>
                </a14:m>
                <a:endParaRPr lang="es-AR" dirty="0"/>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d>
                                <m:dPr>
                                  <m:ctrlPr>
                                    <a:rPr lang="es-AR" i="1">
                                      <a:latin typeface="Cambria Math" panose="02040503050406030204" pitchFamily="18" charset="0"/>
                                    </a:rPr>
                                  </m:ctrlPr>
                                </m:dPr>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d>
                            </m:e>
                            <m:sup>
                              <m:r>
                                <a:rPr lang="es-AR" i="1">
                                  <a:latin typeface="Cambria Math" panose="02040503050406030204" pitchFamily="18" charset="0"/>
                                </a:rPr>
                                <m:t>2</m:t>
                              </m:r>
                            </m:sup>
                          </m:sSup>
                        </m:num>
                        <m:den>
                          <m:f>
                            <m:fPr>
                              <m:ctrlPr>
                                <a:rPr lang="es-AR" i="1">
                                  <a:latin typeface="Cambria Math" panose="02040503050406030204" pitchFamily="18" charset="0"/>
                                </a:rPr>
                              </m:ctrlPr>
                            </m:fPr>
                            <m:num>
                              <m:sSup>
                                <m:sSupPr>
                                  <m:ctrlPr>
                                    <a:rPr lang="es-AR" i="1">
                                      <a:latin typeface="Cambria Math" panose="02040503050406030204" pitchFamily="18" charset="0"/>
                                    </a:rPr>
                                  </m:ctrlPr>
                                </m:sSupPr>
                                <m:e>
                                  <m:d>
                                    <m:dPr>
                                      <m:ctrlPr>
                                        <a:rPr lang="es-AR" i="1">
                                          <a:latin typeface="Cambria Math" panose="02040503050406030204" pitchFamily="18" charset="0"/>
                                        </a:rPr>
                                      </m:ctrlPr>
                                    </m:dPr>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e>
                                  </m:d>
                                </m:e>
                                <m:sup>
                                  <m:r>
                                    <a:rPr lang="es-AR" i="1">
                                      <a:latin typeface="Cambria Math" panose="02040503050406030204" pitchFamily="18" charset="0"/>
                                    </a:rPr>
                                    <m:t>2</m:t>
                                  </m:r>
                                </m:sup>
                              </m:s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+1</m:t>
                              </m:r>
                            </m:den>
                          </m:f>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d>
                                    <m:dPr>
                                      <m:ctrlPr>
                                        <a:rPr lang="es-AR" i="1">
                                          <a:latin typeface="Cambria Math" panose="02040503050406030204" pitchFamily="18" charset="0"/>
                                        </a:rPr>
                                      </m:ctrlPr>
                                    </m:dPr>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d>
                                </m:e>
                                <m:sup>
                                  <m:r>
                                    <a:rPr lang="es-AR" i="1">
                                      <a:latin typeface="Cambria Math" panose="02040503050406030204" pitchFamily="18" charset="0"/>
                                    </a:rPr>
                                    <m:t>2</m:t>
                                  </m:r>
                                </m:sup>
                              </m:s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r>
                                <a:rPr lang="es-AR" i="1">
                                  <a:latin typeface="Cambria Math" panose="02040503050406030204" pitchFamily="18" charset="0"/>
                                </a:rPr>
                                <m:t>+1</m:t>
                              </m:r>
                            </m:den>
                          </m:f>
                        </m:den>
                      </m:f>
                      <m:r>
                        <a:rPr lang="es-AR" i="1">
                          <a:latin typeface="Cambria Math" panose="02040503050406030204" pitchFamily="18" charset="0"/>
                        </a:rPr>
                        <m:t>−2</m:t>
                      </m:r>
                    </m:oMath>
                  </m:oMathPara>
                </a14:m>
                <a:endParaRPr lang="es-AR" dirty="0"/>
              </a:p>
              <a:p>
                <a:pPr algn="just"/>
                <a:endParaRPr lang="es-AR" dirty="0"/>
              </a:p>
              <a:p>
                <a:pPr algn="just"/>
                <a:r>
                  <a:rPr lang="es-AR" dirty="0"/>
                  <a:t>Encontrarán la fórmula de </a:t>
                </a:r>
                <a14:m>
                  <m:oMath xmlns:m="http://schemas.openxmlformats.org/officeDocument/2006/math">
                    <m:r>
                      <a:rPr lang="es-AR" i="1">
                        <a:latin typeface="Cambria Math" panose="02040503050406030204" pitchFamily="18" charset="0"/>
                      </a:rPr>
                      <m:t>𝑣</m:t>
                    </m:r>
                  </m:oMath>
                </a14:m>
                <a:r>
                  <a:rPr lang="es-AR" dirty="0"/>
                  <a:t> de la forma siguiente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d>
                              <m:dPr>
                                <m:ctrlPr>
                                  <a:rPr lang="es-AR" i="1">
                                    <a:latin typeface="Cambria Math" panose="02040503050406030204" pitchFamily="18" charset="0"/>
                                  </a:rPr>
                                </m:ctrlPr>
                              </m:dPr>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d>
                          </m:e>
                          <m:sup>
                            <m:r>
                              <a:rPr lang="es-AR" i="1">
                                <a:latin typeface="Cambria Math" panose="02040503050406030204" pitchFamily="18" charset="0"/>
                              </a:rPr>
                              <m:t>2</m:t>
                            </m:r>
                          </m:sup>
                        </m:sSup>
                      </m:num>
                      <m:den>
                        <m:f>
                          <m:fPr>
                            <m:ctrlPr>
                              <a:rPr lang="es-AR" i="1">
                                <a:latin typeface="Cambria Math" panose="02040503050406030204" pitchFamily="18" charset="0"/>
                              </a:rPr>
                            </m:ctrlPr>
                          </m:fPr>
                          <m:num>
                            <m:sSup>
                              <m:sSupPr>
                                <m:ctrlPr>
                                  <a:rPr lang="es-AR" i="1">
                                    <a:latin typeface="Cambria Math" panose="02040503050406030204" pitchFamily="18" charset="0"/>
                                  </a:rPr>
                                </m:ctrlPr>
                              </m:sSupPr>
                              <m:e>
                                <m:d>
                                  <m:dPr>
                                    <m:ctrlPr>
                                      <a:rPr lang="es-AR" i="1">
                                        <a:latin typeface="Cambria Math" panose="02040503050406030204" pitchFamily="18" charset="0"/>
                                      </a:rPr>
                                    </m:ctrlPr>
                                  </m:dPr>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e>
                                </m:d>
                              </m:e>
                              <m:sup>
                                <m:r>
                                  <a:rPr lang="es-AR" i="1">
                                    <a:latin typeface="Cambria Math" panose="02040503050406030204" pitchFamily="18" charset="0"/>
                                  </a:rPr>
                                  <m:t>2</m:t>
                                </m:r>
                              </m:sup>
                            </m:s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−1</m:t>
                            </m:r>
                          </m:den>
                        </m:f>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d>
                                  <m:dPr>
                                    <m:ctrlPr>
                                      <a:rPr lang="es-AR" i="1">
                                        <a:latin typeface="Cambria Math" panose="02040503050406030204" pitchFamily="18" charset="0"/>
                                      </a:rPr>
                                    </m:ctrlPr>
                                  </m:dPr>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𝑆</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d>
                              </m:e>
                              <m:sup>
                                <m:r>
                                  <a:rPr lang="es-AR" i="1">
                                    <a:latin typeface="Cambria Math" panose="02040503050406030204" pitchFamily="18" charset="0"/>
                                  </a:rPr>
                                  <m:t>2</m:t>
                                </m:r>
                              </m:sup>
                            </m:s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r>
                              <a:rPr lang="es-AR" i="1">
                                <a:latin typeface="Cambria Math" panose="02040503050406030204" pitchFamily="18" charset="0"/>
                              </a:rPr>
                              <m:t>−</m:t>
                            </m:r>
                            <m:r>
                              <a:rPr lang="es-AR" i="1">
                                <a:latin typeface="Cambria Math" panose="02040503050406030204" pitchFamily="18" charset="0"/>
                              </a:rPr>
                              <m:t>1</m:t>
                            </m:r>
                          </m:den>
                        </m:f>
                      </m:den>
                    </m:f>
                  </m:oMath>
                </a14:m>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0"/>
                <a:ext cx="9144000" cy="5460790"/>
              </a:xfrm>
              <a:prstGeom prst="rect">
                <a:avLst/>
              </a:prstGeom>
              <a:blipFill>
                <a:blip r:embed="rId2"/>
                <a:stretch>
                  <a:fillRect l="-533" t="-558" r="-533"/>
                </a:stretch>
              </a:blipFill>
            </p:spPr>
            <p:txBody>
              <a:bodyPr/>
              <a:lstStyle/>
              <a:p>
                <a:r>
                  <a:rPr lang="es-AR">
                    <a:noFill/>
                  </a:rPr>
                  <a:t> </a:t>
                </a:r>
              </a:p>
            </p:txBody>
          </p:sp>
        </mc:Fallback>
      </mc:AlternateContent>
    </p:spTree>
    <p:extLst>
      <p:ext uri="{BB962C8B-B14F-4D97-AF65-F5344CB8AC3E}">
        <p14:creationId xmlns:p14="http://schemas.microsoft.com/office/powerpoint/2010/main" val="1422059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4021357"/>
              </a:xfrm>
              <a:prstGeom prst="rect">
                <a:avLst/>
              </a:prstGeom>
            </p:spPr>
            <p:txBody>
              <a:bodyPr wrap="square">
                <a:spAutoFit/>
              </a:bodyPr>
              <a:lstStyle/>
              <a:p>
                <a:pPr algn="just"/>
                <a:r>
                  <a:rPr lang="es-AR" b="1" dirty="0">
                    <a:solidFill>
                      <a:srgbClr val="FF0000"/>
                    </a:solidFill>
                  </a:rPr>
                  <a:t>Diferencia de Proporciones Poblacionales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2</m:t>
                        </m:r>
                      </m:sub>
                    </m:sSub>
                  </m:oMath>
                </a14:m>
                <a:endParaRPr lang="es-AR" dirty="0"/>
              </a:p>
              <a:p>
                <a:pPr algn="just"/>
                <a:endParaRPr lang="es-AR" dirty="0"/>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𝑍</m:t>
                      </m:r>
                      <m:r>
                        <a:rPr lang="es-AR" i="1">
                          <a:latin typeface="Cambria Math" panose="02040503050406030204" pitchFamily="18" charset="0"/>
                        </a:rPr>
                        <m:t>=</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m:t>
                              </m:r>
                              <m:acc>
                                <m:accPr>
                                  <m:chr m:val="̅"/>
                                  <m:ctrlPr>
                                    <a:rPr lang="es-AR" i="1">
                                      <a:latin typeface="Cambria Math" panose="02040503050406030204" pitchFamily="18" charset="0"/>
                                    </a:rPr>
                                  </m:ctrlPr>
                                </m:accPr>
                                <m:e>
                                  <m:r>
                                    <a:rPr lang="es-AR" i="1">
                                      <a:latin typeface="Cambria Math" panose="02040503050406030204" pitchFamily="18" charset="0"/>
                                    </a:rPr>
                                    <m:t>𝑝</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𝑝</m:t>
                                  </m:r>
                                </m:e>
                              </m:acc>
                            </m:e>
                            <m:sub>
                              <m:r>
                                <a:rPr lang="es-AR" i="1">
                                  <a:latin typeface="Cambria Math" panose="02040503050406030204" pitchFamily="18" charset="0"/>
                                </a:rPr>
                                <m:t>2</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2</m:t>
                              </m:r>
                            </m:sub>
                          </m:sSub>
                          <m:r>
                            <a:rPr lang="es-AR" i="1">
                              <a:latin typeface="Cambria Math" panose="02040503050406030204" pitchFamily="18" charset="0"/>
                            </a:rPr>
                            <m:t>)</m:t>
                          </m:r>
                        </m:num>
                        <m:den>
                          <m:rad>
                            <m:radPr>
                              <m:degHide m:val="on"/>
                              <m:ctrlPr>
                                <a:rPr lang="es-AR" i="1">
                                  <a:latin typeface="Cambria Math" panose="02040503050406030204" pitchFamily="18" charset="0"/>
                                </a:rPr>
                              </m:ctrlPr>
                            </m:radPr>
                            <m:deg/>
                            <m:e>
                              <m:acc>
                                <m:accPr>
                                  <m:chr m:val="̂"/>
                                  <m:ctrlPr>
                                    <a:rPr lang="es-AR" i="1">
                                      <a:latin typeface="Cambria Math" panose="02040503050406030204" pitchFamily="18" charset="0"/>
                                    </a:rPr>
                                  </m:ctrlPr>
                                </m:accPr>
                                <m:e>
                                  <m:r>
                                    <a:rPr lang="es-AR" i="1">
                                      <a:latin typeface="Cambria Math" panose="02040503050406030204" pitchFamily="18" charset="0"/>
                                    </a:rPr>
                                    <m:t>𝑝</m:t>
                                  </m:r>
                                </m:e>
                              </m:acc>
                              <m:acc>
                                <m:accPr>
                                  <m:chr m:val="̂"/>
                                  <m:ctrlPr>
                                    <a:rPr lang="es-AR" i="1">
                                      <a:latin typeface="Cambria Math" panose="02040503050406030204" pitchFamily="18" charset="0"/>
                                    </a:rPr>
                                  </m:ctrlPr>
                                </m:accPr>
                                <m:e>
                                  <m:r>
                                    <a:rPr lang="es-AR" i="1">
                                      <a:latin typeface="Cambria Math" panose="02040503050406030204" pitchFamily="18" charset="0"/>
                                    </a:rPr>
                                    <m:t>𝑞</m:t>
                                  </m:r>
                                </m:e>
                              </m:acc>
                              <m:d>
                                <m:dPr>
                                  <m:ctrlPr>
                                    <a:rPr lang="es-AR" i="1">
                                      <a:latin typeface="Cambria Math" panose="02040503050406030204" pitchFamily="18" charset="0"/>
                                    </a:rPr>
                                  </m:ctrlPr>
                                </m:dPr>
                                <m:e>
                                  <m:f>
                                    <m:fPr>
                                      <m:ctrlPr>
                                        <a:rPr lang="es-AR" i="1">
                                          <a:latin typeface="Cambria Math" panose="02040503050406030204" pitchFamily="18" charset="0"/>
                                        </a:rPr>
                                      </m:ctrlPr>
                                    </m:fPr>
                                    <m:num>
                                      <m:r>
                                        <a:rPr lang="es-AR" i="1">
                                          <a:latin typeface="Cambria Math" panose="02040503050406030204" pitchFamily="18" charset="0"/>
                                        </a:rPr>
                                        <m:t>1</m:t>
                                      </m:r>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1</m:t>
                                      </m:r>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e>
                              </m:d>
                            </m:e>
                          </m:rad>
                        </m:den>
                      </m:f>
                      <m:r>
                        <a:rPr lang="es-AR" i="1">
                          <a:latin typeface="Cambria Math" panose="02040503050406030204" pitchFamily="18" charset="0"/>
                        </a:rPr>
                        <m:t>⟶</m:t>
                      </m:r>
                      <m:r>
                        <a:rPr lang="es-AR" i="1">
                          <a:latin typeface="Cambria Math" panose="02040503050406030204" pitchFamily="18" charset="0"/>
                        </a:rPr>
                        <m:t>𝑁</m:t>
                      </m:r>
                      <m:r>
                        <a:rPr lang="es-AR" i="1">
                          <a:latin typeface="Cambria Math" panose="02040503050406030204" pitchFamily="18" charset="0"/>
                        </a:rPr>
                        <m:t>(0,1)</m:t>
                      </m:r>
                    </m:oMath>
                  </m:oMathPara>
                </a14:m>
                <a:endParaRPr lang="es-AR" dirty="0"/>
              </a:p>
              <a:p>
                <a:pPr algn="just"/>
                <a:endParaRPr lang="es-AR" dirty="0"/>
              </a:p>
              <a:p>
                <a:pPr algn="just"/>
                <a:endParaRPr lang="es-AR" dirty="0"/>
              </a:p>
              <a:p>
                <a:pPr/>
                <a14:m>
                  <m:oMathPara xmlns:m="http://schemas.openxmlformats.org/officeDocument/2006/math">
                    <m:oMathParaPr>
                      <m:jc m:val="centerGroup"/>
                    </m:oMathParaPr>
                    <m:oMath xmlns:m="http://schemas.openxmlformats.org/officeDocument/2006/math">
                      <m:acc>
                        <m:accPr>
                          <m:chr m:val="̂"/>
                          <m:ctrlPr>
                            <a:rPr lang="es-AR" i="1">
                              <a:latin typeface="Cambria Math" panose="02040503050406030204" pitchFamily="18" charset="0"/>
                            </a:rPr>
                          </m:ctrlPr>
                        </m:accPr>
                        <m:e>
                          <m:r>
                            <a:rPr lang="es-AR" i="1">
                              <a:latin typeface="Cambria Math" panose="02040503050406030204" pitchFamily="18" charset="0"/>
                            </a:rPr>
                            <m:t>𝑝</m:t>
                          </m:r>
                        </m:e>
                      </m:acc>
                      <m:r>
                        <a:rPr lang="es-AR" i="1">
                          <a:latin typeface="Cambria Math" panose="02040503050406030204" pitchFamily="18" charset="0"/>
                        </a:rPr>
                        <m:t>=</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𝑋</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𝑋</m:t>
                              </m:r>
                            </m:e>
                            <m:sub>
                              <m:r>
                                <a:rPr lang="es-AR" i="1">
                                  <a:latin typeface="Cambria Math" panose="02040503050406030204" pitchFamily="18" charset="0"/>
                                </a:rPr>
                                <m:t>2</m:t>
                              </m:r>
                            </m:sub>
                          </m:sSub>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r>
                        <a:rPr lang="es-AR" i="1">
                          <a:latin typeface="Cambria Math" panose="02040503050406030204" pitchFamily="18" charset="0"/>
                        </a:rPr>
                        <m:t>=</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𝑝</m:t>
                                  </m:r>
                                </m:e>
                              </m:acc>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𝑝</m:t>
                                  </m:r>
                                </m:e>
                              </m:acc>
                            </m:e>
                            <m:sub>
                              <m:r>
                                <a:rPr lang="es-AR" i="1">
                                  <a:latin typeface="Cambria Math" panose="02040503050406030204" pitchFamily="18" charset="0"/>
                                </a:rPr>
                                <m:t>2</m:t>
                              </m:r>
                            </m:sub>
                          </m:sSub>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oMath>
                  </m:oMathPara>
                </a14:m>
                <a:endParaRPr lang="es-AR" dirty="0"/>
              </a:p>
              <a:p>
                <a:endParaRPr lang="es-AR" dirty="0"/>
              </a:p>
              <a:p>
                <a:r>
                  <a:rPr lang="es-AR" dirty="0"/>
                  <a:t> </a:t>
                </a:r>
              </a:p>
              <a:p>
                <a:pPr/>
                <a14:m>
                  <m:oMathPara xmlns:m="http://schemas.openxmlformats.org/officeDocument/2006/math">
                    <m:oMathParaPr>
                      <m:jc m:val="centerGroup"/>
                    </m:oMathParaPr>
                    <m:oMath xmlns:m="http://schemas.openxmlformats.org/officeDocument/2006/math">
                      <m:acc>
                        <m:accPr>
                          <m:chr m:val="̂"/>
                          <m:ctrlPr>
                            <a:rPr lang="es-AR" i="1">
                              <a:latin typeface="Cambria Math" panose="02040503050406030204" pitchFamily="18" charset="0"/>
                            </a:rPr>
                          </m:ctrlPr>
                        </m:accPr>
                        <m:e>
                          <m:r>
                            <a:rPr lang="es-AR" i="1">
                              <a:latin typeface="Cambria Math" panose="02040503050406030204" pitchFamily="18" charset="0"/>
                            </a:rPr>
                            <m:t>𝑞</m:t>
                          </m:r>
                        </m:e>
                      </m:acc>
                      <m:r>
                        <a:rPr lang="es-AR" i="1">
                          <a:latin typeface="Cambria Math" panose="02040503050406030204" pitchFamily="18" charset="0"/>
                        </a:rPr>
                        <m:t>=1−</m:t>
                      </m:r>
                      <m:acc>
                        <m:accPr>
                          <m:chr m:val="̂"/>
                          <m:ctrlPr>
                            <a:rPr lang="es-AR" i="1">
                              <a:latin typeface="Cambria Math" panose="02040503050406030204" pitchFamily="18" charset="0"/>
                            </a:rPr>
                          </m:ctrlPr>
                        </m:accPr>
                        <m:e>
                          <m:r>
                            <a:rPr lang="es-AR" i="1">
                              <a:latin typeface="Cambria Math" panose="02040503050406030204" pitchFamily="18" charset="0"/>
                            </a:rPr>
                            <m:t>𝑝</m:t>
                          </m:r>
                        </m:e>
                      </m:acc>
                    </m:oMath>
                  </m:oMathPara>
                </a14:m>
                <a:endParaRPr lang="es-AR" dirty="0"/>
              </a:p>
              <a:p>
                <a:pPr algn="just"/>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4021357"/>
              </a:xfrm>
              <a:prstGeom prst="rect">
                <a:avLst/>
              </a:prstGeom>
              <a:blipFill>
                <a:blip r:embed="rId2"/>
                <a:stretch>
                  <a:fillRect l="-533" t="-758"/>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03E5E419-2BC2-FE54-5CD9-C11F10A2F9D6}"/>
                  </a:ext>
                </a:extLst>
              </p14:cNvPr>
              <p14:cNvContentPartPr/>
              <p14:nvPr/>
            </p14:nvContentPartPr>
            <p14:xfrm>
              <a:off x="5207040" y="2502000"/>
              <a:ext cx="2476800" cy="4349880"/>
            </p14:xfrm>
          </p:contentPart>
        </mc:Choice>
        <mc:Fallback>
          <p:pic>
            <p:nvPicPr>
              <p:cNvPr id="3" name="Entrada de lápiz 2">
                <a:extLst>
                  <a:ext uri="{FF2B5EF4-FFF2-40B4-BE49-F238E27FC236}">
                    <a16:creationId xmlns:a16="http://schemas.microsoft.com/office/drawing/2014/main" id="{03E5E419-2BC2-FE54-5CD9-C11F10A2F9D6}"/>
                  </a:ext>
                </a:extLst>
              </p:cNvPr>
              <p:cNvPicPr/>
              <p:nvPr/>
            </p:nvPicPr>
            <p:blipFill>
              <a:blip r:embed="rId4"/>
              <a:stretch>
                <a:fillRect/>
              </a:stretch>
            </p:blipFill>
            <p:spPr>
              <a:xfrm>
                <a:off x="5197680" y="2492640"/>
                <a:ext cx="2495520" cy="4368600"/>
              </a:xfrm>
              <a:prstGeom prst="rect">
                <a:avLst/>
              </a:prstGeom>
            </p:spPr>
          </p:pic>
        </mc:Fallback>
      </mc:AlternateContent>
    </p:spTree>
    <p:extLst>
      <p:ext uri="{BB962C8B-B14F-4D97-AF65-F5344CB8AC3E}">
        <p14:creationId xmlns:p14="http://schemas.microsoft.com/office/powerpoint/2010/main" val="1655803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a 3">
                <a:extLst>
                  <a:ext uri="{FF2B5EF4-FFF2-40B4-BE49-F238E27FC236}">
                    <a16:creationId xmlns:a16="http://schemas.microsoft.com/office/drawing/2014/main" id="{15300329-E5AD-4987-B773-7A3F7BA55C1D}"/>
                  </a:ext>
                </a:extLst>
              </p:cNvPr>
              <p:cNvGraphicFramePr>
                <a:graphicFrameLocks noGrp="1"/>
              </p:cNvGraphicFramePr>
              <p:nvPr/>
            </p:nvGraphicFramePr>
            <p:xfrm>
              <a:off x="1775520" y="980728"/>
              <a:ext cx="8712969" cy="5472608"/>
            </p:xfrm>
            <a:graphic>
              <a:graphicData uri="http://schemas.openxmlformats.org/drawingml/2006/table">
                <a:tbl>
                  <a:tblPr firstRow="1" firstCol="1" bandRow="1">
                    <a:tableStyleId>{00A15C55-8517-42AA-B614-E9B94910E393}</a:tableStyleId>
                  </a:tblPr>
                  <a:tblGrid>
                    <a:gridCol w="2766672">
                      <a:extLst>
                        <a:ext uri="{9D8B030D-6E8A-4147-A177-3AD203B41FA5}">
                          <a16:colId xmlns:a16="http://schemas.microsoft.com/office/drawing/2014/main" val="2823268283"/>
                        </a:ext>
                      </a:extLst>
                    </a:gridCol>
                    <a:gridCol w="3311638">
                      <a:extLst>
                        <a:ext uri="{9D8B030D-6E8A-4147-A177-3AD203B41FA5}">
                          <a16:colId xmlns:a16="http://schemas.microsoft.com/office/drawing/2014/main" val="2479617721"/>
                        </a:ext>
                      </a:extLst>
                    </a:gridCol>
                    <a:gridCol w="2634659">
                      <a:extLst>
                        <a:ext uri="{9D8B030D-6E8A-4147-A177-3AD203B41FA5}">
                          <a16:colId xmlns:a16="http://schemas.microsoft.com/office/drawing/2014/main" val="1157061502"/>
                        </a:ext>
                      </a:extLst>
                    </a:gridCol>
                  </a:tblGrid>
                  <a:tr h="166586">
                    <a:tc>
                      <a:txBody>
                        <a:bodyPr/>
                        <a:lstStyle/>
                        <a:p>
                          <a:pPr algn="ctr">
                            <a:lnSpc>
                              <a:spcPct val="115000"/>
                            </a:lnSpc>
                            <a:spcAft>
                              <a:spcPts val="0"/>
                            </a:spcAft>
                          </a:pPr>
                          <a:r>
                            <a:rPr lang="es-AR" sz="800">
                              <a:effectLst/>
                            </a:rPr>
                            <a:t>POBLACIÓN NORMAL</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tc>
                    <a:tc>
                      <a:txBody>
                        <a:bodyPr/>
                        <a:lstStyle/>
                        <a:p>
                          <a:pPr algn="ctr">
                            <a:lnSpc>
                              <a:spcPct val="115000"/>
                            </a:lnSpc>
                            <a:spcAft>
                              <a:spcPts val="0"/>
                            </a:spcAft>
                          </a:pPr>
                          <a:r>
                            <a:rPr lang="es-AR" sz="800">
                              <a:effectLst/>
                            </a:rPr>
                            <a:t>Estadígrafos de Prueba Utilizados</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tc>
                    <a:tc>
                      <a:txBody>
                        <a:bodyPr/>
                        <a:lstStyle/>
                        <a:p>
                          <a:pPr algn="ctr">
                            <a:lnSpc>
                              <a:spcPct val="115000"/>
                            </a:lnSpc>
                            <a:spcAft>
                              <a:spcPts val="0"/>
                            </a:spcAft>
                          </a:pPr>
                          <a:r>
                            <a:rPr lang="es-AR" sz="800">
                              <a:effectLst/>
                            </a:rPr>
                            <a:t>Observaciones</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tc>
                    <a:extLst>
                      <a:ext uri="{0D108BD9-81ED-4DB2-BD59-A6C34878D82A}">
                        <a16:rowId xmlns:a16="http://schemas.microsoft.com/office/drawing/2014/main" val="1518319142"/>
                      </a:ext>
                    </a:extLst>
                  </a:tr>
                  <a:tr h="1081292">
                    <a:tc>
                      <a:txBody>
                        <a:bodyPr/>
                        <a:lstStyle/>
                        <a:p>
                          <a:pPr algn="ctr">
                            <a:lnSpc>
                              <a:spcPct val="115000"/>
                            </a:lnSpc>
                            <a:spcAft>
                              <a:spcPts val="0"/>
                            </a:spcAft>
                          </a:pPr>
                          <a:r>
                            <a:rPr lang="es-AR" sz="800" dirty="0">
                              <a:effectLst/>
                            </a:rPr>
                            <a:t>Diferencia de Medias Poblacionales </a:t>
                          </a:r>
                          <a14:m>
                            <m:oMath xmlns:m="http://schemas.openxmlformats.org/officeDocument/2006/math">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2</m:t>
                                  </m:r>
                                </m:sub>
                              </m:sSub>
                            </m:oMath>
                          </a14:m>
                          <a:endParaRPr lang="es-AR" sz="800" dirty="0">
                            <a:effectLst/>
                          </a:endParaRPr>
                        </a:p>
                        <a:p>
                          <a:pPr algn="ctr">
                            <a:lnSpc>
                              <a:spcPct val="115000"/>
                            </a:lnSpc>
                            <a:spcAft>
                              <a:spcPts val="0"/>
                            </a:spcAft>
                          </a:pPr>
                          <a:r>
                            <a:rPr lang="es-AR" sz="800" dirty="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r>
                                  <a:rPr lang="es-AR" sz="800">
                                    <a:effectLst/>
                                    <a:latin typeface="Cambria Math" panose="02040503050406030204" pitchFamily="18" charset="0"/>
                                  </a:rPr>
                                  <m:t> </m:t>
                                </m:r>
                                <m:r>
                                  <a:rPr lang="es-AR" sz="800">
                                    <a:effectLst/>
                                    <a:latin typeface="Cambria Math" panose="02040503050406030204" pitchFamily="18" charset="0"/>
                                  </a:rPr>
                                  <m:t>𝑦</m:t>
                                </m:r>
                                <m:r>
                                  <a:rPr lang="es-AR" sz="800">
                                    <a:effectLst/>
                                    <a:latin typeface="Cambria Math" panose="02040503050406030204" pitchFamily="18" charset="0"/>
                                  </a:rPr>
                                  <m:t> </m:t>
                                </m:r>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r>
                                  <a:rPr lang="es-AR" sz="800">
                                    <a:effectLst/>
                                    <a:latin typeface="Cambria Math" panose="02040503050406030204" pitchFamily="18" charset="0"/>
                                  </a:rPr>
                                  <m:t> </m:t>
                                </m:r>
                                <m:r>
                                  <a:rPr lang="es-AR" sz="800">
                                    <a:effectLst/>
                                    <a:latin typeface="Cambria Math" panose="02040503050406030204" pitchFamily="18" charset="0"/>
                                  </a:rPr>
                                  <m:t>𝑐𝑜𝑛𝑜𝑐𝑖𝑑𝑎𝑠</m:t>
                                </m:r>
                              </m:oMath>
                            </m:oMathPara>
                          </a14:m>
                          <a:endParaRPr lang="es-A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r>
                            <a:rPr lang="es-AR" sz="80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800">
                                    <a:effectLst/>
                                    <a:latin typeface="Cambria Math" panose="02040503050406030204" pitchFamily="18" charset="0"/>
                                  </a:rPr>
                                  <m:t>𝑍</m:t>
                                </m:r>
                                <m:r>
                                  <a:rPr lang="es-AR" sz="800">
                                    <a:effectLst/>
                                    <a:latin typeface="Cambria Math" panose="02040503050406030204" pitchFamily="18" charset="0"/>
                                  </a:rPr>
                                  <m:t>=</m:t>
                                </m:r>
                                <m:f>
                                  <m:fPr>
                                    <m:ctrlPr>
                                      <a:rPr lang="es-AR" sz="800" i="1">
                                        <a:effectLst/>
                                        <a:latin typeface="Cambria Math" panose="02040503050406030204" pitchFamily="18" charset="0"/>
                                      </a:rPr>
                                    </m:ctrlPr>
                                  </m:fPr>
                                  <m:num>
                                    <m:d>
                                      <m:dPr>
                                        <m:ctrlPr>
                                          <a:rPr lang="es-AR" sz="800" i="1">
                                            <a:effectLst/>
                                            <a:latin typeface="Cambria Math" panose="02040503050406030204" pitchFamily="18" charset="0"/>
                                          </a:rPr>
                                        </m:ctrlPr>
                                      </m:dPr>
                                      <m:e>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𝑋</m:t>
                                                </m:r>
                                              </m:e>
                                            </m:acc>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𝑋</m:t>
                                                </m:r>
                                              </m:e>
                                            </m:acc>
                                          </m:e>
                                          <m:sub>
                                            <m:r>
                                              <a:rPr lang="es-AR" sz="800">
                                                <a:effectLst/>
                                                <a:latin typeface="Cambria Math" panose="02040503050406030204" pitchFamily="18" charset="0"/>
                                              </a:rPr>
                                              <m:t>2</m:t>
                                            </m:r>
                                          </m:sub>
                                        </m:sSub>
                                      </m:e>
                                    </m:d>
                                    <m:r>
                                      <a:rPr lang="es-AR" sz="800">
                                        <a:effectLst/>
                                        <a:latin typeface="Cambria Math" panose="02040503050406030204" pitchFamily="18" charset="0"/>
                                      </a:rPr>
                                      <m:t>− </m:t>
                                    </m:r>
                                    <m:d>
                                      <m:dPr>
                                        <m:ctrlPr>
                                          <a:rPr lang="es-AR" sz="800" i="1">
                                            <a:effectLst/>
                                            <a:latin typeface="Cambria Math" panose="02040503050406030204" pitchFamily="18" charset="0"/>
                                          </a:rPr>
                                        </m:ctrlPr>
                                      </m:dPr>
                                      <m:e>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2</m:t>
                                            </m:r>
                                          </m:sub>
                                        </m:sSub>
                                      </m:e>
                                    </m:d>
                                  </m:num>
                                  <m:den>
                                    <m:rad>
                                      <m:radPr>
                                        <m:degHide m:val="on"/>
                                        <m:ctrlPr>
                                          <a:rPr lang="es-AR" sz="800" i="1">
                                            <a:effectLst/>
                                            <a:latin typeface="Cambria Math" panose="02040503050406030204" pitchFamily="18" charset="0"/>
                                          </a:rPr>
                                        </m:ctrlPr>
                                      </m:radPr>
                                      <m:deg/>
                                      <m:e>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den>
                                        </m:f>
                                        <m:r>
                                          <a:rPr lang="es-AR" sz="800">
                                            <a:effectLst/>
                                            <a:latin typeface="Cambria Math" panose="02040503050406030204" pitchFamily="18" charset="0"/>
                                          </a:rPr>
                                          <m:t>+</m:t>
                                        </m:r>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den>
                                        </m:f>
                                      </m:e>
                                    </m:rad>
                                  </m:den>
                                </m:f>
                                <m:r>
                                  <a:rPr lang="es-AR" sz="800">
                                    <a:effectLst/>
                                    <a:latin typeface="Cambria Math" panose="02040503050406030204" pitchFamily="18" charset="0"/>
                                  </a:rPr>
                                  <m:t>~</m:t>
                                </m:r>
                                <m:r>
                                  <a:rPr lang="es-AR" sz="800">
                                    <a:effectLst/>
                                    <a:latin typeface="Cambria Math" panose="02040503050406030204" pitchFamily="18" charset="0"/>
                                  </a:rPr>
                                  <m:t>𝑁</m:t>
                                </m:r>
                                <m:r>
                                  <a:rPr lang="es-AR" sz="800">
                                    <a:effectLst/>
                                    <a:latin typeface="Cambria Math" panose="02040503050406030204" pitchFamily="18" charset="0"/>
                                  </a:rPr>
                                  <m:t>(0,1)</m:t>
                                </m:r>
                              </m:oMath>
                            </m:oMathPara>
                          </a14:m>
                          <a:endParaRPr lang="es-AR" sz="800">
                            <a:effectLst/>
                          </a:endParaRPr>
                        </a:p>
                        <a:p>
                          <a:pPr algn="ct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extLst>
                      <a:ext uri="{0D108BD9-81ED-4DB2-BD59-A6C34878D82A}">
                        <a16:rowId xmlns:a16="http://schemas.microsoft.com/office/drawing/2014/main" val="3156396827"/>
                      </a:ext>
                    </a:extLst>
                  </a:tr>
                  <a:tr h="918553">
                    <a:tc>
                      <a:txBody>
                        <a:bodyPr/>
                        <a:lstStyle/>
                        <a:p>
                          <a:pPr algn="ctr">
                            <a:lnSpc>
                              <a:spcPct val="115000"/>
                            </a:lnSpc>
                            <a:spcAft>
                              <a:spcPts val="0"/>
                            </a:spcAft>
                          </a:pPr>
                          <a:r>
                            <a:rPr lang="es-AR" sz="800">
                              <a:effectLst/>
                            </a:rPr>
                            <a:t>Diferencia de Medias Poblacionales </a:t>
                          </a:r>
                          <a14:m>
                            <m:oMath xmlns:m="http://schemas.openxmlformats.org/officeDocument/2006/math">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2</m:t>
                                  </m:r>
                                </m:sub>
                              </m:sSub>
                            </m:oMath>
                          </a14:m>
                          <a:endParaRPr lang="es-AR" sz="800">
                            <a:effectLst/>
                          </a:endParaRPr>
                        </a:p>
                        <a:p>
                          <a:pPr algn="ctr">
                            <a:lnSpc>
                              <a:spcPct val="115000"/>
                            </a:lnSpc>
                            <a:spcAft>
                              <a:spcPts val="0"/>
                            </a:spcAft>
                          </a:pPr>
                          <a:r>
                            <a:rPr lang="es-AR" sz="80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r>
                                  <a:rPr lang="es-AR" sz="800">
                                    <a:effectLst/>
                                    <a:latin typeface="Cambria Math" panose="02040503050406030204" pitchFamily="18" charset="0"/>
                                  </a:rPr>
                                  <m:t> </m:t>
                                </m:r>
                                <m:r>
                                  <a:rPr lang="es-AR" sz="800">
                                    <a:effectLst/>
                                    <a:latin typeface="Cambria Math" panose="02040503050406030204" pitchFamily="18" charset="0"/>
                                  </a:rPr>
                                  <m:t>𝑦</m:t>
                                </m:r>
                                <m:r>
                                  <a:rPr lang="es-AR" sz="800">
                                    <a:effectLst/>
                                    <a:latin typeface="Cambria Math" panose="02040503050406030204" pitchFamily="18" charset="0"/>
                                  </a:rPr>
                                  <m:t> </m:t>
                                </m:r>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r>
                                  <a:rPr lang="es-AR" sz="800">
                                    <a:effectLst/>
                                    <a:latin typeface="Cambria Math" panose="02040503050406030204" pitchFamily="18" charset="0"/>
                                  </a:rPr>
                                  <m:t> </m:t>
                                </m:r>
                                <m:r>
                                  <a:rPr lang="es-AR" sz="800">
                                    <a:effectLst/>
                                    <a:latin typeface="Cambria Math" panose="02040503050406030204" pitchFamily="18" charset="0"/>
                                  </a:rPr>
                                  <m:t>𝑑𝑒𝑠𝑐𝑜𝑛𝑜𝑐𝑖𝑑𝑎𝑠</m:t>
                                </m:r>
                                <m:r>
                                  <a:rPr lang="es-AR" sz="800">
                                    <a:effectLst/>
                                    <a:latin typeface="Cambria Math" panose="02040503050406030204" pitchFamily="18" charset="0"/>
                                  </a:rPr>
                                  <m:t> </m:t>
                                </m:r>
                                <m:r>
                                  <a:rPr lang="es-AR" sz="800">
                                    <a:effectLst/>
                                    <a:latin typeface="Cambria Math" panose="02040503050406030204" pitchFamily="18" charset="0"/>
                                  </a:rPr>
                                  <m:t>𝑒</m:t>
                                </m:r>
                                <m:r>
                                  <a:rPr lang="es-AR" sz="800">
                                    <a:effectLst/>
                                    <a:latin typeface="Cambria Math" panose="02040503050406030204" pitchFamily="18" charset="0"/>
                                  </a:rPr>
                                  <m:t> </m:t>
                                </m:r>
                                <m:r>
                                  <a:rPr lang="es-AR" sz="800">
                                    <a:effectLst/>
                                    <a:latin typeface="Cambria Math" panose="02040503050406030204" pitchFamily="18" charset="0"/>
                                  </a:rPr>
                                  <m:t>𝑖𝑔𝑢𝑎𝑙𝑒𝑠</m:t>
                                </m:r>
                              </m:oMath>
                            </m:oMathPara>
                          </a14:m>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r>
                            <a:rPr lang="es-AR" sz="80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800">
                                    <a:effectLst/>
                                    <a:latin typeface="Cambria Math" panose="02040503050406030204" pitchFamily="18" charset="0"/>
                                  </a:rPr>
                                  <m:t>𝑇</m:t>
                                </m:r>
                                <m:r>
                                  <a:rPr lang="es-AR" sz="800">
                                    <a:effectLst/>
                                    <a:latin typeface="Cambria Math" panose="02040503050406030204" pitchFamily="18" charset="0"/>
                                  </a:rPr>
                                  <m:t>=</m:t>
                                </m:r>
                                <m:f>
                                  <m:fPr>
                                    <m:ctrlPr>
                                      <a:rPr lang="es-AR" sz="800" i="1">
                                        <a:effectLst/>
                                        <a:latin typeface="Cambria Math" panose="02040503050406030204" pitchFamily="18" charset="0"/>
                                      </a:rPr>
                                    </m:ctrlPr>
                                  </m:fPr>
                                  <m:num>
                                    <m:d>
                                      <m:dPr>
                                        <m:ctrlPr>
                                          <a:rPr lang="es-AR" sz="800" i="1">
                                            <a:effectLst/>
                                            <a:latin typeface="Cambria Math" panose="02040503050406030204" pitchFamily="18" charset="0"/>
                                          </a:rPr>
                                        </m:ctrlPr>
                                      </m:dPr>
                                      <m:e>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𝑋</m:t>
                                                </m:r>
                                              </m:e>
                                            </m:acc>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𝑋</m:t>
                                                </m:r>
                                              </m:e>
                                            </m:acc>
                                          </m:e>
                                          <m:sub>
                                            <m:r>
                                              <a:rPr lang="es-AR" sz="800">
                                                <a:effectLst/>
                                                <a:latin typeface="Cambria Math" panose="02040503050406030204" pitchFamily="18" charset="0"/>
                                              </a:rPr>
                                              <m:t>2</m:t>
                                            </m:r>
                                          </m:sub>
                                        </m:sSub>
                                      </m:e>
                                    </m:d>
                                    <m:r>
                                      <a:rPr lang="es-AR" sz="800">
                                        <a:effectLst/>
                                        <a:latin typeface="Cambria Math" panose="02040503050406030204" pitchFamily="18" charset="0"/>
                                      </a:rPr>
                                      <m:t>− </m:t>
                                    </m:r>
                                    <m:d>
                                      <m:dPr>
                                        <m:ctrlPr>
                                          <a:rPr lang="es-AR" sz="800" i="1">
                                            <a:effectLst/>
                                            <a:latin typeface="Cambria Math" panose="02040503050406030204" pitchFamily="18" charset="0"/>
                                          </a:rPr>
                                        </m:ctrlPr>
                                      </m:dPr>
                                      <m:e>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2</m:t>
                                            </m:r>
                                          </m:sub>
                                        </m:sSub>
                                      </m:e>
                                    </m:d>
                                  </m:num>
                                  <m:den>
                                    <m:rad>
                                      <m:radPr>
                                        <m:degHide m:val="on"/>
                                        <m:ctrlPr>
                                          <a:rPr lang="es-AR" sz="800" i="1">
                                            <a:effectLst/>
                                            <a:latin typeface="Cambria Math" panose="02040503050406030204" pitchFamily="18" charset="0"/>
                                          </a:rPr>
                                        </m:ctrlPr>
                                      </m:radPr>
                                      <m:deg/>
                                      <m:e>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𝑎</m:t>
                                            </m:r>
                                          </m:sub>
                                          <m:sup>
                                            <m:r>
                                              <a:rPr lang="es-AR" sz="800">
                                                <a:effectLst/>
                                                <a:latin typeface="Cambria Math" panose="02040503050406030204" pitchFamily="18" charset="0"/>
                                              </a:rPr>
                                              <m:t>2</m:t>
                                            </m:r>
                                          </m:sup>
                                        </m:sSubSup>
                                        <m:d>
                                          <m:dPr>
                                            <m:ctrlPr>
                                              <a:rPr lang="es-AR" sz="800" i="1">
                                                <a:effectLst/>
                                                <a:latin typeface="Cambria Math" panose="02040503050406030204" pitchFamily="18" charset="0"/>
                                              </a:rPr>
                                            </m:ctrlPr>
                                          </m:dPr>
                                          <m:e>
                                            <m:f>
                                              <m:fPr>
                                                <m:ctrlPr>
                                                  <a:rPr lang="es-AR" sz="800" i="1">
                                                    <a:effectLst/>
                                                    <a:latin typeface="Cambria Math" panose="02040503050406030204" pitchFamily="18" charset="0"/>
                                                  </a:rPr>
                                                </m:ctrlPr>
                                              </m:fPr>
                                              <m:num>
                                                <m:r>
                                                  <a:rPr lang="es-AR" sz="800">
                                                    <a:effectLst/>
                                                    <a:latin typeface="Cambria Math" panose="02040503050406030204" pitchFamily="18" charset="0"/>
                                                  </a:rPr>
                                                  <m:t>1</m:t>
                                                </m:r>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den>
                                            </m:f>
                                            <m:r>
                                              <a:rPr lang="es-AR" sz="800">
                                                <a:effectLst/>
                                                <a:latin typeface="Cambria Math" panose="02040503050406030204" pitchFamily="18" charset="0"/>
                                              </a:rPr>
                                              <m:t>+</m:t>
                                            </m:r>
                                            <m:f>
                                              <m:fPr>
                                                <m:ctrlPr>
                                                  <a:rPr lang="es-AR" sz="800" i="1">
                                                    <a:effectLst/>
                                                    <a:latin typeface="Cambria Math" panose="02040503050406030204" pitchFamily="18" charset="0"/>
                                                  </a:rPr>
                                                </m:ctrlPr>
                                              </m:fPr>
                                              <m:num>
                                                <m:r>
                                                  <a:rPr lang="es-AR" sz="800">
                                                    <a:effectLst/>
                                                    <a:latin typeface="Cambria Math" panose="02040503050406030204" pitchFamily="18" charset="0"/>
                                                  </a:rPr>
                                                  <m:t>1</m:t>
                                                </m:r>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den>
                                            </m:f>
                                          </m:e>
                                        </m:d>
                                      </m:e>
                                    </m:rad>
                                  </m:den>
                                </m:f>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𝑡</m:t>
                                    </m:r>
                                  </m:e>
                                  <m:sub>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r>
                                      <a:rPr lang="es-AR" sz="800">
                                        <a:effectLst/>
                                        <a:latin typeface="Cambria Math" panose="02040503050406030204" pitchFamily="18" charset="0"/>
                                      </a:rPr>
                                      <m:t>−2</m:t>
                                    </m:r>
                                  </m:sub>
                                </m:sSub>
                              </m:oMath>
                            </m:oMathPara>
                          </a14:m>
                          <a:endParaRPr lang="es-AR" sz="800">
                            <a:effectLst/>
                          </a:endParaRPr>
                        </a:p>
                        <a:p>
                          <a:pPr algn="ct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𝑎</m:t>
                                    </m:r>
                                  </m:sub>
                                  <m:sup>
                                    <m:r>
                                      <a:rPr lang="es-AR" sz="800">
                                        <a:effectLst/>
                                        <a:latin typeface="Cambria Math" panose="02040503050406030204" pitchFamily="18" charset="0"/>
                                      </a:rPr>
                                      <m:t>2</m:t>
                                    </m:r>
                                  </m:sup>
                                </m:sSubSup>
                                <m:r>
                                  <a:rPr lang="es-AR" sz="800">
                                    <a:effectLst/>
                                    <a:latin typeface="Cambria Math" panose="02040503050406030204" pitchFamily="18" charset="0"/>
                                  </a:rPr>
                                  <m:t>=</m:t>
                                </m:r>
                                <m:f>
                                  <m:fPr>
                                    <m:ctrlPr>
                                      <a:rPr lang="es-AR" sz="800" i="1">
                                        <a:effectLst/>
                                        <a:latin typeface="Cambria Math" panose="02040503050406030204" pitchFamily="18" charset="0"/>
                                      </a:rPr>
                                    </m:ctrlPr>
                                  </m:fPr>
                                  <m:num>
                                    <m:d>
                                      <m:dPr>
                                        <m:ctrlPr>
                                          <a:rPr lang="es-AR" sz="800" i="1">
                                            <a:effectLst/>
                                            <a:latin typeface="Cambria Math" panose="02040503050406030204" pitchFamily="18" charset="0"/>
                                          </a:rPr>
                                        </m:ctrlPr>
                                      </m:dPr>
                                      <m:e>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r>
                                          <a:rPr lang="es-AR" sz="800">
                                            <a:effectLst/>
                                            <a:latin typeface="Cambria Math" panose="02040503050406030204" pitchFamily="18" charset="0"/>
                                          </a:rPr>
                                          <m:t>−1</m:t>
                                        </m:r>
                                      </m:e>
                                    </m:d>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r>
                                      <a:rPr lang="es-AR" sz="800">
                                        <a:effectLst/>
                                        <a:latin typeface="Cambria Math" panose="02040503050406030204" pitchFamily="18" charset="0"/>
                                      </a:rPr>
                                      <m:t>+</m:t>
                                    </m:r>
                                    <m:d>
                                      <m:dPr>
                                        <m:ctrlPr>
                                          <a:rPr lang="es-AR" sz="800" i="1">
                                            <a:effectLst/>
                                            <a:latin typeface="Cambria Math" panose="02040503050406030204" pitchFamily="18" charset="0"/>
                                          </a:rPr>
                                        </m:ctrlPr>
                                      </m:dPr>
                                      <m:e>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r>
                                          <a:rPr lang="es-AR" sz="800">
                                            <a:effectLst/>
                                            <a:latin typeface="Cambria Math" panose="02040503050406030204" pitchFamily="18" charset="0"/>
                                          </a:rPr>
                                          <m:t>−1</m:t>
                                        </m:r>
                                      </m:e>
                                    </m:d>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r>
                                      <a:rPr lang="es-AR" sz="800">
                                        <a:effectLst/>
                                        <a:latin typeface="Cambria Math" panose="02040503050406030204" pitchFamily="18" charset="0"/>
                                      </a:rPr>
                                      <m:t>−2</m:t>
                                    </m:r>
                                  </m:den>
                                </m:f>
                              </m:oMath>
                            </m:oMathPara>
                          </a14:m>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extLst>
                      <a:ext uri="{0D108BD9-81ED-4DB2-BD59-A6C34878D82A}">
                        <a16:rowId xmlns:a16="http://schemas.microsoft.com/office/drawing/2014/main" val="1147268908"/>
                      </a:ext>
                    </a:extLst>
                  </a:tr>
                  <a:tr h="1397494">
                    <a:tc>
                      <a:txBody>
                        <a:bodyPr/>
                        <a:lstStyle/>
                        <a:p>
                          <a:pPr algn="ctr">
                            <a:lnSpc>
                              <a:spcPct val="115000"/>
                            </a:lnSpc>
                            <a:spcAft>
                              <a:spcPts val="0"/>
                            </a:spcAft>
                          </a:pPr>
                          <a:r>
                            <a:rPr lang="es-AR" sz="800">
                              <a:effectLst/>
                            </a:rPr>
                            <a:t>Diferencia de Medias Poblacionales </a:t>
                          </a:r>
                          <a14:m>
                            <m:oMath xmlns:m="http://schemas.openxmlformats.org/officeDocument/2006/math">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2</m:t>
                                  </m:r>
                                </m:sub>
                              </m:sSub>
                            </m:oMath>
                          </a14:m>
                          <a:endParaRPr lang="es-AR" sz="800">
                            <a:effectLst/>
                          </a:endParaRPr>
                        </a:p>
                        <a:p>
                          <a:pPr algn="ctr">
                            <a:lnSpc>
                              <a:spcPct val="115000"/>
                            </a:lnSpc>
                            <a:spcAft>
                              <a:spcPts val="0"/>
                            </a:spcAft>
                          </a:pPr>
                          <a14:m>
                            <m:oMathPara xmlns:m="http://schemas.openxmlformats.org/officeDocument/2006/math">
                              <m:oMathParaPr>
                                <m:jc m:val="centerGroup"/>
                              </m:oMathParaPr>
                              <m:oMath xmlns:m="http://schemas.openxmlformats.org/officeDocument/2006/math">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r>
                                  <a:rPr lang="es-AR" sz="800">
                                    <a:effectLst/>
                                    <a:latin typeface="Cambria Math" panose="02040503050406030204" pitchFamily="18" charset="0"/>
                                  </a:rPr>
                                  <m:t> </m:t>
                                </m:r>
                                <m:r>
                                  <a:rPr lang="es-AR" sz="800">
                                    <a:effectLst/>
                                    <a:latin typeface="Cambria Math" panose="02040503050406030204" pitchFamily="18" charset="0"/>
                                  </a:rPr>
                                  <m:t>𝑦</m:t>
                                </m:r>
                                <m:r>
                                  <a:rPr lang="es-AR" sz="800">
                                    <a:effectLst/>
                                    <a:latin typeface="Cambria Math" panose="02040503050406030204" pitchFamily="18" charset="0"/>
                                  </a:rPr>
                                  <m:t> </m:t>
                                </m:r>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r>
                                  <a:rPr lang="es-AR" sz="800">
                                    <a:effectLst/>
                                    <a:latin typeface="Cambria Math" panose="02040503050406030204" pitchFamily="18" charset="0"/>
                                  </a:rPr>
                                  <m:t> </m:t>
                                </m:r>
                                <m:r>
                                  <a:rPr lang="es-AR" sz="800">
                                    <a:effectLst/>
                                    <a:latin typeface="Cambria Math" panose="02040503050406030204" pitchFamily="18" charset="0"/>
                                  </a:rPr>
                                  <m:t>𝑑𝑒𝑠𝑐𝑜𝑛𝑜𝑐𝑖𝑑𝑎𝑠</m:t>
                                </m:r>
                                <m:r>
                                  <a:rPr lang="es-AR" sz="800">
                                    <a:effectLst/>
                                    <a:latin typeface="Cambria Math" panose="02040503050406030204" pitchFamily="18" charset="0"/>
                                  </a:rPr>
                                  <m:t> </m:t>
                                </m:r>
                                <m:r>
                                  <a:rPr lang="es-AR" sz="800">
                                    <a:effectLst/>
                                    <a:latin typeface="Cambria Math" panose="02040503050406030204" pitchFamily="18" charset="0"/>
                                  </a:rPr>
                                  <m:t>𝑦</m:t>
                                </m:r>
                                <m:r>
                                  <a:rPr lang="es-AR" sz="800">
                                    <a:effectLst/>
                                    <a:latin typeface="Cambria Math" panose="02040503050406030204" pitchFamily="18" charset="0"/>
                                  </a:rPr>
                                  <m:t> </m:t>
                                </m:r>
                                <m:r>
                                  <a:rPr lang="es-AR" sz="800">
                                    <a:effectLst/>
                                    <a:latin typeface="Cambria Math" panose="02040503050406030204" pitchFamily="18" charset="0"/>
                                  </a:rPr>
                                  <m:t>𝑑𝑖𝑠𝑡𝑖𝑛𝑡𝑎𝑠</m:t>
                                </m:r>
                              </m:oMath>
                            </m:oMathPara>
                          </a14:m>
                          <a:endParaRPr lang="es-AR" sz="800">
                            <a:effectLst/>
                          </a:endParaRPr>
                        </a:p>
                        <a:p>
                          <a:pPr algn="ctr">
                            <a:lnSpc>
                              <a:spcPct val="115000"/>
                            </a:lnSpc>
                            <a:spcAft>
                              <a:spcPts val="0"/>
                            </a:spcAft>
                          </a:pPr>
                          <a:r>
                            <a:rPr lang="es-AR" sz="800">
                              <a:effectLst/>
                            </a:rPr>
                            <a:t>(Test de Welch)</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r>
                            <a:rPr lang="es-AR" sz="80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800">
                                    <a:effectLst/>
                                    <a:latin typeface="Cambria Math" panose="02040503050406030204" pitchFamily="18" charset="0"/>
                                  </a:rPr>
                                  <m:t>𝑇</m:t>
                                </m:r>
                                <m:r>
                                  <a:rPr lang="es-AR" sz="800">
                                    <a:effectLst/>
                                    <a:latin typeface="Cambria Math" panose="02040503050406030204" pitchFamily="18" charset="0"/>
                                  </a:rPr>
                                  <m:t>=</m:t>
                                </m:r>
                                <m:f>
                                  <m:fPr>
                                    <m:ctrlPr>
                                      <a:rPr lang="es-AR" sz="800" i="1">
                                        <a:effectLst/>
                                        <a:latin typeface="Cambria Math" panose="02040503050406030204" pitchFamily="18" charset="0"/>
                                      </a:rPr>
                                    </m:ctrlPr>
                                  </m:fPr>
                                  <m:num>
                                    <m:d>
                                      <m:dPr>
                                        <m:ctrlPr>
                                          <a:rPr lang="es-AR" sz="800" i="1">
                                            <a:effectLst/>
                                            <a:latin typeface="Cambria Math" panose="02040503050406030204" pitchFamily="18" charset="0"/>
                                          </a:rPr>
                                        </m:ctrlPr>
                                      </m:dPr>
                                      <m:e>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𝑋</m:t>
                                                </m:r>
                                              </m:e>
                                            </m:acc>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𝑋</m:t>
                                                </m:r>
                                              </m:e>
                                            </m:acc>
                                          </m:e>
                                          <m:sub>
                                            <m:r>
                                              <a:rPr lang="es-AR" sz="800">
                                                <a:effectLst/>
                                                <a:latin typeface="Cambria Math" panose="02040503050406030204" pitchFamily="18" charset="0"/>
                                              </a:rPr>
                                              <m:t>2</m:t>
                                            </m:r>
                                          </m:sub>
                                        </m:sSub>
                                      </m:e>
                                    </m:d>
                                    <m:r>
                                      <a:rPr lang="es-AR" sz="800">
                                        <a:effectLst/>
                                        <a:latin typeface="Cambria Math" panose="02040503050406030204" pitchFamily="18" charset="0"/>
                                      </a:rPr>
                                      <m:t>− </m:t>
                                    </m:r>
                                    <m:d>
                                      <m:dPr>
                                        <m:ctrlPr>
                                          <a:rPr lang="es-AR" sz="800" i="1">
                                            <a:effectLst/>
                                            <a:latin typeface="Cambria Math" panose="02040503050406030204" pitchFamily="18" charset="0"/>
                                          </a:rPr>
                                        </m:ctrlPr>
                                      </m:dPr>
                                      <m:e>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𝜇</m:t>
                                            </m:r>
                                          </m:e>
                                          <m:sub>
                                            <m:r>
                                              <a:rPr lang="es-AR" sz="800">
                                                <a:effectLst/>
                                                <a:latin typeface="Cambria Math" panose="02040503050406030204" pitchFamily="18" charset="0"/>
                                              </a:rPr>
                                              <m:t>2</m:t>
                                            </m:r>
                                          </m:sub>
                                        </m:sSub>
                                      </m:e>
                                    </m:d>
                                  </m:num>
                                  <m:den>
                                    <m:rad>
                                      <m:radPr>
                                        <m:degHide m:val="on"/>
                                        <m:ctrlPr>
                                          <a:rPr lang="es-AR" sz="800" i="1">
                                            <a:effectLst/>
                                            <a:latin typeface="Cambria Math" panose="02040503050406030204" pitchFamily="18" charset="0"/>
                                          </a:rPr>
                                        </m:ctrlPr>
                                      </m:radPr>
                                      <m:deg/>
                                      <m:e>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den>
                                        </m:f>
                                        <m:r>
                                          <a:rPr lang="es-AR" sz="800">
                                            <a:effectLst/>
                                            <a:latin typeface="Cambria Math" panose="02040503050406030204" pitchFamily="18" charset="0"/>
                                          </a:rPr>
                                          <m:t>+</m:t>
                                        </m:r>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den>
                                        </m:f>
                                      </m:e>
                                    </m:rad>
                                  </m:den>
                                </m:f>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𝑡</m:t>
                                    </m:r>
                                  </m:e>
                                  <m:sub>
                                    <m:r>
                                      <a:rPr lang="es-AR" sz="800">
                                        <a:effectLst/>
                                        <a:latin typeface="Cambria Math" panose="02040503050406030204" pitchFamily="18" charset="0"/>
                                      </a:rPr>
                                      <m:t>𝑣</m:t>
                                    </m:r>
                                  </m:sub>
                                </m:sSub>
                              </m:oMath>
                            </m:oMathPara>
                          </a14:m>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r>
                            <a:rPr lang="es-AR" sz="80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800">
                                    <a:effectLst/>
                                    <a:latin typeface="Cambria Math" panose="02040503050406030204" pitchFamily="18" charset="0"/>
                                  </a:rPr>
                                  <m:t>𝑣</m:t>
                                </m:r>
                                <m:r>
                                  <a:rPr lang="es-AR" sz="800">
                                    <a:effectLst/>
                                    <a:latin typeface="Cambria Math" panose="02040503050406030204" pitchFamily="18" charset="0"/>
                                  </a:rPr>
                                  <m:t>=</m:t>
                                </m:r>
                                <m:f>
                                  <m:fPr>
                                    <m:ctrlPr>
                                      <a:rPr lang="es-AR" sz="800" i="1">
                                        <a:effectLst/>
                                        <a:latin typeface="Cambria Math" panose="02040503050406030204" pitchFamily="18" charset="0"/>
                                      </a:rPr>
                                    </m:ctrlPr>
                                  </m:fPr>
                                  <m:num>
                                    <m:sSup>
                                      <m:sSupPr>
                                        <m:ctrlPr>
                                          <a:rPr lang="es-AR" sz="800" i="1">
                                            <a:effectLst/>
                                            <a:latin typeface="Cambria Math" panose="02040503050406030204" pitchFamily="18" charset="0"/>
                                          </a:rPr>
                                        </m:ctrlPr>
                                      </m:sSupPr>
                                      <m:e>
                                        <m:d>
                                          <m:dPr>
                                            <m:ctrlPr>
                                              <a:rPr lang="es-AR" sz="800" i="1">
                                                <a:effectLst/>
                                                <a:latin typeface="Cambria Math" panose="02040503050406030204" pitchFamily="18" charset="0"/>
                                              </a:rPr>
                                            </m:ctrlPr>
                                          </m:dPr>
                                          <m:e>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den>
                                            </m:f>
                                            <m:r>
                                              <a:rPr lang="es-AR" sz="800">
                                                <a:effectLst/>
                                                <a:latin typeface="Cambria Math" panose="02040503050406030204" pitchFamily="18" charset="0"/>
                                              </a:rPr>
                                              <m:t>+</m:t>
                                            </m:r>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den>
                                            </m:f>
                                          </m:e>
                                        </m:d>
                                      </m:e>
                                      <m:sup>
                                        <m:r>
                                          <a:rPr lang="es-AR" sz="800">
                                            <a:effectLst/>
                                            <a:latin typeface="Cambria Math" panose="02040503050406030204" pitchFamily="18" charset="0"/>
                                          </a:rPr>
                                          <m:t>2</m:t>
                                        </m:r>
                                      </m:sup>
                                    </m:sSup>
                                  </m:num>
                                  <m:den>
                                    <m:f>
                                      <m:fPr>
                                        <m:ctrlPr>
                                          <a:rPr lang="es-AR" sz="800" i="1">
                                            <a:effectLst/>
                                            <a:latin typeface="Cambria Math" panose="02040503050406030204" pitchFamily="18" charset="0"/>
                                          </a:rPr>
                                        </m:ctrlPr>
                                      </m:fPr>
                                      <m:num>
                                        <m:sSup>
                                          <m:sSupPr>
                                            <m:ctrlPr>
                                              <a:rPr lang="es-AR" sz="800" i="1">
                                                <a:effectLst/>
                                                <a:latin typeface="Cambria Math" panose="02040503050406030204" pitchFamily="18" charset="0"/>
                                              </a:rPr>
                                            </m:ctrlPr>
                                          </m:sSupPr>
                                          <m:e>
                                            <m:d>
                                              <m:dPr>
                                                <m:ctrlPr>
                                                  <a:rPr lang="es-AR" sz="800" i="1">
                                                    <a:effectLst/>
                                                    <a:latin typeface="Cambria Math" panose="02040503050406030204" pitchFamily="18" charset="0"/>
                                                  </a:rPr>
                                                </m:ctrlPr>
                                              </m:dPr>
                                              <m:e>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den>
                                                </m:f>
                                              </m:e>
                                            </m:d>
                                          </m:e>
                                          <m:sup>
                                            <m:r>
                                              <a:rPr lang="es-AR" sz="800">
                                                <a:effectLst/>
                                                <a:latin typeface="Cambria Math" panose="02040503050406030204" pitchFamily="18" charset="0"/>
                                              </a:rPr>
                                              <m:t>2</m:t>
                                            </m:r>
                                          </m:sup>
                                        </m:s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r>
                                          <a:rPr lang="es-AR" sz="800">
                                            <a:effectLst/>
                                            <a:latin typeface="Cambria Math" panose="02040503050406030204" pitchFamily="18" charset="0"/>
                                          </a:rPr>
                                          <m:t>+1</m:t>
                                        </m:r>
                                      </m:den>
                                    </m:f>
                                    <m:r>
                                      <a:rPr lang="es-AR" sz="800">
                                        <a:effectLst/>
                                        <a:latin typeface="Cambria Math" panose="02040503050406030204" pitchFamily="18" charset="0"/>
                                      </a:rPr>
                                      <m:t>+</m:t>
                                    </m:r>
                                    <m:f>
                                      <m:fPr>
                                        <m:ctrlPr>
                                          <a:rPr lang="es-AR" sz="800" i="1">
                                            <a:effectLst/>
                                            <a:latin typeface="Cambria Math" panose="02040503050406030204" pitchFamily="18" charset="0"/>
                                          </a:rPr>
                                        </m:ctrlPr>
                                      </m:fPr>
                                      <m:num>
                                        <m:sSup>
                                          <m:sSupPr>
                                            <m:ctrlPr>
                                              <a:rPr lang="es-AR" sz="800" i="1">
                                                <a:effectLst/>
                                                <a:latin typeface="Cambria Math" panose="02040503050406030204" pitchFamily="18" charset="0"/>
                                              </a:rPr>
                                            </m:ctrlPr>
                                          </m:sSupPr>
                                          <m:e>
                                            <m:d>
                                              <m:dPr>
                                                <m:ctrlPr>
                                                  <a:rPr lang="es-AR" sz="800" i="1">
                                                    <a:effectLst/>
                                                    <a:latin typeface="Cambria Math" panose="02040503050406030204" pitchFamily="18" charset="0"/>
                                                  </a:rPr>
                                                </m:ctrlPr>
                                              </m:dPr>
                                              <m:e>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den>
                                                </m:f>
                                              </m:e>
                                            </m:d>
                                          </m:e>
                                          <m:sup>
                                            <m:r>
                                              <a:rPr lang="es-AR" sz="800">
                                                <a:effectLst/>
                                                <a:latin typeface="Cambria Math" panose="02040503050406030204" pitchFamily="18" charset="0"/>
                                              </a:rPr>
                                              <m:t>2</m:t>
                                            </m:r>
                                          </m:sup>
                                        </m:sSup>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r>
                                          <a:rPr lang="es-AR" sz="800">
                                            <a:effectLst/>
                                            <a:latin typeface="Cambria Math" panose="02040503050406030204" pitchFamily="18" charset="0"/>
                                          </a:rPr>
                                          <m:t>+1</m:t>
                                        </m:r>
                                      </m:den>
                                    </m:f>
                                  </m:den>
                                </m:f>
                                <m:r>
                                  <a:rPr lang="es-AR" sz="800">
                                    <a:effectLst/>
                                    <a:latin typeface="Cambria Math" panose="02040503050406030204" pitchFamily="18" charset="0"/>
                                  </a:rPr>
                                  <m:t>−2</m:t>
                                </m:r>
                              </m:oMath>
                            </m:oMathPara>
                          </a14:m>
                          <a:endParaRPr lang="es-AR" sz="800">
                            <a:effectLst/>
                          </a:endParaRPr>
                        </a:p>
                        <a:p>
                          <a:pPr algn="ct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extLst>
                      <a:ext uri="{0D108BD9-81ED-4DB2-BD59-A6C34878D82A}">
                        <a16:rowId xmlns:a16="http://schemas.microsoft.com/office/drawing/2014/main" val="1586159480"/>
                      </a:ext>
                    </a:extLst>
                  </a:tr>
                  <a:tr h="850998">
                    <a:tc>
                      <a:txBody>
                        <a:bodyPr/>
                        <a:lstStyle/>
                        <a:p>
                          <a:pPr algn="ctr">
                            <a:lnSpc>
                              <a:spcPct val="115000"/>
                            </a:lnSpc>
                            <a:spcAft>
                              <a:spcPts val="0"/>
                            </a:spcAft>
                          </a:pPr>
                          <a:r>
                            <a:rPr lang="es-AR" sz="800">
                              <a:effectLst/>
                            </a:rPr>
                            <a:t>Cociente de Varianzas Poblacionales </a:t>
                          </a:r>
                          <a14:m>
                            <m:oMath xmlns:m="http://schemas.openxmlformats.org/officeDocument/2006/math">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num>
                                <m:den>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den>
                              </m:f>
                            </m:oMath>
                          </a14:m>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num>
                                  <m:den>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𝑆</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den>
                                </m:f>
                                <m:f>
                                  <m:fPr>
                                    <m:ctrlPr>
                                      <a:rPr lang="es-AR" sz="800" i="1">
                                        <a:effectLst/>
                                        <a:latin typeface="Cambria Math" panose="02040503050406030204" pitchFamily="18" charset="0"/>
                                      </a:rPr>
                                    </m:ctrlPr>
                                  </m:fPr>
                                  <m:num>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2</m:t>
                                        </m:r>
                                      </m:sub>
                                      <m:sup>
                                        <m:r>
                                          <a:rPr lang="es-AR" sz="800">
                                            <a:effectLst/>
                                            <a:latin typeface="Cambria Math" panose="02040503050406030204" pitchFamily="18" charset="0"/>
                                          </a:rPr>
                                          <m:t>2</m:t>
                                        </m:r>
                                      </m:sup>
                                    </m:sSubSup>
                                  </m:num>
                                  <m:den>
                                    <m:sSubSup>
                                      <m:sSubSupPr>
                                        <m:ctrlPr>
                                          <a:rPr lang="es-AR" sz="800" i="1">
                                            <a:effectLst/>
                                            <a:latin typeface="Cambria Math" panose="02040503050406030204" pitchFamily="18" charset="0"/>
                                          </a:rPr>
                                        </m:ctrlPr>
                                      </m:sSubSupPr>
                                      <m:e>
                                        <m:r>
                                          <a:rPr lang="es-AR" sz="800">
                                            <a:effectLst/>
                                            <a:latin typeface="Cambria Math" panose="02040503050406030204" pitchFamily="18" charset="0"/>
                                          </a:rPr>
                                          <m:t>𝜎</m:t>
                                        </m:r>
                                      </m:e>
                                      <m:sub>
                                        <m:r>
                                          <a:rPr lang="es-AR" sz="800">
                                            <a:effectLst/>
                                            <a:latin typeface="Cambria Math" panose="02040503050406030204" pitchFamily="18" charset="0"/>
                                          </a:rPr>
                                          <m:t>1</m:t>
                                        </m:r>
                                      </m:sub>
                                      <m:sup>
                                        <m:r>
                                          <a:rPr lang="es-AR" sz="800">
                                            <a:effectLst/>
                                            <a:latin typeface="Cambria Math" panose="02040503050406030204" pitchFamily="18" charset="0"/>
                                          </a:rPr>
                                          <m:t>2</m:t>
                                        </m:r>
                                      </m:sup>
                                    </m:sSubSup>
                                  </m:den>
                                </m:f>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𝐹</m:t>
                                    </m:r>
                                  </m:e>
                                  <m:sub>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r>
                                      <a:rPr lang="es-AR" sz="800">
                                        <a:effectLst/>
                                        <a:latin typeface="Cambria Math" panose="02040503050406030204" pitchFamily="18" charset="0"/>
                                      </a:rPr>
                                      <m:t>−1;</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r>
                                      <a:rPr lang="es-AR" sz="800">
                                        <a:effectLst/>
                                        <a:latin typeface="Cambria Math" panose="02040503050406030204" pitchFamily="18" charset="0"/>
                                      </a:rPr>
                                      <m:t>−1</m:t>
                                    </m:r>
                                  </m:sub>
                                </m:sSub>
                              </m:oMath>
                            </m:oMathPara>
                          </a14:m>
                          <a:endParaRPr lang="es-AR" sz="800">
                            <a:effectLst/>
                          </a:endParaRPr>
                        </a:p>
                        <a:p>
                          <a:pPr algn="ct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extLst>
                      <a:ext uri="{0D108BD9-81ED-4DB2-BD59-A6C34878D82A}">
                        <a16:rowId xmlns:a16="http://schemas.microsoft.com/office/drawing/2014/main" val="223985446"/>
                      </a:ext>
                    </a:extLst>
                  </a:tr>
                  <a:tr h="1057685">
                    <a:tc>
                      <a:txBody>
                        <a:bodyPr/>
                        <a:lstStyle/>
                        <a:p>
                          <a:pPr algn="ctr">
                            <a:lnSpc>
                              <a:spcPct val="115000"/>
                            </a:lnSpc>
                            <a:spcAft>
                              <a:spcPts val="0"/>
                            </a:spcAft>
                          </a:pPr>
                          <a:r>
                            <a:rPr lang="es-AR" sz="800">
                              <a:effectLst/>
                            </a:rPr>
                            <a:t>Diferencia de Proporciones Poblacionales </a:t>
                          </a:r>
                          <a14:m>
                            <m:oMath xmlns:m="http://schemas.openxmlformats.org/officeDocument/2006/math">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𝑝</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𝑝</m:t>
                                  </m:r>
                                </m:e>
                                <m:sub>
                                  <m:r>
                                    <a:rPr lang="es-AR" sz="800">
                                      <a:effectLst/>
                                      <a:latin typeface="Cambria Math" panose="02040503050406030204" pitchFamily="18" charset="0"/>
                                    </a:rPr>
                                    <m:t>2</m:t>
                                  </m:r>
                                </m:sub>
                              </m:sSub>
                            </m:oMath>
                          </a14:m>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r>
                            <a:rPr lang="es-AR" sz="80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AR" sz="800">
                                    <a:effectLst/>
                                    <a:latin typeface="Cambria Math" panose="02040503050406030204" pitchFamily="18" charset="0"/>
                                  </a:rPr>
                                  <m:t>𝑍</m:t>
                                </m:r>
                                <m:r>
                                  <a:rPr lang="es-AR" sz="800">
                                    <a:effectLst/>
                                    <a:latin typeface="Cambria Math" panose="02040503050406030204" pitchFamily="18" charset="0"/>
                                  </a:rPr>
                                  <m:t>=</m:t>
                                </m:r>
                                <m:f>
                                  <m:fPr>
                                    <m:ctrlPr>
                                      <a:rPr lang="es-AR" sz="800" i="1">
                                        <a:effectLst/>
                                        <a:latin typeface="Cambria Math" panose="02040503050406030204" pitchFamily="18" charset="0"/>
                                      </a:rPr>
                                    </m:ctrlPr>
                                  </m:fPr>
                                  <m:num>
                                    <m:sSub>
                                      <m:sSubPr>
                                        <m:ctrlPr>
                                          <a:rPr lang="es-AR" sz="800" i="1">
                                            <a:effectLst/>
                                            <a:latin typeface="Cambria Math" panose="02040503050406030204" pitchFamily="18" charset="0"/>
                                          </a:rPr>
                                        </m:ctrlPr>
                                      </m:sSubPr>
                                      <m:e>
                                        <m:r>
                                          <a:rPr lang="es-AR" sz="800">
                                            <a:effectLst/>
                                            <a:latin typeface="Cambria Math" panose="02040503050406030204" pitchFamily="18" charset="0"/>
                                          </a:rPr>
                                          <m:t>(</m:t>
                                        </m:r>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𝑝</m:t>
                                            </m:r>
                                          </m:e>
                                        </m:acc>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𝑝</m:t>
                                            </m:r>
                                          </m:e>
                                        </m:acc>
                                      </m:e>
                                      <m:sub>
                                        <m:r>
                                          <a:rPr lang="es-AR" sz="800">
                                            <a:effectLst/>
                                            <a:latin typeface="Cambria Math" panose="02040503050406030204" pitchFamily="18" charset="0"/>
                                          </a:rPr>
                                          <m:t>2</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𝑝</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𝑝</m:t>
                                        </m:r>
                                      </m:e>
                                      <m:sub>
                                        <m:r>
                                          <a:rPr lang="es-AR" sz="800">
                                            <a:effectLst/>
                                            <a:latin typeface="Cambria Math" panose="02040503050406030204" pitchFamily="18" charset="0"/>
                                          </a:rPr>
                                          <m:t>2</m:t>
                                        </m:r>
                                      </m:sub>
                                    </m:sSub>
                                    <m:r>
                                      <a:rPr lang="es-AR" sz="800">
                                        <a:effectLst/>
                                        <a:latin typeface="Cambria Math" panose="02040503050406030204" pitchFamily="18" charset="0"/>
                                      </a:rPr>
                                      <m:t>)</m:t>
                                    </m:r>
                                  </m:num>
                                  <m:den>
                                    <m:rad>
                                      <m:radPr>
                                        <m:degHide m:val="on"/>
                                        <m:ctrlPr>
                                          <a:rPr lang="es-AR" sz="800" i="1">
                                            <a:effectLst/>
                                            <a:latin typeface="Cambria Math" panose="02040503050406030204" pitchFamily="18" charset="0"/>
                                          </a:rPr>
                                        </m:ctrlPr>
                                      </m:radPr>
                                      <m:deg/>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𝑝</m:t>
                                            </m:r>
                                          </m:e>
                                        </m:acc>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𝑞</m:t>
                                            </m:r>
                                          </m:e>
                                        </m:acc>
                                        <m:d>
                                          <m:dPr>
                                            <m:ctrlPr>
                                              <a:rPr lang="es-AR" sz="800" i="1">
                                                <a:effectLst/>
                                                <a:latin typeface="Cambria Math" panose="02040503050406030204" pitchFamily="18" charset="0"/>
                                              </a:rPr>
                                            </m:ctrlPr>
                                          </m:dPr>
                                          <m:e>
                                            <m:f>
                                              <m:fPr>
                                                <m:ctrlPr>
                                                  <a:rPr lang="es-AR" sz="800" i="1">
                                                    <a:effectLst/>
                                                    <a:latin typeface="Cambria Math" panose="02040503050406030204" pitchFamily="18" charset="0"/>
                                                  </a:rPr>
                                                </m:ctrlPr>
                                              </m:fPr>
                                              <m:num>
                                                <m:r>
                                                  <a:rPr lang="es-AR" sz="800">
                                                    <a:effectLst/>
                                                    <a:latin typeface="Cambria Math" panose="02040503050406030204" pitchFamily="18" charset="0"/>
                                                  </a:rPr>
                                                  <m:t>1</m:t>
                                                </m:r>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den>
                                            </m:f>
                                            <m:r>
                                              <a:rPr lang="es-AR" sz="800">
                                                <a:effectLst/>
                                                <a:latin typeface="Cambria Math" panose="02040503050406030204" pitchFamily="18" charset="0"/>
                                              </a:rPr>
                                              <m:t>+</m:t>
                                            </m:r>
                                            <m:f>
                                              <m:fPr>
                                                <m:ctrlPr>
                                                  <a:rPr lang="es-AR" sz="800" i="1">
                                                    <a:effectLst/>
                                                    <a:latin typeface="Cambria Math" panose="02040503050406030204" pitchFamily="18" charset="0"/>
                                                  </a:rPr>
                                                </m:ctrlPr>
                                              </m:fPr>
                                              <m:num>
                                                <m:r>
                                                  <a:rPr lang="es-AR" sz="800">
                                                    <a:effectLst/>
                                                    <a:latin typeface="Cambria Math" panose="02040503050406030204" pitchFamily="18" charset="0"/>
                                                  </a:rPr>
                                                  <m:t>1</m:t>
                                                </m:r>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den>
                                            </m:f>
                                          </m:e>
                                        </m:d>
                                      </m:e>
                                    </m:rad>
                                  </m:den>
                                </m:f>
                                <m:r>
                                  <a:rPr lang="es-AR" sz="800">
                                    <a:effectLst/>
                                    <a:latin typeface="Cambria Math" panose="02040503050406030204" pitchFamily="18" charset="0"/>
                                  </a:rPr>
                                  <m:t>⟶</m:t>
                                </m:r>
                                <m:r>
                                  <a:rPr lang="es-AR" sz="800">
                                    <a:effectLst/>
                                    <a:latin typeface="Cambria Math" panose="02040503050406030204" pitchFamily="18" charset="0"/>
                                  </a:rPr>
                                  <m:t>𝑁</m:t>
                                </m:r>
                                <m:r>
                                  <a:rPr lang="es-AR" sz="800">
                                    <a:effectLst/>
                                    <a:latin typeface="Cambria Math" panose="02040503050406030204" pitchFamily="18" charset="0"/>
                                  </a:rPr>
                                  <m:t>(0,1)</m:t>
                                </m:r>
                              </m:oMath>
                            </m:oMathPara>
                          </a14:m>
                          <a:endParaRPr lang="es-AR" sz="800">
                            <a:effectLst/>
                          </a:endParaRPr>
                        </a:p>
                        <a:p>
                          <a:pPr algn="ct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tc>
                      <a:txBody>
                        <a:bodyPr/>
                        <a:lstStyle/>
                        <a:p>
                          <a:pPr algn="ctr">
                            <a:lnSpc>
                              <a:spcPct val="115000"/>
                            </a:lnSpc>
                            <a:spcAft>
                              <a:spcPts val="0"/>
                            </a:spcAft>
                          </a:pPr>
                          <a:r>
                            <a:rPr lang="es-AR" sz="800" dirty="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𝑝</m:t>
                                    </m:r>
                                  </m:e>
                                </m:acc>
                                <m:r>
                                  <a:rPr lang="es-AR" sz="800">
                                    <a:effectLst/>
                                    <a:latin typeface="Cambria Math" panose="02040503050406030204" pitchFamily="18" charset="0"/>
                                  </a:rPr>
                                  <m:t>=</m:t>
                                </m:r>
                                <m:f>
                                  <m:fPr>
                                    <m:ctrlPr>
                                      <a:rPr lang="es-AR" sz="800" i="1">
                                        <a:effectLst/>
                                        <a:latin typeface="Cambria Math" panose="02040503050406030204" pitchFamily="18" charset="0"/>
                                      </a:rPr>
                                    </m:ctrlPr>
                                  </m:fPr>
                                  <m:num>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𝑋</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𝑋</m:t>
                                        </m:r>
                                      </m:e>
                                      <m:sub>
                                        <m:r>
                                          <a:rPr lang="es-AR" sz="800">
                                            <a:effectLst/>
                                            <a:latin typeface="Cambria Math" panose="02040503050406030204" pitchFamily="18" charset="0"/>
                                          </a:rPr>
                                          <m:t>2</m:t>
                                        </m:r>
                                      </m:sub>
                                    </m:sSub>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den>
                                </m:f>
                                <m:r>
                                  <a:rPr lang="es-AR" sz="800">
                                    <a:effectLst/>
                                    <a:latin typeface="Cambria Math" panose="02040503050406030204" pitchFamily="18" charset="0"/>
                                  </a:rPr>
                                  <m:t>=</m:t>
                                </m:r>
                                <m:f>
                                  <m:fPr>
                                    <m:ctrlPr>
                                      <a:rPr lang="es-AR" sz="800" i="1">
                                        <a:effectLst/>
                                        <a:latin typeface="Cambria Math" panose="02040503050406030204" pitchFamily="18" charset="0"/>
                                      </a:rPr>
                                    </m:ctrlPr>
                                  </m:fPr>
                                  <m:num>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𝑝</m:t>
                                            </m:r>
                                          </m:e>
                                        </m:acc>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sSub>
                                      <m:sSubPr>
                                        <m:ctrlPr>
                                          <a:rPr lang="es-AR" sz="800" i="1">
                                            <a:effectLst/>
                                            <a:latin typeface="Cambria Math" panose="02040503050406030204" pitchFamily="18" charset="0"/>
                                          </a:rPr>
                                        </m:ctrlPr>
                                      </m:sSubPr>
                                      <m:e>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𝑝</m:t>
                                            </m:r>
                                          </m:e>
                                        </m:acc>
                                      </m:e>
                                      <m:sub>
                                        <m:r>
                                          <a:rPr lang="es-AR" sz="800">
                                            <a:effectLst/>
                                            <a:latin typeface="Cambria Math" panose="02040503050406030204" pitchFamily="18" charset="0"/>
                                          </a:rPr>
                                          <m:t>2</m:t>
                                        </m:r>
                                      </m:sub>
                                    </m:sSub>
                                  </m:num>
                                  <m:den>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1</m:t>
                                        </m:r>
                                      </m:sub>
                                    </m:sSub>
                                    <m:r>
                                      <a:rPr lang="es-AR" sz="800">
                                        <a:effectLst/>
                                        <a:latin typeface="Cambria Math" panose="02040503050406030204" pitchFamily="18" charset="0"/>
                                      </a:rPr>
                                      <m:t>+</m:t>
                                    </m:r>
                                    <m:sSub>
                                      <m:sSubPr>
                                        <m:ctrlPr>
                                          <a:rPr lang="es-AR" sz="800" i="1">
                                            <a:effectLst/>
                                            <a:latin typeface="Cambria Math" panose="02040503050406030204" pitchFamily="18" charset="0"/>
                                          </a:rPr>
                                        </m:ctrlPr>
                                      </m:sSubPr>
                                      <m:e>
                                        <m:r>
                                          <a:rPr lang="es-AR" sz="800">
                                            <a:effectLst/>
                                            <a:latin typeface="Cambria Math" panose="02040503050406030204" pitchFamily="18" charset="0"/>
                                          </a:rPr>
                                          <m:t>𝑛</m:t>
                                        </m:r>
                                      </m:e>
                                      <m:sub>
                                        <m:r>
                                          <a:rPr lang="es-AR" sz="800">
                                            <a:effectLst/>
                                            <a:latin typeface="Cambria Math" panose="02040503050406030204" pitchFamily="18" charset="0"/>
                                          </a:rPr>
                                          <m:t>2</m:t>
                                        </m:r>
                                      </m:sub>
                                    </m:sSub>
                                  </m:den>
                                </m:f>
                              </m:oMath>
                            </m:oMathPara>
                          </a14:m>
                          <a:endParaRPr lang="es-AR" sz="800" dirty="0">
                            <a:effectLst/>
                          </a:endParaRPr>
                        </a:p>
                        <a:p>
                          <a:pPr algn="ctr">
                            <a:lnSpc>
                              <a:spcPct val="115000"/>
                            </a:lnSpc>
                            <a:spcAft>
                              <a:spcPts val="0"/>
                            </a:spcAft>
                          </a:pPr>
                          <a:r>
                            <a:rPr lang="es-AR" sz="800" dirty="0">
                              <a:effectLst/>
                            </a:rPr>
                            <a:t> </a:t>
                          </a:r>
                        </a:p>
                        <a:p>
                          <a:pPr algn="ct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𝑞</m:t>
                                    </m:r>
                                  </m:e>
                                </m:acc>
                                <m:r>
                                  <a:rPr lang="es-AR" sz="800">
                                    <a:effectLst/>
                                    <a:latin typeface="Cambria Math" panose="02040503050406030204" pitchFamily="18" charset="0"/>
                                  </a:rPr>
                                  <m:t>=1−</m:t>
                                </m:r>
                                <m:acc>
                                  <m:accPr>
                                    <m:chr m:val="̂"/>
                                    <m:ctrlPr>
                                      <a:rPr lang="es-AR" sz="800" i="1">
                                        <a:effectLst/>
                                        <a:latin typeface="Cambria Math" panose="02040503050406030204" pitchFamily="18" charset="0"/>
                                      </a:rPr>
                                    </m:ctrlPr>
                                  </m:accPr>
                                  <m:e>
                                    <m:r>
                                      <a:rPr lang="es-AR" sz="800">
                                        <a:effectLst/>
                                        <a:latin typeface="Cambria Math" panose="02040503050406030204" pitchFamily="18" charset="0"/>
                                      </a:rPr>
                                      <m:t>𝑝</m:t>
                                    </m:r>
                                  </m:e>
                                </m:acc>
                              </m:oMath>
                            </m:oMathPara>
                          </a14:m>
                          <a:endParaRPr lang="es-AR" sz="800" dirty="0">
                            <a:effectLst/>
                          </a:endParaRPr>
                        </a:p>
                        <a:p>
                          <a:pPr algn="ctr">
                            <a:lnSpc>
                              <a:spcPct val="115000"/>
                            </a:lnSpc>
                            <a:spcAft>
                              <a:spcPts val="0"/>
                            </a:spcAft>
                          </a:pPr>
                          <a:r>
                            <a:rPr lang="es-AR" sz="800" dirty="0">
                              <a:effectLst/>
                            </a:rPr>
                            <a:t> </a:t>
                          </a:r>
                          <a:endParaRPr lang="es-A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extLst>
                      <a:ext uri="{0D108BD9-81ED-4DB2-BD59-A6C34878D82A}">
                        <a16:rowId xmlns:a16="http://schemas.microsoft.com/office/drawing/2014/main" val="1548611919"/>
                      </a:ext>
                    </a:extLst>
                  </a:tr>
                </a:tbl>
              </a:graphicData>
            </a:graphic>
          </p:graphicFrame>
        </mc:Choice>
        <mc:Fallback>
          <p:graphicFrame>
            <p:nvGraphicFramePr>
              <p:cNvPr id="4" name="Tabla 3">
                <a:extLst>
                  <a:ext uri="{FF2B5EF4-FFF2-40B4-BE49-F238E27FC236}">
                    <a16:creationId xmlns:a16="http://schemas.microsoft.com/office/drawing/2014/main" id="{15300329-E5AD-4987-B773-7A3F7BA55C1D}"/>
                  </a:ext>
                </a:extLst>
              </p:cNvPr>
              <p:cNvGraphicFramePr>
                <a:graphicFrameLocks noGrp="1"/>
              </p:cNvGraphicFramePr>
              <p:nvPr/>
            </p:nvGraphicFramePr>
            <p:xfrm>
              <a:off x="1775520" y="980728"/>
              <a:ext cx="8712969" cy="5472608"/>
            </p:xfrm>
            <a:graphic>
              <a:graphicData uri="http://schemas.openxmlformats.org/drawingml/2006/table">
                <a:tbl>
                  <a:tblPr firstRow="1" firstCol="1" bandRow="1">
                    <a:tableStyleId>{00A15C55-8517-42AA-B614-E9B94910E393}</a:tableStyleId>
                  </a:tblPr>
                  <a:tblGrid>
                    <a:gridCol w="2766672">
                      <a:extLst>
                        <a:ext uri="{9D8B030D-6E8A-4147-A177-3AD203B41FA5}">
                          <a16:colId xmlns:a16="http://schemas.microsoft.com/office/drawing/2014/main" val="2823268283"/>
                        </a:ext>
                      </a:extLst>
                    </a:gridCol>
                    <a:gridCol w="3311638">
                      <a:extLst>
                        <a:ext uri="{9D8B030D-6E8A-4147-A177-3AD203B41FA5}">
                          <a16:colId xmlns:a16="http://schemas.microsoft.com/office/drawing/2014/main" val="2479617721"/>
                        </a:ext>
                      </a:extLst>
                    </a:gridCol>
                    <a:gridCol w="2634659">
                      <a:extLst>
                        <a:ext uri="{9D8B030D-6E8A-4147-A177-3AD203B41FA5}">
                          <a16:colId xmlns:a16="http://schemas.microsoft.com/office/drawing/2014/main" val="1157061502"/>
                        </a:ext>
                      </a:extLst>
                    </a:gridCol>
                  </a:tblGrid>
                  <a:tr h="166586">
                    <a:tc>
                      <a:txBody>
                        <a:bodyPr/>
                        <a:lstStyle/>
                        <a:p>
                          <a:pPr algn="ctr">
                            <a:lnSpc>
                              <a:spcPct val="115000"/>
                            </a:lnSpc>
                            <a:spcAft>
                              <a:spcPts val="0"/>
                            </a:spcAft>
                          </a:pPr>
                          <a:r>
                            <a:rPr lang="es-AR" sz="800">
                              <a:effectLst/>
                            </a:rPr>
                            <a:t>POBLACIÓN NORMAL</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tc>
                    <a:tc>
                      <a:txBody>
                        <a:bodyPr/>
                        <a:lstStyle/>
                        <a:p>
                          <a:pPr algn="ctr">
                            <a:lnSpc>
                              <a:spcPct val="115000"/>
                            </a:lnSpc>
                            <a:spcAft>
                              <a:spcPts val="0"/>
                            </a:spcAft>
                          </a:pPr>
                          <a:r>
                            <a:rPr lang="es-AR" sz="800">
                              <a:effectLst/>
                            </a:rPr>
                            <a:t>Estadígrafos de Prueba Utilizados</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tc>
                    <a:tc>
                      <a:txBody>
                        <a:bodyPr/>
                        <a:lstStyle/>
                        <a:p>
                          <a:pPr algn="ctr">
                            <a:lnSpc>
                              <a:spcPct val="115000"/>
                            </a:lnSpc>
                            <a:spcAft>
                              <a:spcPts val="0"/>
                            </a:spcAft>
                          </a:pPr>
                          <a:r>
                            <a:rPr lang="es-AR" sz="800">
                              <a:effectLst/>
                            </a:rPr>
                            <a:t>Observaciones</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tc>
                    <a:extLst>
                      <a:ext uri="{0D108BD9-81ED-4DB2-BD59-A6C34878D82A}">
                        <a16:rowId xmlns:a16="http://schemas.microsoft.com/office/drawing/2014/main" val="1518319142"/>
                      </a:ext>
                    </a:extLst>
                  </a:tr>
                  <a:tr h="1081292">
                    <a:tc>
                      <a:txBody>
                        <a:bodyPr/>
                        <a:lstStyle/>
                        <a:p>
                          <a:endParaRPr lang="es-AR"/>
                        </a:p>
                      </a:txBody>
                      <a:tcPr marL="50077" marR="50077" marT="0" marB="0" anchor="ctr">
                        <a:blipFill>
                          <a:blip r:embed="rId2"/>
                          <a:stretch>
                            <a:fillRect l="-220" t="-16854" r="-215859" b="-391011"/>
                          </a:stretch>
                        </a:blipFill>
                      </a:tcPr>
                    </a:tc>
                    <a:tc>
                      <a:txBody>
                        <a:bodyPr/>
                        <a:lstStyle/>
                        <a:p>
                          <a:endParaRPr lang="es-AR"/>
                        </a:p>
                      </a:txBody>
                      <a:tcPr marL="50077" marR="50077" marT="0" marB="0" anchor="ctr">
                        <a:blipFill>
                          <a:blip r:embed="rId2"/>
                          <a:stretch>
                            <a:fillRect l="-83640" t="-16854" r="-80147" b="-391011"/>
                          </a:stretch>
                        </a:blipFill>
                      </a:tcPr>
                    </a:tc>
                    <a:tc>
                      <a:txBody>
                        <a:bodyPr/>
                        <a:lstStyle/>
                        <a:p>
                          <a:pPr algn="ct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extLst>
                      <a:ext uri="{0D108BD9-81ED-4DB2-BD59-A6C34878D82A}">
                        <a16:rowId xmlns:a16="http://schemas.microsoft.com/office/drawing/2014/main" val="3156396827"/>
                      </a:ext>
                    </a:extLst>
                  </a:tr>
                  <a:tr h="918553">
                    <a:tc>
                      <a:txBody>
                        <a:bodyPr/>
                        <a:lstStyle/>
                        <a:p>
                          <a:endParaRPr lang="es-AR"/>
                        </a:p>
                      </a:txBody>
                      <a:tcPr marL="50077" marR="50077" marT="0" marB="0" anchor="ctr">
                        <a:blipFill>
                          <a:blip r:embed="rId2"/>
                          <a:stretch>
                            <a:fillRect l="-220" t="-137748" r="-215859" b="-360927"/>
                          </a:stretch>
                        </a:blipFill>
                      </a:tcPr>
                    </a:tc>
                    <a:tc>
                      <a:txBody>
                        <a:bodyPr/>
                        <a:lstStyle/>
                        <a:p>
                          <a:endParaRPr lang="es-AR"/>
                        </a:p>
                      </a:txBody>
                      <a:tcPr marL="50077" marR="50077" marT="0" marB="0" anchor="ctr">
                        <a:blipFill>
                          <a:blip r:embed="rId2"/>
                          <a:stretch>
                            <a:fillRect l="-83640" t="-137748" r="-80147" b="-360927"/>
                          </a:stretch>
                        </a:blipFill>
                      </a:tcPr>
                    </a:tc>
                    <a:tc>
                      <a:txBody>
                        <a:bodyPr/>
                        <a:lstStyle/>
                        <a:p>
                          <a:endParaRPr lang="es-AR"/>
                        </a:p>
                      </a:txBody>
                      <a:tcPr marL="50077" marR="50077" marT="0" marB="0" anchor="ctr">
                        <a:blipFill>
                          <a:blip r:embed="rId2"/>
                          <a:stretch>
                            <a:fillRect l="-231250" t="-137748" r="-926" b="-360927"/>
                          </a:stretch>
                        </a:blipFill>
                      </a:tcPr>
                    </a:tc>
                    <a:extLst>
                      <a:ext uri="{0D108BD9-81ED-4DB2-BD59-A6C34878D82A}">
                        <a16:rowId xmlns:a16="http://schemas.microsoft.com/office/drawing/2014/main" val="1147268908"/>
                      </a:ext>
                    </a:extLst>
                  </a:tr>
                  <a:tr h="1397494">
                    <a:tc>
                      <a:txBody>
                        <a:bodyPr/>
                        <a:lstStyle/>
                        <a:p>
                          <a:endParaRPr lang="es-AR"/>
                        </a:p>
                      </a:txBody>
                      <a:tcPr marL="50077" marR="50077" marT="0" marB="0" anchor="ctr">
                        <a:blipFill>
                          <a:blip r:embed="rId2"/>
                          <a:stretch>
                            <a:fillRect l="-220" t="-156769" r="-215859" b="-137991"/>
                          </a:stretch>
                        </a:blipFill>
                      </a:tcPr>
                    </a:tc>
                    <a:tc>
                      <a:txBody>
                        <a:bodyPr/>
                        <a:lstStyle/>
                        <a:p>
                          <a:endParaRPr lang="es-AR"/>
                        </a:p>
                      </a:txBody>
                      <a:tcPr marL="50077" marR="50077" marT="0" marB="0" anchor="ctr">
                        <a:blipFill>
                          <a:blip r:embed="rId2"/>
                          <a:stretch>
                            <a:fillRect l="-83640" t="-156769" r="-80147" b="-137991"/>
                          </a:stretch>
                        </a:blipFill>
                      </a:tcPr>
                    </a:tc>
                    <a:tc>
                      <a:txBody>
                        <a:bodyPr/>
                        <a:lstStyle/>
                        <a:p>
                          <a:endParaRPr lang="es-AR"/>
                        </a:p>
                      </a:txBody>
                      <a:tcPr marL="50077" marR="50077" marT="0" marB="0" anchor="ctr">
                        <a:blipFill>
                          <a:blip r:embed="rId2"/>
                          <a:stretch>
                            <a:fillRect l="-231250" t="-156769" r="-926" b="-137991"/>
                          </a:stretch>
                        </a:blipFill>
                      </a:tcPr>
                    </a:tc>
                    <a:extLst>
                      <a:ext uri="{0D108BD9-81ED-4DB2-BD59-A6C34878D82A}">
                        <a16:rowId xmlns:a16="http://schemas.microsoft.com/office/drawing/2014/main" val="1586159480"/>
                      </a:ext>
                    </a:extLst>
                  </a:tr>
                  <a:tr h="850998">
                    <a:tc>
                      <a:txBody>
                        <a:bodyPr/>
                        <a:lstStyle/>
                        <a:p>
                          <a:endParaRPr lang="es-AR"/>
                        </a:p>
                      </a:txBody>
                      <a:tcPr marL="50077" marR="50077" marT="0" marB="0" anchor="ctr">
                        <a:blipFill>
                          <a:blip r:embed="rId2"/>
                          <a:stretch>
                            <a:fillRect l="-220" t="-420000" r="-215859" b="-125714"/>
                          </a:stretch>
                        </a:blipFill>
                      </a:tcPr>
                    </a:tc>
                    <a:tc>
                      <a:txBody>
                        <a:bodyPr/>
                        <a:lstStyle/>
                        <a:p>
                          <a:endParaRPr lang="es-AR"/>
                        </a:p>
                      </a:txBody>
                      <a:tcPr marL="50077" marR="50077" marT="0" marB="0" anchor="ctr">
                        <a:blipFill>
                          <a:blip r:embed="rId2"/>
                          <a:stretch>
                            <a:fillRect l="-83640" t="-420000" r="-80147" b="-125714"/>
                          </a:stretch>
                        </a:blipFill>
                      </a:tcPr>
                    </a:tc>
                    <a:tc>
                      <a:txBody>
                        <a:bodyPr/>
                        <a:lstStyle/>
                        <a:p>
                          <a:pPr>
                            <a:lnSpc>
                              <a:spcPct val="115000"/>
                            </a:lnSpc>
                            <a:spcAft>
                              <a:spcPts val="0"/>
                            </a:spcAft>
                          </a:pPr>
                          <a:r>
                            <a:rPr lang="es-AR" sz="800">
                              <a:effectLst/>
                            </a:rPr>
                            <a:t> </a:t>
                          </a:r>
                          <a:endParaRPr lang="es-AR" sz="800">
                            <a:effectLst/>
                            <a:latin typeface="Calibri" panose="020F0502020204030204" pitchFamily="34" charset="0"/>
                            <a:ea typeface="Calibri" panose="020F0502020204030204" pitchFamily="34" charset="0"/>
                            <a:cs typeface="Times New Roman" panose="02020603050405020304" pitchFamily="18" charset="0"/>
                          </a:endParaRPr>
                        </a:p>
                      </a:txBody>
                      <a:tcPr marL="50077" marR="50077" marT="0" marB="0" anchor="ctr"/>
                    </a:tc>
                    <a:extLst>
                      <a:ext uri="{0D108BD9-81ED-4DB2-BD59-A6C34878D82A}">
                        <a16:rowId xmlns:a16="http://schemas.microsoft.com/office/drawing/2014/main" val="223985446"/>
                      </a:ext>
                    </a:extLst>
                  </a:tr>
                  <a:tr h="1057685">
                    <a:tc>
                      <a:txBody>
                        <a:bodyPr/>
                        <a:lstStyle/>
                        <a:p>
                          <a:endParaRPr lang="es-AR"/>
                        </a:p>
                      </a:txBody>
                      <a:tcPr marL="50077" marR="50077" marT="0" marB="0" anchor="ctr">
                        <a:blipFill>
                          <a:blip r:embed="rId2"/>
                          <a:stretch>
                            <a:fillRect l="-220" t="-418391" r="-215859" b="-1149"/>
                          </a:stretch>
                        </a:blipFill>
                      </a:tcPr>
                    </a:tc>
                    <a:tc>
                      <a:txBody>
                        <a:bodyPr/>
                        <a:lstStyle/>
                        <a:p>
                          <a:endParaRPr lang="es-AR"/>
                        </a:p>
                      </a:txBody>
                      <a:tcPr marL="50077" marR="50077" marT="0" marB="0" anchor="ctr">
                        <a:blipFill>
                          <a:blip r:embed="rId2"/>
                          <a:stretch>
                            <a:fillRect l="-83640" t="-418391" r="-80147" b="-1149"/>
                          </a:stretch>
                        </a:blipFill>
                      </a:tcPr>
                    </a:tc>
                    <a:tc>
                      <a:txBody>
                        <a:bodyPr/>
                        <a:lstStyle/>
                        <a:p>
                          <a:endParaRPr lang="es-AR"/>
                        </a:p>
                      </a:txBody>
                      <a:tcPr marL="50077" marR="50077" marT="0" marB="0" anchor="ctr">
                        <a:blipFill>
                          <a:blip r:embed="rId2"/>
                          <a:stretch>
                            <a:fillRect l="-231250" t="-418391" r="-926" b="-1149"/>
                          </a:stretch>
                        </a:blipFill>
                      </a:tcPr>
                    </a:tc>
                    <a:extLst>
                      <a:ext uri="{0D108BD9-81ED-4DB2-BD59-A6C34878D82A}">
                        <a16:rowId xmlns:a16="http://schemas.microsoft.com/office/drawing/2014/main" val="1548611919"/>
                      </a:ext>
                    </a:extLst>
                  </a:tr>
                </a:tbl>
              </a:graphicData>
            </a:graphic>
          </p:graphicFrame>
        </mc:Fallback>
      </mc:AlternateContent>
    </p:spTree>
    <p:extLst>
      <p:ext uri="{BB962C8B-B14F-4D97-AF65-F5344CB8AC3E}">
        <p14:creationId xmlns:p14="http://schemas.microsoft.com/office/powerpoint/2010/main" val="2341616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0"/>
                <a:ext cx="9144000" cy="2393284"/>
              </a:xfrm>
              <a:prstGeom prst="rect">
                <a:avLst/>
              </a:prstGeom>
            </p:spPr>
            <p:txBody>
              <a:bodyPr wrap="square">
                <a:spAutoFit/>
              </a:bodyPr>
              <a:lstStyle/>
              <a:p>
                <a:pPr algn="just"/>
                <a:r>
                  <a:rPr lang="es-AR" b="1" dirty="0">
                    <a:solidFill>
                      <a:srgbClr val="FF0000"/>
                    </a:solidFill>
                  </a:rPr>
                  <a:t>Intervalos de Confianza para dos Poblaciones</a:t>
                </a:r>
              </a:p>
              <a:p>
                <a:pPr algn="just"/>
                <a:endParaRPr lang="es-AR" b="1" dirty="0">
                  <a:solidFill>
                    <a:srgbClr val="FF0000"/>
                  </a:solidFill>
                </a:endParaRPr>
              </a:p>
              <a:p>
                <a:pPr lvl="0"/>
                <a:r>
                  <a:rPr lang="es-AR" b="1" dirty="0">
                    <a:solidFill>
                      <a:srgbClr val="FF0000"/>
                    </a:solidFill>
                  </a:rPr>
                  <a:t>IC para estimar </a:t>
                </a:r>
                <a14:m>
                  <m:oMath xmlns:m="http://schemas.openxmlformats.org/officeDocument/2006/math">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𝟐</m:t>
                        </m:r>
                      </m:sub>
                    </m:sSub>
                  </m:oMath>
                </a14:m>
                <a:r>
                  <a:rPr lang="es-AR" b="1" dirty="0"/>
                  <a:t>, </a:t>
                </a:r>
                <a:r>
                  <a:rPr lang="es-AR" b="1" dirty="0">
                    <a:solidFill>
                      <a:srgbClr val="FF0000"/>
                    </a:solidFill>
                  </a:rPr>
                  <a:t>cuando</a:t>
                </a:r>
                <a:r>
                  <a:rPr lang="es-AR" b="1" dirty="0"/>
                  <a:t> </a:t>
                </a:r>
                <a14:m>
                  <m:oMath xmlns:m="http://schemas.openxmlformats.org/officeDocument/2006/math">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𝟏</m:t>
                        </m:r>
                      </m:sub>
                      <m:sup>
                        <m:r>
                          <a:rPr lang="es-AR" b="1" i="1">
                            <a:latin typeface="Cambria Math" panose="02040503050406030204" pitchFamily="18" charset="0"/>
                          </a:rPr>
                          <m:t>𝟐</m:t>
                        </m:r>
                      </m:sup>
                    </m:sSubSup>
                    <m:r>
                      <a:rPr lang="es-AR" b="1" i="1">
                        <a:latin typeface="Cambria Math" panose="02040503050406030204" pitchFamily="18" charset="0"/>
                      </a:rPr>
                      <m:t> </m:t>
                    </m:r>
                    <m:r>
                      <a:rPr lang="es-AR" b="1" i="1">
                        <a:latin typeface="Cambria Math" panose="02040503050406030204" pitchFamily="18" charset="0"/>
                      </a:rPr>
                      <m:t>𝒚</m:t>
                    </m:r>
                    <m:r>
                      <a:rPr lang="es-AR" b="1" i="1">
                        <a:latin typeface="Cambria Math" panose="02040503050406030204" pitchFamily="18" charset="0"/>
                      </a:rPr>
                      <m:t> </m:t>
                    </m:r>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𝟐</m:t>
                        </m:r>
                      </m:sub>
                      <m:sup>
                        <m:r>
                          <a:rPr lang="es-AR" b="1" i="1">
                            <a:latin typeface="Cambria Math" panose="02040503050406030204" pitchFamily="18" charset="0"/>
                          </a:rPr>
                          <m:t>𝟐</m:t>
                        </m:r>
                      </m:sup>
                    </m:sSubSup>
                  </m:oMath>
                </a14:m>
                <a:r>
                  <a:rPr lang="es-AR" b="1" dirty="0"/>
                  <a:t> </a:t>
                </a:r>
                <a:r>
                  <a:rPr lang="es-AR" b="1" dirty="0">
                    <a:solidFill>
                      <a:srgbClr val="FF0000"/>
                    </a:solidFill>
                  </a:rPr>
                  <a:t>son Conocidas y la Población es Normal e Infinita</a:t>
                </a:r>
                <a:endParaRPr lang="es-AR" dirty="0">
                  <a:solidFill>
                    <a:srgbClr val="FF0000"/>
                  </a:solidFill>
                </a:endParaRPr>
              </a:p>
              <a:p>
                <a:pPr/>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𝑷</m:t>
                      </m:r>
                      <m:d>
                        <m:dPr>
                          <m:ctrlPr>
                            <a:rPr lang="es-AR" b="1" i="1">
                              <a:latin typeface="Cambria Math" panose="02040503050406030204" pitchFamily="18" charset="0"/>
                            </a:rPr>
                          </m:ctrlPr>
                        </m:dPr>
                        <m:e>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𝑿</m:t>
                                  </m:r>
                                </m:e>
                              </m:acc>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𝑿</m:t>
                                  </m:r>
                                </m:e>
                              </m:acc>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𝒁</m:t>
                              </m:r>
                            </m:e>
                            <m:sub>
                              <m:r>
                                <a:rPr lang="es-AR" b="1" i="1">
                                  <a:latin typeface="Cambria Math" panose="02040503050406030204" pitchFamily="18" charset="0"/>
                                </a:rPr>
                                <m:t>𝟏</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𝜶</m:t>
                                  </m:r>
                                </m:num>
                                <m:den>
                                  <m:r>
                                    <a:rPr lang="es-AR" b="1" i="1">
                                      <a:latin typeface="Cambria Math" panose="02040503050406030204" pitchFamily="18" charset="0"/>
                                    </a:rPr>
                                    <m:t>𝟐</m:t>
                                  </m:r>
                                </m:den>
                              </m:f>
                            </m:sub>
                          </m:sSub>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𝟏</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den>
                              </m:f>
                              <m:r>
                                <a:rPr lang="es-AR" b="1" i="1">
                                  <a:latin typeface="Cambria Math" panose="02040503050406030204" pitchFamily="18" charset="0"/>
                                </a:rPr>
                                <m:t>+</m:t>
                              </m:r>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e>
                          </m:rad>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𝑿</m:t>
                                  </m:r>
                                </m:e>
                              </m:acc>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𝑿</m:t>
                                  </m:r>
                                </m:e>
                              </m:acc>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𝒁</m:t>
                              </m:r>
                            </m:e>
                            <m:sub>
                              <m:r>
                                <a:rPr lang="es-AR" b="1" i="1">
                                  <a:latin typeface="Cambria Math" panose="02040503050406030204" pitchFamily="18" charset="0"/>
                                </a:rPr>
                                <m:t>𝟏</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𝜶</m:t>
                                  </m:r>
                                </m:num>
                                <m:den>
                                  <m:r>
                                    <a:rPr lang="es-AR" b="1" i="1">
                                      <a:latin typeface="Cambria Math" panose="02040503050406030204" pitchFamily="18" charset="0"/>
                                    </a:rPr>
                                    <m:t>𝟐</m:t>
                                  </m:r>
                                </m:den>
                              </m:f>
                            </m:sub>
                          </m:sSub>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𝟏</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den>
                              </m:f>
                              <m:r>
                                <a:rPr lang="es-AR" b="1" i="1">
                                  <a:latin typeface="Cambria Math" panose="02040503050406030204" pitchFamily="18" charset="0"/>
                                </a:rPr>
                                <m:t>+</m:t>
                              </m:r>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e>
                          </m:rad>
                        </m:e>
                      </m:d>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r>
                        <a:rPr lang="es-AR" b="1" i="1">
                          <a:latin typeface="Cambria Math" panose="02040503050406030204" pitchFamily="18" charset="0"/>
                        </a:rPr>
                        <m:t>𝜶</m:t>
                      </m:r>
                    </m:oMath>
                  </m:oMathPara>
                </a14:m>
                <a:endParaRPr lang="es-AR" dirty="0"/>
              </a:p>
              <a:p>
                <a:endParaRPr lang="es-AR" dirty="0"/>
              </a:p>
              <a:p>
                <a:pPr algn="just"/>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0"/>
                <a:ext cx="9144000" cy="2393284"/>
              </a:xfrm>
              <a:prstGeom prst="rect">
                <a:avLst/>
              </a:prstGeom>
              <a:blipFill>
                <a:blip r:embed="rId2"/>
                <a:stretch>
                  <a:fillRect l="-533" t="-1272"/>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568F4627-44FA-038D-A251-971449623DA0}"/>
                  </a:ext>
                </a:extLst>
              </p14:cNvPr>
              <p14:cNvContentPartPr/>
              <p14:nvPr/>
            </p14:nvContentPartPr>
            <p14:xfrm>
              <a:off x="6673680" y="2908440"/>
              <a:ext cx="2394360" cy="679680"/>
            </p14:xfrm>
          </p:contentPart>
        </mc:Choice>
        <mc:Fallback>
          <p:pic>
            <p:nvPicPr>
              <p:cNvPr id="3" name="Entrada de lápiz 2">
                <a:extLst>
                  <a:ext uri="{FF2B5EF4-FFF2-40B4-BE49-F238E27FC236}">
                    <a16:creationId xmlns:a16="http://schemas.microsoft.com/office/drawing/2014/main" id="{568F4627-44FA-038D-A251-971449623DA0}"/>
                  </a:ext>
                </a:extLst>
              </p:cNvPr>
              <p:cNvPicPr/>
              <p:nvPr/>
            </p:nvPicPr>
            <p:blipFill>
              <a:blip r:embed="rId4"/>
              <a:stretch>
                <a:fillRect/>
              </a:stretch>
            </p:blipFill>
            <p:spPr>
              <a:xfrm>
                <a:off x="6664320" y="2899080"/>
                <a:ext cx="2413080" cy="698400"/>
              </a:xfrm>
              <a:prstGeom prst="rect">
                <a:avLst/>
              </a:prstGeom>
            </p:spPr>
          </p:pic>
        </mc:Fallback>
      </mc:AlternateContent>
    </p:spTree>
    <p:extLst>
      <p:ext uri="{BB962C8B-B14F-4D97-AF65-F5344CB8AC3E}">
        <p14:creationId xmlns:p14="http://schemas.microsoft.com/office/powerpoint/2010/main" val="1325080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5632311"/>
              </a:xfrm>
              <a:prstGeom prst="rect">
                <a:avLst/>
              </a:prstGeom>
            </p:spPr>
            <p:txBody>
              <a:bodyPr wrap="square">
                <a:spAutoFit/>
              </a:bodyPr>
              <a:lstStyle/>
              <a:p>
                <a:pPr algn="just"/>
                <a:r>
                  <a:rPr lang="es-AR" b="1" dirty="0">
                    <a:solidFill>
                      <a:srgbClr val="FF0000"/>
                    </a:solidFill>
                  </a:rPr>
                  <a:t>Hipótesis Estadística</a:t>
                </a:r>
              </a:p>
              <a:p>
                <a:pPr algn="just"/>
                <a:endParaRPr lang="es-AR" dirty="0"/>
              </a:p>
              <a:p>
                <a:pPr algn="just"/>
                <a:r>
                  <a:rPr lang="es-AR" dirty="0"/>
                  <a:t>Se denomina a cualquier afirmación o aseveración que se formula acerca de cualquier característica poblacional (el valor numérico de un parámetro, la forma funcional de una población, </a:t>
                </a:r>
                <a:r>
                  <a:rPr lang="es-AR" dirty="0" err="1"/>
                  <a:t>etc</a:t>
                </a:r>
                <a:r>
                  <a:rPr lang="es-AR" dirty="0"/>
                  <a:t>)</a:t>
                </a:r>
              </a:p>
              <a:p>
                <a:pPr algn="just"/>
                <a:endParaRPr lang="es-AR" dirty="0"/>
              </a:p>
              <a:p>
                <a:pPr algn="just"/>
                <a:r>
                  <a:rPr lang="es-AR" b="1" dirty="0">
                    <a:solidFill>
                      <a:srgbClr val="FF0000"/>
                    </a:solidFill>
                  </a:rPr>
                  <a:t>Hipótesis Paramétrica</a:t>
                </a:r>
              </a:p>
              <a:p>
                <a:pPr algn="just"/>
                <a:endParaRPr lang="es-AR" dirty="0"/>
              </a:p>
              <a:p>
                <a:pPr algn="just"/>
                <a:r>
                  <a:rPr lang="es-AR" dirty="0"/>
                  <a:t>Se denomina así aquella hipótesis estadística planteada para controlar o verificar el valor numérica de un parámetro.</a:t>
                </a:r>
              </a:p>
              <a:p>
                <a:pPr algn="just"/>
                <a:endParaRPr lang="es-AR" dirty="0"/>
              </a:p>
              <a:p>
                <a:pPr algn="just"/>
                <a:r>
                  <a:rPr lang="es-AR" dirty="0"/>
                  <a:t>Se consideran 3 posibles situaciones del valor numérico del parámetro, a saber,</a:t>
                </a:r>
              </a:p>
              <a:p>
                <a:pPr algn="just"/>
                <a:endParaRPr lang="es-AR" dirty="0"/>
              </a:p>
              <a:p>
                <a:pPr marL="285750" indent="-285750" algn="just">
                  <a:buFont typeface="Arial" panose="020B0604020202020204" pitchFamily="34" charset="0"/>
                  <a:buChar char="•"/>
                </a:pPr>
                <a:r>
                  <a:rPr lang="es-AR" dirty="0"/>
                  <a:t>El valor de </a:t>
                </a:r>
                <a14:m>
                  <m:oMath xmlns:m="http://schemas.openxmlformats.org/officeDocument/2006/math">
                    <m:r>
                      <a:rPr lang="es-AR" i="1">
                        <a:latin typeface="Cambria Math" panose="02040503050406030204" pitchFamily="18" charset="0"/>
                        <a:ea typeface="Cambria Math" panose="02040503050406030204" pitchFamily="18" charset="0"/>
                      </a:rPr>
                      <m:t>𝜃</m:t>
                    </m:r>
                  </m:oMath>
                </a14:m>
                <a:r>
                  <a:rPr lang="es-AR" dirty="0"/>
                  <a:t> es igual a un determinado valor postulado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rPr>
                          <m:t>0</m:t>
                        </m:r>
                      </m:sub>
                    </m:sSub>
                  </m:oMath>
                </a14:m>
                <a:endParaRPr lang="es-AR" dirty="0"/>
              </a:p>
              <a:p>
                <a:pPr marL="285750" indent="-285750" algn="just">
                  <a:buFont typeface="Arial" panose="020B0604020202020204" pitchFamily="34" charset="0"/>
                  <a:buChar char="•"/>
                </a:pPr>
                <a:endParaRPr lang="es-AR" dirty="0"/>
              </a:p>
              <a:p>
                <a:pPr marL="285750" indent="-285750" algn="just">
                  <a:buFont typeface="Arial" panose="020B0604020202020204" pitchFamily="34" charset="0"/>
                  <a:buChar char="•"/>
                </a:pPr>
                <a:r>
                  <a:rPr lang="es-AR" dirty="0"/>
                  <a:t>El valor de </a:t>
                </a:r>
                <a14:m>
                  <m:oMath xmlns:m="http://schemas.openxmlformats.org/officeDocument/2006/math">
                    <m:r>
                      <a:rPr lang="es-AR" i="1">
                        <a:latin typeface="Cambria Math" panose="02040503050406030204" pitchFamily="18" charset="0"/>
                        <a:ea typeface="Cambria Math" panose="02040503050406030204" pitchFamily="18" charset="0"/>
                      </a:rPr>
                      <m:t>𝜃</m:t>
                    </m:r>
                  </m:oMath>
                </a14:m>
                <a:r>
                  <a:rPr lang="es-AR" dirty="0"/>
                  <a:t> es mayor a un determinado valor postulado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rPr>
                          <m:t>0</m:t>
                        </m:r>
                      </m:sub>
                    </m:sSub>
                  </m:oMath>
                </a14:m>
                <a:endParaRPr lang="es-AR" dirty="0"/>
              </a:p>
              <a:p>
                <a:pPr marL="285750" indent="-285750" algn="just">
                  <a:buFont typeface="Arial" panose="020B0604020202020204" pitchFamily="34" charset="0"/>
                  <a:buChar char="•"/>
                </a:pPr>
                <a:endParaRPr lang="es-AR" dirty="0"/>
              </a:p>
              <a:p>
                <a:pPr marL="285750" indent="-285750" algn="just">
                  <a:buFont typeface="Arial" panose="020B0604020202020204" pitchFamily="34" charset="0"/>
                  <a:buChar char="•"/>
                </a:pPr>
                <a:r>
                  <a:rPr lang="es-AR" dirty="0"/>
                  <a:t>El valor de </a:t>
                </a:r>
                <a14:m>
                  <m:oMath xmlns:m="http://schemas.openxmlformats.org/officeDocument/2006/math">
                    <m:r>
                      <a:rPr lang="es-AR" i="1">
                        <a:latin typeface="Cambria Math" panose="02040503050406030204" pitchFamily="18" charset="0"/>
                        <a:ea typeface="Cambria Math" panose="02040503050406030204" pitchFamily="18" charset="0"/>
                      </a:rPr>
                      <m:t>𝜃</m:t>
                    </m:r>
                  </m:oMath>
                </a14:m>
                <a:r>
                  <a:rPr lang="es-AR" dirty="0"/>
                  <a:t> es menor a un determinado valor postulado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rPr>
                          <m:t>0</m:t>
                        </m:r>
                      </m:sub>
                    </m:sSub>
                  </m:oMath>
                </a14:m>
                <a:endParaRPr lang="es-AR" dirty="0"/>
              </a:p>
              <a:p>
                <a:pPr algn="just"/>
                <a:endParaRPr lang="es-AR" dirty="0"/>
              </a:p>
              <a:p>
                <a:pPr algn="just"/>
                <a:r>
                  <a:rPr lang="es-AR" dirty="0"/>
                  <a:t>En función de los posibles valores del parámetro se realizará una determinada acción.</a:t>
                </a:r>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1"/>
                <a:ext cx="9144000" cy="5632311"/>
              </a:xfrm>
              <a:prstGeom prst="rect">
                <a:avLst/>
              </a:prstGeom>
              <a:blipFill>
                <a:blip r:embed="rId2"/>
                <a:stretch>
                  <a:fillRect l="-533" t="-541" r="-533" b="-758"/>
                </a:stretch>
              </a:blipFill>
            </p:spPr>
            <p:txBody>
              <a:bodyPr/>
              <a:lstStyle/>
              <a:p>
                <a:r>
                  <a:rPr lang="es-AR">
                    <a:noFill/>
                  </a:rPr>
                  <a:t> </a:t>
                </a:r>
              </a:p>
            </p:txBody>
          </p:sp>
        </mc:Fallback>
      </mc:AlternateContent>
    </p:spTree>
    <p:extLst>
      <p:ext uri="{BB962C8B-B14F-4D97-AF65-F5344CB8AC3E}">
        <p14:creationId xmlns:p14="http://schemas.microsoft.com/office/powerpoint/2010/main" val="2610746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4052969"/>
              </a:xfrm>
              <a:prstGeom prst="rect">
                <a:avLst/>
              </a:prstGeom>
            </p:spPr>
            <p:txBody>
              <a:bodyPr wrap="square">
                <a:spAutoFit/>
              </a:bodyPr>
              <a:lstStyle/>
              <a:p>
                <a:pPr algn="just"/>
                <a:r>
                  <a:rPr lang="es-AR" b="1" dirty="0">
                    <a:solidFill>
                      <a:srgbClr val="FF0000"/>
                    </a:solidFill>
                  </a:rPr>
                  <a:t>Intervalos de Confianza para dos Poblaciones</a:t>
                </a:r>
              </a:p>
              <a:p>
                <a:endParaRPr lang="es-AR" dirty="0"/>
              </a:p>
              <a:p>
                <a:pPr lvl="0"/>
                <a:r>
                  <a:rPr lang="es-AR" b="1" dirty="0">
                    <a:solidFill>
                      <a:srgbClr val="FF0000"/>
                    </a:solidFill>
                  </a:rPr>
                  <a:t>IC para estimar </a:t>
                </a:r>
                <a14:m>
                  <m:oMath xmlns:m="http://schemas.openxmlformats.org/officeDocument/2006/math">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𝟐</m:t>
                        </m:r>
                      </m:sub>
                    </m:sSub>
                  </m:oMath>
                </a14:m>
                <a:r>
                  <a:rPr lang="es-AR" b="1" dirty="0"/>
                  <a:t>, </a:t>
                </a:r>
                <a:r>
                  <a:rPr lang="es-AR" b="1" dirty="0">
                    <a:solidFill>
                      <a:srgbClr val="FF0000"/>
                    </a:solidFill>
                  </a:rPr>
                  <a:t>cuando</a:t>
                </a:r>
                <a:r>
                  <a:rPr lang="es-AR" b="1" dirty="0"/>
                  <a:t> </a:t>
                </a:r>
                <a14:m>
                  <m:oMath xmlns:m="http://schemas.openxmlformats.org/officeDocument/2006/math">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𝟏</m:t>
                        </m:r>
                      </m:sub>
                      <m:sup>
                        <m:r>
                          <a:rPr lang="es-AR" b="1" i="1">
                            <a:latin typeface="Cambria Math" panose="02040503050406030204" pitchFamily="18" charset="0"/>
                          </a:rPr>
                          <m:t>𝟐</m:t>
                        </m:r>
                      </m:sup>
                    </m:sSubSup>
                    <m:r>
                      <a:rPr lang="es-AR" b="1" i="1">
                        <a:latin typeface="Cambria Math" panose="02040503050406030204" pitchFamily="18" charset="0"/>
                      </a:rPr>
                      <m:t> </m:t>
                    </m:r>
                    <m:r>
                      <a:rPr lang="es-AR" b="1" i="1">
                        <a:latin typeface="Cambria Math" panose="02040503050406030204" pitchFamily="18" charset="0"/>
                      </a:rPr>
                      <m:t>𝒚</m:t>
                    </m:r>
                    <m:r>
                      <a:rPr lang="es-AR" b="1" i="1">
                        <a:latin typeface="Cambria Math" panose="02040503050406030204" pitchFamily="18" charset="0"/>
                      </a:rPr>
                      <m:t> </m:t>
                    </m:r>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𝟐</m:t>
                        </m:r>
                      </m:sub>
                      <m:sup>
                        <m:r>
                          <a:rPr lang="es-AR" b="1" i="1">
                            <a:latin typeface="Cambria Math" panose="02040503050406030204" pitchFamily="18" charset="0"/>
                          </a:rPr>
                          <m:t>𝟐</m:t>
                        </m:r>
                      </m:sup>
                    </m:sSubSup>
                  </m:oMath>
                </a14:m>
                <a:r>
                  <a:rPr lang="es-AR" b="1" dirty="0"/>
                  <a:t> </a:t>
                </a:r>
                <a:r>
                  <a:rPr lang="es-AR" b="1" dirty="0">
                    <a:solidFill>
                      <a:srgbClr val="FF0000"/>
                    </a:solidFill>
                  </a:rPr>
                  <a:t>son Desconocidas y Distintas</a:t>
                </a:r>
                <a:endParaRPr lang="es-AR" dirty="0">
                  <a:solidFill>
                    <a:srgbClr val="FF0000"/>
                  </a:solidFill>
                </a:endParaRPr>
              </a:p>
              <a:p>
                <a:r>
                  <a:rPr lang="es-AR" b="1" dirty="0"/>
                  <a:t> </a:t>
                </a:r>
                <a:endParaRPr lang="es-AR" dirty="0"/>
              </a:p>
              <a:p>
                <a:pPr/>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𝑷</m:t>
                      </m:r>
                      <m:d>
                        <m:dPr>
                          <m:ctrlPr>
                            <a:rPr lang="es-AR" b="1" i="1">
                              <a:latin typeface="Cambria Math" panose="02040503050406030204" pitchFamily="18" charset="0"/>
                            </a:rPr>
                          </m:ctrlPr>
                        </m:dPr>
                        <m:e>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𝑿</m:t>
                                  </m:r>
                                </m:e>
                              </m:acc>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𝑿</m:t>
                                  </m:r>
                                </m:e>
                              </m:acc>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𝒕</m:t>
                              </m:r>
                            </m:e>
                            <m:sub>
                              <m:r>
                                <a:rPr lang="es-AR" b="1" i="1">
                                  <a:latin typeface="Cambria Math" panose="02040503050406030204" pitchFamily="18" charset="0"/>
                                </a:rPr>
                                <m:t>𝟏</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𝜶</m:t>
                                  </m:r>
                                </m:num>
                                <m:den>
                                  <m:r>
                                    <a:rPr lang="es-AR" b="1" i="1">
                                      <a:latin typeface="Cambria Math" panose="02040503050406030204" pitchFamily="18" charset="0"/>
                                    </a:rPr>
                                    <m:t>𝟐</m:t>
                                  </m:r>
                                </m:den>
                              </m:f>
                              <m:r>
                                <a:rPr lang="es-AR" b="1" i="1">
                                  <a:latin typeface="Cambria Math" panose="02040503050406030204" pitchFamily="18" charset="0"/>
                                </a:rPr>
                                <m:t>;</m:t>
                              </m:r>
                              <m:r>
                                <a:rPr lang="es-AR" b="1" i="1">
                                  <a:latin typeface="Cambria Math" panose="02040503050406030204" pitchFamily="18" charset="0"/>
                                </a:rPr>
                                <m:t>𝒗</m:t>
                              </m:r>
                            </m:sub>
                          </m:sSub>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𝟏</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den>
                              </m:f>
                              <m:r>
                                <a:rPr lang="es-AR" b="1" i="1">
                                  <a:latin typeface="Cambria Math" panose="02040503050406030204" pitchFamily="18" charset="0"/>
                                </a:rPr>
                                <m:t>+</m:t>
                              </m:r>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e>
                          </m:rad>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𝑿</m:t>
                                  </m:r>
                                </m:e>
                              </m:acc>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𝑿</m:t>
                                  </m:r>
                                </m:e>
                              </m:acc>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𝒕</m:t>
                              </m:r>
                            </m:e>
                            <m:sub>
                              <m:r>
                                <a:rPr lang="es-AR" b="1" i="1">
                                  <a:latin typeface="Cambria Math" panose="02040503050406030204" pitchFamily="18" charset="0"/>
                                </a:rPr>
                                <m:t>𝟏</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𝜶</m:t>
                                  </m:r>
                                </m:num>
                                <m:den>
                                  <m:r>
                                    <a:rPr lang="es-AR" b="1" i="1">
                                      <a:latin typeface="Cambria Math" panose="02040503050406030204" pitchFamily="18" charset="0"/>
                                    </a:rPr>
                                    <m:t>𝟐</m:t>
                                  </m:r>
                                </m:den>
                              </m:f>
                              <m:r>
                                <a:rPr lang="es-AR" b="1" i="1">
                                  <a:latin typeface="Cambria Math" panose="02040503050406030204" pitchFamily="18" charset="0"/>
                                </a:rPr>
                                <m:t>;</m:t>
                              </m:r>
                              <m:r>
                                <a:rPr lang="es-AR" b="1" i="1">
                                  <a:latin typeface="Cambria Math" panose="02040503050406030204" pitchFamily="18" charset="0"/>
                                </a:rPr>
                                <m:t>𝒗</m:t>
                              </m:r>
                            </m:sub>
                          </m:sSub>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𝟏</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den>
                              </m:f>
                              <m:r>
                                <a:rPr lang="es-AR" b="1" i="1">
                                  <a:latin typeface="Cambria Math" panose="02040503050406030204" pitchFamily="18" charset="0"/>
                                </a:rPr>
                                <m:t>+</m:t>
                              </m:r>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e>
                          </m:rad>
                        </m:e>
                      </m:d>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r>
                        <a:rPr lang="es-AR" b="1" i="1">
                          <a:latin typeface="Cambria Math" panose="02040503050406030204" pitchFamily="18" charset="0"/>
                        </a:rPr>
                        <m:t>𝜶</m:t>
                      </m:r>
                    </m:oMath>
                  </m:oMathPara>
                </a14:m>
                <a:endParaRPr lang="es-AR" dirty="0"/>
              </a:p>
              <a:p>
                <a:pPr algn="just"/>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𝒗</m:t>
                      </m:r>
                      <m:r>
                        <a:rPr lang="es-AR" b="1" i="1">
                          <a:latin typeface="Cambria Math" panose="02040503050406030204" pitchFamily="18" charset="0"/>
                        </a:rPr>
                        <m:t>=</m:t>
                      </m:r>
                      <m:f>
                        <m:fPr>
                          <m:ctrlPr>
                            <a:rPr lang="es-AR" b="1" i="1">
                              <a:latin typeface="Cambria Math" panose="02040503050406030204" pitchFamily="18" charset="0"/>
                            </a:rPr>
                          </m:ctrlPr>
                        </m:fPr>
                        <m:num>
                          <m:sSup>
                            <m:sSupPr>
                              <m:ctrlPr>
                                <a:rPr lang="es-AR" b="1" i="1">
                                  <a:latin typeface="Cambria Math" panose="02040503050406030204" pitchFamily="18" charset="0"/>
                                </a:rPr>
                              </m:ctrlPr>
                            </m:sSupPr>
                            <m:e>
                              <m:d>
                                <m:dPr>
                                  <m:ctrlPr>
                                    <a:rPr lang="es-AR" b="1" i="1">
                                      <a:latin typeface="Cambria Math" panose="02040503050406030204" pitchFamily="18" charset="0"/>
                                    </a:rPr>
                                  </m:ctrlPr>
                                </m:dPr>
                                <m:e>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𝟏</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den>
                                  </m:f>
                                  <m:r>
                                    <a:rPr lang="es-AR" b="1" i="1">
                                      <a:latin typeface="Cambria Math" panose="02040503050406030204" pitchFamily="18" charset="0"/>
                                    </a:rPr>
                                    <m:t>+</m:t>
                                  </m:r>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e>
                              </m:d>
                            </m:e>
                            <m:sup>
                              <m:r>
                                <a:rPr lang="es-AR" b="1" i="1">
                                  <a:latin typeface="Cambria Math" panose="02040503050406030204" pitchFamily="18" charset="0"/>
                                </a:rPr>
                                <m:t>𝟐</m:t>
                              </m:r>
                            </m:sup>
                          </m:sSup>
                        </m:num>
                        <m:den>
                          <m:f>
                            <m:fPr>
                              <m:ctrlPr>
                                <a:rPr lang="es-AR" b="1" i="1">
                                  <a:latin typeface="Cambria Math" panose="02040503050406030204" pitchFamily="18" charset="0"/>
                                </a:rPr>
                              </m:ctrlPr>
                            </m:fPr>
                            <m:num>
                              <m:sSup>
                                <m:sSupPr>
                                  <m:ctrlPr>
                                    <a:rPr lang="es-AR" b="1" i="1">
                                      <a:latin typeface="Cambria Math" panose="02040503050406030204" pitchFamily="18" charset="0"/>
                                    </a:rPr>
                                  </m:ctrlPr>
                                </m:sSupPr>
                                <m:e>
                                  <m:d>
                                    <m:dPr>
                                      <m:ctrlPr>
                                        <a:rPr lang="es-AR" b="1" i="1">
                                          <a:latin typeface="Cambria Math" panose="02040503050406030204" pitchFamily="18" charset="0"/>
                                        </a:rPr>
                                      </m:ctrlPr>
                                    </m:dPr>
                                    <m:e>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𝟏</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den>
                                      </m:f>
                                    </m:e>
                                  </m:d>
                                </m:e>
                                <m:sup>
                                  <m:r>
                                    <a:rPr lang="es-AR" b="1" i="1">
                                      <a:latin typeface="Cambria Math" panose="02040503050406030204" pitchFamily="18" charset="0"/>
                                    </a:rPr>
                                    <m:t>𝟐</m:t>
                                  </m:r>
                                </m:sup>
                              </m:s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r>
                                <a:rPr lang="es-AR" b="1" i="1">
                                  <a:latin typeface="Cambria Math" panose="02040503050406030204" pitchFamily="18" charset="0"/>
                                </a:rPr>
                                <m:t>+</m:t>
                              </m:r>
                              <m:r>
                                <a:rPr lang="es-AR" b="1" i="1">
                                  <a:latin typeface="Cambria Math" panose="02040503050406030204" pitchFamily="18" charset="0"/>
                                </a:rPr>
                                <m:t>𝟏</m:t>
                              </m:r>
                            </m:den>
                          </m:f>
                          <m:r>
                            <a:rPr lang="es-AR" b="1" i="1">
                              <a:latin typeface="Cambria Math" panose="02040503050406030204" pitchFamily="18" charset="0"/>
                            </a:rPr>
                            <m:t>+</m:t>
                          </m:r>
                          <m:f>
                            <m:fPr>
                              <m:ctrlPr>
                                <a:rPr lang="es-AR" b="1" i="1">
                                  <a:latin typeface="Cambria Math" panose="02040503050406030204" pitchFamily="18" charset="0"/>
                                </a:rPr>
                              </m:ctrlPr>
                            </m:fPr>
                            <m:num>
                              <m:sSup>
                                <m:sSupPr>
                                  <m:ctrlPr>
                                    <a:rPr lang="es-AR" b="1" i="1">
                                      <a:latin typeface="Cambria Math" panose="02040503050406030204" pitchFamily="18" charset="0"/>
                                    </a:rPr>
                                  </m:ctrlPr>
                                </m:sSupPr>
                                <m:e>
                                  <m:d>
                                    <m:dPr>
                                      <m:ctrlPr>
                                        <a:rPr lang="es-AR" b="1" i="1">
                                          <a:latin typeface="Cambria Math" panose="02040503050406030204" pitchFamily="18" charset="0"/>
                                        </a:rPr>
                                      </m:ctrlPr>
                                    </m:dPr>
                                    <m:e>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e>
                                  </m:d>
                                </m:e>
                                <m:sup>
                                  <m:r>
                                    <a:rPr lang="es-AR" b="1" i="1">
                                      <a:latin typeface="Cambria Math" panose="02040503050406030204" pitchFamily="18" charset="0"/>
                                    </a:rPr>
                                    <m:t>𝟐</m:t>
                                  </m:r>
                                </m:sup>
                              </m:s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r>
                                <a:rPr lang="es-AR" b="1" i="1">
                                  <a:latin typeface="Cambria Math" panose="02040503050406030204" pitchFamily="18" charset="0"/>
                                </a:rPr>
                                <m:t>+</m:t>
                              </m:r>
                              <m:r>
                                <a:rPr lang="es-AR" b="1" i="1">
                                  <a:latin typeface="Cambria Math" panose="02040503050406030204" pitchFamily="18" charset="0"/>
                                </a:rPr>
                                <m:t>𝟏</m:t>
                              </m:r>
                            </m:den>
                          </m:f>
                        </m:den>
                      </m:f>
                      <m:r>
                        <a:rPr lang="es-AR" b="1" i="1">
                          <a:latin typeface="Cambria Math" panose="02040503050406030204" pitchFamily="18" charset="0"/>
                        </a:rPr>
                        <m:t>−</m:t>
                      </m:r>
                      <m:r>
                        <a:rPr lang="es-AR" b="1" i="1">
                          <a:latin typeface="Cambria Math" panose="02040503050406030204" pitchFamily="18" charset="0"/>
                        </a:rPr>
                        <m:t>𝟐</m:t>
                      </m:r>
                    </m:oMath>
                  </m:oMathPara>
                </a14:m>
                <a:endParaRPr lang="es-AR" dirty="0"/>
              </a:p>
              <a:p>
                <a:pPr algn="just"/>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4052969"/>
              </a:xfrm>
              <a:prstGeom prst="rect">
                <a:avLst/>
              </a:prstGeom>
              <a:blipFill>
                <a:blip r:embed="rId2"/>
                <a:stretch>
                  <a:fillRect l="-533" t="-752"/>
                </a:stretch>
              </a:blipFill>
            </p:spPr>
            <p:txBody>
              <a:bodyPr/>
              <a:lstStyle/>
              <a:p>
                <a:r>
                  <a:rPr lang="es-AR">
                    <a:noFill/>
                  </a:rPr>
                  <a:t> </a:t>
                </a:r>
              </a:p>
            </p:txBody>
          </p:sp>
        </mc:Fallback>
      </mc:AlternateContent>
    </p:spTree>
    <p:extLst>
      <p:ext uri="{BB962C8B-B14F-4D97-AF65-F5344CB8AC3E}">
        <p14:creationId xmlns:p14="http://schemas.microsoft.com/office/powerpoint/2010/main" val="178373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1"/>
                <a:ext cx="9144000" cy="4061433"/>
              </a:xfrm>
              <a:prstGeom prst="rect">
                <a:avLst/>
              </a:prstGeom>
            </p:spPr>
            <p:txBody>
              <a:bodyPr wrap="square">
                <a:spAutoFit/>
              </a:bodyPr>
              <a:lstStyle/>
              <a:p>
                <a:pPr algn="just"/>
                <a:r>
                  <a:rPr lang="es-AR" b="1" dirty="0">
                    <a:solidFill>
                      <a:srgbClr val="FF0000"/>
                    </a:solidFill>
                  </a:rPr>
                  <a:t>Intervalos de Confianza para dos Poblaciones</a:t>
                </a:r>
              </a:p>
              <a:p>
                <a:pPr algn="just"/>
                <a:endParaRPr lang="es-AR" b="1" dirty="0">
                  <a:solidFill>
                    <a:srgbClr val="FF0000"/>
                  </a:solidFill>
                </a:endParaRPr>
              </a:p>
              <a:p>
                <a:pPr lvl="0"/>
                <a:r>
                  <a:rPr lang="es-AR" b="1" dirty="0">
                    <a:solidFill>
                      <a:srgbClr val="FF0000"/>
                    </a:solidFill>
                  </a:rPr>
                  <a:t>IC para estimar </a:t>
                </a:r>
                <a14:m>
                  <m:oMath xmlns:m="http://schemas.openxmlformats.org/officeDocument/2006/math">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𝝁</m:t>
                        </m:r>
                      </m:e>
                      <m:sub>
                        <m:r>
                          <a:rPr lang="es-AR" b="1" i="1">
                            <a:latin typeface="Cambria Math" panose="02040503050406030204" pitchFamily="18" charset="0"/>
                          </a:rPr>
                          <m:t>𝟐</m:t>
                        </m:r>
                      </m:sub>
                    </m:sSub>
                  </m:oMath>
                </a14:m>
                <a:r>
                  <a:rPr lang="es-AR" b="1" dirty="0"/>
                  <a:t>, </a:t>
                </a:r>
                <a:r>
                  <a:rPr lang="es-AR" b="1" dirty="0">
                    <a:solidFill>
                      <a:srgbClr val="FF0000"/>
                    </a:solidFill>
                  </a:rPr>
                  <a:t>cuando</a:t>
                </a:r>
                <a:r>
                  <a:rPr lang="es-AR" b="1" dirty="0"/>
                  <a:t> </a:t>
                </a:r>
                <a14:m>
                  <m:oMath xmlns:m="http://schemas.openxmlformats.org/officeDocument/2006/math">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𝟏</m:t>
                        </m:r>
                      </m:sub>
                      <m:sup>
                        <m:r>
                          <a:rPr lang="es-AR" b="1" i="1">
                            <a:latin typeface="Cambria Math" panose="02040503050406030204" pitchFamily="18" charset="0"/>
                          </a:rPr>
                          <m:t>𝟐</m:t>
                        </m:r>
                      </m:sup>
                    </m:sSubSup>
                    <m:r>
                      <a:rPr lang="es-AR" b="1" i="1">
                        <a:latin typeface="Cambria Math" panose="02040503050406030204" pitchFamily="18" charset="0"/>
                      </a:rPr>
                      <m:t> </m:t>
                    </m:r>
                    <m:r>
                      <a:rPr lang="es-AR" b="1" i="1">
                        <a:latin typeface="Cambria Math" panose="02040503050406030204" pitchFamily="18" charset="0"/>
                      </a:rPr>
                      <m:t>𝒚</m:t>
                    </m:r>
                    <m:r>
                      <a:rPr lang="es-AR" b="1" i="1">
                        <a:latin typeface="Cambria Math" panose="02040503050406030204" pitchFamily="18" charset="0"/>
                      </a:rPr>
                      <m:t> </m:t>
                    </m:r>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𝟐</m:t>
                        </m:r>
                      </m:sub>
                      <m:sup>
                        <m:r>
                          <a:rPr lang="es-AR" b="1" i="1">
                            <a:latin typeface="Cambria Math" panose="02040503050406030204" pitchFamily="18" charset="0"/>
                          </a:rPr>
                          <m:t>𝟐</m:t>
                        </m:r>
                      </m:sup>
                    </m:sSubSup>
                  </m:oMath>
                </a14:m>
                <a:r>
                  <a:rPr lang="es-AR" b="1" dirty="0"/>
                  <a:t> </a:t>
                </a:r>
                <a:r>
                  <a:rPr lang="es-AR" b="1" dirty="0">
                    <a:solidFill>
                      <a:srgbClr val="FF0000"/>
                    </a:solidFill>
                  </a:rPr>
                  <a:t>son Desconocidas e Iguales</a:t>
                </a:r>
              </a:p>
              <a:p>
                <a:pPr lvl="0"/>
                <a:endParaRPr lang="es-AR" b="1" dirty="0"/>
              </a:p>
              <a:p>
                <a:pPr lvl="0"/>
                <a:endParaRPr lang="es-AR" dirty="0"/>
              </a:p>
              <a:p>
                <a:pPr/>
                <a14:m>
                  <m:oMathPara xmlns:m="http://schemas.openxmlformats.org/officeDocument/2006/math">
                    <m:oMathParaPr>
                      <m:jc m:val="centerGroup"/>
                    </m:oMathParaPr>
                    <m:oMath xmlns:m="http://schemas.openxmlformats.org/officeDocument/2006/math">
                      <m:r>
                        <a:rPr lang="es-AR" sz="1700" b="1" i="1">
                          <a:latin typeface="Cambria Math" panose="02040503050406030204" pitchFamily="18" charset="0"/>
                        </a:rPr>
                        <m:t>𝑷</m:t>
                      </m:r>
                      <m:d>
                        <m:dPr>
                          <m:ctrlPr>
                            <a:rPr lang="es-AR" sz="1700" b="1" i="1">
                              <a:latin typeface="Cambria Math" panose="02040503050406030204" pitchFamily="18" charset="0"/>
                            </a:rPr>
                          </m:ctrlPr>
                        </m:dPr>
                        <m:e>
                          <m:sSub>
                            <m:sSubPr>
                              <m:ctrlPr>
                                <a:rPr lang="es-AR" sz="1700" b="1" i="1">
                                  <a:latin typeface="Cambria Math" panose="02040503050406030204" pitchFamily="18" charset="0"/>
                                </a:rPr>
                              </m:ctrlPr>
                            </m:sSubPr>
                            <m:e>
                              <m:acc>
                                <m:accPr>
                                  <m:chr m:val="̅"/>
                                  <m:ctrlPr>
                                    <a:rPr lang="es-AR" sz="1700" b="1" i="1">
                                      <a:latin typeface="Cambria Math" panose="02040503050406030204" pitchFamily="18" charset="0"/>
                                    </a:rPr>
                                  </m:ctrlPr>
                                </m:accPr>
                                <m:e>
                                  <m:r>
                                    <a:rPr lang="es-AR" sz="1700" b="1" i="1">
                                      <a:latin typeface="Cambria Math" panose="02040503050406030204" pitchFamily="18" charset="0"/>
                                    </a:rPr>
                                    <m:t>𝑿</m:t>
                                  </m:r>
                                </m:e>
                              </m:acc>
                            </m:e>
                            <m:sub>
                              <m:r>
                                <a:rPr lang="es-AR" sz="1700" b="1" i="1">
                                  <a:latin typeface="Cambria Math" panose="02040503050406030204" pitchFamily="18" charset="0"/>
                                </a:rPr>
                                <m:t>𝟏</m:t>
                              </m:r>
                            </m:sub>
                          </m:sSub>
                          <m:r>
                            <a:rPr lang="es-AR" sz="1700" b="1" i="1">
                              <a:latin typeface="Cambria Math" panose="02040503050406030204" pitchFamily="18" charset="0"/>
                            </a:rPr>
                            <m:t>−</m:t>
                          </m:r>
                          <m:sSub>
                            <m:sSubPr>
                              <m:ctrlPr>
                                <a:rPr lang="es-AR" sz="1700" b="1" i="1">
                                  <a:latin typeface="Cambria Math" panose="02040503050406030204" pitchFamily="18" charset="0"/>
                                </a:rPr>
                              </m:ctrlPr>
                            </m:sSubPr>
                            <m:e>
                              <m:acc>
                                <m:accPr>
                                  <m:chr m:val="̅"/>
                                  <m:ctrlPr>
                                    <a:rPr lang="es-AR" sz="1700" b="1" i="1">
                                      <a:latin typeface="Cambria Math" panose="02040503050406030204" pitchFamily="18" charset="0"/>
                                    </a:rPr>
                                  </m:ctrlPr>
                                </m:accPr>
                                <m:e>
                                  <m:r>
                                    <a:rPr lang="es-AR" sz="1700" b="1" i="1">
                                      <a:latin typeface="Cambria Math" panose="02040503050406030204" pitchFamily="18" charset="0"/>
                                    </a:rPr>
                                    <m:t>𝑿</m:t>
                                  </m:r>
                                </m:e>
                              </m:acc>
                            </m:e>
                            <m:sub>
                              <m:r>
                                <a:rPr lang="es-AR" sz="1700" b="1" i="1">
                                  <a:latin typeface="Cambria Math" panose="02040503050406030204" pitchFamily="18" charset="0"/>
                                </a:rPr>
                                <m:t>𝟐</m:t>
                              </m:r>
                            </m:sub>
                          </m:sSub>
                          <m:r>
                            <a:rPr lang="es-AR" sz="1700" b="1" i="1">
                              <a:latin typeface="Cambria Math" panose="02040503050406030204" pitchFamily="18" charset="0"/>
                            </a:rPr>
                            <m:t>−</m:t>
                          </m:r>
                          <m:sSub>
                            <m:sSubPr>
                              <m:ctrlPr>
                                <a:rPr lang="es-AR" sz="1700" b="1" i="1">
                                  <a:latin typeface="Cambria Math" panose="02040503050406030204" pitchFamily="18" charset="0"/>
                                </a:rPr>
                              </m:ctrlPr>
                            </m:sSubPr>
                            <m:e>
                              <m:r>
                                <a:rPr lang="es-AR" sz="1700" b="1" i="1">
                                  <a:latin typeface="Cambria Math" panose="02040503050406030204" pitchFamily="18" charset="0"/>
                                </a:rPr>
                                <m:t>𝒕</m:t>
                              </m:r>
                            </m:e>
                            <m:sub>
                              <m:r>
                                <a:rPr lang="es-AR" sz="1700" b="1" i="1">
                                  <a:latin typeface="Cambria Math" panose="02040503050406030204" pitchFamily="18" charset="0"/>
                                </a:rPr>
                                <m:t>𝟏</m:t>
                              </m:r>
                              <m:r>
                                <a:rPr lang="es-AR" sz="1700" b="1" i="1">
                                  <a:latin typeface="Cambria Math" panose="02040503050406030204" pitchFamily="18" charset="0"/>
                                </a:rPr>
                                <m:t>−</m:t>
                              </m:r>
                              <m:f>
                                <m:fPr>
                                  <m:ctrlPr>
                                    <a:rPr lang="es-AR" sz="1700" b="1" i="1">
                                      <a:latin typeface="Cambria Math" panose="02040503050406030204" pitchFamily="18" charset="0"/>
                                    </a:rPr>
                                  </m:ctrlPr>
                                </m:fPr>
                                <m:num>
                                  <m:r>
                                    <a:rPr lang="es-AR" sz="1700" b="1" i="1">
                                      <a:latin typeface="Cambria Math" panose="02040503050406030204" pitchFamily="18" charset="0"/>
                                    </a:rPr>
                                    <m:t>𝜶</m:t>
                                  </m:r>
                                </m:num>
                                <m:den>
                                  <m:r>
                                    <a:rPr lang="es-AR" sz="1700" b="1" i="1">
                                      <a:latin typeface="Cambria Math" panose="02040503050406030204" pitchFamily="18" charset="0"/>
                                    </a:rPr>
                                    <m:t>𝟐</m:t>
                                  </m:r>
                                </m:den>
                              </m:f>
                              <m:r>
                                <a:rPr lang="es-AR" sz="1700" b="1" i="1">
                                  <a:latin typeface="Cambria Math" panose="02040503050406030204" pitchFamily="18" charset="0"/>
                                </a:rPr>
                                <m:t>;</m:t>
                              </m:r>
                              <m:r>
                                <a:rPr lang="es-AR" sz="1700" b="1" i="1">
                                  <a:latin typeface="Cambria Math" panose="02040503050406030204" pitchFamily="18" charset="0"/>
                                </a:rPr>
                                <m:t>𝒗</m:t>
                              </m:r>
                            </m:sub>
                          </m:sSub>
                          <m:rad>
                            <m:radPr>
                              <m:degHide m:val="on"/>
                              <m:ctrlPr>
                                <a:rPr lang="es-AR" sz="1700" b="1" i="1">
                                  <a:latin typeface="Cambria Math" panose="02040503050406030204" pitchFamily="18" charset="0"/>
                                </a:rPr>
                              </m:ctrlPr>
                            </m:radPr>
                            <m:deg/>
                            <m:e>
                              <m:sSubSup>
                                <m:sSubSupPr>
                                  <m:ctrlPr>
                                    <a:rPr lang="es-AR" sz="1700" b="1" i="1">
                                      <a:latin typeface="Cambria Math" panose="02040503050406030204" pitchFamily="18" charset="0"/>
                                    </a:rPr>
                                  </m:ctrlPr>
                                </m:sSubSupPr>
                                <m:e>
                                  <m:r>
                                    <a:rPr lang="es-AR" sz="1700" b="1" i="1">
                                      <a:latin typeface="Cambria Math" panose="02040503050406030204" pitchFamily="18" charset="0"/>
                                    </a:rPr>
                                    <m:t>𝑺</m:t>
                                  </m:r>
                                </m:e>
                                <m:sub>
                                  <m:r>
                                    <a:rPr lang="es-AR" sz="1700" b="1" i="1">
                                      <a:latin typeface="Cambria Math" panose="02040503050406030204" pitchFamily="18" charset="0"/>
                                    </a:rPr>
                                    <m:t>𝒂</m:t>
                                  </m:r>
                                </m:sub>
                                <m:sup>
                                  <m:r>
                                    <a:rPr lang="es-AR" sz="1700" b="1" i="1">
                                      <a:latin typeface="Cambria Math" panose="02040503050406030204" pitchFamily="18" charset="0"/>
                                    </a:rPr>
                                    <m:t>𝟐</m:t>
                                  </m:r>
                                </m:sup>
                              </m:sSubSup>
                              <m:d>
                                <m:dPr>
                                  <m:ctrlPr>
                                    <a:rPr lang="es-AR" sz="1700" b="1" i="1">
                                      <a:latin typeface="Cambria Math" panose="02040503050406030204" pitchFamily="18" charset="0"/>
                                    </a:rPr>
                                  </m:ctrlPr>
                                </m:dPr>
                                <m:e>
                                  <m:f>
                                    <m:fPr>
                                      <m:ctrlPr>
                                        <a:rPr lang="es-AR" sz="1700" b="1" i="1">
                                          <a:latin typeface="Cambria Math" panose="02040503050406030204" pitchFamily="18" charset="0"/>
                                        </a:rPr>
                                      </m:ctrlPr>
                                    </m:fPr>
                                    <m:num>
                                      <m:r>
                                        <a:rPr lang="es-AR" sz="1700" b="1" i="1">
                                          <a:latin typeface="Cambria Math" panose="02040503050406030204" pitchFamily="18" charset="0"/>
                                        </a:rPr>
                                        <m:t>𝟏</m:t>
                                      </m:r>
                                    </m:num>
                                    <m:den>
                                      <m:sSub>
                                        <m:sSubPr>
                                          <m:ctrlPr>
                                            <a:rPr lang="es-AR" sz="1700" b="1" i="1">
                                              <a:latin typeface="Cambria Math" panose="02040503050406030204" pitchFamily="18" charset="0"/>
                                            </a:rPr>
                                          </m:ctrlPr>
                                        </m:sSubPr>
                                        <m:e>
                                          <m:r>
                                            <a:rPr lang="es-AR" sz="1700" b="1" i="1">
                                              <a:latin typeface="Cambria Math" panose="02040503050406030204" pitchFamily="18" charset="0"/>
                                            </a:rPr>
                                            <m:t>𝒏</m:t>
                                          </m:r>
                                        </m:e>
                                        <m:sub>
                                          <m:r>
                                            <a:rPr lang="es-AR" sz="1700" b="1" i="1">
                                              <a:latin typeface="Cambria Math" panose="02040503050406030204" pitchFamily="18" charset="0"/>
                                            </a:rPr>
                                            <m:t>𝟏</m:t>
                                          </m:r>
                                        </m:sub>
                                      </m:sSub>
                                    </m:den>
                                  </m:f>
                                  <m:r>
                                    <a:rPr lang="es-AR" sz="1700" b="1" i="1">
                                      <a:latin typeface="Cambria Math" panose="02040503050406030204" pitchFamily="18" charset="0"/>
                                    </a:rPr>
                                    <m:t>+</m:t>
                                  </m:r>
                                  <m:f>
                                    <m:fPr>
                                      <m:ctrlPr>
                                        <a:rPr lang="es-AR" sz="1700" b="1" i="1">
                                          <a:latin typeface="Cambria Math" panose="02040503050406030204" pitchFamily="18" charset="0"/>
                                        </a:rPr>
                                      </m:ctrlPr>
                                    </m:fPr>
                                    <m:num>
                                      <m:r>
                                        <a:rPr lang="es-AR" sz="1700" b="1" i="1">
                                          <a:latin typeface="Cambria Math" panose="02040503050406030204" pitchFamily="18" charset="0"/>
                                        </a:rPr>
                                        <m:t>𝟏</m:t>
                                      </m:r>
                                    </m:num>
                                    <m:den>
                                      <m:sSub>
                                        <m:sSubPr>
                                          <m:ctrlPr>
                                            <a:rPr lang="es-AR" sz="1700" b="1" i="1">
                                              <a:latin typeface="Cambria Math" panose="02040503050406030204" pitchFamily="18" charset="0"/>
                                            </a:rPr>
                                          </m:ctrlPr>
                                        </m:sSubPr>
                                        <m:e>
                                          <m:r>
                                            <a:rPr lang="es-AR" sz="1700" b="1" i="1">
                                              <a:latin typeface="Cambria Math" panose="02040503050406030204" pitchFamily="18" charset="0"/>
                                            </a:rPr>
                                            <m:t>𝒏</m:t>
                                          </m:r>
                                        </m:e>
                                        <m:sub>
                                          <m:r>
                                            <a:rPr lang="es-AR" sz="1700" b="1" i="1">
                                              <a:latin typeface="Cambria Math" panose="02040503050406030204" pitchFamily="18" charset="0"/>
                                            </a:rPr>
                                            <m:t>𝟐</m:t>
                                          </m:r>
                                        </m:sub>
                                      </m:sSub>
                                    </m:den>
                                  </m:f>
                                </m:e>
                              </m:d>
                            </m:e>
                          </m:rad>
                          <m:r>
                            <a:rPr lang="es-AR" sz="1700" b="1" i="1">
                              <a:latin typeface="Cambria Math" panose="02040503050406030204" pitchFamily="18" charset="0"/>
                            </a:rPr>
                            <m:t>≤</m:t>
                          </m:r>
                          <m:sSub>
                            <m:sSubPr>
                              <m:ctrlPr>
                                <a:rPr lang="es-AR" sz="1700" b="1" i="1">
                                  <a:latin typeface="Cambria Math" panose="02040503050406030204" pitchFamily="18" charset="0"/>
                                </a:rPr>
                              </m:ctrlPr>
                            </m:sSubPr>
                            <m:e>
                              <m:r>
                                <a:rPr lang="es-AR" sz="1700" b="1" i="1">
                                  <a:latin typeface="Cambria Math" panose="02040503050406030204" pitchFamily="18" charset="0"/>
                                </a:rPr>
                                <m:t>𝝁</m:t>
                              </m:r>
                            </m:e>
                            <m:sub>
                              <m:r>
                                <a:rPr lang="es-AR" sz="1700" b="1" i="1">
                                  <a:latin typeface="Cambria Math" panose="02040503050406030204" pitchFamily="18" charset="0"/>
                                </a:rPr>
                                <m:t>𝟏</m:t>
                              </m:r>
                            </m:sub>
                          </m:sSub>
                          <m:r>
                            <a:rPr lang="es-AR" sz="1700" b="1" i="1">
                              <a:latin typeface="Cambria Math" panose="02040503050406030204" pitchFamily="18" charset="0"/>
                            </a:rPr>
                            <m:t>−</m:t>
                          </m:r>
                          <m:sSub>
                            <m:sSubPr>
                              <m:ctrlPr>
                                <a:rPr lang="es-AR" sz="1700" b="1" i="1">
                                  <a:latin typeface="Cambria Math" panose="02040503050406030204" pitchFamily="18" charset="0"/>
                                </a:rPr>
                              </m:ctrlPr>
                            </m:sSubPr>
                            <m:e>
                              <m:r>
                                <a:rPr lang="es-AR" sz="1700" b="1" i="1">
                                  <a:latin typeface="Cambria Math" panose="02040503050406030204" pitchFamily="18" charset="0"/>
                                </a:rPr>
                                <m:t>𝝁</m:t>
                              </m:r>
                            </m:e>
                            <m:sub>
                              <m:r>
                                <a:rPr lang="es-AR" sz="1700" b="1" i="1">
                                  <a:latin typeface="Cambria Math" panose="02040503050406030204" pitchFamily="18" charset="0"/>
                                </a:rPr>
                                <m:t>𝟐</m:t>
                              </m:r>
                            </m:sub>
                          </m:sSub>
                          <m:r>
                            <a:rPr lang="es-AR" sz="1700" b="1" i="1">
                              <a:latin typeface="Cambria Math" panose="02040503050406030204" pitchFamily="18" charset="0"/>
                            </a:rPr>
                            <m:t>≤</m:t>
                          </m:r>
                          <m:sSub>
                            <m:sSubPr>
                              <m:ctrlPr>
                                <a:rPr lang="es-AR" sz="1700" b="1" i="1">
                                  <a:latin typeface="Cambria Math" panose="02040503050406030204" pitchFamily="18" charset="0"/>
                                </a:rPr>
                              </m:ctrlPr>
                            </m:sSubPr>
                            <m:e>
                              <m:acc>
                                <m:accPr>
                                  <m:chr m:val="̅"/>
                                  <m:ctrlPr>
                                    <a:rPr lang="es-AR" sz="1700" b="1" i="1">
                                      <a:latin typeface="Cambria Math" panose="02040503050406030204" pitchFamily="18" charset="0"/>
                                    </a:rPr>
                                  </m:ctrlPr>
                                </m:accPr>
                                <m:e>
                                  <m:r>
                                    <a:rPr lang="es-AR" sz="1700" b="1" i="1">
                                      <a:latin typeface="Cambria Math" panose="02040503050406030204" pitchFamily="18" charset="0"/>
                                    </a:rPr>
                                    <m:t>𝑿</m:t>
                                  </m:r>
                                </m:e>
                              </m:acc>
                            </m:e>
                            <m:sub>
                              <m:r>
                                <a:rPr lang="es-AR" sz="1700" b="1" i="1">
                                  <a:latin typeface="Cambria Math" panose="02040503050406030204" pitchFamily="18" charset="0"/>
                                </a:rPr>
                                <m:t>𝟏</m:t>
                              </m:r>
                            </m:sub>
                          </m:sSub>
                          <m:r>
                            <a:rPr lang="es-AR" sz="1700" b="1" i="1">
                              <a:latin typeface="Cambria Math" panose="02040503050406030204" pitchFamily="18" charset="0"/>
                            </a:rPr>
                            <m:t>−</m:t>
                          </m:r>
                          <m:sSub>
                            <m:sSubPr>
                              <m:ctrlPr>
                                <a:rPr lang="es-AR" sz="1700" b="1" i="1">
                                  <a:latin typeface="Cambria Math" panose="02040503050406030204" pitchFamily="18" charset="0"/>
                                </a:rPr>
                              </m:ctrlPr>
                            </m:sSubPr>
                            <m:e>
                              <m:acc>
                                <m:accPr>
                                  <m:chr m:val="̅"/>
                                  <m:ctrlPr>
                                    <a:rPr lang="es-AR" sz="1700" b="1" i="1">
                                      <a:latin typeface="Cambria Math" panose="02040503050406030204" pitchFamily="18" charset="0"/>
                                    </a:rPr>
                                  </m:ctrlPr>
                                </m:accPr>
                                <m:e>
                                  <m:r>
                                    <a:rPr lang="es-AR" sz="1700" b="1" i="1">
                                      <a:latin typeface="Cambria Math" panose="02040503050406030204" pitchFamily="18" charset="0"/>
                                    </a:rPr>
                                    <m:t>𝑿</m:t>
                                  </m:r>
                                </m:e>
                              </m:acc>
                            </m:e>
                            <m:sub>
                              <m:r>
                                <a:rPr lang="es-AR" sz="1700" b="1" i="1">
                                  <a:latin typeface="Cambria Math" panose="02040503050406030204" pitchFamily="18" charset="0"/>
                                </a:rPr>
                                <m:t>𝟐</m:t>
                              </m:r>
                            </m:sub>
                          </m:sSub>
                          <m:r>
                            <a:rPr lang="es-AR" sz="1700" b="1" i="1">
                              <a:latin typeface="Cambria Math" panose="02040503050406030204" pitchFamily="18" charset="0"/>
                            </a:rPr>
                            <m:t>+</m:t>
                          </m:r>
                          <m:sSub>
                            <m:sSubPr>
                              <m:ctrlPr>
                                <a:rPr lang="es-AR" sz="1700" b="1" i="1">
                                  <a:latin typeface="Cambria Math" panose="02040503050406030204" pitchFamily="18" charset="0"/>
                                </a:rPr>
                              </m:ctrlPr>
                            </m:sSubPr>
                            <m:e>
                              <m:r>
                                <a:rPr lang="es-AR" sz="1700" b="1" i="1">
                                  <a:latin typeface="Cambria Math" panose="02040503050406030204" pitchFamily="18" charset="0"/>
                                </a:rPr>
                                <m:t>𝒕</m:t>
                              </m:r>
                            </m:e>
                            <m:sub>
                              <m:r>
                                <a:rPr lang="es-AR" sz="1700" b="1" i="1">
                                  <a:latin typeface="Cambria Math" panose="02040503050406030204" pitchFamily="18" charset="0"/>
                                </a:rPr>
                                <m:t>𝟏</m:t>
                              </m:r>
                              <m:r>
                                <a:rPr lang="es-AR" sz="1700" b="1" i="1">
                                  <a:latin typeface="Cambria Math" panose="02040503050406030204" pitchFamily="18" charset="0"/>
                                </a:rPr>
                                <m:t>−</m:t>
                              </m:r>
                              <m:f>
                                <m:fPr>
                                  <m:ctrlPr>
                                    <a:rPr lang="es-AR" sz="1700" b="1" i="1">
                                      <a:latin typeface="Cambria Math" panose="02040503050406030204" pitchFamily="18" charset="0"/>
                                    </a:rPr>
                                  </m:ctrlPr>
                                </m:fPr>
                                <m:num>
                                  <m:r>
                                    <a:rPr lang="es-AR" sz="1700" b="1" i="1">
                                      <a:latin typeface="Cambria Math" panose="02040503050406030204" pitchFamily="18" charset="0"/>
                                    </a:rPr>
                                    <m:t>𝜶</m:t>
                                  </m:r>
                                </m:num>
                                <m:den>
                                  <m:r>
                                    <a:rPr lang="es-AR" sz="1700" b="1" i="1">
                                      <a:latin typeface="Cambria Math" panose="02040503050406030204" pitchFamily="18" charset="0"/>
                                    </a:rPr>
                                    <m:t>𝟐</m:t>
                                  </m:r>
                                </m:den>
                              </m:f>
                              <m:r>
                                <a:rPr lang="es-AR" sz="1700" b="1" i="1">
                                  <a:latin typeface="Cambria Math" panose="02040503050406030204" pitchFamily="18" charset="0"/>
                                </a:rPr>
                                <m:t>;</m:t>
                              </m:r>
                              <m:r>
                                <a:rPr lang="es-AR" sz="1700" b="1" i="1">
                                  <a:latin typeface="Cambria Math" panose="02040503050406030204" pitchFamily="18" charset="0"/>
                                </a:rPr>
                                <m:t>𝒗</m:t>
                              </m:r>
                            </m:sub>
                          </m:sSub>
                          <m:rad>
                            <m:radPr>
                              <m:degHide m:val="on"/>
                              <m:ctrlPr>
                                <a:rPr lang="es-AR" sz="1700" b="1" i="1">
                                  <a:latin typeface="Cambria Math" panose="02040503050406030204" pitchFamily="18" charset="0"/>
                                </a:rPr>
                              </m:ctrlPr>
                            </m:radPr>
                            <m:deg/>
                            <m:e>
                              <m:sSubSup>
                                <m:sSubSupPr>
                                  <m:ctrlPr>
                                    <a:rPr lang="es-AR" sz="1700" b="1" i="1">
                                      <a:latin typeface="Cambria Math" panose="02040503050406030204" pitchFamily="18" charset="0"/>
                                    </a:rPr>
                                  </m:ctrlPr>
                                </m:sSubSupPr>
                                <m:e>
                                  <m:r>
                                    <a:rPr lang="es-AR" sz="1700" b="1" i="1">
                                      <a:latin typeface="Cambria Math" panose="02040503050406030204" pitchFamily="18" charset="0"/>
                                    </a:rPr>
                                    <m:t>𝑺</m:t>
                                  </m:r>
                                </m:e>
                                <m:sub>
                                  <m:r>
                                    <a:rPr lang="es-AR" sz="1700" b="1" i="1">
                                      <a:latin typeface="Cambria Math" panose="02040503050406030204" pitchFamily="18" charset="0"/>
                                    </a:rPr>
                                    <m:t>𝒂</m:t>
                                  </m:r>
                                </m:sub>
                                <m:sup>
                                  <m:r>
                                    <a:rPr lang="es-AR" sz="1700" b="1" i="1">
                                      <a:latin typeface="Cambria Math" panose="02040503050406030204" pitchFamily="18" charset="0"/>
                                    </a:rPr>
                                    <m:t>𝟐</m:t>
                                  </m:r>
                                </m:sup>
                              </m:sSubSup>
                              <m:d>
                                <m:dPr>
                                  <m:ctrlPr>
                                    <a:rPr lang="es-AR" sz="1700" b="1" i="1">
                                      <a:latin typeface="Cambria Math" panose="02040503050406030204" pitchFamily="18" charset="0"/>
                                    </a:rPr>
                                  </m:ctrlPr>
                                </m:dPr>
                                <m:e>
                                  <m:f>
                                    <m:fPr>
                                      <m:ctrlPr>
                                        <a:rPr lang="es-AR" sz="1700" b="1" i="1">
                                          <a:latin typeface="Cambria Math" panose="02040503050406030204" pitchFamily="18" charset="0"/>
                                        </a:rPr>
                                      </m:ctrlPr>
                                    </m:fPr>
                                    <m:num>
                                      <m:r>
                                        <a:rPr lang="es-AR" sz="1700" b="1" i="1">
                                          <a:latin typeface="Cambria Math" panose="02040503050406030204" pitchFamily="18" charset="0"/>
                                        </a:rPr>
                                        <m:t>𝟏</m:t>
                                      </m:r>
                                    </m:num>
                                    <m:den>
                                      <m:sSub>
                                        <m:sSubPr>
                                          <m:ctrlPr>
                                            <a:rPr lang="es-AR" sz="1700" b="1" i="1">
                                              <a:latin typeface="Cambria Math" panose="02040503050406030204" pitchFamily="18" charset="0"/>
                                            </a:rPr>
                                          </m:ctrlPr>
                                        </m:sSubPr>
                                        <m:e>
                                          <m:r>
                                            <a:rPr lang="es-AR" sz="1700" b="1" i="1">
                                              <a:latin typeface="Cambria Math" panose="02040503050406030204" pitchFamily="18" charset="0"/>
                                            </a:rPr>
                                            <m:t>𝒏</m:t>
                                          </m:r>
                                        </m:e>
                                        <m:sub>
                                          <m:r>
                                            <a:rPr lang="es-AR" sz="1700" b="1" i="1">
                                              <a:latin typeface="Cambria Math" panose="02040503050406030204" pitchFamily="18" charset="0"/>
                                            </a:rPr>
                                            <m:t>𝟏</m:t>
                                          </m:r>
                                        </m:sub>
                                      </m:sSub>
                                    </m:den>
                                  </m:f>
                                  <m:r>
                                    <a:rPr lang="es-AR" sz="1700" b="1" i="1">
                                      <a:latin typeface="Cambria Math" panose="02040503050406030204" pitchFamily="18" charset="0"/>
                                    </a:rPr>
                                    <m:t>+</m:t>
                                  </m:r>
                                  <m:f>
                                    <m:fPr>
                                      <m:ctrlPr>
                                        <a:rPr lang="es-AR" sz="1700" b="1" i="1">
                                          <a:latin typeface="Cambria Math" panose="02040503050406030204" pitchFamily="18" charset="0"/>
                                        </a:rPr>
                                      </m:ctrlPr>
                                    </m:fPr>
                                    <m:num>
                                      <m:r>
                                        <a:rPr lang="es-AR" sz="1700" b="1" i="1">
                                          <a:latin typeface="Cambria Math" panose="02040503050406030204" pitchFamily="18" charset="0"/>
                                        </a:rPr>
                                        <m:t>𝟏</m:t>
                                      </m:r>
                                    </m:num>
                                    <m:den>
                                      <m:sSub>
                                        <m:sSubPr>
                                          <m:ctrlPr>
                                            <a:rPr lang="es-AR" sz="1700" b="1" i="1">
                                              <a:latin typeface="Cambria Math" panose="02040503050406030204" pitchFamily="18" charset="0"/>
                                            </a:rPr>
                                          </m:ctrlPr>
                                        </m:sSubPr>
                                        <m:e>
                                          <m:r>
                                            <a:rPr lang="es-AR" sz="1700" b="1" i="1">
                                              <a:latin typeface="Cambria Math" panose="02040503050406030204" pitchFamily="18" charset="0"/>
                                            </a:rPr>
                                            <m:t>𝒏</m:t>
                                          </m:r>
                                        </m:e>
                                        <m:sub>
                                          <m:r>
                                            <a:rPr lang="es-AR" sz="1700" b="1" i="1">
                                              <a:latin typeface="Cambria Math" panose="02040503050406030204" pitchFamily="18" charset="0"/>
                                            </a:rPr>
                                            <m:t>𝟐</m:t>
                                          </m:r>
                                        </m:sub>
                                      </m:sSub>
                                    </m:den>
                                  </m:f>
                                </m:e>
                              </m:d>
                            </m:e>
                          </m:rad>
                        </m:e>
                      </m:d>
                      <m:r>
                        <a:rPr lang="es-AR" sz="1700" b="1" i="1">
                          <a:latin typeface="Cambria Math" panose="02040503050406030204" pitchFamily="18" charset="0"/>
                        </a:rPr>
                        <m:t>=</m:t>
                      </m:r>
                      <m:r>
                        <a:rPr lang="es-AR" sz="1700" b="1" i="1">
                          <a:latin typeface="Cambria Math" panose="02040503050406030204" pitchFamily="18" charset="0"/>
                        </a:rPr>
                        <m:t>𝟏</m:t>
                      </m:r>
                      <m:r>
                        <a:rPr lang="es-AR" sz="1700" b="1" i="1">
                          <a:latin typeface="Cambria Math" panose="02040503050406030204" pitchFamily="18" charset="0"/>
                        </a:rPr>
                        <m:t>−</m:t>
                      </m:r>
                      <m:r>
                        <a:rPr lang="es-AR" sz="1700" b="1" i="1">
                          <a:latin typeface="Cambria Math" panose="02040503050406030204" pitchFamily="18" charset="0"/>
                        </a:rPr>
                        <m:t>𝜶</m:t>
                      </m:r>
                    </m:oMath>
                  </m:oMathPara>
                </a14:m>
                <a:endParaRPr lang="es-AR" sz="1700" dirty="0"/>
              </a:p>
              <a:p>
                <a:r>
                  <a:rPr lang="es-AR" b="1" dirty="0"/>
                  <a:t> </a:t>
                </a:r>
                <a:endParaRPr lang="es-AR" dirty="0"/>
              </a:p>
              <a:p>
                <a:pPr/>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𝒗</m:t>
                      </m:r>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r>
                        <a:rPr lang="es-AR" b="1" i="1">
                          <a:latin typeface="Cambria Math" panose="02040503050406030204" pitchFamily="18" charset="0"/>
                        </a:rPr>
                        <m:t>−</m:t>
                      </m:r>
                      <m:r>
                        <a:rPr lang="es-AR" b="1" i="1">
                          <a:latin typeface="Cambria Math" panose="02040503050406030204" pitchFamily="18" charset="0"/>
                        </a:rPr>
                        <m:t>𝟐</m:t>
                      </m:r>
                    </m:oMath>
                  </m:oMathPara>
                </a14:m>
                <a:endParaRPr lang="es-AR" dirty="0"/>
              </a:p>
              <a:p>
                <a:r>
                  <a:rPr lang="es-AR" b="1" dirty="0"/>
                  <a:t> </a:t>
                </a:r>
                <a:endParaRPr lang="es-AR" dirty="0"/>
              </a:p>
              <a:p>
                <a:pPr/>
                <a14:m>
                  <m:oMathPara xmlns:m="http://schemas.openxmlformats.org/officeDocument/2006/math">
                    <m:oMathParaPr>
                      <m:jc m:val="centerGroup"/>
                    </m:oMathParaPr>
                    <m:oMath xmlns:m="http://schemas.openxmlformats.org/officeDocument/2006/math">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𝒂</m:t>
                          </m:r>
                        </m:sub>
                        <m:sup>
                          <m:r>
                            <a:rPr lang="es-AR" b="1" i="1">
                              <a:latin typeface="Cambria Math" panose="02040503050406030204" pitchFamily="18" charset="0"/>
                            </a:rPr>
                            <m:t>𝟐</m:t>
                          </m:r>
                        </m:sup>
                      </m:sSubSup>
                      <m:r>
                        <a:rPr lang="es-AR" b="1" i="1">
                          <a:latin typeface="Cambria Math" panose="02040503050406030204" pitchFamily="18" charset="0"/>
                        </a:rPr>
                        <m:t>=</m:t>
                      </m:r>
                      <m:f>
                        <m:fPr>
                          <m:ctrlPr>
                            <a:rPr lang="es-AR" b="1" i="1">
                              <a:latin typeface="Cambria Math" panose="02040503050406030204" pitchFamily="18" charset="0"/>
                            </a:rPr>
                          </m:ctrlPr>
                        </m:fPr>
                        <m:num>
                          <m:d>
                            <m:dPr>
                              <m:ctrlPr>
                                <a:rPr lang="es-AR" b="1" i="1">
                                  <a:latin typeface="Cambria Math" panose="02040503050406030204" pitchFamily="18" charset="0"/>
                                </a:rPr>
                              </m:ctrlPr>
                            </m:dPr>
                            <m:e>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r>
                                <a:rPr lang="es-AR" b="1" i="1">
                                  <a:latin typeface="Cambria Math" panose="02040503050406030204" pitchFamily="18" charset="0"/>
                                </a:rPr>
                                <m:t>−</m:t>
                              </m:r>
                              <m:r>
                                <a:rPr lang="es-AR" b="1" i="1">
                                  <a:latin typeface="Cambria Math" panose="02040503050406030204" pitchFamily="18" charset="0"/>
                                </a:rPr>
                                <m:t>𝟏</m:t>
                              </m:r>
                            </m:e>
                          </m:d>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𝟏</m:t>
                              </m:r>
                            </m:sub>
                            <m:sup>
                              <m:r>
                                <a:rPr lang="es-AR" b="1" i="1">
                                  <a:latin typeface="Cambria Math" panose="02040503050406030204" pitchFamily="18" charset="0"/>
                                </a:rPr>
                                <m:t>𝟐</m:t>
                              </m:r>
                            </m:sup>
                          </m:sSubSup>
                          <m:r>
                            <a:rPr lang="es-AR" b="1" i="1">
                              <a:latin typeface="Cambria Math" panose="02040503050406030204" pitchFamily="18" charset="0"/>
                            </a:rPr>
                            <m:t>+</m:t>
                          </m:r>
                          <m:d>
                            <m:dPr>
                              <m:ctrlPr>
                                <a:rPr lang="es-AR" b="1" i="1">
                                  <a:latin typeface="Cambria Math" panose="02040503050406030204" pitchFamily="18" charset="0"/>
                                </a:rPr>
                              </m:ctrlPr>
                            </m:dPr>
                            <m:e>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r>
                                <a:rPr lang="es-AR" b="1" i="1">
                                  <a:latin typeface="Cambria Math" panose="02040503050406030204" pitchFamily="18" charset="0"/>
                                </a:rPr>
                                <m:t>−</m:t>
                              </m:r>
                              <m:r>
                                <a:rPr lang="es-AR" b="1" i="1">
                                  <a:latin typeface="Cambria Math" panose="02040503050406030204" pitchFamily="18" charset="0"/>
                                </a:rPr>
                                <m:t>𝟏</m:t>
                              </m:r>
                            </m:e>
                          </m:d>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r>
                            <a:rPr lang="es-AR" b="1" i="1">
                              <a:latin typeface="Cambria Math" panose="02040503050406030204" pitchFamily="18" charset="0"/>
                            </a:rPr>
                            <m:t>−</m:t>
                          </m:r>
                          <m:r>
                            <a:rPr lang="es-AR" b="1" i="1">
                              <a:latin typeface="Cambria Math" panose="02040503050406030204" pitchFamily="18" charset="0"/>
                            </a:rPr>
                            <m:t>𝟐</m:t>
                          </m:r>
                        </m:den>
                      </m:f>
                    </m:oMath>
                  </m:oMathPara>
                </a14:m>
                <a:endParaRPr lang="es-AR" dirty="0"/>
              </a:p>
              <a:p>
                <a:pPr algn="just"/>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1"/>
                <a:ext cx="9144000" cy="4061433"/>
              </a:xfrm>
              <a:prstGeom prst="rect">
                <a:avLst/>
              </a:prstGeom>
              <a:blipFill>
                <a:blip r:embed="rId2"/>
                <a:stretch>
                  <a:fillRect l="-533" t="-751"/>
                </a:stretch>
              </a:blipFill>
            </p:spPr>
            <p:txBody>
              <a:bodyPr/>
              <a:lstStyle/>
              <a:p>
                <a:r>
                  <a:rPr lang="es-AR">
                    <a:noFill/>
                  </a:rPr>
                  <a:t> </a:t>
                </a:r>
              </a:p>
            </p:txBody>
          </p:sp>
        </mc:Fallback>
      </mc:AlternateContent>
    </p:spTree>
    <p:extLst>
      <p:ext uri="{BB962C8B-B14F-4D97-AF65-F5344CB8AC3E}">
        <p14:creationId xmlns:p14="http://schemas.microsoft.com/office/powerpoint/2010/main" val="1933449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6CB89FD-48DA-4AC9-AEB6-0F9A823AA757}"/>
                  </a:ext>
                </a:extLst>
              </p:cNvPr>
              <p:cNvSpPr/>
              <p:nvPr/>
            </p:nvSpPr>
            <p:spPr>
              <a:xfrm>
                <a:off x="1524000" y="908720"/>
                <a:ext cx="9144000" cy="5314468"/>
              </a:xfrm>
              <a:prstGeom prst="rect">
                <a:avLst/>
              </a:prstGeom>
            </p:spPr>
            <p:txBody>
              <a:bodyPr wrap="square">
                <a:spAutoFit/>
              </a:bodyPr>
              <a:lstStyle/>
              <a:p>
                <a:pPr algn="just"/>
                <a:r>
                  <a:rPr lang="es-AR" b="1" dirty="0">
                    <a:solidFill>
                      <a:srgbClr val="FF0000"/>
                    </a:solidFill>
                  </a:rPr>
                  <a:t>Intervalos de Confianza para dos Poblaciones</a:t>
                </a:r>
              </a:p>
              <a:p>
                <a:pPr algn="just"/>
                <a:endParaRPr lang="es-AR" b="1" dirty="0">
                  <a:solidFill>
                    <a:srgbClr val="FF0000"/>
                  </a:solidFill>
                </a:endParaRPr>
              </a:p>
              <a:p>
                <a:pPr lvl="0"/>
                <a:r>
                  <a:rPr lang="es-AR" b="1" dirty="0">
                    <a:solidFill>
                      <a:srgbClr val="FF0000"/>
                    </a:solidFill>
                  </a:rPr>
                  <a:t>IC para estimar </a:t>
                </a:r>
                <a14:m>
                  <m:oMath xmlns:m="http://schemas.openxmlformats.org/officeDocument/2006/math">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𝟏</m:t>
                            </m:r>
                          </m:sub>
                          <m:sup>
                            <m:r>
                              <a:rPr lang="es-AR" b="1" i="1">
                                <a:latin typeface="Cambria Math" panose="02040503050406030204" pitchFamily="18" charset="0"/>
                              </a:rPr>
                              <m:t>𝟐</m:t>
                            </m:r>
                          </m:sup>
                        </m:sSubSup>
                      </m:den>
                    </m:f>
                  </m:oMath>
                </a14:m>
                <a:endParaRPr lang="es-AR" dirty="0"/>
              </a:p>
              <a:p>
                <a:pPr/>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𝑷</m:t>
                      </m:r>
                      <m:d>
                        <m:dPr>
                          <m:ctrlPr>
                            <a:rPr lang="es-AR" b="1" i="1">
                              <a:latin typeface="Cambria Math" panose="02040503050406030204" pitchFamily="18" charset="0"/>
                            </a:rPr>
                          </m:ctrlPr>
                        </m:dPr>
                        <m:e>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𝟏</m:t>
                                  </m:r>
                                </m:sub>
                                <m:sup>
                                  <m:r>
                                    <a:rPr lang="es-AR" b="1" i="1">
                                      <a:latin typeface="Cambria Math" panose="02040503050406030204" pitchFamily="18" charset="0"/>
                                    </a:rPr>
                                    <m:t>𝟐</m:t>
                                  </m:r>
                                </m:sup>
                              </m:sSubSup>
                            </m:den>
                          </m:f>
                          <m:f>
                            <m:fPr>
                              <m:ctrlPr>
                                <a:rPr lang="es-AR" b="1" i="1">
                                  <a:latin typeface="Cambria Math" panose="02040503050406030204" pitchFamily="18" charset="0"/>
                                </a:rPr>
                              </m:ctrlPr>
                            </m:fPr>
                            <m:num>
                              <m:r>
                                <a:rPr lang="es-AR" b="1" i="1">
                                  <a:latin typeface="Cambria Math" panose="02040503050406030204" pitchFamily="18" charset="0"/>
                                </a:rPr>
                                <m:t>𝟏</m:t>
                              </m:r>
                            </m:num>
                            <m:den>
                              <m:r>
                                <a:rPr lang="es-AR" b="1" i="1">
                                  <a:latin typeface="Cambria Math" panose="02040503050406030204" pitchFamily="18" charset="0"/>
                                </a:rPr>
                                <m:t>𝑩</m:t>
                              </m:r>
                            </m:den>
                          </m:f>
                          <m:r>
                            <a:rPr lang="es-AR" b="1" i="1">
                              <a:latin typeface="Cambria Math" panose="02040503050406030204" pitchFamily="18" charset="0"/>
                            </a:rPr>
                            <m:t>≤</m:t>
                          </m:r>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Sup>
                                <m:sSubSupPr>
                                  <m:ctrlPr>
                                    <a:rPr lang="es-AR" b="1" i="1">
                                      <a:latin typeface="Cambria Math" panose="02040503050406030204" pitchFamily="18" charset="0"/>
                                    </a:rPr>
                                  </m:ctrlPr>
                                </m:sSubSupPr>
                                <m:e>
                                  <m:r>
                                    <a:rPr lang="es-AR" b="1" i="1">
                                      <a:latin typeface="Cambria Math" panose="02040503050406030204" pitchFamily="18" charset="0"/>
                                    </a:rPr>
                                    <m:t>𝝈</m:t>
                                  </m:r>
                                </m:e>
                                <m:sub>
                                  <m:r>
                                    <a:rPr lang="es-AR" b="1" i="1">
                                      <a:latin typeface="Cambria Math" panose="02040503050406030204" pitchFamily="18" charset="0"/>
                                    </a:rPr>
                                    <m:t>𝟏</m:t>
                                  </m:r>
                                </m:sub>
                                <m:sup>
                                  <m:r>
                                    <a:rPr lang="es-AR" b="1" i="1">
                                      <a:latin typeface="Cambria Math" panose="02040503050406030204" pitchFamily="18" charset="0"/>
                                    </a:rPr>
                                    <m:t>𝟐</m:t>
                                  </m:r>
                                </m:sup>
                              </m:sSubSup>
                            </m:den>
                          </m:f>
                          <m:r>
                            <a:rPr lang="es-AR" b="1" i="1">
                              <a:latin typeface="Cambria Math" panose="02040503050406030204" pitchFamily="18" charset="0"/>
                            </a:rPr>
                            <m:t>≤</m:t>
                          </m:r>
                          <m:f>
                            <m:fPr>
                              <m:ctrlPr>
                                <a:rPr lang="es-AR" b="1" i="1">
                                  <a:latin typeface="Cambria Math" panose="02040503050406030204" pitchFamily="18" charset="0"/>
                                </a:rPr>
                              </m:ctrlPr>
                            </m:fPr>
                            <m:num>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𝟐</m:t>
                                  </m:r>
                                </m:sub>
                                <m:sup>
                                  <m:r>
                                    <a:rPr lang="es-AR" b="1" i="1">
                                      <a:latin typeface="Cambria Math" panose="02040503050406030204" pitchFamily="18" charset="0"/>
                                    </a:rPr>
                                    <m:t>𝟐</m:t>
                                  </m:r>
                                </m:sup>
                              </m:sSubSup>
                            </m:num>
                            <m:den>
                              <m:sSubSup>
                                <m:sSubSupPr>
                                  <m:ctrlPr>
                                    <a:rPr lang="es-AR" b="1" i="1">
                                      <a:latin typeface="Cambria Math" panose="02040503050406030204" pitchFamily="18" charset="0"/>
                                    </a:rPr>
                                  </m:ctrlPr>
                                </m:sSubSupPr>
                                <m:e>
                                  <m:r>
                                    <a:rPr lang="es-AR" b="1" i="1">
                                      <a:latin typeface="Cambria Math" panose="02040503050406030204" pitchFamily="18" charset="0"/>
                                    </a:rPr>
                                    <m:t>𝑺</m:t>
                                  </m:r>
                                </m:e>
                                <m:sub>
                                  <m:r>
                                    <a:rPr lang="es-AR" b="1" i="1">
                                      <a:latin typeface="Cambria Math" panose="02040503050406030204" pitchFamily="18" charset="0"/>
                                    </a:rPr>
                                    <m:t>𝟏</m:t>
                                  </m:r>
                                </m:sub>
                                <m:sup>
                                  <m:r>
                                    <a:rPr lang="es-AR" b="1" i="1">
                                      <a:latin typeface="Cambria Math" panose="02040503050406030204" pitchFamily="18" charset="0"/>
                                    </a:rPr>
                                    <m:t>𝟐</m:t>
                                  </m:r>
                                </m:sup>
                              </m:sSubSup>
                            </m:den>
                          </m:f>
                          <m:f>
                            <m:fPr>
                              <m:ctrlPr>
                                <a:rPr lang="es-AR" b="1" i="1">
                                  <a:latin typeface="Cambria Math" panose="02040503050406030204" pitchFamily="18" charset="0"/>
                                </a:rPr>
                              </m:ctrlPr>
                            </m:fPr>
                            <m:num>
                              <m:r>
                                <a:rPr lang="es-AR" b="1" i="1">
                                  <a:latin typeface="Cambria Math" panose="02040503050406030204" pitchFamily="18" charset="0"/>
                                </a:rPr>
                                <m:t>𝟏</m:t>
                              </m:r>
                            </m:num>
                            <m:den>
                              <m:r>
                                <a:rPr lang="es-AR" b="1" i="1">
                                  <a:latin typeface="Cambria Math" panose="02040503050406030204" pitchFamily="18" charset="0"/>
                                </a:rPr>
                                <m:t>𝑨</m:t>
                              </m:r>
                            </m:den>
                          </m:f>
                        </m:e>
                      </m:d>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r>
                        <a:rPr lang="es-AR" b="1" i="1">
                          <a:latin typeface="Cambria Math" panose="02040503050406030204" pitchFamily="18" charset="0"/>
                        </a:rPr>
                        <m:t>𝜶</m:t>
                      </m:r>
                    </m:oMath>
                  </m:oMathPara>
                </a14:m>
                <a:endParaRPr lang="es-AR" dirty="0"/>
              </a:p>
              <a:p>
                <a:r>
                  <a:rPr lang="es-AR" b="1" dirty="0"/>
                  <a:t> </a:t>
                </a:r>
                <a:endParaRPr lang="es-AR" dirty="0"/>
              </a:p>
              <a:p>
                <a:pPr/>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𝑩</m:t>
                      </m:r>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𝑭</m:t>
                          </m:r>
                        </m:e>
                        <m:sub>
                          <m:r>
                            <a:rPr lang="es-AR" b="1" i="1">
                              <a:latin typeface="Cambria Math" panose="02040503050406030204" pitchFamily="18" charset="0"/>
                            </a:rPr>
                            <m:t>𝟏</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𝜶</m:t>
                              </m:r>
                            </m:num>
                            <m:den>
                              <m:r>
                                <a:rPr lang="es-AR" b="1" i="1">
                                  <a:latin typeface="Cambria Math" panose="02040503050406030204" pitchFamily="18" charset="0"/>
                                </a:rPr>
                                <m:t>𝟐</m:t>
                              </m:r>
                            </m:den>
                          </m:f>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r>
                            <a:rPr lang="es-AR" b="1" i="1">
                              <a:latin typeface="Cambria Math" panose="02040503050406030204" pitchFamily="18" charset="0"/>
                            </a:rPr>
                            <m:t>−</m:t>
                          </m:r>
                          <m:r>
                            <a:rPr lang="es-AR" b="1" i="1">
                              <a:latin typeface="Cambria Math" panose="02040503050406030204" pitchFamily="18" charset="0"/>
                            </a:rPr>
                            <m:t>𝟏</m:t>
                          </m:r>
                        </m:sub>
                      </m:sSub>
                      <m:r>
                        <a:rPr lang="es-AR" b="1" i="1">
                          <a:latin typeface="Cambria Math" panose="02040503050406030204" pitchFamily="18" charset="0"/>
                        </a:rPr>
                        <m:t>               </m:t>
                      </m:r>
                      <m:r>
                        <a:rPr lang="es-AR" b="1" i="1">
                          <a:latin typeface="Cambria Math" panose="02040503050406030204" pitchFamily="18" charset="0"/>
                        </a:rPr>
                        <m:t>𝑨</m:t>
                      </m:r>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𝑭</m:t>
                          </m:r>
                        </m:e>
                        <m:sub>
                          <m:f>
                            <m:fPr>
                              <m:ctrlPr>
                                <a:rPr lang="es-AR" b="1" i="1">
                                  <a:latin typeface="Cambria Math" panose="02040503050406030204" pitchFamily="18" charset="0"/>
                                </a:rPr>
                              </m:ctrlPr>
                            </m:fPr>
                            <m:num>
                              <m:r>
                                <a:rPr lang="es-AR" b="1" i="1">
                                  <a:latin typeface="Cambria Math" panose="02040503050406030204" pitchFamily="18" charset="0"/>
                                </a:rPr>
                                <m:t>𝜶</m:t>
                              </m:r>
                            </m:num>
                            <m:den>
                              <m:r>
                                <a:rPr lang="es-AR" b="1" i="1">
                                  <a:latin typeface="Cambria Math" panose="02040503050406030204" pitchFamily="18" charset="0"/>
                                </a:rPr>
                                <m:t>𝟐</m:t>
                              </m:r>
                            </m:den>
                          </m:f>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r>
                            <a:rPr lang="es-AR" b="1" i="1">
                              <a:latin typeface="Cambria Math" panose="02040503050406030204" pitchFamily="18" charset="0"/>
                            </a:rPr>
                            <m:t>−</m:t>
                          </m:r>
                          <m:r>
                            <a:rPr lang="es-AR" b="1" i="1">
                              <a:latin typeface="Cambria Math" panose="02040503050406030204" pitchFamily="18" charset="0"/>
                            </a:rPr>
                            <m:t>𝟏</m:t>
                          </m:r>
                        </m:sub>
                      </m:sSub>
                    </m:oMath>
                  </m:oMathPara>
                </a14:m>
                <a:endParaRPr lang="es-AR" dirty="0"/>
              </a:p>
              <a:p>
                <a:pPr lvl="0"/>
                <a:endParaRPr lang="es-AR" b="1" dirty="0"/>
              </a:p>
              <a:p>
                <a:pPr lvl="0"/>
                <a:r>
                  <a:rPr lang="es-AR" b="1" dirty="0">
                    <a:solidFill>
                      <a:srgbClr val="FF0000"/>
                    </a:solidFill>
                  </a:rPr>
                  <a:t>IC para estimar</a:t>
                </a:r>
                <a:r>
                  <a:rPr lang="es-AR" b="1" dirty="0"/>
                  <a:t> </a:t>
                </a:r>
                <a14:m>
                  <m:oMath xmlns:m="http://schemas.openxmlformats.org/officeDocument/2006/math">
                    <m:sSub>
                      <m:sSubPr>
                        <m:ctrlPr>
                          <a:rPr lang="es-AR" b="1" i="1">
                            <a:latin typeface="Cambria Math" panose="02040503050406030204" pitchFamily="18" charset="0"/>
                          </a:rPr>
                        </m:ctrlPr>
                      </m:sSubPr>
                      <m:e>
                        <m:r>
                          <a:rPr lang="es-AR" b="1" i="1">
                            <a:latin typeface="Cambria Math" panose="02040503050406030204" pitchFamily="18" charset="0"/>
                          </a:rPr>
                          <m:t>𝒑</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𝒑</m:t>
                        </m:r>
                      </m:e>
                      <m:sub>
                        <m:r>
                          <a:rPr lang="es-AR" b="1" i="1">
                            <a:latin typeface="Cambria Math" panose="02040503050406030204" pitchFamily="18" charset="0"/>
                          </a:rPr>
                          <m:t>𝟐</m:t>
                        </m:r>
                      </m:sub>
                    </m:sSub>
                  </m:oMath>
                </a14:m>
                <a:endParaRPr lang="es-AR" dirty="0"/>
              </a:p>
              <a:p>
                <a:r>
                  <a:rPr lang="es-AR" b="1" dirty="0"/>
                  <a:t> </a:t>
                </a:r>
                <a:endParaRPr lang="es-AR" dirty="0"/>
              </a:p>
              <a:p>
                <a:pPr/>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𝑷</m:t>
                      </m:r>
                      <m:d>
                        <m:dPr>
                          <m:ctrlPr>
                            <a:rPr lang="es-AR" b="1" i="1">
                              <a:latin typeface="Cambria Math" panose="02040503050406030204" pitchFamily="18" charset="0"/>
                            </a:rPr>
                          </m:ctrlPr>
                        </m:dPr>
                        <m:e>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𝒑</m:t>
                                  </m:r>
                                </m:e>
                              </m:acc>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𝒑</m:t>
                                  </m:r>
                                </m:e>
                              </m:acc>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𝒁</m:t>
                              </m:r>
                            </m:e>
                            <m:sub>
                              <m:r>
                                <a:rPr lang="es-AR" b="1" i="1">
                                  <a:latin typeface="Cambria Math" panose="02040503050406030204" pitchFamily="18" charset="0"/>
                                </a:rPr>
                                <m:t>𝟏</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𝜶</m:t>
                                  </m:r>
                                </m:num>
                                <m:den>
                                  <m:r>
                                    <a:rPr lang="es-AR" b="1" i="1">
                                      <a:latin typeface="Cambria Math" panose="02040503050406030204" pitchFamily="18" charset="0"/>
                                    </a:rPr>
                                    <m:t>𝟐</m:t>
                                  </m:r>
                                </m:den>
                              </m:f>
                            </m:sub>
                          </m:sSub>
                          <m:rad>
                            <m:radPr>
                              <m:degHide m:val="on"/>
                              <m:ctrlPr>
                                <a:rPr lang="es-AR" b="1" i="1">
                                  <a:latin typeface="Cambria Math" panose="02040503050406030204" pitchFamily="18" charset="0"/>
                                </a:rPr>
                              </m:ctrlPr>
                            </m:radPr>
                            <m:deg/>
                            <m:e>
                              <m:acc>
                                <m:accPr>
                                  <m:chr m:val="̂"/>
                                  <m:ctrlPr>
                                    <a:rPr lang="es-AR" b="1" i="1">
                                      <a:latin typeface="Cambria Math" panose="02040503050406030204" pitchFamily="18" charset="0"/>
                                    </a:rPr>
                                  </m:ctrlPr>
                                </m:accPr>
                                <m:e>
                                  <m:r>
                                    <a:rPr lang="es-AR" b="1" i="1">
                                      <a:latin typeface="Cambria Math" panose="02040503050406030204" pitchFamily="18" charset="0"/>
                                    </a:rPr>
                                    <m:t>𝒑</m:t>
                                  </m:r>
                                </m:e>
                              </m:acc>
                              <m:acc>
                                <m:accPr>
                                  <m:chr m:val="̂"/>
                                  <m:ctrlPr>
                                    <a:rPr lang="es-AR" b="1" i="1">
                                      <a:latin typeface="Cambria Math" panose="02040503050406030204" pitchFamily="18" charset="0"/>
                                    </a:rPr>
                                  </m:ctrlPr>
                                </m:accPr>
                                <m:e>
                                  <m:r>
                                    <a:rPr lang="es-AR" b="1" i="1">
                                      <a:latin typeface="Cambria Math" panose="02040503050406030204" pitchFamily="18" charset="0"/>
                                    </a:rPr>
                                    <m:t>𝒒</m:t>
                                  </m:r>
                                </m:e>
                              </m:acc>
                              <m:d>
                                <m:dPr>
                                  <m:ctrlPr>
                                    <a:rPr lang="es-AR" b="1" i="1">
                                      <a:latin typeface="Cambria Math" panose="02040503050406030204" pitchFamily="18" charset="0"/>
                                    </a:rPr>
                                  </m:ctrlPr>
                                </m:dPr>
                                <m:e>
                                  <m:f>
                                    <m:fPr>
                                      <m:ctrlPr>
                                        <a:rPr lang="es-AR" b="1" i="1">
                                          <a:latin typeface="Cambria Math" panose="02040503050406030204" pitchFamily="18" charset="0"/>
                                        </a:rPr>
                                      </m:ctrlPr>
                                    </m:fPr>
                                    <m:num>
                                      <m:r>
                                        <a:rPr lang="es-AR" b="1" i="1">
                                          <a:latin typeface="Cambria Math" panose="02040503050406030204" pitchFamily="18" charset="0"/>
                                        </a:rPr>
                                        <m:t>𝟏</m:t>
                                      </m:r>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den>
                                  </m:f>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𝟏</m:t>
                                      </m:r>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e>
                              </m:d>
                            </m:e>
                          </m:rad>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𝒑</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𝒑</m:t>
                              </m:r>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𝒑</m:t>
                                  </m:r>
                                </m:e>
                              </m:acc>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𝒑</m:t>
                                  </m:r>
                                </m:e>
                              </m:acc>
                            </m:e>
                            <m:sub>
                              <m:r>
                                <a:rPr lang="es-AR" b="1" i="1">
                                  <a:latin typeface="Cambria Math" panose="02040503050406030204" pitchFamily="18" charset="0"/>
                                </a:rPr>
                                <m:t>𝟐</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𝒁</m:t>
                              </m:r>
                            </m:e>
                            <m:sub>
                              <m:r>
                                <a:rPr lang="es-AR" b="1" i="1">
                                  <a:latin typeface="Cambria Math" panose="02040503050406030204" pitchFamily="18" charset="0"/>
                                </a:rPr>
                                <m:t>𝟏</m:t>
                              </m:r>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𝜶</m:t>
                                  </m:r>
                                </m:num>
                                <m:den>
                                  <m:r>
                                    <a:rPr lang="es-AR" b="1" i="1">
                                      <a:latin typeface="Cambria Math" panose="02040503050406030204" pitchFamily="18" charset="0"/>
                                    </a:rPr>
                                    <m:t>𝟐</m:t>
                                  </m:r>
                                </m:den>
                              </m:f>
                            </m:sub>
                          </m:sSub>
                          <m:rad>
                            <m:radPr>
                              <m:degHide m:val="on"/>
                              <m:ctrlPr>
                                <a:rPr lang="es-AR" b="1" i="1">
                                  <a:latin typeface="Cambria Math" panose="02040503050406030204" pitchFamily="18" charset="0"/>
                                </a:rPr>
                              </m:ctrlPr>
                            </m:radPr>
                            <m:deg/>
                            <m:e>
                              <m:acc>
                                <m:accPr>
                                  <m:chr m:val="̂"/>
                                  <m:ctrlPr>
                                    <a:rPr lang="es-AR" b="1" i="1">
                                      <a:latin typeface="Cambria Math" panose="02040503050406030204" pitchFamily="18" charset="0"/>
                                    </a:rPr>
                                  </m:ctrlPr>
                                </m:accPr>
                                <m:e>
                                  <m:r>
                                    <a:rPr lang="es-AR" b="1" i="1">
                                      <a:latin typeface="Cambria Math" panose="02040503050406030204" pitchFamily="18" charset="0"/>
                                    </a:rPr>
                                    <m:t>𝒑</m:t>
                                  </m:r>
                                </m:e>
                              </m:acc>
                              <m:acc>
                                <m:accPr>
                                  <m:chr m:val="̂"/>
                                  <m:ctrlPr>
                                    <a:rPr lang="es-AR" b="1" i="1">
                                      <a:latin typeface="Cambria Math" panose="02040503050406030204" pitchFamily="18" charset="0"/>
                                    </a:rPr>
                                  </m:ctrlPr>
                                </m:accPr>
                                <m:e>
                                  <m:r>
                                    <a:rPr lang="es-AR" b="1" i="1">
                                      <a:latin typeface="Cambria Math" panose="02040503050406030204" pitchFamily="18" charset="0"/>
                                    </a:rPr>
                                    <m:t>𝒒</m:t>
                                  </m:r>
                                </m:e>
                              </m:acc>
                              <m:d>
                                <m:dPr>
                                  <m:ctrlPr>
                                    <a:rPr lang="es-AR" b="1" i="1">
                                      <a:latin typeface="Cambria Math" panose="02040503050406030204" pitchFamily="18" charset="0"/>
                                    </a:rPr>
                                  </m:ctrlPr>
                                </m:dPr>
                                <m:e>
                                  <m:f>
                                    <m:fPr>
                                      <m:ctrlPr>
                                        <a:rPr lang="es-AR" b="1" i="1">
                                          <a:latin typeface="Cambria Math" panose="02040503050406030204" pitchFamily="18" charset="0"/>
                                        </a:rPr>
                                      </m:ctrlPr>
                                    </m:fPr>
                                    <m:num>
                                      <m:r>
                                        <a:rPr lang="es-AR" b="1" i="1">
                                          <a:latin typeface="Cambria Math" panose="02040503050406030204" pitchFamily="18" charset="0"/>
                                        </a:rPr>
                                        <m:t>𝟏</m:t>
                                      </m:r>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den>
                                  </m:f>
                                  <m:r>
                                    <a:rPr lang="es-AR" b="1" i="1">
                                      <a:latin typeface="Cambria Math" panose="02040503050406030204" pitchFamily="18" charset="0"/>
                                    </a:rPr>
                                    <m:t>+</m:t>
                                  </m:r>
                                  <m:f>
                                    <m:fPr>
                                      <m:ctrlPr>
                                        <a:rPr lang="es-AR" b="1" i="1">
                                          <a:latin typeface="Cambria Math" panose="02040503050406030204" pitchFamily="18" charset="0"/>
                                        </a:rPr>
                                      </m:ctrlPr>
                                    </m:fPr>
                                    <m:num>
                                      <m:r>
                                        <a:rPr lang="es-AR" b="1" i="1">
                                          <a:latin typeface="Cambria Math" panose="02040503050406030204" pitchFamily="18" charset="0"/>
                                        </a:rPr>
                                        <m:t>𝟏</m:t>
                                      </m:r>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e>
                              </m:d>
                            </m:e>
                          </m:rad>
                        </m:e>
                      </m:d>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r>
                        <a:rPr lang="es-AR" b="1" i="1">
                          <a:latin typeface="Cambria Math" panose="02040503050406030204" pitchFamily="18" charset="0"/>
                        </a:rPr>
                        <m:t>𝜶</m:t>
                      </m:r>
                    </m:oMath>
                  </m:oMathPara>
                </a14:m>
                <a:endParaRPr lang="es-AR" dirty="0"/>
              </a:p>
              <a:p>
                <a:r>
                  <a:rPr lang="es-AR" dirty="0"/>
                  <a:t> </a:t>
                </a:r>
              </a:p>
              <a:p>
                <a:pPr/>
                <a14:m>
                  <m:oMathPara xmlns:m="http://schemas.openxmlformats.org/officeDocument/2006/math">
                    <m:oMathParaPr>
                      <m:jc m:val="centerGroup"/>
                    </m:oMathParaPr>
                    <m:oMath xmlns:m="http://schemas.openxmlformats.org/officeDocument/2006/math">
                      <m:acc>
                        <m:accPr>
                          <m:chr m:val="̂"/>
                          <m:ctrlPr>
                            <a:rPr lang="es-AR" b="1" i="1">
                              <a:latin typeface="Cambria Math" panose="02040503050406030204" pitchFamily="18" charset="0"/>
                            </a:rPr>
                          </m:ctrlPr>
                        </m:accPr>
                        <m:e>
                          <m:r>
                            <a:rPr lang="es-AR" b="1" i="1">
                              <a:latin typeface="Cambria Math" panose="02040503050406030204" pitchFamily="18" charset="0"/>
                            </a:rPr>
                            <m:t>𝒑</m:t>
                          </m:r>
                        </m:e>
                      </m:acc>
                      <m:r>
                        <a:rPr lang="es-AR" b="1" i="1">
                          <a:latin typeface="Cambria Math" panose="02040503050406030204" pitchFamily="18" charset="0"/>
                        </a:rPr>
                        <m:t>=</m:t>
                      </m:r>
                      <m:f>
                        <m:fPr>
                          <m:ctrlPr>
                            <a:rPr lang="es-AR" b="1" i="1">
                              <a:latin typeface="Cambria Math" panose="02040503050406030204" pitchFamily="18" charset="0"/>
                            </a:rPr>
                          </m:ctrlPr>
                        </m:fPr>
                        <m:num>
                          <m:sSub>
                            <m:sSubPr>
                              <m:ctrlPr>
                                <a:rPr lang="es-AR" b="1" i="1">
                                  <a:latin typeface="Cambria Math" panose="02040503050406030204" pitchFamily="18" charset="0"/>
                                </a:rPr>
                              </m:ctrlPr>
                            </m:sSubPr>
                            <m:e>
                              <m:r>
                                <a:rPr lang="es-AR" b="1" i="1">
                                  <a:latin typeface="Cambria Math" panose="02040503050406030204" pitchFamily="18" charset="0"/>
                                </a:rPr>
                                <m:t>𝑿</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𝑿</m:t>
                              </m:r>
                            </m:e>
                            <m:sub>
                              <m:r>
                                <a:rPr lang="es-AR" b="1" i="1">
                                  <a:latin typeface="Cambria Math" panose="02040503050406030204" pitchFamily="18" charset="0"/>
                                </a:rPr>
                                <m:t>𝟏</m:t>
                              </m:r>
                            </m:sub>
                          </m:sSub>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r>
                        <a:rPr lang="es-AR" b="1" i="1">
                          <a:latin typeface="Cambria Math" panose="02040503050406030204" pitchFamily="18" charset="0"/>
                        </a:rPr>
                        <m:t>=</m:t>
                      </m:r>
                      <m:f>
                        <m:fPr>
                          <m:ctrlPr>
                            <a:rPr lang="es-AR" b="1" i="1">
                              <a:latin typeface="Cambria Math" panose="02040503050406030204" pitchFamily="18" charset="0"/>
                            </a:rPr>
                          </m:ctrlPr>
                        </m:fPr>
                        <m:num>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𝒑</m:t>
                                  </m:r>
                                </m:e>
                              </m:acc>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sSub>
                            <m:sSubPr>
                              <m:ctrlPr>
                                <a:rPr lang="es-AR" b="1" i="1">
                                  <a:latin typeface="Cambria Math" panose="02040503050406030204" pitchFamily="18" charset="0"/>
                                </a:rPr>
                              </m:ctrlPr>
                            </m:sSubPr>
                            <m:e>
                              <m:acc>
                                <m:accPr>
                                  <m:chr m:val="̅"/>
                                  <m:ctrlPr>
                                    <a:rPr lang="es-AR" b="1" i="1">
                                      <a:latin typeface="Cambria Math" panose="02040503050406030204" pitchFamily="18" charset="0"/>
                                    </a:rPr>
                                  </m:ctrlPr>
                                </m:accPr>
                                <m:e>
                                  <m:r>
                                    <a:rPr lang="es-AR" b="1" i="1">
                                      <a:latin typeface="Cambria Math" panose="02040503050406030204" pitchFamily="18" charset="0"/>
                                    </a:rPr>
                                    <m:t>𝒑</m:t>
                                  </m:r>
                                </m:e>
                              </m:acc>
                            </m:e>
                            <m:sub>
                              <m:r>
                                <a:rPr lang="es-AR" b="1" i="1">
                                  <a:latin typeface="Cambria Math" panose="02040503050406030204" pitchFamily="18" charset="0"/>
                                </a:rPr>
                                <m:t>𝟐</m:t>
                              </m:r>
                            </m:sub>
                          </m:sSub>
                        </m:num>
                        <m:den>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𝟏</m:t>
                              </m:r>
                            </m:sub>
                          </m:sSub>
                          <m:r>
                            <a:rPr lang="es-AR" b="1" i="1">
                              <a:latin typeface="Cambria Math" panose="02040503050406030204" pitchFamily="18" charset="0"/>
                            </a:rPr>
                            <m:t>+</m:t>
                          </m:r>
                          <m:sSub>
                            <m:sSubPr>
                              <m:ctrlPr>
                                <a:rPr lang="es-AR" b="1" i="1">
                                  <a:latin typeface="Cambria Math" panose="02040503050406030204" pitchFamily="18" charset="0"/>
                                </a:rPr>
                              </m:ctrlPr>
                            </m:sSubPr>
                            <m:e>
                              <m:r>
                                <a:rPr lang="es-AR" b="1" i="1">
                                  <a:latin typeface="Cambria Math" panose="02040503050406030204" pitchFamily="18" charset="0"/>
                                </a:rPr>
                                <m:t>𝒏</m:t>
                              </m:r>
                            </m:e>
                            <m:sub>
                              <m:r>
                                <a:rPr lang="es-AR" b="1" i="1">
                                  <a:latin typeface="Cambria Math" panose="02040503050406030204" pitchFamily="18" charset="0"/>
                                </a:rPr>
                                <m:t>𝟐</m:t>
                              </m:r>
                            </m:sub>
                          </m:sSub>
                        </m:den>
                      </m:f>
                      <m:r>
                        <a:rPr lang="es-AR" b="1" i="1">
                          <a:latin typeface="Cambria Math" panose="02040503050406030204" pitchFamily="18" charset="0"/>
                        </a:rPr>
                        <m:t>             </m:t>
                      </m:r>
                      <m:acc>
                        <m:accPr>
                          <m:chr m:val="̂"/>
                          <m:ctrlPr>
                            <a:rPr lang="es-AR" b="1" i="1">
                              <a:latin typeface="Cambria Math" panose="02040503050406030204" pitchFamily="18" charset="0"/>
                            </a:rPr>
                          </m:ctrlPr>
                        </m:accPr>
                        <m:e>
                          <m:r>
                            <a:rPr lang="es-AR" b="1" i="1">
                              <a:latin typeface="Cambria Math" panose="02040503050406030204" pitchFamily="18" charset="0"/>
                            </a:rPr>
                            <m:t>𝒒</m:t>
                          </m:r>
                        </m:e>
                      </m:acc>
                      <m:r>
                        <a:rPr lang="es-AR" b="1" i="1">
                          <a:latin typeface="Cambria Math" panose="02040503050406030204" pitchFamily="18" charset="0"/>
                        </a:rPr>
                        <m:t>=</m:t>
                      </m:r>
                      <m:r>
                        <a:rPr lang="es-AR" b="1" i="1">
                          <a:latin typeface="Cambria Math" panose="02040503050406030204" pitchFamily="18" charset="0"/>
                        </a:rPr>
                        <m:t>𝟏</m:t>
                      </m:r>
                      <m:r>
                        <a:rPr lang="es-AR" b="1" i="1">
                          <a:latin typeface="Cambria Math" panose="02040503050406030204" pitchFamily="18" charset="0"/>
                        </a:rPr>
                        <m:t>−</m:t>
                      </m:r>
                      <m:acc>
                        <m:accPr>
                          <m:chr m:val="̂"/>
                          <m:ctrlPr>
                            <a:rPr lang="es-AR" b="1" i="1">
                              <a:latin typeface="Cambria Math" panose="02040503050406030204" pitchFamily="18" charset="0"/>
                            </a:rPr>
                          </m:ctrlPr>
                        </m:accPr>
                        <m:e>
                          <m:r>
                            <a:rPr lang="es-AR" b="1" i="1">
                              <a:latin typeface="Cambria Math" panose="02040503050406030204" pitchFamily="18" charset="0"/>
                            </a:rPr>
                            <m:t>𝒑</m:t>
                          </m:r>
                        </m:e>
                      </m:acc>
                    </m:oMath>
                  </m:oMathPara>
                </a14:m>
                <a:endParaRPr lang="es-AR" dirty="0"/>
              </a:p>
              <a:p>
                <a:pPr algn="just"/>
                <a:endParaRPr lang="es-AR" dirty="0"/>
              </a:p>
            </p:txBody>
          </p:sp>
        </mc:Choice>
        <mc:Fallback>
          <p:sp>
            <p:nvSpPr>
              <p:cNvPr id="2" name="Rectángulo 1">
                <a:extLst>
                  <a:ext uri="{FF2B5EF4-FFF2-40B4-BE49-F238E27FC236}">
                    <a16:creationId xmlns:a16="http://schemas.microsoft.com/office/drawing/2014/main" id="{96CB89FD-48DA-4AC9-AEB6-0F9A823AA757}"/>
                  </a:ext>
                </a:extLst>
              </p:cNvPr>
              <p:cNvSpPr>
                <a:spLocks noRot="1" noChangeAspect="1" noMove="1" noResize="1" noEditPoints="1" noAdjustHandles="1" noChangeArrowheads="1" noChangeShapeType="1" noTextEdit="1"/>
              </p:cNvSpPr>
              <p:nvPr/>
            </p:nvSpPr>
            <p:spPr>
              <a:xfrm>
                <a:off x="1524000" y="908720"/>
                <a:ext cx="9144000" cy="5314468"/>
              </a:xfrm>
              <a:prstGeom prst="rect">
                <a:avLst/>
              </a:prstGeom>
              <a:blipFill>
                <a:blip r:embed="rId2"/>
                <a:stretch>
                  <a:fillRect l="-533" t="-573"/>
                </a:stretch>
              </a:blipFill>
            </p:spPr>
            <p:txBody>
              <a:bodyPr/>
              <a:lstStyle/>
              <a:p>
                <a:r>
                  <a:rPr lang="es-AR">
                    <a:noFill/>
                  </a:rPr>
                  <a:t> </a:t>
                </a:r>
              </a:p>
            </p:txBody>
          </p:sp>
        </mc:Fallback>
      </mc:AlternateContent>
    </p:spTree>
    <p:extLst>
      <p:ext uri="{BB962C8B-B14F-4D97-AF65-F5344CB8AC3E}">
        <p14:creationId xmlns:p14="http://schemas.microsoft.com/office/powerpoint/2010/main" val="2673224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79576" y="3140969"/>
            <a:ext cx="7884368" cy="646331"/>
          </a:xfrm>
          <a:prstGeom prst="rect">
            <a:avLst/>
          </a:prstGeom>
          <a:noFill/>
        </p:spPr>
        <p:txBody>
          <a:bodyPr wrap="square" rtlCol="0">
            <a:spAutoFit/>
          </a:bodyPr>
          <a:lstStyle/>
          <a:p>
            <a:pPr algn="ctr"/>
            <a:r>
              <a:rPr lang="es-ES" sz="3600" b="1" dirty="0">
                <a:solidFill>
                  <a:srgbClr val="FF0000"/>
                </a:solidFill>
              </a:rPr>
              <a:t>Resolución de Ejercicio de la Guía</a:t>
            </a:r>
            <a:endParaRPr lang="es-AR" sz="2000" b="1" dirty="0">
              <a:solidFill>
                <a:srgbClr val="FF0000"/>
              </a:solidFill>
            </a:endParaRPr>
          </a:p>
        </p:txBody>
      </p:sp>
    </p:spTree>
    <p:extLst>
      <p:ext uri="{BB962C8B-B14F-4D97-AF65-F5344CB8AC3E}">
        <p14:creationId xmlns:p14="http://schemas.microsoft.com/office/powerpoint/2010/main" val="421819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AE785D0-28C2-447A-B10F-36C46042D1B2}"/>
              </a:ext>
            </a:extLst>
          </p:cNvPr>
          <p:cNvPicPr>
            <a:picLocks noChangeAspect="1"/>
          </p:cNvPicPr>
          <p:nvPr/>
        </p:nvPicPr>
        <p:blipFill>
          <a:blip r:embed="rId2"/>
          <a:stretch>
            <a:fillRect/>
          </a:stretch>
        </p:blipFill>
        <p:spPr>
          <a:xfrm>
            <a:off x="2063553" y="970684"/>
            <a:ext cx="7828869" cy="2478353"/>
          </a:xfrm>
          <a:prstGeom prst="rect">
            <a:avLst/>
          </a:prstGeom>
        </p:spPr>
      </p:pic>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C0F15478-F925-4B4A-844A-091249D33C64}"/>
                  </a:ext>
                </a:extLst>
              </p:cNvPr>
              <p:cNvSpPr txBox="1"/>
              <p:nvPr/>
            </p:nvSpPr>
            <p:spPr>
              <a:xfrm>
                <a:off x="1574171" y="3553492"/>
                <a:ext cx="58231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𝑋</m:t>
                      </m:r>
                      <m:r>
                        <a:rPr lang="es-AR" i="1">
                          <a:latin typeface="Cambria Math" panose="02040503050406030204" pitchFamily="18" charset="0"/>
                        </a:rPr>
                        <m:t>=</m:t>
                      </m:r>
                      <m:r>
                        <a:rPr lang="es-AR" i="1">
                          <a:latin typeface="Cambria Math" panose="02040503050406030204" pitchFamily="18" charset="0"/>
                        </a:rPr>
                        <m:t>𝑀𝑜𝑛𝑡𝑜</m:t>
                      </m:r>
                      <m:r>
                        <a:rPr lang="es-AR" i="1">
                          <a:latin typeface="Cambria Math" panose="02040503050406030204" pitchFamily="18" charset="0"/>
                        </a:rPr>
                        <m:t> </m:t>
                      </m:r>
                      <m:r>
                        <a:rPr lang="es-AR" i="1">
                          <a:latin typeface="Cambria Math" panose="02040503050406030204" pitchFamily="18" charset="0"/>
                        </a:rPr>
                        <m:t>𝑑𝑒</m:t>
                      </m:r>
                      <m:r>
                        <a:rPr lang="es-AR" i="1">
                          <a:latin typeface="Cambria Math" panose="02040503050406030204" pitchFamily="18" charset="0"/>
                        </a:rPr>
                        <m:t> </m:t>
                      </m:r>
                      <m:r>
                        <a:rPr lang="es-AR" i="1">
                          <a:latin typeface="Cambria Math" panose="02040503050406030204" pitchFamily="18" charset="0"/>
                        </a:rPr>
                        <m:t>𝑙𝑎𝑠</m:t>
                      </m:r>
                      <m:r>
                        <a:rPr lang="es-AR" i="1">
                          <a:latin typeface="Cambria Math" panose="02040503050406030204" pitchFamily="18" charset="0"/>
                        </a:rPr>
                        <m:t> </m:t>
                      </m:r>
                      <m:r>
                        <a:rPr lang="es-AR" i="1">
                          <a:latin typeface="Cambria Math" panose="02040503050406030204" pitchFamily="18" charset="0"/>
                        </a:rPr>
                        <m:t>𝑉𝑒𝑛𝑡𝑎𝑠</m:t>
                      </m:r>
                      <m:r>
                        <a:rPr lang="es-AR" i="1">
                          <a:latin typeface="Cambria Math" panose="02040503050406030204" pitchFamily="18" charset="0"/>
                        </a:rPr>
                        <m:t> </m:t>
                      </m:r>
                      <m:r>
                        <a:rPr lang="es-AR" i="1">
                          <a:latin typeface="Cambria Math" panose="02040503050406030204" pitchFamily="18" charset="0"/>
                        </a:rPr>
                        <m:t>𝑝𝑎𝑟𝑎</m:t>
                      </m:r>
                      <m:r>
                        <a:rPr lang="es-AR" i="1">
                          <a:latin typeface="Cambria Math" panose="02040503050406030204" pitchFamily="18" charset="0"/>
                        </a:rPr>
                        <m:t> </m:t>
                      </m:r>
                      <m:r>
                        <a:rPr lang="es-AR" i="1">
                          <a:latin typeface="Cambria Math" panose="02040503050406030204" pitchFamily="18" charset="0"/>
                        </a:rPr>
                        <m:t>𝑎𝑚𝑏𝑜𝑠</m:t>
                      </m:r>
                      <m:r>
                        <a:rPr lang="es-AR" i="1">
                          <a:latin typeface="Cambria Math" panose="02040503050406030204" pitchFamily="18" charset="0"/>
                        </a:rPr>
                        <m:t> </m:t>
                      </m:r>
                      <m:r>
                        <a:rPr lang="es-AR" i="1">
                          <a:latin typeface="Cambria Math" panose="02040503050406030204" pitchFamily="18" charset="0"/>
                        </a:rPr>
                        <m:t>𝑣𝑒𝑛𝑑𝑒𝑑𝑜𝑟𝑒𝑠</m:t>
                      </m:r>
                      <m:r>
                        <a:rPr lang="es-AR" i="1">
                          <a:latin typeface="Cambria Math" panose="02040503050406030204" pitchFamily="18" charset="0"/>
                        </a:rPr>
                        <m:t> (</m:t>
                      </m:r>
                      <m:r>
                        <a:rPr lang="es-AR" i="1">
                          <a:latin typeface="Cambria Math" panose="02040503050406030204" pitchFamily="18" charset="0"/>
                        </a:rPr>
                        <m:t>𝐸𝑛</m:t>
                      </m:r>
                      <m:r>
                        <a:rPr lang="es-AR" i="1">
                          <a:latin typeface="Cambria Math" panose="02040503050406030204" pitchFamily="18" charset="0"/>
                        </a:rPr>
                        <m:t> $)</m:t>
                      </m:r>
                    </m:oMath>
                  </m:oMathPara>
                </a14:m>
                <a:endParaRPr lang="es-AR" dirty="0"/>
              </a:p>
            </p:txBody>
          </p:sp>
        </mc:Choice>
        <mc:Fallback>
          <p:sp>
            <p:nvSpPr>
              <p:cNvPr id="4" name="CuadroTexto 3">
                <a:extLst>
                  <a:ext uri="{FF2B5EF4-FFF2-40B4-BE49-F238E27FC236}">
                    <a16:creationId xmlns:a16="http://schemas.microsoft.com/office/drawing/2014/main" id="{C0F15478-F925-4B4A-844A-091249D33C64}"/>
                  </a:ext>
                </a:extLst>
              </p:cNvPr>
              <p:cNvSpPr txBox="1">
                <a:spLocks noRot="1" noChangeAspect="1" noMove="1" noResize="1" noEditPoints="1" noAdjustHandles="1" noChangeArrowheads="1" noChangeShapeType="1" noTextEdit="1"/>
              </p:cNvSpPr>
              <p:nvPr/>
            </p:nvSpPr>
            <p:spPr>
              <a:xfrm>
                <a:off x="1574171" y="3553492"/>
                <a:ext cx="5823196" cy="276999"/>
              </a:xfrm>
              <a:prstGeom prst="rect">
                <a:avLst/>
              </a:prstGeom>
              <a:blipFill>
                <a:blip r:embed="rId3"/>
                <a:stretch>
                  <a:fillRect l="-733" t="-4444" r="-1361" b="-35556"/>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5" name="Rectángulo 4">
                <a:extLst>
                  <a:ext uri="{FF2B5EF4-FFF2-40B4-BE49-F238E27FC236}">
                    <a16:creationId xmlns:a16="http://schemas.microsoft.com/office/drawing/2014/main" id="{3EC15ABD-2E16-4A96-AD76-666A417EBC7C}"/>
                  </a:ext>
                </a:extLst>
              </p:cNvPr>
              <p:cNvSpPr/>
              <p:nvPr/>
            </p:nvSpPr>
            <p:spPr>
              <a:xfrm>
                <a:off x="1524000" y="3830490"/>
                <a:ext cx="5292080" cy="9233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i="1" dirty="0">
                              <a:latin typeface="Cambria Math" panose="02040503050406030204" pitchFamily="18" charset="0"/>
                            </a:rPr>
                          </m:ctrlPr>
                        </m:sSubPr>
                        <m:e>
                          <m:r>
                            <a:rPr lang="es-AR" i="1" dirty="0">
                              <a:latin typeface="Cambria Math" panose="02040503050406030204" pitchFamily="18" charset="0"/>
                            </a:rPr>
                            <m:t>𝑋</m:t>
                          </m:r>
                        </m:e>
                        <m:sub>
                          <m:r>
                            <a:rPr lang="es-AR" i="1" dirty="0">
                              <a:latin typeface="Cambria Math" panose="02040503050406030204" pitchFamily="18" charset="0"/>
                            </a:rPr>
                            <m:t>1</m:t>
                          </m:r>
                        </m:sub>
                      </m:sSub>
                      <m:r>
                        <a:rPr lang="es-AR" i="1">
                          <a:latin typeface="Cambria Math" panose="02040503050406030204" pitchFamily="18" charset="0"/>
                        </a:rPr>
                        <m:t> ~ </m:t>
                      </m:r>
                      <m:r>
                        <a:rPr lang="es-AR" i="1">
                          <a:latin typeface="Cambria Math" panose="02040503050406030204" pitchFamily="18" charset="0"/>
                        </a:rPr>
                        <m:t>𝑁</m:t>
                      </m:r>
                      <m:d>
                        <m:dPr>
                          <m:ctrlPr>
                            <a:rPr lang="es-AR" i="1">
                              <a:latin typeface="Cambria Math" panose="02040503050406030204" pitchFamily="18" charset="0"/>
                            </a:rPr>
                          </m:ctrlPr>
                        </m:dPr>
                        <m:e>
                          <m:r>
                            <a:rPr lang="es-AR" i="1">
                              <a:latin typeface="Cambria Math" panose="02040503050406030204" pitchFamily="18" charset="0"/>
                            </a:rPr>
                            <m:t>?,75</m:t>
                          </m:r>
                        </m:e>
                      </m:d>
                      <m:r>
                        <a:rPr lang="es-AR" i="1">
                          <a:latin typeface="Cambria Math" panose="02040503050406030204" pitchFamily="18" charset="0"/>
                        </a:rPr>
                        <m:t> </m:t>
                      </m:r>
                      <m:d>
                        <m:dPr>
                          <m:ctrlPr>
                            <a:rPr lang="es-AR" i="1">
                              <a:latin typeface="Cambria Math" panose="02040503050406030204" pitchFamily="18" charset="0"/>
                            </a:rPr>
                          </m:ctrlPr>
                        </m:dPr>
                        <m:e>
                          <m:r>
                            <a:rPr lang="es-AR" i="1">
                              <a:latin typeface="Cambria Math" panose="02040503050406030204" pitchFamily="18" charset="0"/>
                            </a:rPr>
                            <m:t>𝐻𝑒𝑟𝑛</m:t>
                          </m:r>
                          <m:r>
                            <a:rPr lang="es-AR" i="1">
                              <a:latin typeface="Cambria Math" panose="02040503050406030204" pitchFamily="18" charset="0"/>
                            </a:rPr>
                            <m:t>á</m:t>
                          </m:r>
                          <m:r>
                            <a:rPr lang="es-AR" i="1">
                              <a:latin typeface="Cambria Math" panose="02040503050406030204" pitchFamily="18" charset="0"/>
                            </a:rPr>
                            <m:t>𝑛</m:t>
                          </m:r>
                        </m:e>
                      </m:d>
                      <m:r>
                        <a:rPr lang="es-AR" i="1">
                          <a:latin typeface="Cambria Math" panose="02040503050406030204" pitchFamily="18" charset="0"/>
                        </a:rPr>
                        <m:t> </m:t>
                      </m:r>
                      <m:sSub>
                        <m:sSubPr>
                          <m:ctrlPr>
                            <a:rPr lang="es-AR" i="1" dirty="0">
                              <a:latin typeface="Cambria Math" panose="02040503050406030204" pitchFamily="18" charset="0"/>
                            </a:rPr>
                          </m:ctrlPr>
                        </m:sSubPr>
                        <m:e>
                          <m:r>
                            <a:rPr lang="es-AR" i="1" dirty="0">
                              <a:latin typeface="Cambria Math" panose="02040503050406030204" pitchFamily="18" charset="0"/>
                            </a:rPr>
                            <m:t>𝑋</m:t>
                          </m:r>
                        </m:e>
                        <m:sub>
                          <m:r>
                            <a:rPr lang="es-AR" i="1" dirty="0">
                              <a:latin typeface="Cambria Math" panose="02040503050406030204" pitchFamily="18" charset="0"/>
                            </a:rPr>
                            <m:t>2</m:t>
                          </m:r>
                        </m:sub>
                      </m:sSub>
                      <m:r>
                        <a:rPr lang="es-AR" i="1">
                          <a:latin typeface="Cambria Math" panose="02040503050406030204" pitchFamily="18" charset="0"/>
                        </a:rPr>
                        <m:t> ~ </m:t>
                      </m:r>
                      <m:r>
                        <a:rPr lang="es-AR" i="1">
                          <a:latin typeface="Cambria Math" panose="02040503050406030204" pitchFamily="18" charset="0"/>
                        </a:rPr>
                        <m:t>𝑁</m:t>
                      </m:r>
                      <m:d>
                        <m:dPr>
                          <m:ctrlPr>
                            <a:rPr lang="es-AR" i="1">
                              <a:latin typeface="Cambria Math" panose="02040503050406030204" pitchFamily="18" charset="0"/>
                            </a:rPr>
                          </m:ctrlPr>
                        </m:dPr>
                        <m:e>
                          <m:r>
                            <a:rPr lang="es-AR" i="1">
                              <a:latin typeface="Cambria Math" panose="02040503050406030204" pitchFamily="18" charset="0"/>
                            </a:rPr>
                            <m:t>?,</m:t>
                          </m:r>
                          <m:r>
                            <a:rPr lang="es-AR" i="1">
                              <a:latin typeface="Cambria Math" panose="02040503050406030204" pitchFamily="18" charset="0"/>
                            </a:rPr>
                            <m:t>50</m:t>
                          </m:r>
                        </m:e>
                      </m:d>
                      <m:d>
                        <m:dPr>
                          <m:ctrlPr>
                            <a:rPr lang="es-AR" i="1">
                              <a:latin typeface="Cambria Math" panose="02040503050406030204" pitchFamily="18" charset="0"/>
                            </a:rPr>
                          </m:ctrlPr>
                        </m:dPr>
                        <m:e>
                          <m:r>
                            <a:rPr lang="es-AR" i="1">
                              <a:latin typeface="Cambria Math" panose="02040503050406030204" pitchFamily="18" charset="0"/>
                            </a:rPr>
                            <m:t>𝑀𝑎</m:t>
                          </m:r>
                          <m:r>
                            <a:rPr lang="es-AR" i="1">
                              <a:latin typeface="Cambria Math" panose="02040503050406030204" pitchFamily="18" charset="0"/>
                            </a:rPr>
                            <m:t>. </m:t>
                          </m:r>
                          <m:r>
                            <a:rPr lang="es-AR" i="1">
                              <a:latin typeface="Cambria Math" panose="02040503050406030204" pitchFamily="18" charset="0"/>
                            </a:rPr>
                            <m:t>𝐽𝑢𝑙𝑖𝑎</m:t>
                          </m:r>
                        </m:e>
                      </m:d>
                    </m:oMath>
                  </m:oMathPara>
                </a14:m>
                <a:endParaRPr lang="es-A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AR" i="1" dirty="0">
                              <a:latin typeface="Cambria Math" panose="02040503050406030204" pitchFamily="18" charset="0"/>
                            </a:rPr>
                          </m:ctrlPr>
                        </m:sSubPr>
                        <m:e>
                          <m:r>
                            <a:rPr lang="es-AR" i="1" dirty="0">
                              <a:latin typeface="Cambria Math" panose="02040503050406030204" pitchFamily="18" charset="0"/>
                            </a:rPr>
                            <m:t>𝑛</m:t>
                          </m:r>
                        </m:e>
                        <m:sub>
                          <m:r>
                            <a:rPr lang="es-AR" i="1" dirty="0">
                              <a:latin typeface="Cambria Math" panose="02040503050406030204" pitchFamily="18" charset="0"/>
                            </a:rPr>
                            <m:t>1</m:t>
                          </m:r>
                        </m:sub>
                      </m:sSub>
                      <m:r>
                        <a:rPr lang="es-AR" i="1" dirty="0">
                          <a:latin typeface="Cambria Math" panose="02040503050406030204" pitchFamily="18" charset="0"/>
                        </a:rPr>
                        <m:t>=36</m:t>
                      </m:r>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r>
                        <a:rPr lang="es-AR" i="1">
                          <a:latin typeface="Cambria Math" panose="02040503050406030204" pitchFamily="18" charset="0"/>
                        </a:rPr>
                        <m:t>=</m:t>
                      </m:r>
                      <m:r>
                        <a:rPr lang="es-AR" i="1">
                          <a:latin typeface="Cambria Math" panose="02040503050406030204" pitchFamily="18" charset="0"/>
                        </a:rPr>
                        <m:t>3</m:t>
                      </m:r>
                      <m:r>
                        <a:rPr lang="es-AR" i="1">
                          <a:latin typeface="Cambria Math" panose="02040503050406030204" pitchFamily="18" charset="0"/>
                        </a:rPr>
                        <m:t>00</m:t>
                      </m:r>
                    </m:oMath>
                  </m:oMathPara>
                </a14:m>
                <a:endParaRPr lang="es-AR" dirty="0"/>
              </a:p>
              <a:p>
                <a:pPr/>
                <a14:m>
                  <m:oMathPara xmlns:m="http://schemas.openxmlformats.org/officeDocument/2006/math">
                    <m:oMathParaPr>
                      <m:jc m:val="centerGroup"/>
                    </m:oMathParaPr>
                    <m:oMath xmlns:m="http://schemas.openxmlformats.org/officeDocument/2006/math">
                      <m:sSub>
                        <m:sSubPr>
                          <m:ctrlPr>
                            <a:rPr lang="es-AR" i="1" dirty="0">
                              <a:latin typeface="Cambria Math" panose="02040503050406030204" pitchFamily="18" charset="0"/>
                            </a:rPr>
                          </m:ctrlPr>
                        </m:sSubPr>
                        <m:e>
                          <m:r>
                            <a:rPr lang="es-AR" i="1" dirty="0">
                              <a:latin typeface="Cambria Math" panose="02040503050406030204" pitchFamily="18" charset="0"/>
                            </a:rPr>
                            <m:t>𝑛</m:t>
                          </m:r>
                        </m:e>
                        <m:sub>
                          <m:r>
                            <a:rPr lang="es-AR" i="1" dirty="0">
                              <a:latin typeface="Cambria Math" panose="02040503050406030204" pitchFamily="18" charset="0"/>
                            </a:rPr>
                            <m:t>2</m:t>
                          </m:r>
                        </m:sub>
                      </m:sSub>
                      <m:r>
                        <a:rPr lang="es-AR" i="1" dirty="0">
                          <a:latin typeface="Cambria Math" panose="02040503050406030204" pitchFamily="18" charset="0"/>
                        </a:rPr>
                        <m:t>=</m:t>
                      </m:r>
                      <m:r>
                        <a:rPr lang="es-AR" i="1" dirty="0">
                          <a:latin typeface="Cambria Math" panose="02040503050406030204" pitchFamily="18" charset="0"/>
                        </a:rPr>
                        <m:t>40</m:t>
                      </m:r>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r>
                        <a:rPr lang="es-AR" i="1">
                          <a:latin typeface="Cambria Math" panose="02040503050406030204" pitchFamily="18" charset="0"/>
                        </a:rPr>
                        <m:t>=3</m:t>
                      </m:r>
                      <m:r>
                        <a:rPr lang="es-AR" i="1">
                          <a:latin typeface="Cambria Math" panose="02040503050406030204" pitchFamily="18" charset="0"/>
                        </a:rPr>
                        <m:t>5</m:t>
                      </m:r>
                      <m:r>
                        <a:rPr lang="es-AR" i="1">
                          <a:latin typeface="Cambria Math" panose="02040503050406030204" pitchFamily="18" charset="0"/>
                        </a:rPr>
                        <m:t>0</m:t>
                      </m:r>
                    </m:oMath>
                  </m:oMathPara>
                </a14:m>
                <a:endParaRPr lang="es-AR" dirty="0"/>
              </a:p>
            </p:txBody>
          </p:sp>
        </mc:Choice>
        <mc:Fallback>
          <p:sp>
            <p:nvSpPr>
              <p:cNvPr id="5" name="Rectángulo 4">
                <a:extLst>
                  <a:ext uri="{FF2B5EF4-FFF2-40B4-BE49-F238E27FC236}">
                    <a16:creationId xmlns:a16="http://schemas.microsoft.com/office/drawing/2014/main" id="{3EC15ABD-2E16-4A96-AD76-666A417EBC7C}"/>
                  </a:ext>
                </a:extLst>
              </p:cNvPr>
              <p:cNvSpPr>
                <a:spLocks noRot="1" noChangeAspect="1" noMove="1" noResize="1" noEditPoints="1" noAdjustHandles="1" noChangeArrowheads="1" noChangeShapeType="1" noTextEdit="1"/>
              </p:cNvSpPr>
              <p:nvPr/>
            </p:nvSpPr>
            <p:spPr>
              <a:xfrm>
                <a:off x="1524000" y="3830490"/>
                <a:ext cx="5292080" cy="923330"/>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7" name="Rectángulo 6">
                <a:extLst>
                  <a:ext uri="{FF2B5EF4-FFF2-40B4-BE49-F238E27FC236}">
                    <a16:creationId xmlns:a16="http://schemas.microsoft.com/office/drawing/2014/main" id="{9E48D586-8C2A-40C7-9437-7B796AE171D9}"/>
                  </a:ext>
                </a:extLst>
              </p:cNvPr>
              <p:cNvSpPr/>
              <p:nvPr/>
            </p:nvSpPr>
            <p:spPr>
              <a:xfrm>
                <a:off x="7968209" y="3830490"/>
                <a:ext cx="11278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=0.05</m:t>
                      </m:r>
                    </m:oMath>
                  </m:oMathPara>
                </a14:m>
                <a:endParaRPr lang="es-AR" dirty="0"/>
              </a:p>
            </p:txBody>
          </p:sp>
        </mc:Choice>
        <mc:Fallback>
          <p:sp>
            <p:nvSpPr>
              <p:cNvPr id="7" name="Rectángulo 6">
                <a:extLst>
                  <a:ext uri="{FF2B5EF4-FFF2-40B4-BE49-F238E27FC236}">
                    <a16:creationId xmlns:a16="http://schemas.microsoft.com/office/drawing/2014/main" id="{9E48D586-8C2A-40C7-9437-7B796AE171D9}"/>
                  </a:ext>
                </a:extLst>
              </p:cNvPr>
              <p:cNvSpPr>
                <a:spLocks noRot="1" noChangeAspect="1" noMove="1" noResize="1" noEditPoints="1" noAdjustHandles="1" noChangeArrowheads="1" noChangeShapeType="1" noTextEdit="1"/>
              </p:cNvSpPr>
              <p:nvPr/>
            </p:nvSpPr>
            <p:spPr>
              <a:xfrm>
                <a:off x="7968209" y="3830490"/>
                <a:ext cx="1127809" cy="369332"/>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8" name="Rectángulo 7">
                <a:extLst>
                  <a:ext uri="{FF2B5EF4-FFF2-40B4-BE49-F238E27FC236}">
                    <a16:creationId xmlns:a16="http://schemas.microsoft.com/office/drawing/2014/main" id="{41006A9F-054A-42DE-9059-51BDEEA3A51D}"/>
                  </a:ext>
                </a:extLst>
              </p:cNvPr>
              <p:cNvSpPr/>
              <p:nvPr/>
            </p:nvSpPr>
            <p:spPr>
              <a:xfrm>
                <a:off x="1593448" y="4858274"/>
                <a:ext cx="9074553" cy="1477328"/>
              </a:xfrm>
              <a:prstGeom prst="rect">
                <a:avLst/>
              </a:prstGeom>
            </p:spPr>
            <p:txBody>
              <a:bodyPr wrap="square">
                <a:spAutoFit/>
              </a:bodyPr>
              <a:lstStyle/>
              <a:p>
                <a:r>
                  <a:rPr lang="es-AR" b="1" dirty="0">
                    <a:solidFill>
                      <a:srgbClr val="FF0000"/>
                    </a:solidFill>
                  </a:rPr>
                  <a:t>Planteo de Hipótesis</a:t>
                </a:r>
              </a:p>
              <a:p>
                <a:endParaRPr lang="es-AR" dirty="0"/>
              </a:p>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ea typeface="Cambria Math" panose="02040503050406030204" pitchFamily="18" charset="0"/>
                        </a:rPr>
                        <m:t>≤0</m:t>
                      </m:r>
                      <m:r>
                        <a:rPr lang="es-AR" i="1">
                          <a:latin typeface="Cambria Math" panose="02040503050406030204" pitchFamily="18" charset="0"/>
                          <a:ea typeface="Cambria Math" panose="02040503050406030204" pitchFamily="18" charset="0"/>
                        </a:rPr>
                        <m:t> </m:t>
                      </m:r>
                    </m:oMath>
                  </m:oMathPara>
                </a14:m>
                <a:endParaRPr lang="es-AR" i="1" dirty="0">
                  <a:latin typeface="Cambria Math" panose="02040503050406030204" pitchFamily="18" charset="0"/>
                  <a:ea typeface="Cambria Math" panose="02040503050406030204" pitchFamily="18" charset="0"/>
                </a:endParaRPr>
              </a:p>
              <a:p>
                <a:endParaRPr lang="es-A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r>
                        <a:rPr lang="es-AR" i="1">
                          <a:latin typeface="Cambria Math" panose="02040503050406030204" pitchFamily="18" charset="0"/>
                          <a:ea typeface="Cambria Math" panose="02040503050406030204" pitchFamily="18" charset="0"/>
                        </a:rPr>
                        <m:t>&gt;</m:t>
                      </m:r>
                      <m:r>
                        <a:rPr lang="es-AR" i="1">
                          <a:latin typeface="Cambria Math" panose="02040503050406030204" pitchFamily="18" charset="0"/>
                          <a:ea typeface="Cambria Math" panose="02040503050406030204" pitchFamily="18" charset="0"/>
                        </a:rPr>
                        <m:t>0</m:t>
                      </m:r>
                    </m:oMath>
                  </m:oMathPara>
                </a14:m>
                <a:endParaRPr lang="es-AR" dirty="0"/>
              </a:p>
            </p:txBody>
          </p:sp>
        </mc:Choice>
        <mc:Fallback>
          <p:sp>
            <p:nvSpPr>
              <p:cNvPr id="8" name="Rectángulo 7">
                <a:extLst>
                  <a:ext uri="{FF2B5EF4-FFF2-40B4-BE49-F238E27FC236}">
                    <a16:creationId xmlns:a16="http://schemas.microsoft.com/office/drawing/2014/main" id="{41006A9F-054A-42DE-9059-51BDEEA3A51D}"/>
                  </a:ext>
                </a:extLst>
              </p:cNvPr>
              <p:cNvSpPr>
                <a:spLocks noRot="1" noChangeAspect="1" noMove="1" noResize="1" noEditPoints="1" noAdjustHandles="1" noChangeArrowheads="1" noChangeShapeType="1" noTextEdit="1"/>
              </p:cNvSpPr>
              <p:nvPr/>
            </p:nvSpPr>
            <p:spPr>
              <a:xfrm>
                <a:off x="1593448" y="4858274"/>
                <a:ext cx="9074553" cy="1477328"/>
              </a:xfrm>
              <a:prstGeom prst="rect">
                <a:avLst/>
              </a:prstGeom>
              <a:blipFill>
                <a:blip r:embed="rId6"/>
                <a:stretch>
                  <a:fillRect l="-537" t="-2479" b="-413"/>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2" name="Entrada de lápiz 1">
                <a:extLst>
                  <a:ext uri="{FF2B5EF4-FFF2-40B4-BE49-F238E27FC236}">
                    <a16:creationId xmlns:a16="http://schemas.microsoft.com/office/drawing/2014/main" id="{C953D4A4-E7A1-F156-FD26-414226C6EFF6}"/>
                  </a:ext>
                </a:extLst>
              </p14:cNvPr>
              <p14:cNvContentPartPr/>
              <p14:nvPr/>
            </p14:nvContentPartPr>
            <p14:xfrm>
              <a:off x="0" y="1130400"/>
              <a:ext cx="12186000" cy="5721480"/>
            </p14:xfrm>
          </p:contentPart>
        </mc:Choice>
        <mc:Fallback>
          <p:pic>
            <p:nvPicPr>
              <p:cNvPr id="2" name="Entrada de lápiz 1">
                <a:extLst>
                  <a:ext uri="{FF2B5EF4-FFF2-40B4-BE49-F238E27FC236}">
                    <a16:creationId xmlns:a16="http://schemas.microsoft.com/office/drawing/2014/main" id="{C953D4A4-E7A1-F156-FD26-414226C6EFF6}"/>
                  </a:ext>
                </a:extLst>
              </p:cNvPr>
              <p:cNvPicPr/>
              <p:nvPr/>
            </p:nvPicPr>
            <p:blipFill>
              <a:blip r:embed="rId8"/>
              <a:stretch>
                <a:fillRect/>
              </a:stretch>
            </p:blipFill>
            <p:spPr>
              <a:xfrm>
                <a:off x="-9360" y="1121040"/>
                <a:ext cx="12204720" cy="5740200"/>
              </a:xfrm>
              <a:prstGeom prst="rect">
                <a:avLst/>
              </a:prstGeom>
            </p:spPr>
          </p:pic>
        </mc:Fallback>
      </mc:AlternateContent>
    </p:spTree>
    <p:extLst>
      <p:ext uri="{BB962C8B-B14F-4D97-AF65-F5344CB8AC3E}">
        <p14:creationId xmlns:p14="http://schemas.microsoft.com/office/powerpoint/2010/main" val="1273547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F5A870AB-2692-43D1-AFF8-306B4A81ED39}"/>
                  </a:ext>
                </a:extLst>
              </p:cNvPr>
              <p:cNvSpPr/>
              <p:nvPr/>
            </p:nvSpPr>
            <p:spPr>
              <a:xfrm>
                <a:off x="1524000" y="908720"/>
                <a:ext cx="9144000" cy="5955926"/>
              </a:xfrm>
              <a:prstGeom prst="rect">
                <a:avLst/>
              </a:prstGeom>
            </p:spPr>
            <p:txBody>
              <a:bodyPr wrap="square">
                <a:spAutoFit/>
              </a:bodyPr>
              <a:lstStyle/>
              <a:p>
                <a:r>
                  <a:rPr lang="es-AR" b="1" dirty="0">
                    <a:solidFill>
                      <a:srgbClr val="FF0000"/>
                    </a:solidFill>
                  </a:rPr>
                  <a:t>Determinación del Estadígrafo de Prueba</a:t>
                </a:r>
              </a:p>
              <a:p>
                <a:endParaRPr lang="es-AR" dirty="0"/>
              </a:p>
              <a:p>
                <a:pPr/>
                <a14:m>
                  <m:oMathPara xmlns:m="http://schemas.openxmlformats.org/officeDocument/2006/math">
                    <m:oMathParaPr>
                      <m:jc m:val="centerGroup"/>
                    </m:oMathParaPr>
                    <m:oMath xmlns:m="http://schemas.openxmlformats.org/officeDocument/2006/math">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2</m:t>
                                  </m:r>
                                </m:sub>
                              </m:sSub>
                              <m:r>
                                <a:rPr lang="es-AR" i="1">
                                  <a:latin typeface="Cambria Math" panose="02040503050406030204" pitchFamily="18" charset="0"/>
                                </a:rPr>
                                <m:t>−</m:t>
                              </m:r>
                              <m:sSub>
                                <m:sSubPr>
                                  <m:ctrlPr>
                                    <a:rPr lang="es-AR" i="1">
                                      <a:latin typeface="Cambria Math" panose="02040503050406030204" pitchFamily="18" charset="0"/>
                                    </a:rPr>
                                  </m:ctrlPr>
                                </m:sSubPr>
                                <m:e>
                                  <m:acc>
                                    <m:accPr>
                                      <m:chr m:val="̅"/>
                                      <m:ctrlPr>
                                        <a:rPr lang="es-AR" i="1">
                                          <a:latin typeface="Cambria Math" panose="02040503050406030204" pitchFamily="18" charset="0"/>
                                        </a:rPr>
                                      </m:ctrlPr>
                                    </m:accPr>
                                    <m:e>
                                      <m:r>
                                        <a:rPr lang="es-AR" i="1">
                                          <a:latin typeface="Cambria Math" panose="02040503050406030204" pitchFamily="18" charset="0"/>
                                        </a:rPr>
                                        <m:t>𝑋</m:t>
                                      </m:r>
                                    </m:e>
                                  </m:acc>
                                </m:e>
                                <m:sub>
                                  <m:r>
                                    <a:rPr lang="es-AR" i="1">
                                      <a:latin typeface="Cambria Math" panose="02040503050406030204" pitchFamily="18" charset="0"/>
                                    </a:rPr>
                                    <m:t>1</m:t>
                                  </m:r>
                                </m:sub>
                              </m:sSub>
                            </m:e>
                          </m:d>
                          <m:r>
                            <a:rPr lang="es-AR" i="1">
                              <a:latin typeface="Cambria Math" panose="02040503050406030204" pitchFamily="18" charset="0"/>
                            </a:rPr>
                            <m:t>− </m:t>
                          </m:r>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2</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𝜇</m:t>
                                  </m:r>
                                </m:e>
                                <m:sub>
                                  <m:r>
                                    <a:rPr lang="es-AR" i="1">
                                      <a:latin typeface="Cambria Math" panose="02040503050406030204" pitchFamily="18" charset="0"/>
                                    </a:rPr>
                                    <m:t>1</m:t>
                                  </m:r>
                                </m:sub>
                              </m:sSub>
                            </m:e>
                          </m:d>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2</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2</m:t>
                                      </m:r>
                                    </m:sub>
                                  </m:sSub>
                                </m:den>
                              </m:f>
                              <m:r>
                                <a:rPr lang="es-AR" i="1">
                                  <a:latin typeface="Cambria Math" panose="02040503050406030204" pitchFamily="18" charset="0"/>
                                </a:rPr>
                                <m:t>+</m:t>
                              </m:r>
                              <m:f>
                                <m:fPr>
                                  <m:ctrlPr>
                                    <a:rPr lang="es-AR" i="1">
                                      <a:latin typeface="Cambria Math" panose="02040503050406030204" pitchFamily="18" charset="0"/>
                                    </a:rPr>
                                  </m:ctrlPr>
                                </m:fPr>
                                <m:num>
                                  <m:sSubSup>
                                    <m:sSubSupPr>
                                      <m:ctrlPr>
                                        <a:rPr lang="es-AR" i="1">
                                          <a:latin typeface="Cambria Math" panose="02040503050406030204" pitchFamily="18" charset="0"/>
                                        </a:rPr>
                                      </m:ctrlPr>
                                    </m:sSubSupPr>
                                    <m:e>
                                      <m:r>
                                        <a:rPr lang="es-AR" i="1">
                                          <a:latin typeface="Cambria Math" panose="02040503050406030204" pitchFamily="18" charset="0"/>
                                        </a:rPr>
                                        <m:t>𝜎</m:t>
                                      </m:r>
                                    </m:e>
                                    <m:sub>
                                      <m:r>
                                        <a:rPr lang="es-AR" i="1">
                                          <a:latin typeface="Cambria Math" panose="02040503050406030204" pitchFamily="18" charset="0"/>
                                        </a:rPr>
                                        <m:t>1</m:t>
                                      </m:r>
                                    </m:sub>
                                    <m:sup>
                                      <m:r>
                                        <a:rPr lang="es-AR" i="1">
                                          <a:latin typeface="Cambria Math" panose="02040503050406030204" pitchFamily="18" charset="0"/>
                                        </a:rPr>
                                        <m:t>2</m:t>
                                      </m:r>
                                    </m:sup>
                                  </m:sSubSup>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e>
                          </m:rad>
                        </m:den>
                      </m:f>
                      <m:r>
                        <a:rPr lang="es-AR" i="1">
                          <a:latin typeface="Cambria Math" panose="02040503050406030204" pitchFamily="18" charset="0"/>
                        </a:rPr>
                        <m:t>~</m:t>
                      </m:r>
                      <m:r>
                        <a:rPr lang="es-AR" i="1">
                          <a:latin typeface="Cambria Math" panose="02040503050406030204" pitchFamily="18" charset="0"/>
                        </a:rPr>
                        <m:t>𝑁</m:t>
                      </m:r>
                      <m:r>
                        <a:rPr lang="es-AR" i="1">
                          <a:latin typeface="Cambria Math" panose="02040503050406030204" pitchFamily="18" charset="0"/>
                        </a:rPr>
                        <m:t>(0,1)</m:t>
                      </m:r>
                    </m:oMath>
                  </m:oMathPara>
                </a14:m>
                <a:endParaRPr lang="es-AR" dirty="0"/>
              </a:p>
              <a:p>
                <a:endParaRPr lang="es-AR" i="1" dirty="0">
                  <a:latin typeface="Cambria Math" panose="02040503050406030204" pitchFamily="18" charset="0"/>
                </a:endParaRPr>
              </a:p>
              <a:p>
                <a:r>
                  <a:rPr lang="es-AR" b="1" dirty="0">
                    <a:solidFill>
                      <a:srgbClr val="FF0000"/>
                    </a:solidFill>
                  </a:rPr>
                  <a:t>Determinación de la Región Crítica</a:t>
                </a:r>
              </a:p>
              <a:p>
                <a:pPr algn="just"/>
                <a:r>
                  <a:rPr lang="es-AR" dirty="0"/>
                  <a:t>El signo positivo de la hipótesis alternativa me provee evidencia que la región crítica se ubica a derecha.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𝜇</m:t>
                    </m:r>
                    <m:r>
                      <a:rPr lang="es-AR" i="1">
                        <a:latin typeface="Cambria Math" panose="02040503050406030204" pitchFamily="18" charset="0"/>
                        <a:ea typeface="Cambria Math" panose="02040503050406030204" pitchFamily="18" charset="0"/>
                      </a:rPr>
                      <m:t>&gt;1780</m:t>
                    </m:r>
                  </m:oMath>
                </a14:m>
                <a:endParaRPr lang="es-AR" dirty="0"/>
              </a:p>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ea typeface="Cambria Math" panose="02040503050406030204" pitchFamily="18" charset="0"/>
                        </a:rPr>
                        <m:t>𝛼</m:t>
                      </m:r>
                      <m:r>
                        <a:rPr lang="es-AR" i="1">
                          <a:latin typeface="Cambria Math" panose="02040503050406030204" pitchFamily="18" charset="0"/>
                          <a:ea typeface="Cambria Math" panose="02040503050406030204" pitchFamily="18" charset="0"/>
                        </a:rPr>
                        <m:t>=0.05</m:t>
                      </m:r>
                    </m:oMath>
                  </m:oMathPara>
                </a14:m>
                <a:endParaRPr lang="es-AR" dirty="0"/>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endParaRPr lang="es-AR" b="1" dirty="0">
                  <a:solidFill>
                    <a:srgbClr val="FF0000"/>
                  </a:solidFill>
                </a:endParaRPr>
              </a:p>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𝑅</m:t>
                          </m:r>
                        </m:e>
                        <m:sub>
                          <m:r>
                            <a:rPr lang="es-AR" i="1">
                              <a:latin typeface="Cambria Math" panose="02040503050406030204" pitchFamily="18" charset="0"/>
                            </a:rPr>
                            <m:t>𝑐</m:t>
                          </m:r>
                        </m:sub>
                      </m:sSub>
                      <m:r>
                        <a:rPr lang="es-AR" i="1">
                          <a:latin typeface="Cambria Math" panose="02040503050406030204" pitchFamily="18" charset="0"/>
                        </a:rPr>
                        <m:t>:</m:t>
                      </m:r>
                      <m:r>
                        <a:rPr lang="es-AR" i="1">
                          <a:latin typeface="Cambria Math" panose="02040503050406030204" pitchFamily="18" charset="0"/>
                        </a:rPr>
                        <m:t>𝑍</m:t>
                      </m:r>
                      <m:r>
                        <a:rPr lang="es-AR" i="1">
                          <a:latin typeface="Cambria Math" panose="02040503050406030204" pitchFamily="18" charset="0"/>
                          <a:ea typeface="Cambria Math" panose="02040503050406030204" pitchFamily="18" charset="0"/>
                        </a:rPr>
                        <m:t>≥1,645</m:t>
                      </m:r>
                    </m:oMath>
                  </m:oMathPara>
                </a14:m>
                <a:endParaRPr lang="es-AR" b="1" dirty="0">
                  <a:solidFill>
                    <a:srgbClr val="FF0000"/>
                  </a:solidFill>
                </a:endParaRPr>
              </a:p>
              <a:p>
                <a:endParaRPr lang="es-AR" i="1" dirty="0">
                  <a:latin typeface="Cambria Math" panose="02040503050406030204" pitchFamily="18" charset="0"/>
                </a:endParaRPr>
              </a:p>
            </p:txBody>
          </p:sp>
        </mc:Choice>
        <mc:Fallback>
          <p:sp>
            <p:nvSpPr>
              <p:cNvPr id="2" name="Rectángulo 1">
                <a:extLst>
                  <a:ext uri="{FF2B5EF4-FFF2-40B4-BE49-F238E27FC236}">
                    <a16:creationId xmlns:a16="http://schemas.microsoft.com/office/drawing/2014/main" id="{F5A870AB-2692-43D1-AFF8-306B4A81ED39}"/>
                  </a:ext>
                </a:extLst>
              </p:cNvPr>
              <p:cNvSpPr>
                <a:spLocks noRot="1" noChangeAspect="1" noMove="1" noResize="1" noEditPoints="1" noAdjustHandles="1" noChangeArrowheads="1" noChangeShapeType="1" noTextEdit="1"/>
              </p:cNvSpPr>
              <p:nvPr/>
            </p:nvSpPr>
            <p:spPr>
              <a:xfrm>
                <a:off x="1524000" y="908720"/>
                <a:ext cx="9144000" cy="5955926"/>
              </a:xfrm>
              <a:prstGeom prst="rect">
                <a:avLst/>
              </a:prstGeom>
              <a:blipFill>
                <a:blip r:embed="rId2"/>
                <a:stretch>
                  <a:fillRect l="-533" t="-512" r="-533"/>
                </a:stretch>
              </a:blipFill>
            </p:spPr>
            <p:txBody>
              <a:bodyPr/>
              <a:lstStyle/>
              <a:p>
                <a:r>
                  <a:rPr lang="es-AR">
                    <a:noFill/>
                  </a:rPr>
                  <a:t> </a:t>
                </a:r>
              </a:p>
            </p:txBody>
          </p:sp>
        </mc:Fallback>
      </mc:AlternateContent>
      <p:pic>
        <p:nvPicPr>
          <p:cNvPr id="4" name="Imagen 3">
            <a:extLst>
              <a:ext uri="{FF2B5EF4-FFF2-40B4-BE49-F238E27FC236}">
                <a16:creationId xmlns:a16="http://schemas.microsoft.com/office/drawing/2014/main" id="{08E409ED-060C-4ED5-8114-FCB800DA09BE}"/>
              </a:ext>
            </a:extLst>
          </p:cNvPr>
          <p:cNvPicPr>
            <a:picLocks noChangeAspect="1"/>
          </p:cNvPicPr>
          <p:nvPr/>
        </p:nvPicPr>
        <p:blipFill>
          <a:blip r:embed="rId3"/>
          <a:stretch>
            <a:fillRect/>
          </a:stretch>
        </p:blipFill>
        <p:spPr>
          <a:xfrm>
            <a:off x="1524000" y="3429000"/>
            <a:ext cx="9144000" cy="215183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084FEA8E-6498-AA2D-B84F-083992707916}"/>
                  </a:ext>
                </a:extLst>
              </p14:cNvPr>
              <p14:cNvContentPartPr/>
              <p14:nvPr/>
            </p14:nvContentPartPr>
            <p14:xfrm>
              <a:off x="6095880" y="1111320"/>
              <a:ext cx="965520" cy="501840"/>
            </p14:xfrm>
          </p:contentPart>
        </mc:Choice>
        <mc:Fallback>
          <p:pic>
            <p:nvPicPr>
              <p:cNvPr id="3" name="Entrada de lápiz 2">
                <a:extLst>
                  <a:ext uri="{FF2B5EF4-FFF2-40B4-BE49-F238E27FC236}">
                    <a16:creationId xmlns:a16="http://schemas.microsoft.com/office/drawing/2014/main" id="{084FEA8E-6498-AA2D-B84F-083992707916}"/>
                  </a:ext>
                </a:extLst>
              </p:cNvPr>
              <p:cNvPicPr/>
              <p:nvPr/>
            </p:nvPicPr>
            <p:blipFill>
              <a:blip r:embed="rId5"/>
              <a:stretch>
                <a:fillRect/>
              </a:stretch>
            </p:blipFill>
            <p:spPr>
              <a:xfrm>
                <a:off x="6086520" y="1101960"/>
                <a:ext cx="984240" cy="520560"/>
              </a:xfrm>
              <a:prstGeom prst="rect">
                <a:avLst/>
              </a:prstGeom>
            </p:spPr>
          </p:pic>
        </mc:Fallback>
      </mc:AlternateContent>
    </p:spTree>
    <p:extLst>
      <p:ext uri="{BB962C8B-B14F-4D97-AF65-F5344CB8AC3E}">
        <p14:creationId xmlns:p14="http://schemas.microsoft.com/office/powerpoint/2010/main" val="1057628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F5A870AB-2692-43D1-AFF8-306B4A81ED39}"/>
                  </a:ext>
                </a:extLst>
              </p:cNvPr>
              <p:cNvSpPr/>
              <p:nvPr/>
            </p:nvSpPr>
            <p:spPr>
              <a:xfrm>
                <a:off x="1524000" y="908720"/>
                <a:ext cx="9144000" cy="5406416"/>
              </a:xfrm>
              <a:prstGeom prst="rect">
                <a:avLst/>
              </a:prstGeom>
            </p:spPr>
            <p:txBody>
              <a:bodyPr wrap="square">
                <a:spAutoFit/>
              </a:bodyPr>
              <a:lstStyle/>
              <a:p>
                <a:r>
                  <a:rPr lang="es-AR" b="1" dirty="0">
                    <a:solidFill>
                      <a:srgbClr val="FF0000"/>
                    </a:solidFill>
                  </a:rPr>
                  <a:t>Regla de Decisión</a:t>
                </a:r>
              </a:p>
              <a:p>
                <a:endParaRPr lang="es-AR" b="1" dirty="0">
                  <a:solidFill>
                    <a:srgbClr val="FF0000"/>
                  </a:solidFill>
                </a:endParaRPr>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m:t>
                          </m:r>
                        </m:e>
                        <m:sub>
                          <m:r>
                            <a:rPr lang="es-AR" i="1">
                              <a:latin typeface="Cambria Math" panose="02040503050406030204" pitchFamily="18" charset="0"/>
                              <a:ea typeface="Cambria Math" panose="02040503050406030204" pitchFamily="18" charset="0"/>
                            </a:rPr>
                            <m:t>𝑐</m:t>
                          </m:r>
                        </m:sub>
                      </m:sSub>
                      <m:r>
                        <a:rPr lang="es-AR" i="1">
                          <a:latin typeface="Cambria Math" panose="02040503050406030204" pitchFamily="18" charset="0"/>
                          <a:ea typeface="Cambria Math" panose="02040503050406030204" pitchFamily="18" charset="0"/>
                        </a:rPr>
                        <m:t> |</m:t>
                      </m:r>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≥1,645⇒</m:t>
                      </m:r>
                      <m:r>
                        <a:rPr lang="es-AR" i="1">
                          <a:latin typeface="Cambria Math" panose="02040503050406030204" pitchFamily="18" charset="0"/>
                          <a:ea typeface="Cambria Math" panose="02040503050406030204" pitchFamily="18" charset="0"/>
                        </a:rPr>
                        <m:t>𝑅</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𝑙𝑎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𝐻𝑖𝑝</m:t>
                          </m:r>
                          <m:r>
                            <a:rPr lang="es-AR" i="1">
                              <a:latin typeface="Cambria Math" panose="02040503050406030204" pitchFamily="18" charset="0"/>
                              <a:ea typeface="Cambria Math" panose="02040503050406030204" pitchFamily="18" charset="0"/>
                            </a:rPr>
                            <m:t>ó</m:t>
                          </m:r>
                          <m:r>
                            <a:rPr lang="es-AR" i="1">
                              <a:latin typeface="Cambria Math" panose="02040503050406030204" pitchFamily="18" charset="0"/>
                              <a:ea typeface="Cambria Math" panose="02040503050406030204" pitchFamily="18" charset="0"/>
                            </a:rPr>
                            <m:t>𝑡𝑒𝑠𝑖𝑠</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𝑁𝑢𝑙𝑎</m:t>
                          </m:r>
                        </m:e>
                      </m:d>
                    </m:oMath>
                  </m:oMathPara>
                </a14:m>
                <a:endParaRPr lang="es-AR" dirty="0">
                  <a:solidFill>
                    <a:srgbClr val="FF0000"/>
                  </a:solidFill>
                  <a:ea typeface="Cambria Math" panose="02040503050406030204" pitchFamily="18" charset="0"/>
                </a:endParaRPr>
              </a:p>
              <a:p>
                <a:pPr algn="just"/>
                <a:endParaRPr lang="es-AR" dirty="0">
                  <a:solidFill>
                    <a:srgbClr val="FF0000"/>
                  </a:solidFill>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𝑆𝑖</m:t>
                      </m:r>
                      <m:r>
                        <a:rPr lang="es-AR" i="1">
                          <a:latin typeface="Cambria Math" panose="02040503050406030204" pitchFamily="18" charset="0"/>
                        </a:rPr>
                        <m:t> </m:t>
                      </m:r>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𝑅</m:t>
                          </m:r>
                        </m:e>
                        <m:sub>
                          <m:r>
                            <a:rPr lang="es-AR" i="1">
                              <a:latin typeface="Cambria Math" panose="02040503050406030204" pitchFamily="18" charset="0"/>
                              <a:ea typeface="Cambria Math" panose="02040503050406030204" pitchFamily="18" charset="0"/>
                            </a:rPr>
                            <m:t>𝑐</m:t>
                          </m:r>
                        </m:sub>
                      </m:sSub>
                      <m:r>
                        <a:rPr lang="es-AR" i="1">
                          <a:latin typeface="Cambria Math" panose="02040503050406030204" pitchFamily="18" charset="0"/>
                          <a:ea typeface="Cambria Math" panose="02040503050406030204" pitchFamily="18" charset="0"/>
                        </a:rPr>
                        <m:t>|</m:t>
                      </m:r>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&lt;</m:t>
                      </m:r>
                      <m:r>
                        <a:rPr lang="es-AR" i="1">
                          <a:latin typeface="Cambria Math" panose="02040503050406030204" pitchFamily="18" charset="0"/>
                          <a:ea typeface="Cambria Math" panose="02040503050406030204" pitchFamily="18" charset="0"/>
                        </a:rPr>
                        <m:t>1,645⇒</m:t>
                      </m:r>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𝑅</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𝑙𝑎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𝐻𝑖𝑝</m:t>
                          </m:r>
                          <m:r>
                            <a:rPr lang="es-AR" i="1">
                              <a:latin typeface="Cambria Math" panose="02040503050406030204" pitchFamily="18" charset="0"/>
                              <a:ea typeface="Cambria Math" panose="02040503050406030204" pitchFamily="18" charset="0"/>
                            </a:rPr>
                            <m:t>ó</m:t>
                          </m:r>
                          <m:r>
                            <a:rPr lang="es-AR" i="1">
                              <a:latin typeface="Cambria Math" panose="02040503050406030204" pitchFamily="18" charset="0"/>
                              <a:ea typeface="Cambria Math" panose="02040503050406030204" pitchFamily="18" charset="0"/>
                            </a:rPr>
                            <m:t>𝑡𝑒𝑠𝑖𝑠</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𝑁𝑢𝑙𝑎</m:t>
                          </m:r>
                        </m:e>
                      </m:d>
                    </m:oMath>
                  </m:oMathPara>
                </a14:m>
                <a:endParaRPr lang="es-AR" dirty="0">
                  <a:ea typeface="Cambria Math" panose="02040503050406030204" pitchFamily="18" charset="0"/>
                </a:endParaRPr>
              </a:p>
              <a:p>
                <a:endParaRPr lang="es-AR" i="1" dirty="0">
                  <a:latin typeface="Cambria Math" panose="02040503050406030204" pitchFamily="18" charset="0"/>
                </a:endParaRPr>
              </a:p>
              <a:p>
                <a:r>
                  <a:rPr lang="es-AR" b="1" dirty="0">
                    <a:solidFill>
                      <a:srgbClr val="FF0000"/>
                    </a:solidFill>
                  </a:rPr>
                  <a:t>Cálculo del Valor Empírico</a:t>
                </a:r>
              </a:p>
              <a:p>
                <a:endParaRPr lang="es-A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m:t>
                      </m:r>
                      <m:f>
                        <m:fPr>
                          <m:ctrlPr>
                            <a:rPr lang="es-AR" i="1">
                              <a:latin typeface="Cambria Math" panose="02040503050406030204" pitchFamily="18" charset="0"/>
                            </a:rPr>
                          </m:ctrlPr>
                        </m:fPr>
                        <m:num>
                          <m:d>
                            <m:dPr>
                              <m:ctrlPr>
                                <a:rPr lang="es-AR" i="1">
                                  <a:latin typeface="Cambria Math" panose="02040503050406030204" pitchFamily="18" charset="0"/>
                                </a:rPr>
                              </m:ctrlPr>
                            </m:dPr>
                            <m:e>
                              <m:r>
                                <a:rPr lang="es-AR" i="1">
                                  <a:latin typeface="Cambria Math" panose="02040503050406030204" pitchFamily="18" charset="0"/>
                                </a:rPr>
                                <m:t>350</m:t>
                              </m:r>
                              <m:r>
                                <a:rPr lang="es-AR" i="1">
                                  <a:latin typeface="Cambria Math" panose="02040503050406030204" pitchFamily="18" charset="0"/>
                                </a:rPr>
                                <m:t>−</m:t>
                              </m:r>
                              <m:r>
                                <a:rPr lang="es-AR" i="1">
                                  <a:latin typeface="Cambria Math" panose="02040503050406030204" pitchFamily="18" charset="0"/>
                                </a:rPr>
                                <m:t>300</m:t>
                              </m:r>
                            </m:e>
                          </m:d>
                          <m:r>
                            <a:rPr lang="es-AR" i="1">
                              <a:latin typeface="Cambria Math" panose="02040503050406030204" pitchFamily="18" charset="0"/>
                            </a:rPr>
                            <m:t>−</m:t>
                          </m:r>
                          <m:r>
                            <a:rPr lang="es-AR" i="1">
                              <a:latin typeface="Cambria Math" panose="02040503050406030204" pitchFamily="18" charset="0"/>
                            </a:rPr>
                            <m:t>0</m:t>
                          </m:r>
                        </m:num>
                        <m:den>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50</m:t>
                                      </m:r>
                                    </m:e>
                                    <m:sup>
                                      <m:r>
                                        <a:rPr lang="es-AR" i="1">
                                          <a:latin typeface="Cambria Math" panose="02040503050406030204" pitchFamily="18" charset="0"/>
                                        </a:rPr>
                                        <m:t>2</m:t>
                                      </m:r>
                                    </m:sup>
                                  </m:sSup>
                                </m:num>
                                <m:den>
                                  <m:r>
                                    <a:rPr lang="es-AR" i="1">
                                      <a:latin typeface="Cambria Math" panose="02040503050406030204" pitchFamily="18" charset="0"/>
                                    </a:rPr>
                                    <m:t>40</m:t>
                                  </m:r>
                                </m:den>
                              </m:f>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75</m:t>
                                      </m:r>
                                    </m:e>
                                    <m:sup>
                                      <m:r>
                                        <a:rPr lang="es-AR" i="1">
                                          <a:latin typeface="Cambria Math" panose="02040503050406030204" pitchFamily="18" charset="0"/>
                                        </a:rPr>
                                        <m:t>2</m:t>
                                      </m:r>
                                    </m:sup>
                                  </m:sSup>
                                </m:num>
                                <m:den>
                                  <m:r>
                                    <a:rPr lang="es-AR" i="1">
                                      <a:latin typeface="Cambria Math" panose="02040503050406030204" pitchFamily="18" charset="0"/>
                                    </a:rPr>
                                    <m:t>36</m:t>
                                  </m:r>
                                </m:den>
                              </m:f>
                            </m:e>
                          </m:rad>
                        </m:den>
                      </m:f>
                      <m:r>
                        <a:rPr lang="es-AR" i="1">
                          <a:latin typeface="Cambria Math" panose="02040503050406030204" pitchFamily="18" charset="0"/>
                          <a:ea typeface="Cambria Math" panose="02040503050406030204" pitchFamily="18" charset="0"/>
                        </a:rPr>
                        <m:t>=3,38</m:t>
                      </m:r>
                    </m:oMath>
                  </m:oMathPara>
                </a14:m>
                <a:endParaRPr lang="es-AR" i="1" dirty="0">
                  <a:latin typeface="Cambria Math" panose="02040503050406030204" pitchFamily="18" charset="0"/>
                  <a:ea typeface="Cambria Math" panose="02040503050406030204" pitchFamily="18" charset="0"/>
                </a:endParaRPr>
              </a:p>
              <a:p>
                <a:endParaRPr lang="es-AR" i="1" dirty="0">
                  <a:latin typeface="Cambria Math" panose="02040503050406030204" pitchFamily="18" charset="0"/>
                  <a:ea typeface="Cambria Math" panose="02040503050406030204" pitchFamily="18" charset="0"/>
                </a:endParaRPr>
              </a:p>
              <a:p>
                <a:r>
                  <a:rPr lang="es-AR" b="1" dirty="0">
                    <a:solidFill>
                      <a:srgbClr val="FF0000"/>
                    </a:solidFill>
                  </a:rPr>
                  <a:t>Decisión Estadística</a:t>
                </a:r>
                <a:endParaRPr lang="es-AR" i="1" dirty="0">
                  <a:latin typeface="Cambria Math" panose="02040503050406030204" pitchFamily="18" charset="0"/>
                  <a:ea typeface="Cambria Math" panose="02040503050406030204" pitchFamily="18" charset="0"/>
                </a:endParaRPr>
              </a:p>
              <a:p>
                <a:endParaRPr lang="es-A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AR" i="1">
                              <a:latin typeface="Cambria Math" panose="02040503050406030204" pitchFamily="18" charset="0"/>
                              <a:ea typeface="Cambria Math" panose="02040503050406030204" pitchFamily="18" charset="0"/>
                            </a:rPr>
                          </m:ctrlPr>
                        </m:sSupPr>
                        <m:e>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𝑍</m:t>
                          </m:r>
                        </m:e>
                        <m:sup>
                          <m:r>
                            <a:rPr lang="es-AR" i="1">
                              <a:latin typeface="Cambria Math" panose="02040503050406030204" pitchFamily="18" charset="0"/>
                              <a:ea typeface="Cambria Math" panose="02040503050406030204" pitchFamily="18" charset="0"/>
                            </a:rPr>
                            <m:t>𝑒</m:t>
                          </m:r>
                        </m:sup>
                      </m:sSup>
                      <m:r>
                        <a:rPr lang="es-AR" i="1">
                          <a:latin typeface="Cambria Math" panose="02040503050406030204" pitchFamily="18" charset="0"/>
                          <a:ea typeface="Cambria Math" panose="02040503050406030204" pitchFamily="18" charset="0"/>
                        </a:rPr>
                        <m:t>≥1,645⇒</m:t>
                      </m:r>
                      <m:r>
                        <a:rPr lang="es-AR" i="1">
                          <a:latin typeface="Cambria Math" panose="02040503050406030204" pitchFamily="18" charset="0"/>
                          <a:ea typeface="Cambria Math" panose="02040503050406030204" pitchFamily="18" charset="0"/>
                        </a:rPr>
                        <m:t>𝑅</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𝐻</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d>
                        <m:dPr>
                          <m:ctrlPr>
                            <a:rPr lang="es-AR" i="1">
                              <a:latin typeface="Cambria Math" panose="02040503050406030204" pitchFamily="18" charset="0"/>
                              <a:ea typeface="Cambria Math" panose="02040503050406030204" pitchFamily="18" charset="0"/>
                            </a:rPr>
                          </m:ctrlPr>
                        </m:dPr>
                        <m:e>
                          <m:r>
                            <a:rPr lang="es-AR" i="1">
                              <a:latin typeface="Cambria Math" panose="02040503050406030204" pitchFamily="18" charset="0"/>
                              <a:ea typeface="Cambria Math" panose="02040503050406030204" pitchFamily="18" charset="0"/>
                            </a:rPr>
                            <m:t>𝑅𝑒𝑐h𝑎𝑧𝑜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𝑙𝑎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𝐻𝑖𝑝</m:t>
                          </m:r>
                          <m:r>
                            <a:rPr lang="es-AR" i="1">
                              <a:latin typeface="Cambria Math" panose="02040503050406030204" pitchFamily="18" charset="0"/>
                              <a:ea typeface="Cambria Math" panose="02040503050406030204" pitchFamily="18" charset="0"/>
                            </a:rPr>
                            <m:t>ó</m:t>
                          </m:r>
                          <m:r>
                            <a:rPr lang="es-AR" i="1">
                              <a:latin typeface="Cambria Math" panose="02040503050406030204" pitchFamily="18" charset="0"/>
                              <a:ea typeface="Cambria Math" panose="02040503050406030204" pitchFamily="18" charset="0"/>
                            </a:rPr>
                            <m:t>𝑡𝑒𝑠𝑖𝑠</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𝑁𝑢𝑙𝑎</m:t>
                          </m:r>
                        </m:e>
                      </m:d>
                    </m:oMath>
                  </m:oMathPara>
                </a14:m>
                <a:endParaRPr lang="es-AR" i="1" dirty="0">
                  <a:latin typeface="Cambria Math" panose="02040503050406030204" pitchFamily="18" charset="0"/>
                </a:endParaRPr>
              </a:p>
              <a:p>
                <a:endParaRPr lang="es-AR" i="1" dirty="0">
                  <a:latin typeface="Cambria Math" panose="02040503050406030204" pitchFamily="18" charset="0"/>
                </a:endParaRPr>
              </a:p>
              <a:p>
                <a:r>
                  <a:rPr lang="es-AR" b="1" dirty="0">
                    <a:solidFill>
                      <a:srgbClr val="FF0000"/>
                    </a:solidFill>
                  </a:rPr>
                  <a:t>Acción Derivada</a:t>
                </a:r>
              </a:p>
              <a:p>
                <a:endParaRPr lang="es-AR" i="1" dirty="0">
                  <a:latin typeface="Cambria Math" panose="02040503050406030204" pitchFamily="18" charset="0"/>
                </a:endParaRPr>
              </a:p>
              <a:p>
                <a:pPr algn="just"/>
                <a:r>
                  <a:rPr lang="es-AR" dirty="0">
                    <a:latin typeface="+mj-lt"/>
                  </a:rPr>
                  <a:t>Bajo la evidencia empírica se puede afirmar que María Julia es más eficiente que Hernán.</a:t>
                </a:r>
              </a:p>
            </p:txBody>
          </p:sp>
        </mc:Choice>
        <mc:Fallback>
          <p:sp>
            <p:nvSpPr>
              <p:cNvPr id="2" name="Rectángulo 1">
                <a:extLst>
                  <a:ext uri="{FF2B5EF4-FFF2-40B4-BE49-F238E27FC236}">
                    <a16:creationId xmlns:a16="http://schemas.microsoft.com/office/drawing/2014/main" id="{F5A870AB-2692-43D1-AFF8-306B4A81ED39}"/>
                  </a:ext>
                </a:extLst>
              </p:cNvPr>
              <p:cNvSpPr>
                <a:spLocks noRot="1" noChangeAspect="1" noMove="1" noResize="1" noEditPoints="1" noAdjustHandles="1" noChangeArrowheads="1" noChangeShapeType="1" noTextEdit="1"/>
              </p:cNvSpPr>
              <p:nvPr/>
            </p:nvSpPr>
            <p:spPr>
              <a:xfrm>
                <a:off x="1524000" y="908720"/>
                <a:ext cx="9144000" cy="5406416"/>
              </a:xfrm>
              <a:prstGeom prst="rect">
                <a:avLst/>
              </a:prstGeom>
              <a:blipFill>
                <a:blip r:embed="rId2"/>
                <a:stretch>
                  <a:fillRect l="-533" t="-564" b="-789"/>
                </a:stretch>
              </a:blipFill>
            </p:spPr>
            <p:txBody>
              <a:bodyPr/>
              <a:lstStyle/>
              <a:p>
                <a:r>
                  <a:rPr lang="es-AR">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7C6AB73A-3C19-143B-9406-4AA2EA9CEB72}"/>
                  </a:ext>
                </a:extLst>
              </p14:cNvPr>
              <p14:cNvContentPartPr/>
              <p14:nvPr/>
            </p14:nvContentPartPr>
            <p14:xfrm>
              <a:off x="5810400" y="2654280"/>
              <a:ext cx="6248520" cy="2597400"/>
            </p14:xfrm>
          </p:contentPart>
        </mc:Choice>
        <mc:Fallback>
          <p:pic>
            <p:nvPicPr>
              <p:cNvPr id="3" name="Entrada de lápiz 2">
                <a:extLst>
                  <a:ext uri="{FF2B5EF4-FFF2-40B4-BE49-F238E27FC236}">
                    <a16:creationId xmlns:a16="http://schemas.microsoft.com/office/drawing/2014/main" id="{7C6AB73A-3C19-143B-9406-4AA2EA9CEB72}"/>
                  </a:ext>
                </a:extLst>
              </p:cNvPr>
              <p:cNvPicPr/>
              <p:nvPr/>
            </p:nvPicPr>
            <p:blipFill>
              <a:blip r:embed="rId4"/>
              <a:stretch>
                <a:fillRect/>
              </a:stretch>
            </p:blipFill>
            <p:spPr>
              <a:xfrm>
                <a:off x="5801040" y="2644920"/>
                <a:ext cx="6267240" cy="2616120"/>
              </a:xfrm>
              <a:prstGeom prst="rect">
                <a:avLst/>
              </a:prstGeom>
            </p:spPr>
          </p:pic>
        </mc:Fallback>
      </mc:AlternateContent>
    </p:spTree>
    <p:extLst>
      <p:ext uri="{BB962C8B-B14F-4D97-AF65-F5344CB8AC3E}">
        <p14:creationId xmlns:p14="http://schemas.microsoft.com/office/powerpoint/2010/main" val="3894164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8" name="TextBox 8"/>
          <p:cNvSpPr txBox="1"/>
          <p:nvPr/>
        </p:nvSpPr>
        <p:spPr>
          <a:xfrm>
            <a:off x="1170428" y="2330766"/>
            <a:ext cx="736618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6000" b="1" dirty="0">
                <a:solidFill>
                  <a:srgbClr val="2E3192"/>
                </a:solidFill>
                <a:latin typeface="Century Gothic" panose="020B0502020202020204" pitchFamily="34" charset="0"/>
              </a:rPr>
              <a:t>Muchas gracias.</a:t>
            </a:r>
            <a:endParaRPr kumimoji="0" lang="es-AR" sz="6000" b="1" i="0" u="none" strike="noStrike" kern="1200" cap="none" spc="0" normalizeH="0" baseline="0" noProof="0" dirty="0">
              <a:ln>
                <a:noFill/>
              </a:ln>
              <a:solidFill>
                <a:srgbClr val="2E3192"/>
              </a:solidFill>
              <a:effectLst/>
              <a:uLnTx/>
              <a:uFillTx/>
              <a:latin typeface="Century Gothic" panose="020B0502020202020204" pitchFamily="34" charset="0"/>
            </a:endParaRPr>
          </a:p>
        </p:txBody>
      </p:sp>
      <p:sp>
        <p:nvSpPr>
          <p:cNvPr id="6" name="TextBox 8"/>
          <p:cNvSpPr txBox="1"/>
          <p:nvPr/>
        </p:nvSpPr>
        <p:spPr>
          <a:xfrm>
            <a:off x="1263411" y="3346429"/>
            <a:ext cx="6340715" cy="584775"/>
          </a:xfrm>
          <a:prstGeom prst="rect">
            <a:avLst/>
          </a:prstGeom>
          <a:noFill/>
        </p:spPr>
        <p:txBody>
          <a:bodyPr wrap="square" rtlCol="0">
            <a:spAutoFit/>
          </a:bodyPr>
          <a:lstStyle/>
          <a:p>
            <a:r>
              <a:rPr lang="es-ES" sz="3200" dirty="0">
                <a:solidFill>
                  <a:srgbClr val="FD8204"/>
                </a:solidFill>
                <a:latin typeface="Century Gothic" panose="020B0502020202020204" pitchFamily="34" charset="0"/>
              </a:rPr>
              <a:t>www.austral.edu.ar</a:t>
            </a:r>
          </a:p>
        </p:txBody>
      </p:sp>
      <p:pic>
        <p:nvPicPr>
          <p:cNvPr id="2" name="Audio 1">
            <a:hlinkClick r:id="" action="ppaction://media"/>
            <a:extLst>
              <a:ext uri="{FF2B5EF4-FFF2-40B4-BE49-F238E27FC236}">
                <a16:creationId xmlns:a16="http://schemas.microsoft.com/office/drawing/2014/main" id="{7A161ECE-A541-F423-9431-E125621EC99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2607398379"/>
      </p:ext>
    </p:extLst>
  </p:cSld>
  <p:clrMapOvr>
    <a:masterClrMapping/>
  </p:clrMapOvr>
  <p:transition spd="slow" advTm="221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9" fill="hold" display="0">
                  <p:stCondLst>
                    <p:cond delay="indefinite"/>
                  </p:stCondLst>
                  <p:endCondLst>
                    <p:cond evt="onStopAudio" delay="0">
                      <p:tgtEl>
                        <p:sldTgt/>
                      </p:tgtEl>
                    </p:cond>
                  </p:endCondLst>
                </p:cTn>
                <p:tgtEl>
                  <p:spTgt spid="2"/>
                </p:tgtEl>
              </p:cMediaNode>
            </p:audio>
          </p:childTnLst>
        </p:cTn>
      </p:par>
    </p:tnLst>
    <p:bldLst>
      <p:bldP spid="8"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5408597"/>
              </a:xfrm>
              <a:prstGeom prst="rect">
                <a:avLst/>
              </a:prstGeom>
            </p:spPr>
            <p:txBody>
              <a:bodyPr wrap="square">
                <a:spAutoFit/>
              </a:bodyPr>
              <a:lstStyle/>
              <a:p>
                <a:pPr algn="just"/>
                <a:r>
                  <a:rPr lang="es-AR" b="1" dirty="0">
                    <a:solidFill>
                      <a:srgbClr val="FF0000"/>
                    </a:solidFill>
                  </a:rPr>
                  <a:t>Cursos de Acción</a:t>
                </a:r>
              </a:p>
              <a:p>
                <a:pPr algn="just"/>
                <a:endParaRPr lang="es-AR" dirty="0"/>
              </a:p>
              <a:p>
                <a:pPr algn="just"/>
                <a:r>
                  <a:rPr lang="es-AR" dirty="0"/>
                  <a:t>Se denomina así a la acción que se llevaría a cabo, si se conociese el verdadero valor del parámetro </a:t>
                </a:r>
                <a14:m>
                  <m:oMath xmlns:m="http://schemas.openxmlformats.org/officeDocument/2006/math">
                    <m:r>
                      <a:rPr lang="es-AR" i="1">
                        <a:latin typeface="Cambria Math" panose="02040503050406030204" pitchFamily="18" charset="0"/>
                        <a:ea typeface="Cambria Math" panose="02040503050406030204" pitchFamily="18" charset="0"/>
                      </a:rPr>
                      <m:t>𝜃</m:t>
                    </m:r>
                  </m:oMath>
                </a14:m>
                <a:r>
                  <a:rPr lang="es-AR" dirty="0"/>
                  <a:t>.</a:t>
                </a:r>
              </a:p>
              <a:p>
                <a:pPr algn="just"/>
                <a:endParaRPr lang="es-AR" dirty="0"/>
              </a:p>
              <a:p>
                <a:pPr algn="just"/>
                <a:r>
                  <a:rPr lang="es-AR" b="1" dirty="0">
                    <a:solidFill>
                      <a:srgbClr val="FF0000"/>
                    </a:solidFill>
                  </a:rPr>
                  <a:t>Desigualdad equivalente a la Igualdad</a:t>
                </a:r>
              </a:p>
              <a:p>
                <a:pPr algn="just"/>
                <a:endParaRPr lang="es-AR" dirty="0"/>
              </a:p>
              <a:p>
                <a:pPr algn="just"/>
                <a:r>
                  <a:rPr lang="es-AR" dirty="0"/>
                  <a:t>Se denomina así aquella desigualdad entre el parámetro </a:t>
                </a:r>
                <a14:m>
                  <m:oMath xmlns:m="http://schemas.openxmlformats.org/officeDocument/2006/math">
                    <m:r>
                      <a:rPr lang="es-AR" i="1">
                        <a:latin typeface="Cambria Math" panose="02040503050406030204" pitchFamily="18" charset="0"/>
                        <a:ea typeface="Cambria Math" panose="02040503050406030204" pitchFamily="18" charset="0"/>
                      </a:rPr>
                      <m:t>𝜃</m:t>
                    </m:r>
                  </m:oMath>
                </a14:m>
                <a:r>
                  <a:rPr lang="es-AR" dirty="0"/>
                  <a:t> y el valor postulado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rPr>
                          <m:t>0</m:t>
                        </m:r>
                      </m:sub>
                    </m:sSub>
                  </m:oMath>
                </a14:m>
                <a:r>
                  <a:rPr lang="es-AR" dirty="0"/>
                  <a:t> que provoca el mismo curso de acción que se llevaría a cabo con la igualdad entre el valor del parámetro </a:t>
                </a:r>
                <a14:m>
                  <m:oMath xmlns:m="http://schemas.openxmlformats.org/officeDocument/2006/math">
                    <m:r>
                      <a:rPr lang="es-AR" i="1">
                        <a:latin typeface="Cambria Math" panose="02040503050406030204" pitchFamily="18" charset="0"/>
                        <a:ea typeface="Cambria Math" panose="02040503050406030204" pitchFamily="18" charset="0"/>
                      </a:rPr>
                      <m:t>𝜃</m:t>
                    </m:r>
                  </m:oMath>
                </a14:m>
                <a:r>
                  <a:rPr lang="es-AR" dirty="0"/>
                  <a:t> y el valor postulado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rPr>
                          <m:t>0</m:t>
                        </m:r>
                      </m:sub>
                    </m:sSub>
                  </m:oMath>
                </a14:m>
                <a:r>
                  <a:rPr lang="es-AR" dirty="0"/>
                  <a:t>.</a:t>
                </a:r>
              </a:p>
              <a:p>
                <a:pPr algn="just"/>
                <a:endParaRPr lang="es-AR" dirty="0"/>
              </a:p>
              <a:p>
                <a:pPr algn="just"/>
                <a:r>
                  <a:rPr lang="es-AR" b="1" dirty="0">
                    <a:solidFill>
                      <a:srgbClr val="FF0000"/>
                    </a:solidFill>
                  </a:rPr>
                  <a:t>Ejemplo</a:t>
                </a:r>
              </a:p>
              <a:p>
                <a:pPr algn="just"/>
                <a:r>
                  <a:rPr lang="es-AR" dirty="0"/>
                  <a:t>Si el parámetro poblacional es </a:t>
                </a:r>
                <a14:m>
                  <m:oMath xmlns:m="http://schemas.openxmlformats.org/officeDocument/2006/math">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𝜇</m:t>
                    </m:r>
                  </m:oMath>
                </a14:m>
                <a:r>
                  <a:rPr lang="es-AR" dirty="0"/>
                  <a:t> y se poseen los siguientes cursos de acción,</a:t>
                </a:r>
              </a:p>
              <a:p>
                <a:pPr algn="just"/>
                <a:endParaRPr lang="es-AR" dirty="0"/>
              </a:p>
              <a:p>
                <a:pPr algn="just"/>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ea typeface="Cambria Math" panose="02040503050406030204" pitchFamily="18" charset="0"/>
                        </a:rPr>
                        <m:t>𝑆𝑖</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𝜇</m:t>
                      </m:r>
                      <m:r>
                        <a:rPr lang="es-AR" i="1">
                          <a:latin typeface="Cambria Math" panose="02040503050406030204" pitchFamily="18" charset="0"/>
                          <a:ea typeface="Cambria Math" panose="02040503050406030204" pitchFamily="18" charset="0"/>
                        </a:rPr>
                        <m:t>=</m:t>
                      </m:r>
                      <m:d>
                        <m:dPr>
                          <m:begChr m:val="{"/>
                          <m:endChr m:val=""/>
                          <m:ctrlPr>
                            <a:rPr lang="es-AR" i="1">
                              <a:latin typeface="Cambria Math" panose="02040503050406030204" pitchFamily="18" charset="0"/>
                              <a:ea typeface="Cambria Math" panose="02040503050406030204" pitchFamily="18" charset="0"/>
                            </a:rPr>
                          </m:ctrlPr>
                        </m:dPr>
                        <m:e>
                          <m:eqArr>
                            <m:eqArrPr>
                              <m:ctrlPr>
                                <a:rPr lang="es-AR" i="1">
                                  <a:latin typeface="Cambria Math" panose="02040503050406030204" pitchFamily="18" charset="0"/>
                                  <a:ea typeface="Cambria Math" panose="02040503050406030204" pitchFamily="18" charset="0"/>
                                </a:rPr>
                              </m:ctrlPr>
                            </m:eqArrPr>
                            <m:e>
                              <m:r>
                                <a:rPr lang="es-AR" i="1">
                                  <a:latin typeface="Cambria Math" panose="02040503050406030204" pitchFamily="18" charset="0"/>
                                  <a:ea typeface="Cambria Math" panose="02040503050406030204" pitchFamily="18" charset="0"/>
                                </a:rPr>
                                <m:t>&gt;1500 ⇒</m:t>
                              </m:r>
                              <m:r>
                                <a:rPr lang="es-AR" i="1">
                                  <a:latin typeface="Cambria Math" panose="02040503050406030204" pitchFamily="18" charset="0"/>
                                  <a:ea typeface="Cambria Math" panose="02040503050406030204" pitchFamily="18" charset="0"/>
                                </a:rPr>
                                <m:t>𝑆𝑒</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𝑖𝑚𝑝𝑙𝑒𝑚𝑒𝑛𝑡𝑎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𝑒𝑙</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𝐼𝑀𝐹</m:t>
                              </m:r>
                            </m:e>
                            <m:e>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1500 ⇒</m:t>
                              </m:r>
                              <m:r>
                                <a:rPr lang="es-AR" i="1">
                                  <a:latin typeface="Cambria Math" panose="02040503050406030204" pitchFamily="18" charset="0"/>
                                  <a:ea typeface="Cambria Math" panose="02040503050406030204" pitchFamily="18" charset="0"/>
                                </a:rPr>
                                <m:t>𝑆𝑒</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𝑖𝑚𝑝𝑙𝑒𝑚𝑒𝑛𝑡𝑎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𝑒𝑙</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𝐼𝑀𝐹</m:t>
                              </m:r>
                            </m:e>
                            <m:e>
                              <m:r>
                                <a:rPr lang="es-AR" i="1">
                                  <a:latin typeface="Cambria Math" panose="02040503050406030204" pitchFamily="18" charset="0"/>
                                  <a:ea typeface="Cambria Math" panose="02040503050406030204" pitchFamily="18" charset="0"/>
                                </a:rPr>
                                <m:t>&lt;</m:t>
                              </m:r>
                              <m:r>
                                <a:rPr lang="es-AR" i="1">
                                  <a:latin typeface="Cambria Math" panose="02040503050406030204" pitchFamily="18" charset="0"/>
                                  <a:ea typeface="Cambria Math" panose="02040503050406030204" pitchFamily="18" charset="0"/>
                                </a:rPr>
                                <m:t>1500 ⇒</m:t>
                              </m:r>
                              <m:r>
                                <a:rPr lang="es-AR" i="1">
                                  <a:latin typeface="Cambria Math" panose="02040503050406030204" pitchFamily="18" charset="0"/>
                                  <a:ea typeface="Cambria Math" panose="02040503050406030204" pitchFamily="18" charset="0"/>
                                </a:rPr>
                                <m:t>𝑁𝑜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𝑆𝑒</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𝑖𝑚𝑝𝑙𝑒𝑚𝑒𝑛𝑡𝑎</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𝑒𝑙</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𝐼𝑀𝐹</m:t>
                              </m:r>
                            </m:e>
                          </m:eqArr>
                        </m:e>
                      </m:d>
                    </m:oMath>
                  </m:oMathPara>
                </a14:m>
                <a:endParaRPr lang="es-AR" dirty="0"/>
              </a:p>
              <a:p>
                <a:pPr algn="just"/>
                <a:endParaRPr lang="es-AR" dirty="0"/>
              </a:p>
              <a:p>
                <a:pPr algn="just"/>
                <a:r>
                  <a:rPr lang="es-AR" dirty="0"/>
                  <a:t>La desigualdad </a:t>
                </a:r>
                <a14:m>
                  <m:oMath xmlns:m="http://schemas.openxmlformats.org/officeDocument/2006/math">
                    <m:r>
                      <a:rPr lang="es-AR" i="1">
                        <a:latin typeface="Cambria Math" panose="02040503050406030204" pitchFamily="18" charset="0"/>
                        <a:ea typeface="Cambria Math" panose="02040503050406030204" pitchFamily="18" charset="0"/>
                      </a:rPr>
                      <m:t>&gt;</m:t>
                    </m:r>
                  </m:oMath>
                </a14:m>
                <a:r>
                  <a:rPr lang="es-AR" dirty="0"/>
                  <a:t> posee el mismo curso de acción que la igualdad </a:t>
                </a:r>
                <a14:m>
                  <m:oMath xmlns:m="http://schemas.openxmlformats.org/officeDocument/2006/math">
                    <m:r>
                      <a:rPr lang="es-AR" i="1">
                        <a:latin typeface="Cambria Math" panose="02040503050406030204" pitchFamily="18" charset="0"/>
                        <a:ea typeface="Cambria Math" panose="02040503050406030204" pitchFamily="18" charset="0"/>
                      </a:rPr>
                      <m:t>=</m:t>
                    </m:r>
                  </m:oMath>
                </a14:m>
                <a:r>
                  <a:rPr lang="es-AR" dirty="0"/>
                  <a:t>.</a:t>
                </a:r>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1"/>
                <a:ext cx="9144000" cy="5408597"/>
              </a:xfrm>
              <a:prstGeom prst="rect">
                <a:avLst/>
              </a:prstGeom>
              <a:blipFill>
                <a:blip r:embed="rId2"/>
                <a:stretch>
                  <a:fillRect l="-533" t="-564" r="-533" b="-902"/>
                </a:stretch>
              </a:blipFill>
            </p:spPr>
            <p:txBody>
              <a:bodyPr/>
              <a:lstStyle/>
              <a:p>
                <a:r>
                  <a:rPr lang="es-AR">
                    <a:noFill/>
                  </a:rPr>
                  <a:t> </a:t>
                </a:r>
              </a:p>
            </p:txBody>
          </p:sp>
        </mc:Fallback>
      </mc:AlternateContent>
    </p:spTree>
    <p:extLst>
      <p:ext uri="{BB962C8B-B14F-4D97-AF65-F5344CB8AC3E}">
        <p14:creationId xmlns:p14="http://schemas.microsoft.com/office/powerpoint/2010/main" val="138266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0"/>
                <a:ext cx="9144000" cy="5909310"/>
              </a:xfrm>
              <a:prstGeom prst="rect">
                <a:avLst/>
              </a:prstGeom>
            </p:spPr>
            <p:txBody>
              <a:bodyPr wrap="square">
                <a:spAutoFit/>
              </a:bodyPr>
              <a:lstStyle/>
              <a:p>
                <a:pPr algn="just"/>
                <a:r>
                  <a:rPr lang="es-AR" b="1" dirty="0">
                    <a:solidFill>
                      <a:srgbClr val="FF0000"/>
                    </a:solidFill>
                  </a:rPr>
                  <a:t>Hipótesis Nula</a:t>
                </a:r>
              </a:p>
              <a:p>
                <a:pPr algn="just"/>
                <a:r>
                  <a:rPr lang="es-AR" dirty="0"/>
                  <a:t>Se denomina aquella hipótesis que establece que la diferencia entre el verdadero valor del parámetro y el valor que se postula es cero. Formalmente,</a:t>
                </a:r>
              </a:p>
              <a:p>
                <a:pPr algn="just"/>
                <a:endParaRPr lang="es-AR" dirty="0"/>
              </a:p>
              <a:p>
                <a:pPr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oMath>
                  </m:oMathPara>
                </a14:m>
                <a:endParaRPr lang="es-AR" dirty="0"/>
              </a:p>
              <a:p>
                <a:pPr algn="just"/>
                <a:endParaRPr lang="es-AR" dirty="0"/>
              </a:p>
              <a:p>
                <a:pPr algn="just"/>
                <a:r>
                  <a:rPr lang="es-AR" dirty="0"/>
                  <a:t>A fines prácticos esta igualdad puede estar acompañada o no por alguna de las dos desigualdades, según sea el curso de acción a seguir y la existencia o no de alguna desigualdad equivalente. Se pueden distinguir dos tipos de hipótesis nula,</a:t>
                </a:r>
              </a:p>
              <a:p>
                <a:pPr algn="just"/>
                <a:endParaRPr lang="es-AR" dirty="0"/>
              </a:p>
              <a:p>
                <a:pPr marL="285750" indent="-285750" algn="just">
                  <a:buFontTx/>
                  <a:buChar char="-"/>
                </a:pPr>
                <a:r>
                  <a:rPr lang="es-AR" b="1" dirty="0"/>
                  <a:t>Hipótesis Nula Única</a:t>
                </a:r>
              </a:p>
              <a:p>
                <a:pPr marL="285750" indent="-285750" algn="just">
                  <a:buFontTx/>
                  <a:buChar char="-"/>
                </a:pPr>
                <a:endParaRPr lang="es-AR" dirty="0"/>
              </a:p>
              <a:p>
                <a:pPr lvl="1" algn="just"/>
                <a:r>
                  <a:rPr lang="es-AR" dirty="0"/>
                  <a:t>Cuando no hay desigualdad equivalente</a:t>
                </a:r>
              </a:p>
              <a:p>
                <a:pPr lvl="1" algn="just"/>
                <a:endParaRPr lang="es-AR" i="1" dirty="0">
                  <a:latin typeface="Cambria Math" panose="02040503050406030204" pitchFamily="18" charset="0"/>
                </a:endParaRPr>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oMath>
                  </m:oMathPara>
                </a14:m>
                <a:endParaRPr lang="es-AR" dirty="0"/>
              </a:p>
              <a:p>
                <a:pPr marL="285750" indent="-285750" algn="just">
                  <a:buFontTx/>
                  <a:buChar char="-"/>
                </a:pPr>
                <a:r>
                  <a:rPr lang="es-AR" b="1" dirty="0"/>
                  <a:t>Hipótesis Nula Múltiple</a:t>
                </a:r>
              </a:p>
              <a:p>
                <a:pPr marL="742950" lvl="1" indent="-285750" algn="just">
                  <a:buFontTx/>
                  <a:buChar char="-"/>
                </a:pPr>
                <a:endParaRPr lang="es-AR" dirty="0"/>
              </a:p>
              <a:p>
                <a:pPr lvl="1" algn="just"/>
                <a:r>
                  <a:rPr lang="es-AR" dirty="0"/>
                  <a:t>Cuando hay desigualdad equivalente</a:t>
                </a:r>
              </a:p>
              <a:p>
                <a:pPr lvl="1" algn="just"/>
                <a:endParaRPr lang="es-AR" dirty="0"/>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ó   </m:t>
                      </m:r>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oMath>
                  </m:oMathPara>
                </a14:m>
                <a:endParaRPr lang="es-AR" dirty="0"/>
              </a:p>
              <a:p>
                <a:pPr lvl="1" algn="just"/>
                <a:endParaRPr lang="es-AR" dirty="0"/>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0"/>
                <a:ext cx="9144000" cy="5909310"/>
              </a:xfrm>
              <a:prstGeom prst="rect">
                <a:avLst/>
              </a:prstGeom>
              <a:blipFill>
                <a:blip r:embed="rId2"/>
                <a:stretch>
                  <a:fillRect l="-533" t="-516" r="-533"/>
                </a:stretch>
              </a:blipFill>
            </p:spPr>
            <p:txBody>
              <a:bodyPr/>
              <a:lstStyle/>
              <a:p>
                <a:r>
                  <a:rPr lang="es-AR">
                    <a:noFill/>
                  </a:rPr>
                  <a:t> </a:t>
                </a:r>
              </a:p>
            </p:txBody>
          </p:sp>
        </mc:Fallback>
      </mc:AlternateContent>
    </p:spTree>
    <p:extLst>
      <p:ext uri="{BB962C8B-B14F-4D97-AF65-F5344CB8AC3E}">
        <p14:creationId xmlns:p14="http://schemas.microsoft.com/office/powerpoint/2010/main" val="1416945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0"/>
                <a:ext cx="9144000" cy="5355312"/>
              </a:xfrm>
              <a:prstGeom prst="rect">
                <a:avLst/>
              </a:prstGeom>
            </p:spPr>
            <p:txBody>
              <a:bodyPr wrap="square">
                <a:spAutoFit/>
              </a:bodyPr>
              <a:lstStyle/>
              <a:p>
                <a:pPr algn="just"/>
                <a:r>
                  <a:rPr lang="es-AR" b="1" dirty="0">
                    <a:solidFill>
                      <a:srgbClr val="FF0000"/>
                    </a:solidFill>
                  </a:rPr>
                  <a:t>Hipótesis Alternativa</a:t>
                </a:r>
              </a:p>
              <a:p>
                <a:pPr algn="just"/>
                <a:endParaRPr lang="es-AR" b="1" dirty="0">
                  <a:solidFill>
                    <a:srgbClr val="FF0000"/>
                  </a:solidFill>
                </a:endParaRPr>
              </a:p>
              <a:p>
                <a:pPr algn="just"/>
                <a:r>
                  <a:rPr lang="es-AR" dirty="0"/>
                  <a:t>Se denomina aquella hipótesis que debería cumplirse si la hipótesis nula no es cierta. Formalmente,</a:t>
                </a:r>
              </a:p>
              <a:p>
                <a:pPr algn="just"/>
                <a:endParaRPr lang="es-AR" dirty="0"/>
              </a:p>
              <a:p>
                <a:pPr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1</m:t>
                          </m:r>
                        </m:sub>
                      </m:sSub>
                    </m:oMath>
                  </m:oMathPara>
                </a14:m>
                <a:endParaRPr lang="es-AR" dirty="0"/>
              </a:p>
              <a:p>
                <a:pPr algn="just"/>
                <a:endParaRPr lang="es-AR" dirty="0"/>
              </a:p>
              <a:p>
                <a:pPr algn="just"/>
                <a:r>
                  <a:rPr lang="es-AR" dirty="0"/>
                  <a:t>A fines prácticos, se pueden distinguir dos tipos de planteos,</a:t>
                </a:r>
              </a:p>
              <a:p>
                <a:pPr algn="just"/>
                <a:endParaRPr lang="es-AR" dirty="0"/>
              </a:p>
              <a:p>
                <a:pPr marL="285750" indent="-285750" algn="just">
                  <a:buFontTx/>
                  <a:buChar char="-"/>
                </a:pPr>
                <a:r>
                  <a:rPr lang="es-AR" b="1" dirty="0"/>
                  <a:t>Planteo Bilateral (a dos colas)</a:t>
                </a:r>
              </a:p>
              <a:p>
                <a:pPr marL="285750" indent="-285750" algn="just">
                  <a:buFontTx/>
                  <a:buChar char="-"/>
                </a:pPr>
                <a:endParaRPr lang="es-AR" b="1" dirty="0"/>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r>
                        <a:rPr lang="es-AR">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oMath>
                  </m:oMathPara>
                </a14:m>
                <a:endParaRPr lang="es-AR" dirty="0"/>
              </a:p>
              <a:p>
                <a:pPr marL="285750" indent="-285750" algn="just">
                  <a:buFontTx/>
                  <a:buChar char="-"/>
                </a:pPr>
                <a:endParaRPr lang="es-AR" b="1" dirty="0"/>
              </a:p>
              <a:p>
                <a:pPr marL="285750" indent="-285750" algn="just">
                  <a:buFontTx/>
                  <a:buChar char="-"/>
                </a:pPr>
                <a:r>
                  <a:rPr lang="es-AR" b="1" dirty="0"/>
                  <a:t>Planteo Unilateral (a una cola)</a:t>
                </a:r>
              </a:p>
              <a:p>
                <a:pPr lvl="1" algn="just"/>
                <a:endParaRPr lang="es-AR" dirty="0"/>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&lt;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oMath>
                  </m:oMathPara>
                </a14:m>
                <a:endParaRPr lang="es-AR" i="1" dirty="0">
                  <a:latin typeface="Cambria Math" panose="02040503050406030204" pitchFamily="18" charset="0"/>
                  <a:ea typeface="Cambria Math" panose="02040503050406030204" pitchFamily="18" charset="0"/>
                </a:endParaRPr>
              </a:p>
              <a:p>
                <a:pPr lvl="1" algn="just"/>
                <a:endParaRPr lang="es-AR" i="1" dirty="0">
                  <a:latin typeface="Cambria Math" panose="02040503050406030204" pitchFamily="18" charset="0"/>
                </a:endParaRPr>
              </a:p>
              <a:p>
                <a:pPr lvl="1" algn="just"/>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r>
                        <a:rPr lang="es-AR" i="1">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𝐻</m:t>
                          </m:r>
                        </m:e>
                        <m:sub>
                          <m:r>
                            <a:rPr lang="es-AR" i="1">
                              <a:latin typeface="Cambria Math" panose="02040503050406030204" pitchFamily="18" charset="0"/>
                            </a:rPr>
                            <m:t>1</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𝜃</m:t>
                      </m:r>
                      <m:r>
                        <a:rPr lang="es-AR" i="1">
                          <a:latin typeface="Cambria Math" panose="02040503050406030204" pitchFamily="18" charset="0"/>
                          <a:ea typeface="Cambria Math" panose="02040503050406030204" pitchFamily="18" charset="0"/>
                        </a:rPr>
                        <m:t>&gt;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𝜃</m:t>
                          </m:r>
                        </m:e>
                        <m:sub>
                          <m:r>
                            <a:rPr lang="es-AR" i="1">
                              <a:latin typeface="Cambria Math" panose="02040503050406030204" pitchFamily="18" charset="0"/>
                              <a:ea typeface="Cambria Math" panose="02040503050406030204" pitchFamily="18" charset="0"/>
                            </a:rPr>
                            <m:t>0</m:t>
                          </m:r>
                        </m:sub>
                      </m:sSub>
                    </m:oMath>
                  </m:oMathPara>
                </a14:m>
                <a:endParaRPr lang="es-AR" dirty="0"/>
              </a:p>
              <a:p>
                <a:pPr lvl="1" algn="just"/>
                <a:endParaRPr lang="es-AR" dirty="0"/>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0"/>
                <a:ext cx="9144000" cy="5355312"/>
              </a:xfrm>
              <a:prstGeom prst="rect">
                <a:avLst/>
              </a:prstGeom>
              <a:blipFill>
                <a:blip r:embed="rId2"/>
                <a:stretch>
                  <a:fillRect l="-533" t="-569" r="-533"/>
                </a:stretch>
              </a:blipFill>
            </p:spPr>
            <p:txBody>
              <a:bodyPr/>
              <a:lstStyle/>
              <a:p>
                <a:r>
                  <a:rPr lang="es-AR">
                    <a:noFill/>
                  </a:rPr>
                  <a:t> </a:t>
                </a:r>
              </a:p>
            </p:txBody>
          </p:sp>
        </mc:Fallback>
      </mc:AlternateContent>
    </p:spTree>
    <p:extLst>
      <p:ext uri="{BB962C8B-B14F-4D97-AF65-F5344CB8AC3E}">
        <p14:creationId xmlns:p14="http://schemas.microsoft.com/office/powerpoint/2010/main" val="2040360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1A3F8037-1E92-4605-9FE4-048A197A5054}"/>
                  </a:ext>
                </a:extLst>
              </p:cNvPr>
              <p:cNvSpPr/>
              <p:nvPr/>
            </p:nvSpPr>
            <p:spPr>
              <a:xfrm>
                <a:off x="1524001" y="908721"/>
                <a:ext cx="9144000" cy="4812921"/>
              </a:xfrm>
              <a:prstGeom prst="rect">
                <a:avLst/>
              </a:prstGeom>
            </p:spPr>
            <p:txBody>
              <a:bodyPr wrap="square">
                <a:spAutoFit/>
              </a:bodyPr>
              <a:lstStyle/>
              <a:p>
                <a:pPr algn="just"/>
                <a:r>
                  <a:rPr lang="es-AR" b="1" dirty="0">
                    <a:solidFill>
                      <a:srgbClr val="FF0000"/>
                    </a:solidFill>
                  </a:rPr>
                  <a:t>Prueba de la Hipótesis Nula</a:t>
                </a:r>
              </a:p>
              <a:p>
                <a:pPr algn="just"/>
                <a:endParaRPr lang="es-AR" dirty="0"/>
              </a:p>
              <a:p>
                <a:pPr algn="just"/>
                <a:r>
                  <a:rPr lang="es-AR" dirty="0"/>
                  <a:t>Se denomina así a un método estadístico con el cual, a partir de los datos de una muestra aleatoria, se decide acerca de la veracidad o falsedad de la Hipótesis Nula formulada, pudiéndose calcular la probabilidad de cometer un error en la decisión tomada.</a:t>
                </a:r>
              </a:p>
              <a:p>
                <a:pPr algn="just"/>
                <a:endParaRPr lang="es-AR" dirty="0"/>
              </a:p>
              <a:p>
                <a:pPr algn="just"/>
                <a:r>
                  <a:rPr lang="es-AR" dirty="0"/>
                  <a:t>La hipótesis que se prueba para decidir si debe ser rechazada o no, siempre es la hipótesis nula. En vez de decir “Prueba de la Hipótesis Nula” se dirá “Prueba de Hipótesis”.</a:t>
                </a:r>
              </a:p>
              <a:p>
                <a:pPr algn="just"/>
                <a:endParaRPr lang="es-AR" dirty="0"/>
              </a:p>
              <a:p>
                <a:pPr algn="just"/>
                <a:r>
                  <a:rPr lang="es-AR" b="1" dirty="0">
                    <a:solidFill>
                      <a:srgbClr val="FF0000"/>
                    </a:solidFill>
                  </a:rPr>
                  <a:t>Estadígrafo de Prueba</a:t>
                </a:r>
              </a:p>
              <a:p>
                <a:pPr algn="just"/>
                <a:endParaRPr lang="es-AR" dirty="0"/>
              </a:p>
              <a:p>
                <a:pPr algn="just"/>
                <a:r>
                  <a:rPr lang="es-AR" dirty="0"/>
                  <a:t>Se denomina a un estadígrafo </a:t>
                </a:r>
                <a14:m>
                  <m:oMath xmlns:m="http://schemas.openxmlformats.org/officeDocument/2006/math">
                    <m:r>
                      <a:rPr lang="es-AR" b="1" i="1">
                        <a:latin typeface="Cambria Math" panose="02040503050406030204" pitchFamily="18" charset="0"/>
                      </a:rPr>
                      <m:t>𝒆𝒑</m:t>
                    </m:r>
                  </m:oMath>
                </a14:m>
                <a:r>
                  <a:rPr lang="es-AR" dirty="0"/>
                  <a:t> apropiado con el que se realiza la prueba de hipótesis que mida la discrepancia </a:t>
                </a:r>
                <a14:m>
                  <m:oMath xmlns:m="http://schemas.openxmlformats.org/officeDocument/2006/math">
                    <m:r>
                      <a:rPr lang="es-AR" b="1" i="1">
                        <a:latin typeface="Cambria Math" panose="02040503050406030204" pitchFamily="18" charset="0"/>
                      </a:rPr>
                      <m:t>𝒅</m:t>
                    </m:r>
                  </m:oMath>
                </a14:m>
                <a:r>
                  <a:rPr lang="es-AR" dirty="0"/>
                  <a:t> entre el parámetro a probar y el estimador correspondiente y, además, tiene una distribución de probabilidad conocida. Es una variable aleatoria que se genera transformando al estimador del parámetro.</a:t>
                </a:r>
              </a:p>
              <a:p>
                <a:pPr algn="just"/>
                <a:endParaRPr lang="es-AR" dirty="0"/>
              </a:p>
              <a:p>
                <a:pPr algn="just"/>
                <a14:m>
                  <m:oMathPara xmlns:m="http://schemas.openxmlformats.org/officeDocument/2006/math">
                    <m:oMathParaPr>
                      <m:jc m:val="centerGroup"/>
                    </m:oMathParaPr>
                    <m:oMath xmlns:m="http://schemas.openxmlformats.org/officeDocument/2006/math">
                      <m:r>
                        <a:rPr lang="es-AR" b="1" i="1">
                          <a:latin typeface="Cambria Math" panose="02040503050406030204" pitchFamily="18" charset="0"/>
                        </a:rPr>
                        <m:t>𝒆𝒑</m:t>
                      </m:r>
                      <m:r>
                        <a:rPr lang="es-AR" b="1" i="1">
                          <a:latin typeface="Cambria Math" panose="02040503050406030204" pitchFamily="18" charset="0"/>
                        </a:rPr>
                        <m:t>=</m:t>
                      </m:r>
                      <m:r>
                        <a:rPr lang="es-AR" b="1" i="1">
                          <a:latin typeface="Cambria Math" panose="02040503050406030204" pitchFamily="18" charset="0"/>
                        </a:rPr>
                        <m:t>𝒅</m:t>
                      </m:r>
                      <m:r>
                        <a:rPr lang="es-AR" b="1" i="1">
                          <a:latin typeface="Cambria Math" panose="02040503050406030204" pitchFamily="18" charset="0"/>
                        </a:rPr>
                        <m:t>(</m:t>
                      </m:r>
                      <m:acc>
                        <m:accPr>
                          <m:chr m:val="̂"/>
                          <m:ctrlPr>
                            <a:rPr lang="es-AR" b="1" i="1">
                              <a:latin typeface="Cambria Math" panose="02040503050406030204" pitchFamily="18" charset="0"/>
                            </a:rPr>
                          </m:ctrlPr>
                        </m:accPr>
                        <m:e>
                          <m:r>
                            <a:rPr lang="es-AR" b="1" i="1">
                              <a:latin typeface="Cambria Math" panose="02040503050406030204" pitchFamily="18" charset="0"/>
                              <a:ea typeface="Cambria Math" panose="02040503050406030204" pitchFamily="18" charset="0"/>
                            </a:rPr>
                            <m:t>𝜽</m:t>
                          </m:r>
                        </m:e>
                      </m:acc>
                      <m:r>
                        <a:rPr lang="es-AR" b="1" i="1">
                          <a:latin typeface="Cambria Math" panose="02040503050406030204" pitchFamily="18" charset="0"/>
                        </a:rPr>
                        <m:t>;</m:t>
                      </m:r>
                      <m:r>
                        <a:rPr lang="es-AR" b="1" i="1">
                          <a:latin typeface="Cambria Math" panose="02040503050406030204" pitchFamily="18" charset="0"/>
                          <a:ea typeface="Cambria Math" panose="02040503050406030204" pitchFamily="18" charset="0"/>
                        </a:rPr>
                        <m:t>𝜽</m:t>
                      </m:r>
                      <m:r>
                        <a:rPr lang="es-AR" b="1" i="1">
                          <a:latin typeface="Cambria Math" panose="02040503050406030204" pitchFamily="18" charset="0"/>
                        </a:rPr>
                        <m:t>)</m:t>
                      </m:r>
                    </m:oMath>
                  </m:oMathPara>
                </a14:m>
                <a:endParaRPr lang="es-AR" dirty="0"/>
              </a:p>
            </p:txBody>
          </p:sp>
        </mc:Choice>
        <mc:Fallback>
          <p:sp>
            <p:nvSpPr>
              <p:cNvPr id="2" name="Rectángulo 1">
                <a:extLst>
                  <a:ext uri="{FF2B5EF4-FFF2-40B4-BE49-F238E27FC236}">
                    <a16:creationId xmlns:a16="http://schemas.microsoft.com/office/drawing/2014/main" id="{1A3F8037-1E92-4605-9FE4-048A197A5054}"/>
                  </a:ext>
                </a:extLst>
              </p:cNvPr>
              <p:cNvSpPr>
                <a:spLocks noRot="1" noChangeAspect="1" noMove="1" noResize="1" noEditPoints="1" noAdjustHandles="1" noChangeArrowheads="1" noChangeShapeType="1" noTextEdit="1"/>
              </p:cNvSpPr>
              <p:nvPr/>
            </p:nvSpPr>
            <p:spPr>
              <a:xfrm>
                <a:off x="1524001" y="908721"/>
                <a:ext cx="9144000" cy="4812921"/>
              </a:xfrm>
              <a:prstGeom prst="rect">
                <a:avLst/>
              </a:prstGeom>
              <a:blipFill>
                <a:blip r:embed="rId2"/>
                <a:stretch>
                  <a:fillRect l="-533" t="-633" r="-533" b="-127"/>
                </a:stretch>
              </a:blipFill>
            </p:spPr>
            <p:txBody>
              <a:bodyPr/>
              <a:lstStyle/>
              <a:p>
                <a:r>
                  <a:rPr lang="es-AR">
                    <a:noFill/>
                  </a:rPr>
                  <a:t> </a:t>
                </a:r>
              </a:p>
            </p:txBody>
          </p:sp>
        </mc:Fallback>
      </mc:AlternateContent>
    </p:spTree>
    <p:extLst>
      <p:ext uri="{BB962C8B-B14F-4D97-AF65-F5344CB8AC3E}">
        <p14:creationId xmlns:p14="http://schemas.microsoft.com/office/powerpoint/2010/main" val="4050215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4351D6E33B1B1459BBFD4C4C9A96588" ma:contentTypeVersion="11" ma:contentTypeDescription="Create a new document." ma:contentTypeScope="" ma:versionID="e079eda397cab62fcde27eda8db41bfd">
  <xsd:schema xmlns:xsd="http://www.w3.org/2001/XMLSchema" xmlns:xs="http://www.w3.org/2001/XMLSchema" xmlns:p="http://schemas.microsoft.com/office/2006/metadata/properties" xmlns:ns3="51c6366c-8890-4ed7-bf56-35108acee46d" xmlns:ns4="ff3baeb1-ccda-421a-b1ca-2795ce804fee" targetNamespace="http://schemas.microsoft.com/office/2006/metadata/properties" ma:root="true" ma:fieldsID="f6d3e486bef34a4e6f1641bbf50d6018" ns3:_="" ns4:_="">
    <xsd:import namespace="51c6366c-8890-4ed7-bf56-35108acee46d"/>
    <xsd:import namespace="ff3baeb1-ccda-421a-b1ca-2795ce804fe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6366c-8890-4ed7-bf56-35108acee4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3baeb1-ccda-421a-b1ca-2795ce804fe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941B9A-71FA-4ED3-B500-847C212E9944}">
  <ds:schemaRefs>
    <ds:schemaRef ds:uri="http://schemas.microsoft.com/office/2006/documentManagement/types"/>
    <ds:schemaRef ds:uri="http://schemas.openxmlformats.org/package/2006/metadata/core-properties"/>
    <ds:schemaRef ds:uri="http://purl.org/dc/terms/"/>
    <ds:schemaRef ds:uri="51c6366c-8890-4ed7-bf56-35108acee46d"/>
    <ds:schemaRef ds:uri="http://www.w3.org/XML/1998/namespace"/>
    <ds:schemaRef ds:uri="http://purl.org/dc/dcmitype/"/>
    <ds:schemaRef ds:uri="ff3baeb1-ccda-421a-b1ca-2795ce804fee"/>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A4940E9-AEDA-41E6-9E3F-77CEF10186E8}">
  <ds:schemaRefs>
    <ds:schemaRef ds:uri="http://schemas.microsoft.com/sharepoint/v3/contenttype/forms"/>
  </ds:schemaRefs>
</ds:datastoreItem>
</file>

<file path=customXml/itemProps3.xml><?xml version="1.0" encoding="utf-8"?>
<ds:datastoreItem xmlns:ds="http://schemas.openxmlformats.org/officeDocument/2006/customXml" ds:itemID="{F50DF0C6-0C4F-4A18-B45F-571F8AE14E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c6366c-8890-4ed7-bf56-35108acee46d"/>
    <ds:schemaRef ds:uri="ff3baeb1-ccda-421a-b1ca-2795ce804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27850</TotalTime>
  <Words>3211</Words>
  <Application>Microsoft Office PowerPoint</Application>
  <PresentationFormat>Panorámica</PresentationFormat>
  <Paragraphs>482</Paragraphs>
  <Slides>57</Slides>
  <Notes>3</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57</vt:i4>
      </vt:variant>
    </vt:vector>
  </HeadingPairs>
  <TitlesOfParts>
    <vt:vector size="63" baseType="lpstr">
      <vt:lpstr>Arial</vt:lpstr>
      <vt:lpstr>Calibri</vt:lpstr>
      <vt:lpstr>Calibri Light</vt:lpstr>
      <vt:lpstr>Cambria Math</vt:lpstr>
      <vt:lpstr>Century Gothic</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 Juan</dc:creator>
  <cp:lastModifiedBy>Gustavo Ezequiel Levinis</cp:lastModifiedBy>
  <cp:revision>70</cp:revision>
  <dcterms:created xsi:type="dcterms:W3CDTF">2018-03-22T15:15:09Z</dcterms:created>
  <dcterms:modified xsi:type="dcterms:W3CDTF">2022-09-29T23:01:06Z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0x01010024351D6E33B1B1459BBFD4C4C9A96588</vt:lpwstr>
  </property>
  <property fmtid="{D5CDD505-2E9C-101B-9397-08002B2CF9AE}" pid="3" name="MSIP_Label_d90af87d-ad1c-46d8-9efe-d658b1e3c1c4_Enabled">
    <vt:lpwstr>true</vt:lpwstr>
  </property>
  <property fmtid="{D5CDD505-2E9C-101B-9397-08002B2CF9AE}" pid="4" name="MSIP_Label_d90af87d-ad1c-46d8-9efe-d658b1e3c1c4_SetDate">
    <vt:lpwstr>2022-06-24T19:08:21Z</vt:lpwstr>
  </property>
  <property fmtid="{D5CDD505-2E9C-101B-9397-08002B2CF9AE}" pid="5" name="MSIP_Label_d90af87d-ad1c-46d8-9efe-d658b1e3c1c4_Method">
    <vt:lpwstr>Standard</vt:lpwstr>
  </property>
  <property fmtid="{D5CDD505-2E9C-101B-9397-08002B2CF9AE}" pid="6" name="MSIP_Label_d90af87d-ad1c-46d8-9efe-d658b1e3c1c4_Name">
    <vt:lpwstr>General</vt:lpwstr>
  </property>
  <property fmtid="{D5CDD505-2E9C-101B-9397-08002B2CF9AE}" pid="7" name="MSIP_Label_d90af87d-ad1c-46d8-9efe-d658b1e3c1c4_SiteId">
    <vt:lpwstr>934de3fe-416c-4e4c-b035-32df9344eac4</vt:lpwstr>
  </property>
  <property fmtid="{D5CDD505-2E9C-101B-9397-08002B2CF9AE}" pid="8" name="MSIP_Label_d90af87d-ad1c-46d8-9efe-d658b1e3c1c4_ActionId">
    <vt:lpwstr>8aced10a-6ee6-4842-8967-ac370ac2d974</vt:lpwstr>
  </property>
  <property fmtid="{D5CDD505-2E9C-101B-9397-08002B2CF9AE}" pid="9" name="MSIP_Label_d90af87d-ad1c-46d8-9efe-d658b1e3c1c4_ContentBits">
    <vt:lpwstr>0</vt:lpwstr>
  </property>
</Properties>
</file>