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1"/>
  </p:notesMasterIdLst>
  <p:sldIdLst>
    <p:sldId id="256" r:id="rId2"/>
    <p:sldId id="257" r:id="rId3"/>
    <p:sldId id="268" r:id="rId4"/>
    <p:sldId id="279" r:id="rId5"/>
    <p:sldId id="273" r:id="rId6"/>
    <p:sldId id="280" r:id="rId7"/>
    <p:sldId id="282" r:id="rId8"/>
    <p:sldId id="283" r:id="rId9"/>
    <p:sldId id="28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4" autoAdjust="0"/>
    <p:restoredTop sz="91219" autoAdjust="0"/>
  </p:normalViewPr>
  <p:slideViewPr>
    <p:cSldViewPr snapToGrid="0" snapToObjects="1">
      <p:cViewPr varScale="1">
        <p:scale>
          <a:sx n="114" d="100"/>
          <a:sy n="114" d="100"/>
        </p:scale>
        <p:origin x="24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6DF4B5-FEDE-40EE-B575-CBFA73C5521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29C1056-57E7-4BA9-82C9-F22D75EC20CF}">
      <dgm:prSet/>
      <dgm:spPr/>
      <dgm:t>
        <a:bodyPr/>
        <a:lstStyle/>
        <a:p>
          <a:pPr>
            <a:defRPr cap="all"/>
          </a:pPr>
          <a:r>
            <a:rPr lang="en-US" b="1" dirty="0"/>
            <a:t>Define scope &amp;</a:t>
          </a:r>
        </a:p>
        <a:p>
          <a:pPr>
            <a:defRPr cap="all"/>
          </a:pPr>
          <a:r>
            <a:rPr lang="en-US" b="1" dirty="0"/>
            <a:t>TECHNOLOGY STACK</a:t>
          </a:r>
          <a:endParaRPr lang="en-US" dirty="0"/>
        </a:p>
      </dgm:t>
    </dgm:pt>
    <dgm:pt modelId="{B31FF1BB-B7CB-42BD-BA00-8FF50857BDAF}" type="parTrans" cxnId="{C1578A78-989A-4FE6-AE99-F53BC3929769}">
      <dgm:prSet/>
      <dgm:spPr/>
      <dgm:t>
        <a:bodyPr/>
        <a:lstStyle/>
        <a:p>
          <a:endParaRPr lang="en-US"/>
        </a:p>
      </dgm:t>
    </dgm:pt>
    <dgm:pt modelId="{0AB6E7DD-0CF9-45CB-859A-EC1F5CED59B4}" type="sibTrans" cxnId="{C1578A78-989A-4FE6-AE99-F53BC3929769}">
      <dgm:prSet/>
      <dgm:spPr/>
      <dgm:t>
        <a:bodyPr/>
        <a:lstStyle/>
        <a:p>
          <a:endParaRPr lang="en-US"/>
        </a:p>
      </dgm:t>
    </dgm:pt>
    <dgm:pt modelId="{045FF346-4E18-4753-897F-5D48B19C5498}">
      <dgm:prSet/>
      <dgm:spPr/>
      <dgm:t>
        <a:bodyPr/>
        <a:lstStyle/>
        <a:p>
          <a:pPr>
            <a:defRPr cap="all"/>
          </a:pPr>
          <a:r>
            <a:rPr lang="en-US" b="1"/>
            <a:t>SDLC: Prototyping -&gt; AGILE</a:t>
          </a:r>
          <a:endParaRPr lang="en-US"/>
        </a:p>
      </dgm:t>
    </dgm:pt>
    <dgm:pt modelId="{2FC3023D-0F3C-4E71-9D80-A7A2EBCFE9CB}" type="parTrans" cxnId="{D68DB625-AC24-409E-8F4B-5E975A08745F}">
      <dgm:prSet/>
      <dgm:spPr/>
      <dgm:t>
        <a:bodyPr/>
        <a:lstStyle/>
        <a:p>
          <a:endParaRPr lang="en-US"/>
        </a:p>
      </dgm:t>
    </dgm:pt>
    <dgm:pt modelId="{AF980EEC-571B-44E6-9B01-6C90E1D34498}" type="sibTrans" cxnId="{D68DB625-AC24-409E-8F4B-5E975A08745F}">
      <dgm:prSet/>
      <dgm:spPr/>
      <dgm:t>
        <a:bodyPr/>
        <a:lstStyle/>
        <a:p>
          <a:endParaRPr lang="en-US"/>
        </a:p>
      </dgm:t>
    </dgm:pt>
    <dgm:pt modelId="{C5C12452-D7F9-4AA2-95A8-63812B07725F}" type="pres">
      <dgm:prSet presAssocID="{FC6DF4B5-FEDE-40EE-B575-CBFA73C55218}" presName="root" presStyleCnt="0">
        <dgm:presLayoutVars>
          <dgm:dir/>
          <dgm:resizeHandles val="exact"/>
        </dgm:presLayoutVars>
      </dgm:prSet>
      <dgm:spPr/>
    </dgm:pt>
    <dgm:pt modelId="{02171E0B-7C91-4C0D-B8FC-BC0807D03860}" type="pres">
      <dgm:prSet presAssocID="{F29C1056-57E7-4BA9-82C9-F22D75EC20CF}" presName="compNode" presStyleCnt="0"/>
      <dgm:spPr/>
    </dgm:pt>
    <dgm:pt modelId="{65A80924-CC86-44A7-B506-C64BE6BD5537}" type="pres">
      <dgm:prSet presAssocID="{F29C1056-57E7-4BA9-82C9-F22D75EC20CF}" presName="iconBgRect" presStyleLbl="bgShp" presStyleIdx="0" presStyleCnt="2"/>
      <dgm:spPr/>
    </dgm:pt>
    <dgm:pt modelId="{B3D7CEE0-8119-4095-BB3C-16733857F511}" type="pres">
      <dgm:prSet presAssocID="{F29C1056-57E7-4BA9-82C9-F22D75EC20C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7764BD0B-2988-47C9-8578-E2539A269959}" type="pres">
      <dgm:prSet presAssocID="{F29C1056-57E7-4BA9-82C9-F22D75EC20CF}" presName="spaceRect" presStyleCnt="0"/>
      <dgm:spPr/>
    </dgm:pt>
    <dgm:pt modelId="{A9ACB315-065B-427C-9968-7AE6FB9FBCD1}" type="pres">
      <dgm:prSet presAssocID="{F29C1056-57E7-4BA9-82C9-F22D75EC20CF}" presName="textRect" presStyleLbl="revTx" presStyleIdx="0" presStyleCnt="2">
        <dgm:presLayoutVars>
          <dgm:chMax val="1"/>
          <dgm:chPref val="1"/>
        </dgm:presLayoutVars>
      </dgm:prSet>
      <dgm:spPr/>
    </dgm:pt>
    <dgm:pt modelId="{C612EEA6-058F-4FE4-8320-91A1AF321F71}" type="pres">
      <dgm:prSet presAssocID="{0AB6E7DD-0CF9-45CB-859A-EC1F5CED59B4}" presName="sibTrans" presStyleCnt="0"/>
      <dgm:spPr/>
    </dgm:pt>
    <dgm:pt modelId="{4F38896C-B4AE-4EBA-83D9-119B3DC26318}" type="pres">
      <dgm:prSet presAssocID="{045FF346-4E18-4753-897F-5D48B19C5498}" presName="compNode" presStyleCnt="0"/>
      <dgm:spPr/>
    </dgm:pt>
    <dgm:pt modelId="{ABB8EB01-5606-4D54-B8F2-C67714A6DCF1}" type="pres">
      <dgm:prSet presAssocID="{045FF346-4E18-4753-897F-5D48B19C5498}" presName="iconBgRect" presStyleLbl="bgShp" presStyleIdx="1" presStyleCnt="2"/>
      <dgm:spPr/>
    </dgm:pt>
    <dgm:pt modelId="{E8BCB031-FCA9-43FF-8C28-E13E1B85019D}" type="pres">
      <dgm:prSet presAssocID="{045FF346-4E18-4753-897F-5D48B19C549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DCE1938A-E531-4C31-B329-DD1728AA3A13}" type="pres">
      <dgm:prSet presAssocID="{045FF346-4E18-4753-897F-5D48B19C5498}" presName="spaceRect" presStyleCnt="0"/>
      <dgm:spPr/>
    </dgm:pt>
    <dgm:pt modelId="{DE6AA50D-B4A5-4290-AAE5-4B4A009109E8}" type="pres">
      <dgm:prSet presAssocID="{045FF346-4E18-4753-897F-5D48B19C5498}" presName="textRect" presStyleLbl="revTx" presStyleIdx="1" presStyleCnt="2">
        <dgm:presLayoutVars>
          <dgm:chMax val="1"/>
          <dgm:chPref val="1"/>
        </dgm:presLayoutVars>
      </dgm:prSet>
      <dgm:spPr/>
    </dgm:pt>
  </dgm:ptLst>
  <dgm:cxnLst>
    <dgm:cxn modelId="{D68DB625-AC24-409E-8F4B-5E975A08745F}" srcId="{FC6DF4B5-FEDE-40EE-B575-CBFA73C55218}" destId="{045FF346-4E18-4753-897F-5D48B19C5498}" srcOrd="1" destOrd="0" parTransId="{2FC3023D-0F3C-4E71-9D80-A7A2EBCFE9CB}" sibTransId="{AF980EEC-571B-44E6-9B01-6C90E1D34498}"/>
    <dgm:cxn modelId="{00CBDB52-2D19-4122-B8EB-172F4212B587}" type="presOf" srcId="{045FF346-4E18-4753-897F-5D48B19C5498}" destId="{DE6AA50D-B4A5-4290-AAE5-4B4A009109E8}" srcOrd="0" destOrd="0" presId="urn:microsoft.com/office/officeart/2018/5/layout/IconCircleLabelList"/>
    <dgm:cxn modelId="{08C34C54-E407-4276-8EE6-0BFB924D9F16}" type="presOf" srcId="{F29C1056-57E7-4BA9-82C9-F22D75EC20CF}" destId="{A9ACB315-065B-427C-9968-7AE6FB9FBCD1}" srcOrd="0" destOrd="0" presId="urn:microsoft.com/office/officeart/2018/5/layout/IconCircleLabelList"/>
    <dgm:cxn modelId="{C1578A78-989A-4FE6-AE99-F53BC3929769}" srcId="{FC6DF4B5-FEDE-40EE-B575-CBFA73C55218}" destId="{F29C1056-57E7-4BA9-82C9-F22D75EC20CF}" srcOrd="0" destOrd="0" parTransId="{B31FF1BB-B7CB-42BD-BA00-8FF50857BDAF}" sibTransId="{0AB6E7DD-0CF9-45CB-859A-EC1F5CED59B4}"/>
    <dgm:cxn modelId="{E580EF85-2A42-4218-A12D-CB32F67C31A4}" type="presOf" srcId="{FC6DF4B5-FEDE-40EE-B575-CBFA73C55218}" destId="{C5C12452-D7F9-4AA2-95A8-63812B07725F}" srcOrd="0" destOrd="0" presId="urn:microsoft.com/office/officeart/2018/5/layout/IconCircleLabelList"/>
    <dgm:cxn modelId="{8F99C192-6186-486A-B3B3-ECDC05FDD2D0}" type="presParOf" srcId="{C5C12452-D7F9-4AA2-95A8-63812B07725F}" destId="{02171E0B-7C91-4C0D-B8FC-BC0807D03860}" srcOrd="0" destOrd="0" presId="urn:microsoft.com/office/officeart/2018/5/layout/IconCircleLabelList"/>
    <dgm:cxn modelId="{4628A547-F815-4E64-8637-C8E8B073FEEB}" type="presParOf" srcId="{02171E0B-7C91-4C0D-B8FC-BC0807D03860}" destId="{65A80924-CC86-44A7-B506-C64BE6BD5537}" srcOrd="0" destOrd="0" presId="urn:microsoft.com/office/officeart/2018/5/layout/IconCircleLabelList"/>
    <dgm:cxn modelId="{817C676F-BB01-4629-8FCA-BA2B0CED6902}" type="presParOf" srcId="{02171E0B-7C91-4C0D-B8FC-BC0807D03860}" destId="{B3D7CEE0-8119-4095-BB3C-16733857F511}" srcOrd="1" destOrd="0" presId="urn:microsoft.com/office/officeart/2018/5/layout/IconCircleLabelList"/>
    <dgm:cxn modelId="{D1EC2CA5-9BA5-4C48-B333-358C5CA17DDC}" type="presParOf" srcId="{02171E0B-7C91-4C0D-B8FC-BC0807D03860}" destId="{7764BD0B-2988-47C9-8578-E2539A269959}" srcOrd="2" destOrd="0" presId="urn:microsoft.com/office/officeart/2018/5/layout/IconCircleLabelList"/>
    <dgm:cxn modelId="{E5A3C7DB-3EC9-45B7-8A98-7A3768008650}" type="presParOf" srcId="{02171E0B-7C91-4C0D-B8FC-BC0807D03860}" destId="{A9ACB315-065B-427C-9968-7AE6FB9FBCD1}" srcOrd="3" destOrd="0" presId="urn:microsoft.com/office/officeart/2018/5/layout/IconCircleLabelList"/>
    <dgm:cxn modelId="{BAACF8DC-F824-4D54-80EB-D73AB2F4D0EC}" type="presParOf" srcId="{C5C12452-D7F9-4AA2-95A8-63812B07725F}" destId="{C612EEA6-058F-4FE4-8320-91A1AF321F71}" srcOrd="1" destOrd="0" presId="urn:microsoft.com/office/officeart/2018/5/layout/IconCircleLabelList"/>
    <dgm:cxn modelId="{F2BB8A79-8386-44CB-8BB9-AB71597BF6FA}" type="presParOf" srcId="{C5C12452-D7F9-4AA2-95A8-63812B07725F}" destId="{4F38896C-B4AE-4EBA-83D9-119B3DC26318}" srcOrd="2" destOrd="0" presId="urn:microsoft.com/office/officeart/2018/5/layout/IconCircleLabelList"/>
    <dgm:cxn modelId="{4A52D16D-8B3F-4C95-90C2-FC4C54E6A598}" type="presParOf" srcId="{4F38896C-B4AE-4EBA-83D9-119B3DC26318}" destId="{ABB8EB01-5606-4D54-B8F2-C67714A6DCF1}" srcOrd="0" destOrd="0" presId="urn:microsoft.com/office/officeart/2018/5/layout/IconCircleLabelList"/>
    <dgm:cxn modelId="{1D1B1B09-2558-4A05-BD20-4BBA87C36209}" type="presParOf" srcId="{4F38896C-B4AE-4EBA-83D9-119B3DC26318}" destId="{E8BCB031-FCA9-43FF-8C28-E13E1B85019D}" srcOrd="1" destOrd="0" presId="urn:microsoft.com/office/officeart/2018/5/layout/IconCircleLabelList"/>
    <dgm:cxn modelId="{4415F691-4A5B-4FBB-AFCC-A488574764F5}" type="presParOf" srcId="{4F38896C-B4AE-4EBA-83D9-119B3DC26318}" destId="{DCE1938A-E531-4C31-B329-DD1728AA3A13}" srcOrd="2" destOrd="0" presId="urn:microsoft.com/office/officeart/2018/5/layout/IconCircleLabelList"/>
    <dgm:cxn modelId="{590EE064-00DE-4083-81D8-C347E965153B}" type="presParOf" srcId="{4F38896C-B4AE-4EBA-83D9-119B3DC26318}" destId="{DE6AA50D-B4A5-4290-AAE5-4B4A009109E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A80924-CC86-44A7-B506-C64BE6BD5537}">
      <dsp:nvSpPr>
        <dsp:cNvPr id="0" name=""/>
        <dsp:cNvSpPr/>
      </dsp:nvSpPr>
      <dsp:spPr>
        <a:xfrm>
          <a:off x="2538067" y="188280"/>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D7CEE0-8119-4095-BB3C-16733857F511}">
      <dsp:nvSpPr>
        <dsp:cNvPr id="0" name=""/>
        <dsp:cNvSpPr/>
      </dsp:nvSpPr>
      <dsp:spPr>
        <a:xfrm>
          <a:off x="3006067" y="656280"/>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ACB315-065B-427C-9968-7AE6FB9FBCD1}">
      <dsp:nvSpPr>
        <dsp:cNvPr id="0" name=""/>
        <dsp:cNvSpPr/>
      </dsp:nvSpPr>
      <dsp:spPr>
        <a:xfrm>
          <a:off x="1836067" y="306828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b="1" kern="1200" dirty="0"/>
            <a:t>Define scope &amp;</a:t>
          </a:r>
        </a:p>
        <a:p>
          <a:pPr marL="0" lvl="0" indent="0" algn="ctr" defTabSz="933450">
            <a:lnSpc>
              <a:spcPct val="90000"/>
            </a:lnSpc>
            <a:spcBef>
              <a:spcPct val="0"/>
            </a:spcBef>
            <a:spcAft>
              <a:spcPct val="35000"/>
            </a:spcAft>
            <a:buNone/>
            <a:defRPr cap="all"/>
          </a:pPr>
          <a:r>
            <a:rPr lang="en-US" sz="2100" b="1" kern="1200" dirty="0"/>
            <a:t>TECHNOLOGY STACK</a:t>
          </a:r>
          <a:endParaRPr lang="en-US" sz="2100" kern="1200" dirty="0"/>
        </a:p>
      </dsp:txBody>
      <dsp:txXfrm>
        <a:off x="1836067" y="3068280"/>
        <a:ext cx="3600000" cy="720000"/>
      </dsp:txXfrm>
    </dsp:sp>
    <dsp:sp modelId="{ABB8EB01-5606-4D54-B8F2-C67714A6DCF1}">
      <dsp:nvSpPr>
        <dsp:cNvPr id="0" name=""/>
        <dsp:cNvSpPr/>
      </dsp:nvSpPr>
      <dsp:spPr>
        <a:xfrm>
          <a:off x="6768067" y="188280"/>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BCB031-FCA9-43FF-8C28-E13E1B85019D}">
      <dsp:nvSpPr>
        <dsp:cNvPr id="0" name=""/>
        <dsp:cNvSpPr/>
      </dsp:nvSpPr>
      <dsp:spPr>
        <a:xfrm>
          <a:off x="7236067" y="656280"/>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6AA50D-B4A5-4290-AAE5-4B4A009109E8}">
      <dsp:nvSpPr>
        <dsp:cNvPr id="0" name=""/>
        <dsp:cNvSpPr/>
      </dsp:nvSpPr>
      <dsp:spPr>
        <a:xfrm>
          <a:off x="6066067" y="306828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b="1" kern="1200"/>
            <a:t>SDLC: Prototyping -&gt; AGILE</a:t>
          </a:r>
          <a:endParaRPr lang="en-US" sz="2100" kern="1200"/>
        </a:p>
      </dsp:txBody>
      <dsp:txXfrm>
        <a:off x="6066067" y="3068280"/>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C07F7-0DB5-42DA-B94E-04F0A074878E}" type="datetimeFigureOut">
              <a:rPr lang="en-ID" smtClean="0"/>
              <a:t>02/04/2022</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0A7A4-8DE8-461C-99CB-51EEA8E1A1BD}" type="slidenum">
              <a:rPr lang="en-ID" smtClean="0"/>
              <a:t>‹#›</a:t>
            </a:fld>
            <a:endParaRPr lang="en-ID"/>
          </a:p>
        </p:txBody>
      </p:sp>
    </p:spTree>
    <p:extLst>
      <p:ext uri="{BB962C8B-B14F-4D97-AF65-F5344CB8AC3E}">
        <p14:creationId xmlns:p14="http://schemas.microsoft.com/office/powerpoint/2010/main" val="908561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FD0A7A4-8DE8-461C-99CB-51EEA8E1A1BD}" type="slidenum">
              <a:rPr lang="en-ID" smtClean="0"/>
              <a:t>2</a:t>
            </a:fld>
            <a:endParaRPr lang="en-ID"/>
          </a:p>
        </p:txBody>
      </p:sp>
    </p:spTree>
    <p:extLst>
      <p:ext uri="{BB962C8B-B14F-4D97-AF65-F5344CB8AC3E}">
        <p14:creationId xmlns:p14="http://schemas.microsoft.com/office/powerpoint/2010/main" val="1061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4/2/2022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784395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4/2/2022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896020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4/2/2022</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479958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4/2/2022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911647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4/2/2022</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033469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4/2/2022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17697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4/2/2022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26866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4/2/2022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13388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4/2/2022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97160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4/2/2022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24346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4/2/2022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53324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4/2/2022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59758975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2.xml"/><Relationship Id="rId1" Type="http://schemas.openxmlformats.org/officeDocument/2006/relationships/video" Target="https://www.youtube.com/embed/n_y6Eqdpv6I?feature=oembe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F8DD0EAF-BF73-48D8-A426-3085C4B88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Subtitle 2">
            <a:extLst>
              <a:ext uri="{FF2B5EF4-FFF2-40B4-BE49-F238E27FC236}">
                <a16:creationId xmlns:a16="http://schemas.microsoft.com/office/drawing/2014/main" id="{3B0D7411-3814-2D42-91EF-DF7D0C11812E}"/>
              </a:ext>
            </a:extLst>
          </p:cNvPr>
          <p:cNvSpPr>
            <a:spLocks noGrp="1"/>
          </p:cNvSpPr>
          <p:nvPr>
            <p:ph type="subTitle" idx="1"/>
          </p:nvPr>
        </p:nvSpPr>
        <p:spPr>
          <a:xfrm>
            <a:off x="453142" y="3602038"/>
            <a:ext cx="5414255" cy="1560594"/>
          </a:xfrm>
        </p:spPr>
        <p:txBody>
          <a:bodyPr>
            <a:normAutofit/>
          </a:bodyPr>
          <a:lstStyle/>
          <a:p>
            <a:pPr algn="l">
              <a:lnSpc>
                <a:spcPct val="100000"/>
              </a:lnSpc>
            </a:pPr>
            <a:endParaRPr lang="en-US" sz="1500" dirty="0">
              <a:solidFill>
                <a:schemeClr val="tx2">
                  <a:alpha val="80000"/>
                </a:schemeClr>
              </a:solidFill>
            </a:endParaRPr>
          </a:p>
          <a:p>
            <a:pPr algn="l">
              <a:lnSpc>
                <a:spcPct val="100000"/>
              </a:lnSpc>
            </a:pPr>
            <a:r>
              <a:rPr lang="en-US" sz="1500" dirty="0">
                <a:solidFill>
                  <a:schemeClr val="tx2">
                    <a:alpha val="80000"/>
                  </a:schemeClr>
                </a:solidFill>
              </a:rPr>
              <a:t>Apr 2, 2022</a:t>
            </a:r>
          </a:p>
          <a:p>
            <a:pPr algn="l">
              <a:lnSpc>
                <a:spcPct val="100000"/>
              </a:lnSpc>
            </a:pPr>
            <a:r>
              <a:rPr lang="en-US" sz="1500" dirty="0">
                <a:solidFill>
                  <a:schemeClr val="tx2">
                    <a:alpha val="80000"/>
                  </a:schemeClr>
                </a:solidFill>
              </a:rPr>
              <a:t>Instructor: </a:t>
            </a:r>
            <a:r>
              <a:rPr lang="en-US" sz="1500" dirty="0" err="1">
                <a:solidFill>
                  <a:schemeClr val="tx2">
                    <a:alpha val="80000"/>
                  </a:schemeClr>
                </a:solidFill>
              </a:rPr>
              <a:t>Parsa</a:t>
            </a:r>
            <a:r>
              <a:rPr lang="en-US" sz="1500" dirty="0">
                <a:solidFill>
                  <a:schemeClr val="tx2">
                    <a:alpha val="80000"/>
                  </a:schemeClr>
                </a:solidFill>
              </a:rPr>
              <a:t>, </a:t>
            </a:r>
            <a:r>
              <a:rPr lang="en-US" sz="1500" dirty="0" err="1">
                <a:solidFill>
                  <a:schemeClr val="tx2">
                    <a:alpha val="80000"/>
                  </a:schemeClr>
                </a:solidFill>
              </a:rPr>
              <a:t>Rajabi</a:t>
            </a:r>
            <a:endParaRPr lang="en-US" sz="1500" dirty="0">
              <a:solidFill>
                <a:schemeClr val="tx2">
                  <a:alpha val="80000"/>
                </a:schemeClr>
              </a:solidFill>
            </a:endParaRPr>
          </a:p>
          <a:p>
            <a:pPr algn="l">
              <a:lnSpc>
                <a:spcPct val="100000"/>
              </a:lnSpc>
            </a:pPr>
            <a:r>
              <a:rPr lang="en-US" sz="1500" dirty="0">
                <a:solidFill>
                  <a:schemeClr val="tx2">
                    <a:alpha val="80000"/>
                  </a:schemeClr>
                </a:solidFill>
              </a:rPr>
              <a:t>Group 4: Joon, Hahn. Christopher, Tan. Hector, </a:t>
            </a:r>
            <a:r>
              <a:rPr lang="en-US" sz="1500" dirty="0" err="1">
                <a:solidFill>
                  <a:schemeClr val="tx2">
                    <a:alpha val="80000"/>
                  </a:schemeClr>
                </a:solidFill>
              </a:rPr>
              <a:t>Onato</a:t>
            </a:r>
            <a:endParaRPr lang="en-US" sz="1500" dirty="0">
              <a:solidFill>
                <a:schemeClr val="tx2">
                  <a:alpha val="80000"/>
                </a:schemeClr>
              </a:solidFill>
            </a:endParaRPr>
          </a:p>
          <a:p>
            <a:pPr algn="l">
              <a:lnSpc>
                <a:spcPct val="100000"/>
              </a:lnSpc>
            </a:pPr>
            <a:endParaRPr lang="en-US" sz="1500" dirty="0">
              <a:solidFill>
                <a:schemeClr val="tx2">
                  <a:alpha val="80000"/>
                </a:schemeClr>
              </a:solidFill>
            </a:endParaRPr>
          </a:p>
        </p:txBody>
      </p:sp>
      <p:pic>
        <p:nvPicPr>
          <p:cNvPr id="4" name="Picture 3" descr="Rolls of blueprints">
            <a:extLst>
              <a:ext uri="{FF2B5EF4-FFF2-40B4-BE49-F238E27FC236}">
                <a16:creationId xmlns:a16="http://schemas.microsoft.com/office/drawing/2014/main" id="{5F1440B3-04AF-4D2B-A951-BA1BABA942B9}"/>
              </a:ext>
            </a:extLst>
          </p:cNvPr>
          <p:cNvPicPr>
            <a:picLocks noChangeAspect="1"/>
          </p:cNvPicPr>
          <p:nvPr/>
        </p:nvPicPr>
        <p:blipFill rotWithShape="1">
          <a:blip r:embed="rId2"/>
          <a:srcRect l="40367" r="-1" b="-1"/>
          <a:stretch/>
        </p:blipFill>
        <p:spPr>
          <a:xfrm>
            <a:off x="6866490" y="12064"/>
            <a:ext cx="6129950" cy="686143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pic>
        <p:nvPicPr>
          <p:cNvPr id="45" name="Picture 44" descr="Logo&#10;&#10;Description automatically generated">
            <a:extLst>
              <a:ext uri="{FF2B5EF4-FFF2-40B4-BE49-F238E27FC236}">
                <a16:creationId xmlns:a16="http://schemas.microsoft.com/office/drawing/2014/main" id="{01F1CAF3-A6AF-4C69-AB5B-29AFB5ED78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492" y="2256413"/>
            <a:ext cx="7082258" cy="1563242"/>
          </a:xfrm>
          <a:prstGeom prst="rect">
            <a:avLst/>
          </a:prstGeom>
          <a:noFill/>
          <a:ln>
            <a:noFill/>
          </a:ln>
        </p:spPr>
      </p:pic>
    </p:spTree>
    <p:extLst>
      <p:ext uri="{BB962C8B-B14F-4D97-AF65-F5344CB8AC3E}">
        <p14:creationId xmlns:p14="http://schemas.microsoft.com/office/powerpoint/2010/main" val="611372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51">
            <a:extLst>
              <a:ext uri="{FF2B5EF4-FFF2-40B4-BE49-F238E27FC236}">
                <a16:creationId xmlns:a16="http://schemas.microsoft.com/office/drawing/2014/main" id="{0DE939F9-085B-4AE7-9A36-C91DBE57B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Right Triangle 5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34595" y="-28838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7" name="Straight Connector 5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04FA1AF-57EA-754A-972C-EAA6D3FFA07A}"/>
              </a:ext>
            </a:extLst>
          </p:cNvPr>
          <p:cNvSpPr>
            <a:spLocks noGrp="1"/>
          </p:cNvSpPr>
          <p:nvPr>
            <p:ph type="title"/>
          </p:nvPr>
        </p:nvSpPr>
        <p:spPr>
          <a:xfrm>
            <a:off x="457200" y="734608"/>
            <a:ext cx="4952999" cy="2250767"/>
          </a:xfrm>
        </p:spPr>
        <p:txBody>
          <a:bodyPr>
            <a:normAutofit/>
          </a:bodyPr>
          <a:lstStyle/>
          <a:p>
            <a:r>
              <a:rPr lang="en-US" dirty="0">
                <a:solidFill>
                  <a:schemeClr val="tx2"/>
                </a:solidFill>
              </a:rPr>
              <a:t>Overview</a:t>
            </a:r>
          </a:p>
        </p:txBody>
      </p:sp>
      <p:sp>
        <p:nvSpPr>
          <p:cNvPr id="3" name="Content Placeholder 2">
            <a:extLst>
              <a:ext uri="{FF2B5EF4-FFF2-40B4-BE49-F238E27FC236}">
                <a16:creationId xmlns:a16="http://schemas.microsoft.com/office/drawing/2014/main" id="{532FC002-8624-0C4E-88D9-5A6AB0F4541A}"/>
              </a:ext>
            </a:extLst>
          </p:cNvPr>
          <p:cNvSpPr>
            <a:spLocks noGrp="1"/>
          </p:cNvSpPr>
          <p:nvPr>
            <p:ph idx="1"/>
          </p:nvPr>
        </p:nvSpPr>
        <p:spPr>
          <a:xfrm>
            <a:off x="473279" y="2450189"/>
            <a:ext cx="5884248" cy="3671961"/>
          </a:xfrm>
        </p:spPr>
        <p:txBody>
          <a:bodyPr>
            <a:normAutofit/>
          </a:bodyPr>
          <a:lstStyle/>
          <a:p>
            <a:pPr>
              <a:lnSpc>
                <a:spcPct val="100000"/>
              </a:lnSpc>
            </a:pPr>
            <a:r>
              <a:rPr lang="en-ID" sz="1500" dirty="0">
                <a:solidFill>
                  <a:schemeClr val="tx2"/>
                </a:solidFill>
                <a:effectLst/>
                <a:latin typeface="Arial" panose="020B0604020202020204" pitchFamily="34" charset="0"/>
                <a:ea typeface="Arial" panose="020B0604020202020204" pitchFamily="34" charset="0"/>
              </a:rPr>
              <a:t>Weatherly is a web application that suits all your needs regarding the weather. It lets the user select a city and display the cities' weather while showing daily, hourly, and current forecasts, accurate to the minute. This information will range from the high and low temperatures, wind speed, visibility, and the weather. Aside from forecasts, the application can also serve as a way to consume your weather reports, as the homepage displays weather related news of the entered city from the previous weeks. All of this information can be accessed in a single click, simply by entering the city name to the field provided. </a:t>
            </a:r>
          </a:p>
        </p:txBody>
      </p:sp>
      <p:pic>
        <p:nvPicPr>
          <p:cNvPr id="7" name="Picture 6" descr="Text&#10;&#10;Description automatically generated">
            <a:extLst>
              <a:ext uri="{FF2B5EF4-FFF2-40B4-BE49-F238E27FC236}">
                <a16:creationId xmlns:a16="http://schemas.microsoft.com/office/drawing/2014/main" id="{DF2BEB48-753A-4274-81C0-1275DA2422FF}"/>
              </a:ext>
            </a:extLst>
          </p:cNvPr>
          <p:cNvPicPr>
            <a:picLocks noChangeAspect="1"/>
          </p:cNvPicPr>
          <p:nvPr/>
        </p:nvPicPr>
        <p:blipFill rotWithShape="1">
          <a:blip r:embed="rId3"/>
          <a:srcRect l="1559" r="4221" b="3"/>
          <a:stretch/>
        </p:blipFill>
        <p:spPr>
          <a:xfrm>
            <a:off x="6307738" y="-12"/>
            <a:ext cx="5884248" cy="3434754"/>
          </a:xfrm>
          <a:custGeom>
            <a:avLst/>
            <a:gdLst/>
            <a:ahLst/>
            <a:cxnLst/>
            <a:rect l="l" t="t" r="r" b="b"/>
            <a:pathLst>
              <a:path w="5884248" h="3434754">
                <a:moveTo>
                  <a:pt x="316869" y="0"/>
                </a:moveTo>
                <a:lnTo>
                  <a:pt x="5884248" y="0"/>
                </a:lnTo>
                <a:lnTo>
                  <a:pt x="5884248" y="3434754"/>
                </a:lnTo>
                <a:lnTo>
                  <a:pt x="325503" y="3434754"/>
                </a:lnTo>
                <a:lnTo>
                  <a:pt x="323244" y="3429005"/>
                </a:lnTo>
                <a:cubicBezTo>
                  <a:pt x="17667" y="2624343"/>
                  <a:pt x="-174229" y="1819680"/>
                  <a:pt x="229286" y="307795"/>
                </a:cubicBezTo>
                <a:close/>
              </a:path>
            </a:pathLst>
          </a:custGeom>
        </p:spPr>
      </p:pic>
      <p:pic>
        <p:nvPicPr>
          <p:cNvPr id="11" name="Picture 10" descr="A screenshot of a computer&#10;&#10;Description automatically generated with medium confidence">
            <a:extLst>
              <a:ext uri="{FF2B5EF4-FFF2-40B4-BE49-F238E27FC236}">
                <a16:creationId xmlns:a16="http://schemas.microsoft.com/office/drawing/2014/main" id="{3B6B9ABE-7331-4398-BA48-B036594B8C4C}"/>
              </a:ext>
            </a:extLst>
          </p:cNvPr>
          <p:cNvPicPr>
            <a:picLocks noChangeAspect="1"/>
          </p:cNvPicPr>
          <p:nvPr/>
        </p:nvPicPr>
        <p:blipFill rotWithShape="1">
          <a:blip r:embed="rId4"/>
          <a:srcRect r="-3" b="68"/>
          <a:stretch/>
        </p:blipFill>
        <p:spPr>
          <a:xfrm>
            <a:off x="6632063" y="3431708"/>
            <a:ext cx="5559947" cy="3430537"/>
          </a:xfrm>
          <a:custGeom>
            <a:avLst/>
            <a:gdLst/>
            <a:ahLst/>
            <a:cxnLst/>
            <a:rect l="l" t="t" r="r" b="b"/>
            <a:pathLst>
              <a:path w="5559947" h="3430537">
                <a:moveTo>
                  <a:pt x="0" y="0"/>
                </a:moveTo>
                <a:lnTo>
                  <a:pt x="5559947" y="0"/>
                </a:lnTo>
                <a:lnTo>
                  <a:pt x="5559947" y="3430537"/>
                </a:lnTo>
                <a:lnTo>
                  <a:pt x="780186" y="3430537"/>
                </a:lnTo>
                <a:cubicBezTo>
                  <a:pt x="780186" y="1928500"/>
                  <a:pt x="431602" y="1083605"/>
                  <a:pt x="126095" y="320852"/>
                </a:cubicBezTo>
                <a:close/>
              </a:path>
            </a:pathLst>
          </a:custGeom>
        </p:spPr>
      </p:pic>
    </p:spTree>
    <p:extLst>
      <p:ext uri="{BB962C8B-B14F-4D97-AF65-F5344CB8AC3E}">
        <p14:creationId xmlns:p14="http://schemas.microsoft.com/office/powerpoint/2010/main" val="170196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BE3D290-02AD-5243-8991-7DEABFCCB712}"/>
              </a:ext>
            </a:extLst>
          </p:cNvPr>
          <p:cNvSpPr>
            <a:spLocks noGrp="1"/>
          </p:cNvSpPr>
          <p:nvPr>
            <p:ph type="title"/>
          </p:nvPr>
        </p:nvSpPr>
        <p:spPr>
          <a:xfrm>
            <a:off x="457201" y="728906"/>
            <a:ext cx="4712534" cy="5516051"/>
          </a:xfrm>
        </p:spPr>
        <p:txBody>
          <a:bodyPr anchor="t">
            <a:normAutofit/>
          </a:bodyPr>
          <a:lstStyle/>
          <a:p>
            <a:r>
              <a:rPr lang="en-US" dirty="0">
                <a:solidFill>
                  <a:schemeClr val="tx2"/>
                </a:solidFill>
              </a:rPr>
              <a:t>APIs</a:t>
            </a:r>
          </a:p>
        </p:txBody>
      </p:sp>
      <p:sp>
        <p:nvSpPr>
          <p:cNvPr id="3" name="Content Placeholder 2">
            <a:extLst>
              <a:ext uri="{FF2B5EF4-FFF2-40B4-BE49-F238E27FC236}">
                <a16:creationId xmlns:a16="http://schemas.microsoft.com/office/drawing/2014/main" id="{28BA0EDA-8DC9-544E-BE46-FF2EBB5D1937}"/>
              </a:ext>
            </a:extLst>
          </p:cNvPr>
          <p:cNvSpPr>
            <a:spLocks noGrp="1"/>
          </p:cNvSpPr>
          <p:nvPr>
            <p:ph idx="1"/>
          </p:nvPr>
        </p:nvSpPr>
        <p:spPr>
          <a:xfrm>
            <a:off x="2296427" y="785394"/>
            <a:ext cx="6436093" cy="6016751"/>
          </a:xfrm>
        </p:spPr>
        <p:txBody>
          <a:bodyPr anchor="ctr">
            <a:normAutofit/>
          </a:bodyPr>
          <a:lstStyle/>
          <a:p>
            <a:r>
              <a:rPr lang="en-US" sz="1800" b="1" dirty="0">
                <a:solidFill>
                  <a:schemeClr val="tx2"/>
                </a:solidFill>
              </a:rPr>
              <a:t>1_ One call API:</a:t>
            </a:r>
          </a:p>
          <a:p>
            <a:pPr lvl="3"/>
            <a:r>
              <a:rPr lang="en-US" dirty="0">
                <a:solidFill>
                  <a:schemeClr val="tx2"/>
                </a:solidFill>
              </a:rPr>
              <a:t>Makes a single API call to get current forecasts and historical weather data in a JSON format</a:t>
            </a:r>
          </a:p>
          <a:p>
            <a:pPr lvl="3"/>
            <a:endParaRPr lang="en-US" dirty="0">
              <a:solidFill>
                <a:schemeClr val="tx2"/>
              </a:solidFill>
            </a:endParaRPr>
          </a:p>
          <a:p>
            <a:r>
              <a:rPr lang="en-US" sz="1800" b="1" dirty="0">
                <a:solidFill>
                  <a:schemeClr val="tx2"/>
                </a:solidFill>
              </a:rPr>
              <a:t>2_News API:</a:t>
            </a:r>
          </a:p>
          <a:p>
            <a:r>
              <a:rPr lang="en-US" sz="1800" dirty="0">
                <a:solidFill>
                  <a:schemeClr val="tx2"/>
                </a:solidFill>
              </a:rPr>
              <a:t>Searches for news in a specific time frame from multiple sources by using keywords and setting a </a:t>
            </a:r>
          </a:p>
          <a:p>
            <a:pPr marL="0" indent="0">
              <a:buNone/>
            </a:pPr>
            <a:endParaRPr lang="en-US" sz="1800" b="1" dirty="0">
              <a:solidFill>
                <a:schemeClr val="tx2"/>
              </a:solidFill>
            </a:endParaRPr>
          </a:p>
          <a:p>
            <a:r>
              <a:rPr lang="en-US" sz="1800" b="1" dirty="0">
                <a:solidFill>
                  <a:schemeClr val="tx2"/>
                </a:solidFill>
              </a:rPr>
              <a:t>3_Geocoding API:</a:t>
            </a:r>
          </a:p>
          <a:p>
            <a:r>
              <a:rPr lang="en-US" sz="1800" dirty="0">
                <a:solidFill>
                  <a:schemeClr val="tx2"/>
                </a:solidFill>
              </a:rPr>
              <a:t>Converts addresses represented by a string into geographic coordinates</a:t>
            </a:r>
            <a:endParaRPr lang="en-US" sz="1800" b="1" dirty="0">
              <a:solidFill>
                <a:schemeClr val="tx2"/>
              </a:solidFill>
            </a:endParaRPr>
          </a:p>
          <a:p>
            <a:endParaRPr lang="en-US" sz="1800" b="1" dirty="0">
              <a:solidFill>
                <a:schemeClr val="tx2"/>
              </a:solidFill>
            </a:endParaRPr>
          </a:p>
          <a:p>
            <a:r>
              <a:rPr lang="en-US" sz="1800" b="1" dirty="0">
                <a:solidFill>
                  <a:schemeClr val="tx2"/>
                </a:solidFill>
              </a:rPr>
              <a:t>4_Heroku API</a:t>
            </a:r>
          </a:p>
          <a:p>
            <a:r>
              <a:rPr lang="en-US" sz="1800" dirty="0">
                <a:solidFill>
                  <a:schemeClr val="tx2"/>
                </a:solidFill>
              </a:rPr>
              <a:t>Allows us to deploy our application</a:t>
            </a:r>
            <a:endParaRPr lang="en-US" sz="1800" b="1" dirty="0">
              <a:solidFill>
                <a:schemeClr val="tx2"/>
              </a:solidFill>
            </a:endParaRPr>
          </a:p>
          <a:p>
            <a:endParaRPr lang="en-US" sz="1800" b="1" dirty="0">
              <a:solidFill>
                <a:schemeClr val="tx2"/>
              </a:solidFill>
            </a:endParaRPr>
          </a:p>
        </p:txBody>
      </p:sp>
    </p:spTree>
    <p:extLst>
      <p:ext uri="{BB962C8B-B14F-4D97-AF65-F5344CB8AC3E}">
        <p14:creationId xmlns:p14="http://schemas.microsoft.com/office/powerpoint/2010/main" val="1038302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1" name="Rectangle 51">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2" name="Right Triangle 53">
            <a:extLst>
              <a:ext uri="{FF2B5EF4-FFF2-40B4-BE49-F238E27FC236}">
                <a16:creationId xmlns:a16="http://schemas.microsoft.com/office/drawing/2014/main" id="{81743148-CD08-47B2-BAA4-1406F152B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9892" y="-271110"/>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ight Triangle 5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bg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lowchart: Document 57">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209208" y="1858597"/>
            <a:ext cx="6858000" cy="3140811"/>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0" name="Group 5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1" name="Straight Connector 6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BE3D290-02AD-5243-8991-7DEABFCCB712}"/>
              </a:ext>
            </a:extLst>
          </p:cNvPr>
          <p:cNvSpPr>
            <a:spLocks noGrp="1"/>
          </p:cNvSpPr>
          <p:nvPr>
            <p:ph type="title"/>
          </p:nvPr>
        </p:nvSpPr>
        <p:spPr>
          <a:xfrm>
            <a:off x="457200" y="732348"/>
            <a:ext cx="6159160" cy="2240735"/>
          </a:xfrm>
        </p:spPr>
        <p:txBody>
          <a:bodyPr>
            <a:normAutofit/>
          </a:bodyPr>
          <a:lstStyle/>
          <a:p>
            <a:r>
              <a:rPr lang="en-US">
                <a:solidFill>
                  <a:schemeClr val="tx2"/>
                </a:solidFill>
              </a:rPr>
              <a:t>High level features</a:t>
            </a:r>
            <a:endParaRPr lang="en-US" dirty="0">
              <a:solidFill>
                <a:schemeClr val="tx2"/>
              </a:solidFill>
            </a:endParaRPr>
          </a:p>
        </p:txBody>
      </p:sp>
      <p:sp>
        <p:nvSpPr>
          <p:cNvPr id="3" name="Content Placeholder 2">
            <a:extLst>
              <a:ext uri="{FF2B5EF4-FFF2-40B4-BE49-F238E27FC236}">
                <a16:creationId xmlns:a16="http://schemas.microsoft.com/office/drawing/2014/main" id="{28BA0EDA-8DC9-544E-BE46-FF2EBB5D1937}"/>
              </a:ext>
            </a:extLst>
          </p:cNvPr>
          <p:cNvSpPr>
            <a:spLocks noGrp="1"/>
          </p:cNvSpPr>
          <p:nvPr>
            <p:ph idx="1"/>
          </p:nvPr>
        </p:nvSpPr>
        <p:spPr>
          <a:xfrm>
            <a:off x="355231" y="2758052"/>
            <a:ext cx="6159160" cy="3009494"/>
          </a:xfrm>
        </p:spPr>
        <p:txBody>
          <a:bodyPr>
            <a:normAutofit/>
          </a:bodyPr>
          <a:lstStyle/>
          <a:p>
            <a:pPr marL="0" indent="0">
              <a:buNone/>
            </a:pPr>
            <a:r>
              <a:rPr lang="en-US" sz="1700" b="1" dirty="0">
                <a:solidFill>
                  <a:schemeClr val="tx2"/>
                </a:solidFill>
              </a:rPr>
              <a:t>Allows users to look up the forecasts of a specified city by entering the location into the text field provided</a:t>
            </a:r>
          </a:p>
          <a:p>
            <a:pPr marL="0" indent="0">
              <a:buNone/>
            </a:pPr>
            <a:endParaRPr lang="en-US" sz="1700" b="1" dirty="0">
              <a:solidFill>
                <a:schemeClr val="tx2"/>
              </a:solidFill>
            </a:endParaRPr>
          </a:p>
          <a:p>
            <a:pPr marL="0" indent="0">
              <a:buNone/>
            </a:pPr>
            <a:r>
              <a:rPr lang="en-US" sz="1700" b="1" dirty="0">
                <a:solidFill>
                  <a:schemeClr val="tx2"/>
                </a:solidFill>
              </a:rPr>
              <a:t>Displays minute, hourly, and daily forecasts when a valid city is entered</a:t>
            </a:r>
          </a:p>
          <a:p>
            <a:pPr marL="0" indent="0">
              <a:buNone/>
            </a:pPr>
            <a:endParaRPr lang="en-US" sz="1700" b="1" dirty="0">
              <a:solidFill>
                <a:schemeClr val="tx2"/>
              </a:solidFill>
            </a:endParaRPr>
          </a:p>
          <a:p>
            <a:pPr marL="0" indent="0">
              <a:buNone/>
            </a:pPr>
            <a:r>
              <a:rPr lang="en-US" sz="1700" b="1" dirty="0">
                <a:solidFill>
                  <a:schemeClr val="tx2"/>
                </a:solidFill>
              </a:rPr>
              <a:t>Displays weather related news from the day before and some from previous weeks</a:t>
            </a:r>
          </a:p>
        </p:txBody>
      </p:sp>
      <p:pic>
        <p:nvPicPr>
          <p:cNvPr id="7" name="Picture 6">
            <a:extLst>
              <a:ext uri="{FF2B5EF4-FFF2-40B4-BE49-F238E27FC236}">
                <a16:creationId xmlns:a16="http://schemas.microsoft.com/office/drawing/2014/main" id="{F3F610E7-1A6B-4A94-BCFE-3730C6C066EC}"/>
              </a:ext>
            </a:extLst>
          </p:cNvPr>
          <p:cNvPicPr>
            <a:picLocks noChangeAspect="1"/>
          </p:cNvPicPr>
          <p:nvPr/>
        </p:nvPicPr>
        <p:blipFill rotWithShape="1">
          <a:blip r:embed="rId2"/>
          <a:srcRect b="32741"/>
          <a:stretch/>
        </p:blipFill>
        <p:spPr>
          <a:xfrm>
            <a:off x="6636718" y="702302"/>
            <a:ext cx="5321098" cy="2773656"/>
          </a:xfrm>
          <a:prstGeom prst="rect">
            <a:avLst/>
          </a:prstGeom>
        </p:spPr>
      </p:pic>
      <p:pic>
        <p:nvPicPr>
          <p:cNvPr id="5" name="Picture 4">
            <a:extLst>
              <a:ext uri="{FF2B5EF4-FFF2-40B4-BE49-F238E27FC236}">
                <a16:creationId xmlns:a16="http://schemas.microsoft.com/office/drawing/2014/main" id="{5230C56B-7877-45D7-A89D-39D70360A5AC}"/>
              </a:ext>
            </a:extLst>
          </p:cNvPr>
          <p:cNvPicPr>
            <a:picLocks noChangeAspect="1"/>
          </p:cNvPicPr>
          <p:nvPr/>
        </p:nvPicPr>
        <p:blipFill>
          <a:blip r:embed="rId3"/>
          <a:stretch>
            <a:fillRect/>
          </a:stretch>
        </p:blipFill>
        <p:spPr>
          <a:xfrm>
            <a:off x="6598380" y="3789989"/>
            <a:ext cx="5366701" cy="2656418"/>
          </a:xfrm>
          <a:prstGeom prst="rect">
            <a:avLst/>
          </a:prstGeom>
        </p:spPr>
      </p:pic>
    </p:spTree>
    <p:extLst>
      <p:ext uri="{BB962C8B-B14F-4D97-AF65-F5344CB8AC3E}">
        <p14:creationId xmlns:p14="http://schemas.microsoft.com/office/powerpoint/2010/main" val="447462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73" name="Group 72">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4" name="Straight Connector 7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04" name="Freeform: Shape 103">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06" name="Freeform: Shape 105">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08" name="Rectangle 107">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0" name="Group 109">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1" name="Straight Connector 110">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1" name="Freeform: Shape 140">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43" name="Group 142">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4" name="Straight Connector 143">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74" name="Rectangle 173">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6" name="Rectangle 175">
            <a:extLst>
              <a:ext uri="{FF2B5EF4-FFF2-40B4-BE49-F238E27FC236}">
                <a16:creationId xmlns:a16="http://schemas.microsoft.com/office/drawing/2014/main" id="{AF152BFE-7BA8-4007-AD9C-F4DC95E43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8" name="Right Triangle 177">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Flowchart: Document 179">
            <a:extLst>
              <a:ext uri="{FF2B5EF4-FFF2-40B4-BE49-F238E27FC236}">
                <a16:creationId xmlns:a16="http://schemas.microsoft.com/office/drawing/2014/main" id="{B6DE7CCF-F894-44DD-9FA3-8BD0D5CE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19901" y="1485903"/>
            <a:ext cx="6858000" cy="3886199"/>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182" name="Group 181">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3" name="Straight Connector 182">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2964369-19EA-DD4B-8EE9-3EC1A5005C09}"/>
              </a:ext>
            </a:extLst>
          </p:cNvPr>
          <p:cNvSpPr>
            <a:spLocks noGrp="1"/>
          </p:cNvSpPr>
          <p:nvPr>
            <p:ph type="title"/>
          </p:nvPr>
        </p:nvSpPr>
        <p:spPr>
          <a:xfrm>
            <a:off x="400833" y="-1211624"/>
            <a:ext cx="7401429" cy="2784496"/>
          </a:xfrm>
        </p:spPr>
        <p:txBody>
          <a:bodyPr vert="horz" lIns="91440" tIns="45720" rIns="91440" bIns="45720" rtlCol="0" anchor="b">
            <a:normAutofit/>
          </a:bodyPr>
          <a:lstStyle/>
          <a:p>
            <a:r>
              <a:rPr lang="en-US" sz="5400" dirty="0">
                <a:solidFill>
                  <a:schemeClr val="tx2"/>
                </a:solidFill>
              </a:rPr>
              <a:t>CI/CD Infrastructure</a:t>
            </a:r>
          </a:p>
        </p:txBody>
      </p:sp>
      <p:pic>
        <p:nvPicPr>
          <p:cNvPr id="5" name="Picture 4">
            <a:extLst>
              <a:ext uri="{FF2B5EF4-FFF2-40B4-BE49-F238E27FC236}">
                <a16:creationId xmlns:a16="http://schemas.microsoft.com/office/drawing/2014/main" id="{7752E887-B9F6-4BAF-8069-7B9C79404211}"/>
              </a:ext>
            </a:extLst>
          </p:cNvPr>
          <p:cNvPicPr>
            <a:picLocks noChangeAspect="1"/>
          </p:cNvPicPr>
          <p:nvPr/>
        </p:nvPicPr>
        <p:blipFill>
          <a:blip r:embed="rId2"/>
          <a:stretch>
            <a:fillRect/>
          </a:stretch>
        </p:blipFill>
        <p:spPr>
          <a:xfrm>
            <a:off x="695147" y="1671573"/>
            <a:ext cx="6487858" cy="4487781"/>
          </a:xfrm>
          <a:prstGeom prst="rect">
            <a:avLst/>
          </a:prstGeom>
        </p:spPr>
      </p:pic>
      <p:pic>
        <p:nvPicPr>
          <p:cNvPr id="7" name="Picture 6">
            <a:extLst>
              <a:ext uri="{FF2B5EF4-FFF2-40B4-BE49-F238E27FC236}">
                <a16:creationId xmlns:a16="http://schemas.microsoft.com/office/drawing/2014/main" id="{163C7EA2-9BFD-49F8-8A0A-81EEE1DF1510}"/>
              </a:ext>
            </a:extLst>
          </p:cNvPr>
          <p:cNvPicPr>
            <a:picLocks noChangeAspect="1"/>
          </p:cNvPicPr>
          <p:nvPr/>
        </p:nvPicPr>
        <p:blipFill>
          <a:blip r:embed="rId3"/>
          <a:stretch>
            <a:fillRect/>
          </a:stretch>
        </p:blipFill>
        <p:spPr>
          <a:xfrm>
            <a:off x="7748812" y="1695123"/>
            <a:ext cx="4168878" cy="1435754"/>
          </a:xfrm>
          <a:prstGeom prst="rect">
            <a:avLst/>
          </a:prstGeom>
        </p:spPr>
      </p:pic>
      <p:pic>
        <p:nvPicPr>
          <p:cNvPr id="9" name="Picture 8">
            <a:extLst>
              <a:ext uri="{FF2B5EF4-FFF2-40B4-BE49-F238E27FC236}">
                <a16:creationId xmlns:a16="http://schemas.microsoft.com/office/drawing/2014/main" id="{D45E2F03-586B-4643-92B8-177FDF716625}"/>
              </a:ext>
            </a:extLst>
          </p:cNvPr>
          <p:cNvPicPr>
            <a:picLocks noChangeAspect="1"/>
          </p:cNvPicPr>
          <p:nvPr/>
        </p:nvPicPr>
        <p:blipFill>
          <a:blip r:embed="rId4"/>
          <a:stretch>
            <a:fillRect/>
          </a:stretch>
        </p:blipFill>
        <p:spPr>
          <a:xfrm>
            <a:off x="7719980" y="3279040"/>
            <a:ext cx="4214394" cy="2928647"/>
          </a:xfrm>
          <a:prstGeom prst="rect">
            <a:avLst/>
          </a:prstGeom>
        </p:spPr>
      </p:pic>
      <p:pic>
        <p:nvPicPr>
          <p:cNvPr id="11" name="Picture 10">
            <a:extLst>
              <a:ext uri="{FF2B5EF4-FFF2-40B4-BE49-F238E27FC236}">
                <a16:creationId xmlns:a16="http://schemas.microsoft.com/office/drawing/2014/main" id="{DCBA203C-D2DE-4D53-B05D-B06C19103858}"/>
              </a:ext>
            </a:extLst>
          </p:cNvPr>
          <p:cNvPicPr>
            <a:picLocks noChangeAspect="1"/>
          </p:cNvPicPr>
          <p:nvPr/>
        </p:nvPicPr>
        <p:blipFill>
          <a:blip r:embed="rId5"/>
          <a:stretch>
            <a:fillRect/>
          </a:stretch>
        </p:blipFill>
        <p:spPr>
          <a:xfrm>
            <a:off x="878514" y="4296001"/>
            <a:ext cx="3083386" cy="1372033"/>
          </a:xfrm>
          <a:prstGeom prst="rect">
            <a:avLst/>
          </a:prstGeom>
        </p:spPr>
      </p:pic>
    </p:spTree>
    <p:extLst>
      <p:ext uri="{BB962C8B-B14F-4D97-AF65-F5344CB8AC3E}">
        <p14:creationId xmlns:p14="http://schemas.microsoft.com/office/powerpoint/2010/main" val="3243372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1" name="Rectangle 51">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2" name="Right Triangle 53">
            <a:extLst>
              <a:ext uri="{FF2B5EF4-FFF2-40B4-BE49-F238E27FC236}">
                <a16:creationId xmlns:a16="http://schemas.microsoft.com/office/drawing/2014/main" id="{81743148-CD08-47B2-BAA4-1406F152B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9892" y="-271110"/>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ight Triangle 5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bg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lowchart: Document 57">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209208" y="1858597"/>
            <a:ext cx="6858000" cy="3140811"/>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0" name="Group 5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1" name="Straight Connector 6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BE3D290-02AD-5243-8991-7DEABFCCB712}"/>
              </a:ext>
            </a:extLst>
          </p:cNvPr>
          <p:cNvSpPr>
            <a:spLocks noGrp="1"/>
          </p:cNvSpPr>
          <p:nvPr>
            <p:ph type="title"/>
          </p:nvPr>
        </p:nvSpPr>
        <p:spPr>
          <a:xfrm>
            <a:off x="275582" y="230384"/>
            <a:ext cx="6159160" cy="2240735"/>
          </a:xfrm>
        </p:spPr>
        <p:txBody>
          <a:bodyPr>
            <a:normAutofit/>
          </a:bodyPr>
          <a:lstStyle/>
          <a:p>
            <a:r>
              <a:rPr lang="en-US" dirty="0">
                <a:solidFill>
                  <a:schemeClr val="tx2"/>
                </a:solidFill>
              </a:rPr>
              <a:t>Challenges</a:t>
            </a:r>
          </a:p>
        </p:txBody>
      </p:sp>
      <p:sp>
        <p:nvSpPr>
          <p:cNvPr id="3" name="Content Placeholder 2">
            <a:extLst>
              <a:ext uri="{FF2B5EF4-FFF2-40B4-BE49-F238E27FC236}">
                <a16:creationId xmlns:a16="http://schemas.microsoft.com/office/drawing/2014/main" id="{28BA0EDA-8DC9-544E-BE46-FF2EBB5D1937}"/>
              </a:ext>
            </a:extLst>
          </p:cNvPr>
          <p:cNvSpPr>
            <a:spLocks noGrp="1"/>
          </p:cNvSpPr>
          <p:nvPr>
            <p:ph idx="1"/>
          </p:nvPr>
        </p:nvSpPr>
        <p:spPr>
          <a:xfrm>
            <a:off x="1095878" y="2049919"/>
            <a:ext cx="6917333" cy="3704657"/>
          </a:xfrm>
        </p:spPr>
        <p:txBody>
          <a:bodyPr>
            <a:normAutofit/>
          </a:bodyPr>
          <a:lstStyle/>
          <a:p>
            <a:pPr marL="0" indent="0">
              <a:buNone/>
            </a:pPr>
            <a:r>
              <a:rPr lang="en-US" sz="2000" b="1" dirty="0">
                <a:solidFill>
                  <a:schemeClr val="tx2"/>
                </a:solidFill>
              </a:rPr>
              <a:t>Overpromised features</a:t>
            </a:r>
          </a:p>
          <a:p>
            <a:pPr marL="0" indent="0">
              <a:buNone/>
            </a:pPr>
            <a:endParaRPr lang="en-US" sz="2000" b="1" dirty="0">
              <a:solidFill>
                <a:schemeClr val="tx2"/>
              </a:solidFill>
            </a:endParaRPr>
          </a:p>
          <a:p>
            <a:pPr marL="0" indent="0">
              <a:buNone/>
            </a:pPr>
            <a:r>
              <a:rPr lang="en-US" sz="2000" b="1" dirty="0">
                <a:solidFill>
                  <a:schemeClr val="tx2"/>
                </a:solidFill>
              </a:rPr>
              <a:t>Choice of technology stack</a:t>
            </a:r>
          </a:p>
          <a:p>
            <a:pPr marL="0" indent="0">
              <a:buNone/>
            </a:pPr>
            <a:endParaRPr lang="en-US" sz="2000" b="1" dirty="0">
              <a:solidFill>
                <a:schemeClr val="tx2"/>
              </a:solidFill>
            </a:endParaRPr>
          </a:p>
          <a:p>
            <a:pPr marL="0" indent="0">
              <a:buNone/>
            </a:pPr>
            <a:r>
              <a:rPr lang="en-US" sz="2000" b="1" dirty="0">
                <a:solidFill>
                  <a:schemeClr val="tx2"/>
                </a:solidFill>
              </a:rPr>
              <a:t>Time constraints</a:t>
            </a:r>
          </a:p>
          <a:p>
            <a:pPr marL="0" indent="0">
              <a:buNone/>
            </a:pPr>
            <a:endParaRPr lang="en-US" sz="2000" b="1" dirty="0">
              <a:solidFill>
                <a:schemeClr val="tx2"/>
              </a:solidFill>
            </a:endParaRPr>
          </a:p>
          <a:p>
            <a:pPr marL="0" indent="0">
              <a:buNone/>
            </a:pPr>
            <a:r>
              <a:rPr lang="en-US" sz="2000" b="1" dirty="0">
                <a:solidFill>
                  <a:schemeClr val="tx2"/>
                </a:solidFill>
              </a:rPr>
              <a:t>Problem with the news API</a:t>
            </a:r>
          </a:p>
          <a:p>
            <a:pPr marL="0" indent="0">
              <a:buNone/>
            </a:pPr>
            <a:endParaRPr lang="en-US" sz="2000" b="1" dirty="0">
              <a:solidFill>
                <a:schemeClr val="tx2"/>
              </a:solidFill>
            </a:endParaRPr>
          </a:p>
          <a:p>
            <a:pPr marL="0" indent="0">
              <a:buNone/>
            </a:pPr>
            <a:endParaRPr lang="en-US" sz="2000" b="1" dirty="0">
              <a:solidFill>
                <a:schemeClr val="tx2"/>
              </a:solidFill>
            </a:endParaRPr>
          </a:p>
        </p:txBody>
      </p:sp>
      <p:pic>
        <p:nvPicPr>
          <p:cNvPr id="5" name="Picture 4" descr="Graphical user interface, application&#10;&#10;Description automatically generated">
            <a:extLst>
              <a:ext uri="{FF2B5EF4-FFF2-40B4-BE49-F238E27FC236}">
                <a16:creationId xmlns:a16="http://schemas.microsoft.com/office/drawing/2014/main" id="{388BC9FB-2788-46BC-BCC2-E0035ABBDCB3}"/>
              </a:ext>
            </a:extLst>
          </p:cNvPr>
          <p:cNvPicPr>
            <a:picLocks noChangeAspect="1"/>
          </p:cNvPicPr>
          <p:nvPr/>
        </p:nvPicPr>
        <p:blipFill rotWithShape="1">
          <a:blip r:embed="rId2"/>
          <a:srcRect l="1877" t="10141" r="3419" b="7919"/>
          <a:stretch/>
        </p:blipFill>
        <p:spPr>
          <a:xfrm>
            <a:off x="6069488" y="384624"/>
            <a:ext cx="5241199" cy="3355207"/>
          </a:xfrm>
          <a:prstGeom prst="rect">
            <a:avLst/>
          </a:prstGeom>
        </p:spPr>
      </p:pic>
      <p:pic>
        <p:nvPicPr>
          <p:cNvPr id="1026" name="Picture 2" descr="Node.js - Wikipedia">
            <a:extLst>
              <a:ext uri="{FF2B5EF4-FFF2-40B4-BE49-F238E27FC236}">
                <a16:creationId xmlns:a16="http://schemas.microsoft.com/office/drawing/2014/main" id="{C17CC12A-0E08-47FE-9B9D-2838FB4F7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9697" y="4218398"/>
            <a:ext cx="2971582" cy="181753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3E00B8F-BE32-4BFF-86D4-15A254A62F8C}"/>
              </a:ext>
            </a:extLst>
          </p:cNvPr>
          <p:cNvPicPr>
            <a:picLocks noChangeAspect="1"/>
          </p:cNvPicPr>
          <p:nvPr/>
        </p:nvPicPr>
        <p:blipFill>
          <a:blip r:embed="rId4"/>
          <a:stretch>
            <a:fillRect/>
          </a:stretch>
        </p:blipFill>
        <p:spPr>
          <a:xfrm>
            <a:off x="9074017" y="4031581"/>
            <a:ext cx="2528420" cy="2528420"/>
          </a:xfrm>
          <a:prstGeom prst="rect">
            <a:avLst/>
          </a:prstGeom>
        </p:spPr>
      </p:pic>
    </p:spTree>
    <p:extLst>
      <p:ext uri="{BB962C8B-B14F-4D97-AF65-F5344CB8AC3E}">
        <p14:creationId xmlns:p14="http://schemas.microsoft.com/office/powerpoint/2010/main" val="2310828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2" name="Rectangle 101">
            <a:extLst>
              <a:ext uri="{FF2B5EF4-FFF2-40B4-BE49-F238E27FC236}">
                <a16:creationId xmlns:a16="http://schemas.microsoft.com/office/drawing/2014/main" id="{5B62175A-9061-4508-B024-671E2C3C3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4" name="Right Triangle 103">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 name="Group 105">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214827" cy="6858000"/>
            <a:chOff x="-6214" y="-1"/>
            <a:chExt cx="12214827" cy="6858000"/>
          </a:xfrm>
        </p:grpSpPr>
        <p:cxnSp>
          <p:nvCxnSpPr>
            <p:cNvPr id="107" name="Straight Connector 106">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37" name="Rectangle 136">
            <a:extLst>
              <a:ext uri="{FF2B5EF4-FFF2-40B4-BE49-F238E27FC236}">
                <a16:creationId xmlns:a16="http://schemas.microsoft.com/office/drawing/2014/main" id="{7D7F7755-C305-4B28-8A86-8EA889812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CBE3D290-02AD-5243-8991-7DEABFCCB712}"/>
              </a:ext>
            </a:extLst>
          </p:cNvPr>
          <p:cNvSpPr>
            <a:spLocks noGrp="1"/>
          </p:cNvSpPr>
          <p:nvPr>
            <p:ph type="title"/>
          </p:nvPr>
        </p:nvSpPr>
        <p:spPr>
          <a:xfrm>
            <a:off x="304804" y="339991"/>
            <a:ext cx="11502142" cy="1499851"/>
          </a:xfrm>
        </p:spPr>
        <p:txBody>
          <a:bodyPr>
            <a:normAutofit/>
          </a:bodyPr>
          <a:lstStyle/>
          <a:p>
            <a:pPr algn="ctr"/>
            <a:r>
              <a:rPr lang="en-US">
                <a:solidFill>
                  <a:schemeClr val="tx2">
                    <a:alpha val="80000"/>
                  </a:schemeClr>
                </a:solidFill>
              </a:rPr>
              <a:t>Takeaway</a:t>
            </a:r>
          </a:p>
        </p:txBody>
      </p:sp>
      <p:graphicFrame>
        <p:nvGraphicFramePr>
          <p:cNvPr id="96" name="Content Placeholder 2">
            <a:extLst>
              <a:ext uri="{FF2B5EF4-FFF2-40B4-BE49-F238E27FC236}">
                <a16:creationId xmlns:a16="http://schemas.microsoft.com/office/drawing/2014/main" id="{A5CF3B7B-B6B7-9305-D5BE-D514A032590A}"/>
              </a:ext>
            </a:extLst>
          </p:cNvPr>
          <p:cNvGraphicFramePr>
            <a:graphicFrameLocks noGrp="1"/>
          </p:cNvGraphicFramePr>
          <p:nvPr>
            <p:ph idx="1"/>
            <p:extLst>
              <p:ext uri="{D42A27DB-BD31-4B8C-83A1-F6EECF244321}">
                <p14:modId xmlns:p14="http://schemas.microsoft.com/office/powerpoint/2010/main" val="1014004903"/>
              </p:ext>
            </p:extLst>
          </p:nvPr>
        </p:nvGraphicFramePr>
        <p:xfrm>
          <a:off x="304804" y="2057416"/>
          <a:ext cx="11502135" cy="3976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043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A2565-2DC2-4E5F-B9B3-CA602F6FE74F}"/>
              </a:ext>
            </a:extLst>
          </p:cNvPr>
          <p:cNvSpPr>
            <a:spLocks noGrp="1"/>
          </p:cNvSpPr>
          <p:nvPr>
            <p:ph type="title"/>
          </p:nvPr>
        </p:nvSpPr>
        <p:spPr/>
        <p:txBody>
          <a:bodyPr/>
          <a:lstStyle/>
          <a:p>
            <a:r>
              <a:rPr lang="en-US" dirty="0"/>
              <a:t>Demo</a:t>
            </a:r>
            <a:endParaRPr lang="en-ID" dirty="0"/>
          </a:p>
        </p:txBody>
      </p:sp>
      <p:pic>
        <p:nvPicPr>
          <p:cNvPr id="4" name="Online Media 3" title="demo video - weatherly">
            <a:hlinkClick r:id="" action="ppaction://media"/>
            <a:extLst>
              <a:ext uri="{FF2B5EF4-FFF2-40B4-BE49-F238E27FC236}">
                <a16:creationId xmlns:a16="http://schemas.microsoft.com/office/drawing/2014/main" id="{354FE182-224A-4AD9-840A-C85937135025}"/>
              </a:ext>
            </a:extLst>
          </p:cNvPr>
          <p:cNvPicPr>
            <a:picLocks noGrp="1" noRot="1" noChangeAspect="1"/>
          </p:cNvPicPr>
          <p:nvPr>
            <p:ph idx="1"/>
            <a:videoFile r:link="rId1"/>
          </p:nvPr>
        </p:nvPicPr>
        <p:blipFill>
          <a:blip r:embed="rId3"/>
          <a:stretch>
            <a:fillRect/>
          </a:stretch>
        </p:blipFill>
        <p:spPr>
          <a:xfrm>
            <a:off x="1261872" y="1527048"/>
            <a:ext cx="9518904" cy="4649915"/>
          </a:xfrm>
          <a:prstGeom prst="rect">
            <a:avLst/>
          </a:prstGeom>
        </p:spPr>
      </p:pic>
    </p:spTree>
    <p:extLst>
      <p:ext uri="{BB962C8B-B14F-4D97-AF65-F5344CB8AC3E}">
        <p14:creationId xmlns:p14="http://schemas.microsoft.com/office/powerpoint/2010/main" val="142327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A2565-2DC2-4E5F-B9B3-CA602F6FE74F}"/>
              </a:ext>
            </a:extLst>
          </p:cNvPr>
          <p:cNvSpPr>
            <a:spLocks noGrp="1"/>
          </p:cNvSpPr>
          <p:nvPr>
            <p:ph type="title"/>
          </p:nvPr>
        </p:nvSpPr>
        <p:spPr>
          <a:xfrm>
            <a:off x="4572000" y="2766218"/>
            <a:ext cx="3048000" cy="1325563"/>
          </a:xfrm>
        </p:spPr>
        <p:txBody>
          <a:bodyPr/>
          <a:lstStyle/>
          <a:p>
            <a:r>
              <a:rPr lang="en-US" dirty="0"/>
              <a:t>Thank you</a:t>
            </a:r>
            <a:endParaRPr lang="en-ID" dirty="0"/>
          </a:p>
        </p:txBody>
      </p:sp>
    </p:spTree>
    <p:extLst>
      <p:ext uri="{BB962C8B-B14F-4D97-AF65-F5344CB8AC3E}">
        <p14:creationId xmlns:p14="http://schemas.microsoft.com/office/powerpoint/2010/main" val="1519335564"/>
      </p:ext>
    </p:extLst>
  </p:cSld>
  <p:clrMapOvr>
    <a:masterClrMapping/>
  </p:clrMapOvr>
</p:sld>
</file>

<file path=ppt/theme/theme1.xml><?xml version="1.0" encoding="utf-8"?>
<a:theme xmlns:a="http://schemas.openxmlformats.org/drawingml/2006/main" name="SineVTI">
  <a:themeElements>
    <a:clrScheme name="AnalogousFromLightSeedLeftStep">
      <a:dk1>
        <a:srgbClr val="000000"/>
      </a:dk1>
      <a:lt1>
        <a:srgbClr val="FFFFFF"/>
      </a:lt1>
      <a:dk2>
        <a:srgbClr val="243341"/>
      </a:dk2>
      <a:lt2>
        <a:srgbClr val="E8E5E2"/>
      </a:lt2>
      <a:accent1>
        <a:srgbClr val="87A5BE"/>
      </a:accent1>
      <a:accent2>
        <a:srgbClr val="77ABAE"/>
      </a:accent2>
      <a:accent3>
        <a:srgbClr val="81AA9B"/>
      </a:accent3>
      <a:accent4>
        <a:srgbClr val="77AF84"/>
      </a:accent4>
      <a:accent5>
        <a:srgbClr val="89AA81"/>
      </a:accent5>
      <a:accent6>
        <a:srgbClr val="94A873"/>
      </a:accent6>
      <a:hlink>
        <a:srgbClr val="A07C5D"/>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1547</TotalTime>
  <Words>296</Words>
  <Application>Microsoft Office PowerPoint</Application>
  <PresentationFormat>Widescreen</PresentationFormat>
  <Paragraphs>40</Paragraphs>
  <Slides>9</Slides>
  <Notes>1</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Calibri</vt:lpstr>
      <vt:lpstr>Posterama</vt:lpstr>
      <vt:lpstr>SineVTI</vt:lpstr>
      <vt:lpstr>PowerPoint Presentation</vt:lpstr>
      <vt:lpstr>Overview</vt:lpstr>
      <vt:lpstr>APIs</vt:lpstr>
      <vt:lpstr>High level features</vt:lpstr>
      <vt:lpstr>CI/CD Infrastructure</vt:lpstr>
      <vt:lpstr>Challenges</vt:lpstr>
      <vt:lpstr>Takeaway</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CPSC 2350       Project</dc:title>
  <dc:creator>JoonHyung Hahn</dc:creator>
  <cp:lastModifiedBy>Hector Onato</cp:lastModifiedBy>
  <cp:revision>11</cp:revision>
  <dcterms:created xsi:type="dcterms:W3CDTF">2022-02-17T18:34:48Z</dcterms:created>
  <dcterms:modified xsi:type="dcterms:W3CDTF">2022-04-02T18:20:16Z</dcterms:modified>
</cp:coreProperties>
</file>