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0557" autoAdjust="0"/>
  </p:normalViewPr>
  <p:slideViewPr>
    <p:cSldViewPr>
      <p:cViewPr varScale="1">
        <p:scale>
          <a:sx n="88" d="100"/>
          <a:sy n="88" d="100"/>
        </p:scale>
        <p:origin x="-437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70DA7-01D6-4FA0-9C45-F55903260FEF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5A51B-E181-4A0C-94FF-D0A65FE85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954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3"/>
            <a:ext cx="8025765" cy="6097905"/>
            <a:chOff x="0" y="758951"/>
            <a:chExt cx="8025765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3"/>
                  </a:lnTo>
                  <a:lnTo>
                    <a:pt x="4000500" y="199929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2107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8800" y="228207"/>
            <a:ext cx="7256955" cy="62658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1814" marR="132080" indent="-1004569" algn="l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Bas</a:t>
            </a:r>
            <a:r>
              <a:rPr sz="3600" spc="-150" dirty="0"/>
              <a:t>i</a:t>
            </a:r>
            <a:r>
              <a:rPr sz="3600" spc="-330" dirty="0"/>
              <a:t>c</a:t>
            </a:r>
            <a:r>
              <a:rPr sz="3600" spc="-90" dirty="0"/>
              <a:t> </a:t>
            </a:r>
            <a:r>
              <a:rPr sz="3600" spc="-130" dirty="0"/>
              <a:t>Deta</a:t>
            </a:r>
            <a:r>
              <a:rPr sz="3600" spc="-80" dirty="0"/>
              <a:t>i</a:t>
            </a:r>
            <a:r>
              <a:rPr sz="3600" spc="-245" dirty="0"/>
              <a:t>ls</a:t>
            </a:r>
            <a:r>
              <a:rPr sz="3600" spc="-90" dirty="0"/>
              <a:t> </a:t>
            </a:r>
            <a:r>
              <a:rPr sz="3600" spc="-180" dirty="0"/>
              <a:t>of</a:t>
            </a:r>
            <a:r>
              <a:rPr sz="3600" spc="-100" dirty="0"/>
              <a:t> </a:t>
            </a:r>
            <a:r>
              <a:rPr sz="3600" spc="-135" dirty="0"/>
              <a:t>th</a:t>
            </a:r>
            <a:r>
              <a:rPr sz="3600" spc="-150" dirty="0"/>
              <a:t>e</a:t>
            </a:r>
            <a:r>
              <a:rPr sz="3600" spc="-114" dirty="0"/>
              <a:t> </a:t>
            </a:r>
            <a:r>
              <a:rPr sz="3600" spc="-160" dirty="0"/>
              <a:t>Tea</a:t>
            </a:r>
            <a:r>
              <a:rPr sz="3600" spc="-240" dirty="0"/>
              <a:t>m</a:t>
            </a:r>
            <a:r>
              <a:rPr sz="3600" spc="-105" dirty="0"/>
              <a:t> </a:t>
            </a:r>
            <a:r>
              <a:rPr sz="3600" spc="-150" dirty="0"/>
              <a:t>and  </a:t>
            </a:r>
            <a:r>
              <a:rPr lang="en-IN" sz="3600" spc="-150" dirty="0"/>
              <a:t/>
            </a:r>
            <a:br>
              <a:rPr lang="en-IN" sz="3600" spc="-150" dirty="0"/>
            </a:br>
            <a:r>
              <a:rPr sz="3600" spc="-175" dirty="0"/>
              <a:t>Proble</a:t>
            </a:r>
            <a:r>
              <a:rPr sz="3600" spc="-295" dirty="0"/>
              <a:t>m</a:t>
            </a:r>
            <a:r>
              <a:rPr sz="3600" spc="-105" dirty="0"/>
              <a:t> </a:t>
            </a:r>
            <a:r>
              <a:rPr lang="en-IN" sz="3600" spc="-105" dirty="0"/>
              <a:t> </a:t>
            </a:r>
            <a:r>
              <a:rPr lang="en-IN" sz="3600" spc="-135" dirty="0"/>
              <a:t>Statement</a:t>
            </a:r>
            <a:br>
              <a:rPr lang="en-IN" sz="3600" spc="-135" dirty="0"/>
            </a:br>
            <a:endParaRPr lang="en-IN" sz="3600" spc="-40" dirty="0"/>
          </a:p>
          <a:p>
            <a:pPr marL="12700" algn="l">
              <a:lnSpc>
                <a:spcPts val="2050"/>
              </a:lnSpc>
              <a:spcBef>
                <a:spcPts val="100"/>
              </a:spcBef>
            </a:pPr>
            <a:r>
              <a:rPr lang="en-IN" sz="1800" b="1" spc="-8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Ministry/Organization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Name/Student</a:t>
            </a:r>
            <a:r>
              <a:rPr lang="en-IN" sz="1800" b="1" spc="-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Innovation:</a:t>
            </a:r>
            <a:r>
              <a:rPr lang="en-IN" sz="1800" b="1" spc="-2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Ministry</a:t>
            </a:r>
            <a:r>
              <a:rPr lang="en-IN" sz="1800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en-IN" sz="1800" spc="-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Railways </a:t>
            </a:r>
            <a:br>
              <a:rPr lang="en-IN" sz="1800" spc="-1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1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b="1" spc="-1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484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en-IN" sz="1800" b="1" spc="-1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IN" sz="1800" b="1" spc="-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Code:  </a:t>
            </a:r>
            <a:r>
              <a:rPr lang="en-IN" sz="1800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IN" sz="1800" spc="-8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IH</a:t>
            </a:r>
            <a:r>
              <a:rPr lang="en-IN" sz="1800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-</a:t>
            </a:r>
            <a:r>
              <a:rPr lang="en-IN" sz="1800" spc="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1349</a:t>
            </a:r>
            <a:br>
              <a:rPr lang="en-IN" sz="1800" spc="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spc="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spc="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1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Problem</a:t>
            </a:r>
            <a:r>
              <a:rPr lang="en-IN" sz="1800" b="1" spc="-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Statement</a:t>
            </a:r>
            <a:r>
              <a:rPr lang="en-IN" sz="1800" b="1" spc="-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Title: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Using</a:t>
            </a:r>
            <a:r>
              <a:rPr lang="en-IN" sz="1800" spc="-19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existing</a:t>
            </a:r>
            <a:r>
              <a:rPr lang="en-IN" sz="1800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1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CCTV</a:t>
            </a:r>
            <a:r>
              <a:rPr lang="en-IN" sz="1800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network</a:t>
            </a:r>
            <a:r>
              <a:rPr lang="en-IN" sz="1800" spc="-2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for</a:t>
            </a:r>
            <a:r>
              <a:rPr lang="en-IN" sz="1800" spc="-1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8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crowd</a:t>
            </a: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spc="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management,</a:t>
            </a:r>
            <a:r>
              <a:rPr lang="en-IN" sz="1800" spc="-2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crime</a:t>
            </a:r>
            <a:r>
              <a:rPr lang="en-IN" sz="1800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prevention,</a:t>
            </a:r>
            <a:r>
              <a:rPr lang="en-IN" sz="1800" spc="-2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and</a:t>
            </a:r>
            <a:r>
              <a:rPr lang="en-IN" sz="1800" spc="-1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work</a:t>
            </a:r>
            <a:r>
              <a:rPr lang="en-IN" sz="1800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monitoring</a:t>
            </a:r>
            <a:r>
              <a:rPr lang="en-IN" sz="1800" spc="-2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using</a:t>
            </a:r>
            <a:r>
              <a:rPr lang="en-IN" sz="1800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12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AIML</a:t>
            </a: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b="1" spc="-229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IN" sz="1800" b="1" spc="-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ea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en-IN" sz="1800" b="1" spc="-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lang="en-IN" sz="1800" b="1" spc="-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am</a:t>
            </a:r>
            <a:r>
              <a:rPr lang="en-IN" sz="1800" b="1" spc="-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:</a:t>
            </a:r>
            <a:r>
              <a:rPr lang="en-IN" sz="1800" spc="-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000" spc="-2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2000" spc="-1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XPRESS - EYE</a:t>
            </a:r>
            <a:r>
              <a:rPr lang="en-IN" sz="1800" b="1" spc="-1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b="1" spc="-1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229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IN" sz="1800" b="1" spc="-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ea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L</a:t>
            </a:r>
            <a:r>
              <a:rPr lang="en-IN" sz="1800" b="1" spc="-12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ader</a:t>
            </a:r>
            <a:r>
              <a:rPr lang="en-IN" sz="1800" b="1" spc="-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lang="en-IN" sz="1800" b="1" spc="-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am</a:t>
            </a:r>
            <a:r>
              <a:rPr lang="en-IN" sz="1800" b="1" spc="-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:</a:t>
            </a:r>
            <a:r>
              <a:rPr lang="en-IN" sz="1800" b="1" spc="-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Man</a:t>
            </a:r>
            <a:r>
              <a:rPr lang="en-IN" sz="1800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IN" sz="1800" spc="-8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</a:t>
            </a:r>
            <a:r>
              <a:rPr lang="en-IN" sz="1800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Para</a:t>
            </a:r>
            <a:r>
              <a:rPr lang="en-IN" sz="1800" spc="-1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g </a:t>
            </a:r>
            <a:r>
              <a:rPr lang="en-IN" sz="1800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Shardul</a:t>
            </a:r>
            <a:r>
              <a:rPr lang="en-IN" sz="1800" b="1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br>
              <a:rPr lang="en-IN" sz="1800" b="1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b="1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10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In</a:t>
            </a:r>
            <a:r>
              <a:rPr lang="en-IN" sz="1800" b="1" spc="-1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s</a:t>
            </a:r>
            <a:r>
              <a:rPr lang="en-IN" sz="1800" b="1" spc="-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titu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IN" sz="1800" b="1" spc="-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Cod</a:t>
            </a:r>
            <a:r>
              <a:rPr lang="en-IN" sz="1800" b="1" spc="-1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IN" sz="1800" b="1" spc="-2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</a:t>
            </a:r>
            <a:r>
              <a:rPr lang="en-IN" sz="1800" b="1" spc="-14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ISH</a:t>
            </a:r>
            <a:r>
              <a:rPr lang="en-IN" sz="1800" b="1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12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): </a:t>
            </a:r>
            <a:r>
              <a:rPr lang="en-IN" sz="1800" b="1" spc="10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C</a:t>
            </a:r>
            <a:r>
              <a:rPr lang="en-IN" sz="1800" b="1" spc="-9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-4</a:t>
            </a:r>
            <a:r>
              <a:rPr lang="en-IN" sz="1800" b="1" spc="-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IN" sz="1800" b="1" spc="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256</a:t>
            </a: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b="1" spc="-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Institute</a:t>
            </a:r>
            <a:r>
              <a:rPr lang="en-IN" sz="1800" b="1" spc="-5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8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Name: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K.</a:t>
            </a:r>
            <a:r>
              <a:rPr lang="en-IN" sz="1800" b="1" spc="-1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K.</a:t>
            </a:r>
            <a:r>
              <a:rPr lang="en-IN" sz="1800" b="1" spc="-1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Wagh</a:t>
            </a:r>
            <a:r>
              <a:rPr lang="en-IN" sz="1800" b="1" spc="-1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Institute</a:t>
            </a:r>
            <a:r>
              <a:rPr lang="en-IN" sz="1800" b="1" spc="-18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of</a:t>
            </a:r>
            <a:r>
              <a:rPr lang="en-IN" sz="1800" b="1" spc="-1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Engineering</a:t>
            </a:r>
            <a:r>
              <a:rPr lang="en-IN" sz="1800" b="1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Education</a:t>
            </a:r>
            <a:br>
              <a:rPr lang="en-IN" sz="1800" b="1" spc="-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800" b="1" spc="-17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and </a:t>
            </a:r>
            <a:r>
              <a:rPr lang="en-IN" sz="1800" b="1" spc="-509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2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Research</a:t>
            </a:r>
            <a:r>
              <a:rPr lang="en-IN" sz="1800" b="1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,Nashik</a:t>
            </a: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+mn-lt"/>
                <a:cs typeface="Times New Roman" panose="02020603050405020304" pitchFamily="18" charset="0"/>
              </a:rPr>
            </a:br>
            <a:r>
              <a:rPr lang="en-IN" sz="1800" b="1" spc="-229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T</a:t>
            </a:r>
            <a:r>
              <a:rPr lang="en-IN" sz="1800" b="1" spc="-6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he</a:t>
            </a:r>
            <a:r>
              <a:rPr lang="en-IN" sz="1800" b="1" spc="-9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en-IN" sz="1800" b="1" spc="-6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5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1800" b="1" spc="-1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lang="en-IN" sz="1800" b="1" spc="-4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am</a:t>
            </a:r>
            <a:r>
              <a:rPr lang="en-IN" sz="1800" b="1" spc="-3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IN" sz="1800" b="1" spc="-170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:</a:t>
            </a:r>
            <a:r>
              <a:rPr lang="en-IN" sz="1800" b="1" spc="-35" dirty="0">
                <a:solidFill>
                  <a:srgbClr val="7BA654"/>
                </a:solidFill>
                <a:latin typeface="+mn-lt"/>
                <a:cs typeface="Times New Roman" panose="02020603050405020304" pitchFamily="18" charset="0"/>
              </a:rPr>
              <a:t> Smart Automation</a:t>
            </a:r>
            <a:r>
              <a:rPr lang="en-IN" sz="20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endParaRPr lang="en-IN" sz="1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251459"/>
            <a:ext cx="3329940" cy="1671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38"/>
            <a:ext cx="4094960" cy="457200"/>
          </a:xfrm>
        </p:spPr>
        <p:txBody>
          <a:bodyPr>
            <a:noAutofit/>
          </a:bodyPr>
          <a:lstStyle/>
          <a:p>
            <a:r>
              <a:rPr lang="en-US" sz="3200" dirty="0"/>
              <a:t>Idea/Approach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98847" y="371821"/>
            <a:ext cx="5675464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en-US" b="1" spc="-70" dirty="0">
                <a:solidFill>
                  <a:srgbClr val="7BA654"/>
                </a:solidFill>
                <a:latin typeface="Arial"/>
                <a:cs typeface="Arial"/>
              </a:rPr>
              <a:t>     Ide</a:t>
            </a:r>
            <a:r>
              <a:rPr lang="en-US" b="1" spc="-40" dirty="0">
                <a:solidFill>
                  <a:srgbClr val="7BA654"/>
                </a:solidFill>
                <a:latin typeface="Arial"/>
                <a:cs typeface="Arial"/>
              </a:rPr>
              <a:t>a/Solution/Prot</a:t>
            </a:r>
            <a:r>
              <a:rPr lang="en-US" b="1" spc="-11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lang="en-US" b="1" spc="-7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lang="en-US" b="1" spc="-135" dirty="0">
                <a:solidFill>
                  <a:srgbClr val="7BA654"/>
                </a:solidFill>
                <a:latin typeface="Arial"/>
                <a:cs typeface="Arial"/>
              </a:rPr>
              <a:t>ype</a:t>
            </a:r>
            <a:r>
              <a:rPr lang="en-US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b="1" spc="-85" dirty="0">
                <a:solidFill>
                  <a:srgbClr val="7BA654"/>
                </a:solidFill>
                <a:latin typeface="Arial"/>
                <a:cs typeface="Arial"/>
              </a:rPr>
              <a:t>here</a:t>
            </a:r>
            <a:r>
              <a:rPr lang="en-US" b="1" spc="-17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marL="299085" marR="5080" indent="-287020">
              <a:spcBef>
                <a:spcPts val="1010"/>
              </a:spcBef>
              <a:buSzPct val="114285"/>
              <a:buFont typeface="Segoe UI Symbol"/>
              <a:buChar char="⮚"/>
              <a:tabLst>
                <a:tab pos="337185" algn="l"/>
                <a:tab pos="337820" algn="l"/>
              </a:tabLst>
            </a:pPr>
            <a:r>
              <a:rPr lang="en-US" sz="1200" spc="180" dirty="0">
                <a:latin typeface="Tahoma"/>
                <a:cs typeface="Tahoma"/>
              </a:rPr>
              <a:t>A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150" dirty="0">
                <a:latin typeface="Tahoma"/>
                <a:cs typeface="Tahoma"/>
              </a:rPr>
              <a:t>C</a:t>
            </a:r>
            <a:r>
              <a:rPr lang="en-US" sz="1200" spc="155" dirty="0">
                <a:latin typeface="Tahoma"/>
                <a:cs typeface="Tahoma"/>
              </a:rPr>
              <a:t>C</a:t>
            </a:r>
            <a:r>
              <a:rPr lang="en-US" sz="1200" spc="75" dirty="0">
                <a:latin typeface="Tahoma"/>
                <a:cs typeface="Tahoma"/>
              </a:rPr>
              <a:t>T</a:t>
            </a:r>
            <a:r>
              <a:rPr lang="en-US" sz="1200" spc="155" dirty="0">
                <a:latin typeface="Tahoma"/>
                <a:cs typeface="Tahoma"/>
              </a:rPr>
              <a:t>V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ne</a:t>
            </a:r>
            <a:r>
              <a:rPr lang="en-US" sz="1200" spc="35" dirty="0">
                <a:latin typeface="Tahoma"/>
                <a:cs typeface="Tahoma"/>
              </a:rPr>
              <a:t>t</a:t>
            </a:r>
            <a:r>
              <a:rPr lang="en-US" sz="1200" spc="70" dirty="0">
                <a:latin typeface="Tahoma"/>
                <a:cs typeface="Tahoma"/>
              </a:rPr>
              <a:t>work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105" dirty="0">
                <a:latin typeface="Tahoma"/>
                <a:cs typeface="Tahoma"/>
              </a:rPr>
              <a:t>me</a:t>
            </a:r>
            <a:r>
              <a:rPr lang="en-US" sz="1200" spc="65" dirty="0">
                <a:latin typeface="Tahoma"/>
                <a:cs typeface="Tahoma"/>
              </a:rPr>
              <a:t>c</a:t>
            </a:r>
            <a:r>
              <a:rPr lang="en-US" sz="1200" spc="35" dirty="0">
                <a:latin typeface="Tahoma"/>
                <a:cs typeface="Tahoma"/>
              </a:rPr>
              <a:t>h</a:t>
            </a:r>
            <a:r>
              <a:rPr lang="en-US" sz="1200" spc="25" dirty="0">
                <a:latin typeface="Tahoma"/>
                <a:cs typeface="Tahoma"/>
              </a:rPr>
              <a:t>a</a:t>
            </a:r>
            <a:r>
              <a:rPr lang="en-US" sz="1200" spc="60" dirty="0">
                <a:latin typeface="Tahoma"/>
                <a:cs typeface="Tahoma"/>
              </a:rPr>
              <a:t>nism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to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be</a:t>
            </a:r>
            <a:r>
              <a:rPr lang="en-US" sz="1200" spc="-140" dirty="0">
                <a:latin typeface="Tahoma"/>
                <a:cs typeface="Tahoma"/>
              </a:rPr>
              <a:t> </a:t>
            </a:r>
            <a:r>
              <a:rPr lang="en-US" sz="1200" spc="15" dirty="0">
                <a:latin typeface="Tahoma"/>
                <a:cs typeface="Tahoma"/>
              </a:rPr>
              <a:t>coupled with proposed system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us</a:t>
            </a:r>
            <a:r>
              <a:rPr lang="en-US" sz="1200" spc="40" dirty="0">
                <a:latin typeface="Tahoma"/>
                <a:cs typeface="Tahoma"/>
              </a:rPr>
              <a:t>ing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b="1" spc="-50" dirty="0">
                <a:latin typeface="Tahoma"/>
                <a:cs typeface="Tahoma"/>
              </a:rPr>
              <a:t>AI/ML</a:t>
            </a:r>
            <a:r>
              <a:rPr lang="en-US" sz="1200" b="1" spc="-140" dirty="0">
                <a:latin typeface="Tahoma"/>
                <a:cs typeface="Tahoma"/>
              </a:rPr>
              <a:t> </a:t>
            </a:r>
            <a:r>
              <a:rPr lang="en-US" sz="1200" dirty="0">
                <a:latin typeface="Tahoma"/>
                <a:cs typeface="Tahoma"/>
              </a:rPr>
              <a:t> and </a:t>
            </a:r>
            <a:r>
              <a:rPr lang="en-US" sz="1200" spc="35" dirty="0">
                <a:latin typeface="Tahoma"/>
                <a:cs typeface="Tahoma"/>
              </a:rPr>
              <a:t>neural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ne</a:t>
            </a:r>
            <a:r>
              <a:rPr lang="en-US" sz="1200" spc="35" dirty="0">
                <a:latin typeface="Tahoma"/>
                <a:cs typeface="Tahoma"/>
              </a:rPr>
              <a:t>t</a:t>
            </a:r>
            <a:r>
              <a:rPr lang="en-US" sz="1200" spc="70" dirty="0">
                <a:latin typeface="Tahoma"/>
                <a:cs typeface="Tahoma"/>
              </a:rPr>
              <a:t>work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85" dirty="0">
                <a:latin typeface="Tahoma"/>
                <a:cs typeface="Tahoma"/>
              </a:rPr>
              <a:t>te</a:t>
            </a:r>
            <a:r>
              <a:rPr lang="en-US" sz="1200" spc="80" dirty="0">
                <a:latin typeface="Tahoma"/>
                <a:cs typeface="Tahoma"/>
              </a:rPr>
              <a:t>c</a:t>
            </a:r>
            <a:r>
              <a:rPr lang="en-US" sz="1200" spc="35" dirty="0">
                <a:latin typeface="Tahoma"/>
                <a:cs typeface="Tahoma"/>
              </a:rPr>
              <a:t>h</a:t>
            </a:r>
            <a:r>
              <a:rPr lang="en-US" sz="1200" spc="25" dirty="0">
                <a:latin typeface="Tahoma"/>
                <a:cs typeface="Tahoma"/>
              </a:rPr>
              <a:t>n</a:t>
            </a:r>
            <a:r>
              <a:rPr lang="en-US" sz="1200" spc="45" dirty="0">
                <a:latin typeface="Tahoma"/>
                <a:cs typeface="Tahoma"/>
              </a:rPr>
              <a:t>ique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a</a:t>
            </a:r>
            <a:r>
              <a:rPr lang="en-US" sz="1200" spc="25" dirty="0">
                <a:latin typeface="Tahoma"/>
                <a:cs typeface="Tahoma"/>
              </a:rPr>
              <a:t>n</a:t>
            </a:r>
            <a:r>
              <a:rPr lang="en-US" sz="1200" spc="65" dirty="0">
                <a:latin typeface="Tahoma"/>
                <a:cs typeface="Tahoma"/>
              </a:rPr>
              <a:t>d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al</a:t>
            </a:r>
            <a:r>
              <a:rPr lang="en-US" sz="1200" spc="40" dirty="0">
                <a:latin typeface="Tahoma"/>
                <a:cs typeface="Tahoma"/>
              </a:rPr>
              <a:t>gorit</a:t>
            </a:r>
            <a:r>
              <a:rPr lang="en-US" sz="1200" spc="55" dirty="0">
                <a:latin typeface="Tahoma"/>
                <a:cs typeface="Tahoma"/>
              </a:rPr>
              <a:t>h</a:t>
            </a:r>
            <a:r>
              <a:rPr lang="en-US" sz="1200" spc="-20" dirty="0">
                <a:latin typeface="Tahoma"/>
                <a:cs typeface="Tahoma"/>
              </a:rPr>
              <a:t>m </a:t>
            </a:r>
            <a:r>
              <a:rPr lang="en-US" sz="1200" spc="50" dirty="0">
                <a:latin typeface="Tahoma"/>
                <a:cs typeface="Tahoma"/>
              </a:rPr>
              <a:t>to resolve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50" dirty="0">
                <a:latin typeface="Tahoma"/>
                <a:cs typeface="Tahoma"/>
              </a:rPr>
              <a:t>potential </a:t>
            </a:r>
            <a:r>
              <a:rPr lang="en-US" sz="1200" spc="-425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event</a:t>
            </a:r>
            <a:r>
              <a:rPr lang="en-US" sz="1200" spc="-170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such</a:t>
            </a:r>
            <a:r>
              <a:rPr lang="en-US" sz="1200" spc="-140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as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robbery,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50" dirty="0">
                <a:latin typeface="Tahoma"/>
                <a:cs typeface="Tahoma"/>
              </a:rPr>
              <a:t>Fighting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25" dirty="0">
                <a:latin typeface="Tahoma"/>
                <a:cs typeface="Tahoma"/>
              </a:rPr>
              <a:t>,over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crowd,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weapon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detection and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ex</a:t>
            </a:r>
            <a:r>
              <a:rPr lang="en-US" sz="1200" spc="105" dirty="0">
                <a:latin typeface="Tahoma"/>
                <a:cs typeface="Tahoma"/>
              </a:rPr>
              <a:t>c</a:t>
            </a:r>
            <a:r>
              <a:rPr lang="en-US" sz="1200" spc="70" dirty="0">
                <a:latin typeface="Tahoma"/>
                <a:cs typeface="Tahoma"/>
              </a:rPr>
              <a:t>essive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g</a:t>
            </a:r>
            <a:r>
              <a:rPr lang="en-US" sz="1200" spc="45" dirty="0">
                <a:latin typeface="Tahoma"/>
                <a:cs typeface="Tahoma"/>
              </a:rPr>
              <a:t>arba</a:t>
            </a:r>
            <a:r>
              <a:rPr lang="en-US" sz="1200" spc="40" dirty="0">
                <a:latin typeface="Tahoma"/>
                <a:cs typeface="Tahoma"/>
              </a:rPr>
              <a:t>g</a:t>
            </a:r>
            <a:r>
              <a:rPr lang="en-US" sz="1200" spc="75" dirty="0">
                <a:latin typeface="Tahoma"/>
                <a:cs typeface="Tahoma"/>
              </a:rPr>
              <a:t>e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on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plat</a:t>
            </a:r>
            <a:r>
              <a:rPr lang="en-US" sz="1200" spc="30" dirty="0">
                <a:latin typeface="Tahoma"/>
                <a:cs typeface="Tahoma"/>
              </a:rPr>
              <a:t>forms.</a:t>
            </a: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40" dirty="0">
                <a:latin typeface="Tahoma"/>
                <a:cs typeface="Tahoma"/>
              </a:rPr>
              <a:t>During real </a:t>
            </a:r>
            <a:r>
              <a:rPr lang="en-US" sz="1200" spc="65" dirty="0">
                <a:latin typeface="Tahoma"/>
                <a:cs typeface="Tahoma"/>
              </a:rPr>
              <a:t>time </a:t>
            </a:r>
            <a:r>
              <a:rPr lang="en-US" sz="1200" spc="35" dirty="0">
                <a:latin typeface="Tahoma"/>
                <a:cs typeface="Tahoma"/>
              </a:rPr>
              <a:t>surveillance, </a:t>
            </a:r>
            <a:r>
              <a:rPr lang="en-US" sz="1200" spc="65" dirty="0">
                <a:latin typeface="Tahoma"/>
                <a:cs typeface="Tahoma"/>
              </a:rPr>
              <a:t>model </a:t>
            </a:r>
            <a:r>
              <a:rPr lang="en-US" sz="1200" spc="50" dirty="0">
                <a:latin typeface="Tahoma"/>
                <a:cs typeface="Tahoma"/>
              </a:rPr>
              <a:t>using </a:t>
            </a:r>
            <a:r>
              <a:rPr lang="en-US" sz="1200" spc="60" dirty="0">
                <a:latin typeface="Tahoma"/>
                <a:cs typeface="Tahoma"/>
              </a:rPr>
              <a:t>efficient </a:t>
            </a:r>
            <a:r>
              <a:rPr lang="en-US" sz="1200" spc="45" dirty="0">
                <a:latin typeface="Tahoma"/>
                <a:cs typeface="Tahoma"/>
              </a:rPr>
              <a:t>algorithm </a:t>
            </a:r>
            <a:r>
              <a:rPr lang="en-US" sz="1200" spc="50" dirty="0">
                <a:latin typeface="Tahoma"/>
                <a:cs typeface="Tahoma"/>
              </a:rPr>
              <a:t> </a:t>
            </a:r>
            <a:r>
              <a:rPr lang="en-US" sz="1200" spc="80" dirty="0">
                <a:latin typeface="Tahoma"/>
                <a:cs typeface="Tahoma"/>
              </a:rPr>
              <a:t>(YOLOV8,LSTM,FASTER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R-CNN)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40" dirty="0">
                <a:latin typeface="Tahoma"/>
                <a:cs typeface="Tahoma"/>
              </a:rPr>
              <a:t>and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provide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b="1" spc="-40" dirty="0">
                <a:latin typeface="Tahoma"/>
                <a:cs typeface="Tahoma"/>
              </a:rPr>
              <a:t>low-alert</a:t>
            </a:r>
            <a:r>
              <a:rPr lang="en-US" sz="1200" b="1" spc="-105" dirty="0">
                <a:latin typeface="Tahoma"/>
                <a:cs typeface="Tahoma"/>
              </a:rPr>
              <a:t> </a:t>
            </a:r>
            <a:r>
              <a:rPr lang="en-US" sz="1200" spc="40" dirty="0">
                <a:latin typeface="Tahoma"/>
                <a:cs typeface="Tahoma"/>
              </a:rPr>
              <a:t>and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b="1" spc="-40" dirty="0">
                <a:latin typeface="Tahoma"/>
                <a:cs typeface="Tahoma"/>
              </a:rPr>
              <a:t>high </a:t>
            </a:r>
            <a:r>
              <a:rPr lang="en-US" sz="1200" b="1" spc="-395" dirty="0">
                <a:latin typeface="Tahoma"/>
                <a:cs typeface="Tahoma"/>
              </a:rPr>
              <a:t> </a:t>
            </a:r>
            <a:r>
              <a:rPr lang="en-US" sz="1200" b="1" spc="-35" dirty="0">
                <a:latin typeface="Tahoma"/>
                <a:cs typeface="Tahoma"/>
              </a:rPr>
              <a:t>ale</a:t>
            </a:r>
            <a:r>
              <a:rPr lang="en-US" sz="1200" b="1" spc="5" dirty="0">
                <a:latin typeface="Tahoma"/>
                <a:cs typeface="Tahoma"/>
              </a:rPr>
              <a:t>rt</a:t>
            </a:r>
            <a:r>
              <a:rPr lang="en-US" sz="1200" b="1" spc="-130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based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on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imp</a:t>
            </a:r>
            <a:r>
              <a:rPr lang="en-US" sz="1200" spc="75" dirty="0">
                <a:latin typeface="Tahoma"/>
                <a:cs typeface="Tahoma"/>
              </a:rPr>
              <a:t>a</a:t>
            </a:r>
            <a:r>
              <a:rPr lang="en-US" sz="1200" spc="55" dirty="0">
                <a:latin typeface="Tahoma"/>
                <a:cs typeface="Tahoma"/>
              </a:rPr>
              <a:t>c</a:t>
            </a:r>
            <a:r>
              <a:rPr lang="en-US" sz="1200" spc="75" dirty="0">
                <a:latin typeface="Tahoma"/>
                <a:cs typeface="Tahoma"/>
              </a:rPr>
              <a:t>t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80" dirty="0">
                <a:latin typeface="Tahoma"/>
                <a:cs typeface="Tahoma"/>
              </a:rPr>
              <a:t>of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eve</a:t>
            </a:r>
            <a:r>
              <a:rPr lang="en-US" sz="1200" spc="60" dirty="0">
                <a:latin typeface="Tahoma"/>
                <a:cs typeface="Tahoma"/>
              </a:rPr>
              <a:t>n</a:t>
            </a:r>
            <a:r>
              <a:rPr lang="en-US" sz="1200" spc="10" dirty="0">
                <a:latin typeface="Tahoma"/>
                <a:cs typeface="Tahoma"/>
              </a:rPr>
              <a:t>ts.</a:t>
            </a:r>
            <a:endParaRPr lang="en-US" sz="1200" dirty="0">
              <a:latin typeface="Tahoma"/>
              <a:cs typeface="Tahoma"/>
            </a:endParaRPr>
          </a:p>
          <a:p>
            <a:pPr marL="299085" marR="239395" indent="-287020">
              <a:lnSpc>
                <a:spcPct val="100000"/>
              </a:lnSpc>
              <a:spcBef>
                <a:spcPts val="994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60" dirty="0">
                <a:latin typeface="Tahoma"/>
                <a:cs typeface="Tahoma"/>
              </a:rPr>
              <a:t>Sending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alerts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to</a:t>
            </a:r>
            <a:r>
              <a:rPr lang="en-US" sz="1200" spc="-135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an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administrator</a:t>
            </a:r>
            <a:r>
              <a:rPr lang="en-US" sz="1200" b="1" spc="-165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portal</a:t>
            </a:r>
            <a:r>
              <a:rPr lang="en-US" sz="1200" b="1" spc="-140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managed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by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45" dirty="0">
                <a:latin typeface="Tahoma"/>
                <a:cs typeface="Tahoma"/>
              </a:rPr>
              <a:t>trained </a:t>
            </a:r>
            <a:r>
              <a:rPr lang="en-US" sz="1200" spc="-420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personnel.</a:t>
            </a:r>
            <a:endParaRPr lang="en-US" sz="1200" dirty="0">
              <a:latin typeface="Tahoma"/>
              <a:cs typeface="Tahoma"/>
            </a:endParaRPr>
          </a:p>
          <a:p>
            <a:pPr marL="299085" marR="207645" indent="-287020">
              <a:lnSpc>
                <a:spcPct val="100000"/>
              </a:lnSpc>
              <a:spcBef>
                <a:spcPts val="1000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170" dirty="0">
                <a:latin typeface="Tahoma"/>
                <a:cs typeface="Tahoma"/>
              </a:rPr>
              <a:t>ML </a:t>
            </a:r>
            <a:r>
              <a:rPr lang="en-US" sz="1200" spc="65" dirty="0">
                <a:latin typeface="Tahoma"/>
                <a:cs typeface="Tahoma"/>
              </a:rPr>
              <a:t>model </a:t>
            </a:r>
            <a:r>
              <a:rPr lang="en-US" sz="1200" spc="75" dirty="0">
                <a:latin typeface="Tahoma"/>
                <a:cs typeface="Tahoma"/>
              </a:rPr>
              <a:t>to </a:t>
            </a:r>
            <a:r>
              <a:rPr lang="en-US" sz="1200" spc="60" dirty="0">
                <a:latin typeface="Tahoma"/>
                <a:cs typeface="Tahoma"/>
              </a:rPr>
              <a:t>predict </a:t>
            </a:r>
            <a:r>
              <a:rPr lang="en-US" sz="1200" spc="65" dirty="0">
                <a:latin typeface="Tahoma"/>
                <a:cs typeface="Tahoma"/>
              </a:rPr>
              <a:t>over </a:t>
            </a:r>
            <a:r>
              <a:rPr lang="en-US" sz="1200" spc="70" dirty="0">
                <a:latin typeface="Tahoma"/>
                <a:cs typeface="Tahoma"/>
              </a:rPr>
              <a:t>crowd </a:t>
            </a:r>
            <a:r>
              <a:rPr lang="en-US" sz="1200" spc="65" dirty="0">
                <a:latin typeface="Tahoma"/>
                <a:cs typeface="Tahoma"/>
              </a:rPr>
              <a:t>based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on</a:t>
            </a:r>
            <a:r>
              <a:rPr lang="en-US" sz="1200" spc="-135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historical</a:t>
            </a:r>
            <a:r>
              <a:rPr lang="en-US" sz="1200" b="1" spc="-130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data</a:t>
            </a:r>
            <a:r>
              <a:rPr lang="en-US" sz="1200" b="1" spc="-135" dirty="0">
                <a:latin typeface="Tahoma"/>
                <a:cs typeface="Tahoma"/>
              </a:rPr>
              <a:t> </a:t>
            </a:r>
            <a:r>
              <a:rPr lang="en-US" sz="1200" spc="40" dirty="0">
                <a:latin typeface="Tahoma"/>
                <a:cs typeface="Tahoma"/>
              </a:rPr>
              <a:t>and </a:t>
            </a:r>
            <a:r>
              <a:rPr lang="en-US" sz="1200" spc="65" dirty="0">
                <a:latin typeface="Tahoma"/>
                <a:cs typeface="Tahoma"/>
              </a:rPr>
              <a:t>create </a:t>
            </a:r>
            <a:r>
              <a:rPr lang="en-US" sz="1200" spc="45" dirty="0">
                <a:latin typeface="Tahoma"/>
                <a:cs typeface="Tahoma"/>
              </a:rPr>
              <a:t>graph </a:t>
            </a:r>
            <a:r>
              <a:rPr lang="en-US" sz="1200" spc="60" dirty="0">
                <a:latin typeface="Tahoma"/>
                <a:cs typeface="Tahoma"/>
              </a:rPr>
              <a:t>for </a:t>
            </a:r>
            <a:r>
              <a:rPr lang="en-US" sz="1200" spc="70" dirty="0">
                <a:latin typeface="Tahoma"/>
                <a:cs typeface="Tahoma"/>
              </a:rPr>
              <a:t>work </a:t>
            </a:r>
            <a:r>
              <a:rPr lang="en-US" sz="1200" spc="-425" dirty="0">
                <a:latin typeface="Tahoma"/>
                <a:cs typeface="Tahoma"/>
              </a:rPr>
              <a:t> </a:t>
            </a:r>
            <a:r>
              <a:rPr lang="en-US" sz="1200" spc="50" dirty="0">
                <a:latin typeface="Tahoma"/>
                <a:cs typeface="Tahoma"/>
              </a:rPr>
              <a:t>monitoring</a:t>
            </a:r>
            <a:r>
              <a:rPr lang="en-US" sz="1200" spc="-170" dirty="0">
                <a:latin typeface="Tahoma"/>
                <a:cs typeface="Tahoma"/>
              </a:rPr>
              <a:t> </a:t>
            </a:r>
            <a:r>
              <a:rPr lang="en-US" sz="1200" spc="40" dirty="0">
                <a:latin typeface="Tahoma"/>
                <a:cs typeface="Tahoma"/>
              </a:rPr>
              <a:t>and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b="1" spc="-35" dirty="0">
                <a:latin typeface="Tahoma"/>
                <a:cs typeface="Tahoma"/>
              </a:rPr>
              <a:t>daily</a:t>
            </a:r>
            <a:r>
              <a:rPr lang="en-US" sz="1200" b="1" spc="-130" dirty="0">
                <a:latin typeface="Tahoma"/>
                <a:cs typeface="Tahoma"/>
              </a:rPr>
              <a:t> </a:t>
            </a:r>
            <a:r>
              <a:rPr lang="en-US" sz="1200" b="1" spc="-30" dirty="0">
                <a:latin typeface="Tahoma"/>
                <a:cs typeface="Tahoma"/>
              </a:rPr>
              <a:t>analysis</a:t>
            </a:r>
            <a:r>
              <a:rPr lang="en-US" sz="1200" b="1" spc="-145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report</a:t>
            </a:r>
            <a:r>
              <a:rPr lang="en-US" sz="1200" spc="-25" dirty="0">
                <a:latin typeface="Tahoma"/>
                <a:cs typeface="Tahoma"/>
              </a:rPr>
              <a:t>.</a:t>
            </a:r>
            <a:endParaRPr lang="en-US" sz="1200" dirty="0">
              <a:latin typeface="Tahoma"/>
              <a:cs typeface="Tahoma"/>
            </a:endParaRPr>
          </a:p>
          <a:p>
            <a:pPr marL="299085" marR="44450" indent="-287020">
              <a:lnSpc>
                <a:spcPct val="100000"/>
              </a:lnSpc>
              <a:spcBef>
                <a:spcPts val="1005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75" dirty="0">
                <a:latin typeface="Tahoma"/>
                <a:cs typeface="Tahoma"/>
              </a:rPr>
              <a:t>Alert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30" dirty="0">
                <a:latin typeface="Tahoma"/>
                <a:cs typeface="Tahoma"/>
              </a:rPr>
              <a:t>will</a:t>
            </a:r>
            <a:r>
              <a:rPr lang="en-US" sz="1200" spc="-140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be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b="1" spc="-20" dirty="0">
                <a:latin typeface="Tahoma"/>
                <a:cs typeface="Tahoma"/>
              </a:rPr>
              <a:t>re-generated</a:t>
            </a:r>
            <a:r>
              <a:rPr lang="en-US" sz="1200" b="1" spc="-135" dirty="0">
                <a:latin typeface="Tahoma"/>
                <a:cs typeface="Tahoma"/>
              </a:rPr>
              <a:t> </a:t>
            </a:r>
            <a:r>
              <a:rPr lang="en-US" sz="1200" spc="55" dirty="0">
                <a:latin typeface="Tahoma"/>
                <a:cs typeface="Tahoma"/>
              </a:rPr>
              <a:t>when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staff</a:t>
            </a:r>
            <a:r>
              <a:rPr lang="en-US" sz="1200" spc="-170" dirty="0">
                <a:latin typeface="Tahoma"/>
                <a:cs typeface="Tahoma"/>
              </a:rPr>
              <a:t> </a:t>
            </a:r>
            <a:r>
              <a:rPr lang="en-US" sz="1200" spc="35" dirty="0">
                <a:latin typeface="Tahoma"/>
                <a:cs typeface="Tahoma"/>
              </a:rPr>
              <a:t>fail</a:t>
            </a:r>
            <a:r>
              <a:rPr lang="en-US" sz="1200" spc="-140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to</a:t>
            </a:r>
            <a:r>
              <a:rPr lang="en-US" sz="1200" spc="-13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complete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assigned </a:t>
            </a:r>
            <a:r>
              <a:rPr lang="en-US" sz="1200" spc="70" dirty="0">
                <a:latin typeface="Tahoma"/>
                <a:cs typeface="Tahoma"/>
              </a:rPr>
              <a:t>work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such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as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staff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45" dirty="0">
                <a:latin typeface="Tahoma"/>
                <a:cs typeface="Tahoma"/>
              </a:rPr>
              <a:t>and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resource</a:t>
            </a:r>
            <a:r>
              <a:rPr lang="en-US" sz="1200" spc="-155" dirty="0">
                <a:latin typeface="Tahoma"/>
                <a:cs typeface="Tahoma"/>
              </a:rPr>
              <a:t> </a:t>
            </a:r>
            <a:r>
              <a:rPr lang="en-US" sz="1200" spc="30" dirty="0">
                <a:latin typeface="Tahoma"/>
                <a:cs typeface="Tahoma"/>
              </a:rPr>
              <a:t>allocation,</a:t>
            </a:r>
            <a:r>
              <a:rPr lang="en-US" sz="1200" spc="-145" dirty="0">
                <a:latin typeface="Tahoma"/>
                <a:cs typeface="Tahoma"/>
              </a:rPr>
              <a:t> </a:t>
            </a:r>
            <a:r>
              <a:rPr lang="en-US" sz="1200" spc="65" dirty="0">
                <a:latin typeface="Tahoma"/>
                <a:cs typeface="Tahoma"/>
              </a:rPr>
              <a:t>as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45" dirty="0">
                <a:latin typeface="Tahoma"/>
                <a:cs typeface="Tahoma"/>
              </a:rPr>
              <a:t>well</a:t>
            </a:r>
            <a:r>
              <a:rPr lang="en-US" sz="1200" spc="-140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as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50" dirty="0">
                <a:latin typeface="Tahoma"/>
                <a:cs typeface="Tahoma"/>
              </a:rPr>
              <a:t>cleanliness </a:t>
            </a:r>
            <a:r>
              <a:rPr lang="en-US" sz="1200" spc="-42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work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wi</a:t>
            </a:r>
            <a:r>
              <a:rPr lang="en-US" sz="1200" spc="35" dirty="0">
                <a:latin typeface="Tahoma"/>
                <a:cs typeface="Tahoma"/>
              </a:rPr>
              <a:t>t</a:t>
            </a:r>
            <a:r>
              <a:rPr lang="en-US" sz="1200" spc="30" dirty="0">
                <a:latin typeface="Tahoma"/>
                <a:cs typeface="Tahoma"/>
              </a:rPr>
              <a:t>hin</a:t>
            </a:r>
            <a:r>
              <a:rPr lang="en-US" sz="1200" spc="-160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speci</a:t>
            </a:r>
            <a:r>
              <a:rPr lang="en-US" sz="1200" spc="45" dirty="0">
                <a:latin typeface="Tahoma"/>
                <a:cs typeface="Tahoma"/>
              </a:rPr>
              <a:t>f</a:t>
            </a:r>
            <a:r>
              <a:rPr lang="en-US" sz="1200" spc="50" dirty="0">
                <a:latin typeface="Tahoma"/>
                <a:cs typeface="Tahoma"/>
              </a:rPr>
              <a:t>ied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60" dirty="0">
                <a:latin typeface="Tahoma"/>
                <a:cs typeface="Tahoma"/>
              </a:rPr>
              <a:t>parameter</a:t>
            </a:r>
            <a:r>
              <a:rPr lang="en-US" sz="1200" spc="45" dirty="0">
                <a:latin typeface="Tahoma"/>
                <a:cs typeface="Tahoma"/>
              </a:rPr>
              <a:t>s</a:t>
            </a:r>
            <a:r>
              <a:rPr lang="en-US" sz="1200" spc="-135" dirty="0">
                <a:latin typeface="Tahoma"/>
                <a:cs typeface="Tahoma"/>
              </a:rPr>
              <a:t>.</a:t>
            </a:r>
          </a:p>
          <a:p>
            <a:pPr marL="299085" marR="44450" indent="-287020">
              <a:lnSpc>
                <a:spcPct val="100000"/>
              </a:lnSpc>
              <a:spcBef>
                <a:spcPts val="1005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75" dirty="0">
                <a:latin typeface="Tahoma"/>
                <a:cs typeface="Tahoma"/>
              </a:rPr>
              <a:t>CCTV network is managed by portal(Web application) to handle camera tamper and </a:t>
            </a:r>
            <a:r>
              <a:rPr lang="en-US" sz="1200" spc="65" dirty="0">
                <a:latin typeface="Tahoma"/>
                <a:cs typeface="Tahoma"/>
              </a:rPr>
              <a:t>emergency</a:t>
            </a:r>
            <a:r>
              <a:rPr lang="en-US" sz="1200" spc="-165" dirty="0">
                <a:latin typeface="Tahoma"/>
                <a:cs typeface="Tahoma"/>
              </a:rPr>
              <a:t> </a:t>
            </a:r>
            <a:r>
              <a:rPr lang="en-US" sz="1200" spc="45" dirty="0">
                <a:latin typeface="Tahoma"/>
                <a:cs typeface="Tahoma"/>
              </a:rPr>
              <a:t>alert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to </a:t>
            </a:r>
            <a:r>
              <a:rPr lang="en-US" sz="1200" b="1" spc="75" dirty="0">
                <a:latin typeface="Tahoma"/>
                <a:cs typeface="Tahoma"/>
              </a:rPr>
              <a:t>next railway station</a:t>
            </a:r>
            <a:r>
              <a:rPr lang="en-US" sz="1200" spc="75" dirty="0">
                <a:latin typeface="Tahoma"/>
                <a:cs typeface="Tahoma"/>
              </a:rPr>
              <a:t>,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b="1" spc="-45" dirty="0">
                <a:latin typeface="Tahoma"/>
                <a:cs typeface="Tahoma"/>
              </a:rPr>
              <a:t>ambulance,</a:t>
            </a:r>
            <a:r>
              <a:rPr lang="en-US" sz="1200" b="1" spc="-135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police</a:t>
            </a:r>
            <a:r>
              <a:rPr lang="en-US" sz="1200" b="1" spc="-114" dirty="0">
                <a:latin typeface="Tahoma"/>
                <a:cs typeface="Tahoma"/>
              </a:rPr>
              <a:t> </a:t>
            </a:r>
            <a:r>
              <a:rPr lang="en-US" sz="1200" b="1" spc="-20" dirty="0">
                <a:latin typeface="Tahoma"/>
                <a:cs typeface="Tahoma"/>
              </a:rPr>
              <a:t>station</a:t>
            </a:r>
            <a:r>
              <a:rPr lang="en-US" sz="1200" b="1" spc="-145" dirty="0">
                <a:latin typeface="Tahoma"/>
                <a:cs typeface="Tahoma"/>
              </a:rPr>
              <a:t> </a:t>
            </a:r>
            <a:r>
              <a:rPr lang="en-US" sz="1200" b="1" spc="-45" dirty="0">
                <a:latin typeface="Tahoma"/>
                <a:cs typeface="Tahoma"/>
              </a:rPr>
              <a:t>and</a:t>
            </a:r>
            <a:r>
              <a:rPr lang="en-US" sz="1200" b="1" spc="160" dirty="0">
                <a:latin typeface="Tahoma"/>
                <a:cs typeface="Tahoma"/>
              </a:rPr>
              <a:t> </a:t>
            </a:r>
            <a:r>
              <a:rPr lang="en-US" sz="1200" b="1" spc="-10" dirty="0">
                <a:latin typeface="Tahoma"/>
                <a:cs typeface="Tahoma"/>
              </a:rPr>
              <a:t>fire</a:t>
            </a:r>
            <a:r>
              <a:rPr lang="en-US" sz="1200" b="1" spc="-110" dirty="0">
                <a:latin typeface="Tahoma"/>
                <a:cs typeface="Tahoma"/>
              </a:rPr>
              <a:t> </a:t>
            </a:r>
            <a:r>
              <a:rPr lang="en-US" sz="1200" b="1" spc="-25" dirty="0">
                <a:latin typeface="Tahoma"/>
                <a:cs typeface="Tahoma"/>
              </a:rPr>
              <a:t>fighter</a:t>
            </a:r>
            <a:r>
              <a:rPr lang="en-US" sz="1200" spc="-25" dirty="0">
                <a:latin typeface="Tahoma"/>
                <a:cs typeface="Tahoma"/>
              </a:rPr>
              <a:t>.</a:t>
            </a:r>
          </a:p>
          <a:p>
            <a:pPr marL="299085" marR="44450" indent="-287020">
              <a:lnSpc>
                <a:spcPct val="100000"/>
              </a:lnSpc>
              <a:spcBef>
                <a:spcPts val="1005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r>
              <a:rPr lang="en-US" sz="1200" spc="75" dirty="0">
                <a:latin typeface="Tahoma"/>
                <a:cs typeface="Tahoma"/>
              </a:rPr>
              <a:t>Network Security is managed against </a:t>
            </a:r>
            <a:r>
              <a:rPr lang="en-US" sz="1200" b="1" spc="75" dirty="0">
                <a:latin typeface="Tahoma"/>
                <a:cs typeface="Tahoma"/>
              </a:rPr>
              <a:t>SQL injection attack, data leakage, unauthorized access </a:t>
            </a:r>
            <a:r>
              <a:rPr lang="en-US" sz="1200" spc="75" dirty="0">
                <a:latin typeface="Tahoma"/>
                <a:cs typeface="Tahoma"/>
              </a:rPr>
              <a:t>to web portal, alerts</a:t>
            </a:r>
            <a:r>
              <a:rPr lang="en-US" sz="1200" b="1" spc="75" dirty="0">
                <a:latin typeface="Tahoma"/>
                <a:cs typeface="Tahoma"/>
              </a:rPr>
              <a:t> alteration</a:t>
            </a:r>
            <a:r>
              <a:rPr lang="en-US" sz="1200" spc="75" dirty="0">
                <a:latin typeface="Tahoma"/>
                <a:cs typeface="Tahoma"/>
              </a:rPr>
              <a:t>.</a:t>
            </a:r>
          </a:p>
          <a:p>
            <a:pPr marL="299085" marR="44450" indent="-287020">
              <a:lnSpc>
                <a:spcPct val="100000"/>
              </a:lnSpc>
              <a:spcBef>
                <a:spcPts val="1005"/>
              </a:spcBef>
              <a:buSzPct val="114285"/>
              <a:buFont typeface="Wingdings"/>
              <a:buChar char=""/>
              <a:tabLst>
                <a:tab pos="299720" algn="l"/>
              </a:tabLst>
            </a:pPr>
            <a:endParaRPr lang="en-US" sz="1200" dirty="0">
              <a:latin typeface="Tahoma"/>
              <a:cs typeface="Tahoma"/>
            </a:endParaRPr>
          </a:p>
          <a:p>
            <a:pPr marL="324485" marR="258445" indent="-287020">
              <a:lnSpc>
                <a:spcPct val="100000"/>
              </a:lnSpc>
              <a:spcBef>
                <a:spcPts val="994"/>
              </a:spcBef>
              <a:buSzPct val="114285"/>
              <a:buFont typeface="Wingdings"/>
              <a:buChar char=""/>
              <a:tabLst>
                <a:tab pos="325120" algn="l"/>
              </a:tabLst>
            </a:pPr>
            <a:endParaRPr lang="en-US" sz="1400" spc="-10" dirty="0">
              <a:latin typeface="Tahoma"/>
              <a:cs typeface="Tahoma"/>
            </a:endParaRPr>
          </a:p>
          <a:p>
            <a:pPr marL="299085" marR="5080" indent="-287020">
              <a:spcBef>
                <a:spcPts val="1010"/>
              </a:spcBef>
              <a:buSzPct val="114285"/>
              <a:buFont typeface="Segoe UI Symbol"/>
              <a:buChar char="⮚"/>
              <a:tabLst>
                <a:tab pos="337185" algn="l"/>
                <a:tab pos="337820" algn="l"/>
              </a:tabLst>
            </a:pPr>
            <a:endParaRPr lang="en-US" sz="1100" dirty="0">
              <a:latin typeface="Tahoma"/>
              <a:cs typeface="Tahoma"/>
            </a:endParaRPr>
          </a:p>
          <a:p>
            <a:pPr marL="299085" marR="5080" indent="-287020">
              <a:spcBef>
                <a:spcPts val="1010"/>
              </a:spcBef>
              <a:buSzPct val="114285"/>
              <a:buFont typeface="Segoe UI Symbol"/>
              <a:buChar char="⮚"/>
              <a:tabLst>
                <a:tab pos="337185" algn="l"/>
                <a:tab pos="337820" algn="l"/>
              </a:tabLst>
            </a:pPr>
            <a:endParaRPr lang="en-US" sz="1100" dirty="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spcBef>
                <a:spcPts val="1010"/>
              </a:spcBef>
              <a:buSzPct val="114285"/>
              <a:buFont typeface="Segoe UI Symbol"/>
              <a:buChar char="⮚"/>
              <a:tabLst>
                <a:tab pos="337185" algn="l"/>
                <a:tab pos="337820" algn="l"/>
              </a:tabLst>
            </a:pPr>
            <a:endParaRPr lang="en-US" sz="1100" dirty="0">
              <a:latin typeface="Tahoma"/>
              <a:cs typeface="Tahoma"/>
            </a:endParaRPr>
          </a:p>
        </p:txBody>
      </p:sp>
      <p:sp>
        <p:nvSpPr>
          <p:cNvPr id="11" name="object 15"/>
          <p:cNvSpPr/>
          <p:nvPr/>
        </p:nvSpPr>
        <p:spPr>
          <a:xfrm>
            <a:off x="-1" y="458638"/>
            <a:ext cx="5362035" cy="4723555"/>
          </a:xfrm>
          <a:custGeom>
            <a:avLst/>
            <a:gdLst/>
            <a:ahLst/>
            <a:cxnLst/>
            <a:rect l="l" t="t" r="r" b="b"/>
            <a:pathLst>
              <a:path w="6156959" h="1702434">
                <a:moveTo>
                  <a:pt x="0" y="1702308"/>
                </a:moveTo>
                <a:lnTo>
                  <a:pt x="6156960" y="1702308"/>
                </a:lnTo>
                <a:lnTo>
                  <a:pt x="6156960" y="0"/>
                </a:lnTo>
                <a:lnTo>
                  <a:pt x="0" y="0"/>
                </a:lnTo>
                <a:lnTo>
                  <a:pt x="0" y="17023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5"/>
          <p:cNvSpPr/>
          <p:nvPr/>
        </p:nvSpPr>
        <p:spPr>
          <a:xfrm>
            <a:off x="-14385" y="5195617"/>
            <a:ext cx="5364911" cy="1676400"/>
          </a:xfrm>
          <a:custGeom>
            <a:avLst/>
            <a:gdLst/>
            <a:ahLst/>
            <a:cxnLst/>
            <a:rect l="l" t="t" r="r" b="b"/>
            <a:pathLst>
              <a:path w="6156959" h="1702434">
                <a:moveTo>
                  <a:pt x="0" y="1702308"/>
                </a:moveTo>
                <a:lnTo>
                  <a:pt x="6156960" y="1702308"/>
                </a:lnTo>
                <a:lnTo>
                  <a:pt x="6156960" y="0"/>
                </a:lnTo>
                <a:lnTo>
                  <a:pt x="0" y="0"/>
                </a:lnTo>
                <a:lnTo>
                  <a:pt x="0" y="17023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-5755" y="5331454"/>
            <a:ext cx="5362035" cy="228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>
              <a:lnSpc>
                <a:spcPts val="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spc="-70" dirty="0">
                <a:solidFill>
                  <a:srgbClr val="7BA654"/>
                </a:solidFill>
                <a:latin typeface="Arial"/>
                <a:cs typeface="Arial"/>
              </a:rPr>
              <a:t>Technology stack:</a:t>
            </a:r>
          </a:p>
          <a:p>
            <a:pPr marL="12700" lvl="1">
              <a:lnSpc>
                <a:spcPts val="600"/>
              </a:lnSpc>
              <a:spcBef>
                <a:spcPts val="300"/>
              </a:spcBef>
              <a:spcAft>
                <a:spcPts val="300"/>
              </a:spcAft>
            </a:pPr>
            <a:endParaRPr lang="en-US" b="1" spc="-70" dirty="0">
              <a:solidFill>
                <a:srgbClr val="7BA654"/>
              </a:solidFill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Ø"/>
            </a:pPr>
            <a:r>
              <a:rPr lang="en-US" sz="1200" spc="65" dirty="0">
                <a:latin typeface="Tahoma"/>
                <a:cs typeface="Tahoma"/>
              </a:rPr>
              <a:t> Development</a:t>
            </a:r>
            <a:r>
              <a:rPr lang="en-US" sz="1200" spc="-175" dirty="0">
                <a:latin typeface="Tahoma"/>
                <a:cs typeface="Tahoma"/>
              </a:rPr>
              <a:t> </a:t>
            </a:r>
            <a:r>
              <a:rPr lang="en-US" sz="1200" spc="70" dirty="0">
                <a:latin typeface="Tahoma"/>
                <a:cs typeface="Tahoma"/>
              </a:rPr>
              <a:t>Framework</a:t>
            </a:r>
            <a:r>
              <a:rPr lang="en-US" sz="1200" spc="-170" dirty="0">
                <a:latin typeface="Tahoma"/>
                <a:cs typeface="Tahoma"/>
              </a:rPr>
              <a:t> </a:t>
            </a:r>
            <a:r>
              <a:rPr lang="en-US" sz="1200" spc="40" dirty="0">
                <a:latin typeface="Tahoma"/>
                <a:cs typeface="Tahoma"/>
              </a:rPr>
              <a:t>and</a:t>
            </a:r>
            <a:r>
              <a:rPr lang="en-US" sz="1200" spc="-150" dirty="0">
                <a:latin typeface="Tahoma"/>
                <a:cs typeface="Tahoma"/>
              </a:rPr>
              <a:t> </a:t>
            </a:r>
            <a:r>
              <a:rPr lang="en-US" sz="1200" spc="30" dirty="0" err="1">
                <a:latin typeface="Tahoma"/>
                <a:cs typeface="Tahoma"/>
              </a:rPr>
              <a:t>languages:CPP,QT,Django</a:t>
            </a:r>
            <a:r>
              <a:rPr lang="en-US" sz="1200" spc="30" dirty="0">
                <a:latin typeface="Tahoma"/>
                <a:cs typeface="Tahoma"/>
              </a:rPr>
              <a:t>,</a:t>
            </a:r>
            <a:r>
              <a:rPr lang="en-US" sz="1200" spc="-170" dirty="0">
                <a:latin typeface="Tahoma"/>
                <a:cs typeface="Tahoma"/>
              </a:rPr>
              <a:t> </a:t>
            </a:r>
            <a:r>
              <a:rPr lang="en-US" sz="1200" spc="75" dirty="0">
                <a:latin typeface="Tahoma"/>
                <a:cs typeface="Tahoma"/>
              </a:rPr>
              <a:t>PostgreSQL</a:t>
            </a:r>
            <a:r>
              <a:rPr lang="en-US" spc="75" dirty="0">
                <a:latin typeface="Tahoma"/>
                <a:cs typeface="Tahoma"/>
              </a:rPr>
              <a:t>.</a:t>
            </a:r>
          </a:p>
          <a:p>
            <a:pPr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Ø"/>
            </a:pPr>
            <a:endParaRPr lang="en-US" spc="75" dirty="0">
              <a:latin typeface="Tahoma"/>
              <a:cs typeface="Tahoma"/>
            </a:endParaRPr>
          </a:p>
          <a:p>
            <a:pPr marL="1270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Ø"/>
            </a:pPr>
            <a:r>
              <a:rPr lang="en-US" sz="1200" spc="65" dirty="0">
                <a:latin typeface="Tahoma"/>
                <a:cs typeface="Tahoma"/>
              </a:rPr>
              <a:t> Algorithm required:YOLOV8,Faster R-CNN, one-Class Support</a:t>
            </a:r>
          </a:p>
          <a:p>
            <a:pPr marL="1270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spc="65" dirty="0">
                <a:latin typeface="Tahoma"/>
                <a:cs typeface="Tahoma"/>
              </a:rPr>
              <a:t>   Vector Machines (OCSVMs),</a:t>
            </a:r>
            <a:r>
              <a:rPr lang="en-US" sz="1200" spc="65" dirty="0" err="1">
                <a:latin typeface="Tahoma"/>
                <a:cs typeface="Tahoma"/>
              </a:rPr>
              <a:t>LSTM,Crowdnet</a:t>
            </a:r>
            <a:r>
              <a:rPr lang="en-US" sz="1200" spc="65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Ø"/>
            </a:pPr>
            <a:endParaRPr lang="en-US" sz="1200" spc="65" dirty="0">
              <a:latin typeface="Tahoma"/>
              <a:cs typeface="Tahoma"/>
            </a:endParaRPr>
          </a:p>
          <a:p>
            <a:pPr marL="1270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Font typeface="Wingdings"/>
              <a:buChar char="Ø"/>
            </a:pPr>
            <a:r>
              <a:rPr lang="en-US" sz="1200" spc="65" dirty="0">
                <a:latin typeface="Tahoma"/>
                <a:cs typeface="Tahoma"/>
              </a:rPr>
              <a:t>Libraries: </a:t>
            </a:r>
            <a:r>
              <a:rPr lang="en-US" sz="1200" spc="65" dirty="0" err="1">
                <a:latin typeface="Tahoma"/>
                <a:cs typeface="Tahoma"/>
              </a:rPr>
              <a:t>OpenCV,C</a:t>
            </a:r>
            <a:r>
              <a:rPr lang="en-US" sz="1200" spc="65" dirty="0">
                <a:latin typeface="Tahoma"/>
                <a:cs typeface="Tahoma"/>
              </a:rPr>
              <a:t>++ with TensorFlow-C, </a:t>
            </a:r>
            <a:r>
              <a:rPr lang="en-US" sz="1200" spc="65" dirty="0" err="1">
                <a:latin typeface="Tahoma"/>
                <a:cs typeface="Tahoma"/>
              </a:rPr>
              <a:t>Gstreamer</a:t>
            </a:r>
            <a:r>
              <a:rPr lang="en-US" sz="1200" spc="65" dirty="0">
                <a:latin typeface="Tahoma"/>
                <a:cs typeface="Tahoma"/>
              </a:rPr>
              <a:t>.</a:t>
            </a:r>
          </a:p>
          <a:p>
            <a:pPr marL="12700">
              <a:spcBef>
                <a:spcPts val="100"/>
              </a:spcBef>
              <a:buFont typeface="Wingdings"/>
              <a:buChar char="Ø"/>
            </a:pP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/>
              <a:buChar char="Ø"/>
            </a:pPr>
            <a:endParaRPr lang="en-US" spc="7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/>
              <a:buChar char="Ø"/>
            </a:pPr>
            <a:endParaRPr lang="en-US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BCF305-B709-B6EC-E55F-ABC49BAA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056" y="10236"/>
            <a:ext cx="6657796" cy="2339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8F7DAD-60FB-76ED-239F-41BED94C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0880" y="2514600"/>
            <a:ext cx="6650971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54413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Idea/Approach</a:t>
            </a:r>
            <a:r>
              <a:rPr spc="-120" dirty="0"/>
              <a:t> </a:t>
            </a:r>
            <a:r>
              <a:rPr spc="-135" dirty="0"/>
              <a:t>Det</a:t>
            </a:r>
            <a:r>
              <a:rPr spc="-155" dirty="0"/>
              <a:t>a</a:t>
            </a:r>
            <a:r>
              <a:rPr spc="-250" dirty="0"/>
              <a:t>ils</a:t>
            </a:r>
          </a:p>
        </p:txBody>
      </p:sp>
      <p:sp>
        <p:nvSpPr>
          <p:cNvPr id="3" name="object 3"/>
          <p:cNvSpPr/>
          <p:nvPr/>
        </p:nvSpPr>
        <p:spPr>
          <a:xfrm>
            <a:off x="356558" y="1028701"/>
            <a:ext cx="4672642" cy="4000582"/>
          </a:xfrm>
          <a:custGeom>
            <a:avLst/>
            <a:gdLst/>
            <a:ahLst/>
            <a:cxnLst/>
            <a:rect l="l" t="t" r="r" b="b"/>
            <a:pathLst>
              <a:path w="4902835" h="5252085">
                <a:moveTo>
                  <a:pt x="0" y="5251704"/>
                </a:moveTo>
                <a:lnTo>
                  <a:pt x="4902708" y="5251704"/>
                </a:lnTo>
                <a:lnTo>
                  <a:pt x="4902708" y="0"/>
                </a:lnTo>
                <a:lnTo>
                  <a:pt x="0" y="0"/>
                </a:lnTo>
                <a:lnTo>
                  <a:pt x="0" y="52517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762002"/>
            <a:ext cx="4876800" cy="4182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21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Use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Cases: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ts val="1510"/>
              </a:lnSpc>
              <a:spcBef>
                <a:spcPts val="130"/>
              </a:spcBef>
              <a:buSzPct val="114285"/>
              <a:buFont typeface="Segoe UI Symbol"/>
              <a:buChar char="⮚"/>
              <a:tabLst>
                <a:tab pos="299720" algn="l"/>
              </a:tabLst>
            </a:pPr>
            <a:r>
              <a:rPr sz="1200" b="1" spc="90" dirty="0">
                <a:latin typeface="Tahoma"/>
                <a:cs typeface="Tahoma"/>
              </a:rPr>
              <a:t>Cr</a:t>
            </a:r>
            <a:r>
              <a:rPr sz="1200" b="1" spc="75" dirty="0">
                <a:latin typeface="Tahoma"/>
                <a:cs typeface="Tahoma"/>
              </a:rPr>
              <a:t>owd</a:t>
            </a:r>
            <a:r>
              <a:rPr sz="1200" b="1" spc="-170" dirty="0">
                <a:latin typeface="Tahoma"/>
                <a:cs typeface="Tahoma"/>
              </a:rPr>
              <a:t> </a:t>
            </a:r>
            <a:r>
              <a:rPr sz="1200" b="1" spc="50" dirty="0">
                <a:latin typeface="Tahoma"/>
                <a:cs typeface="Tahoma"/>
              </a:rPr>
              <a:t>D</a:t>
            </a:r>
            <a:r>
              <a:rPr sz="1200" b="1" spc="60" dirty="0">
                <a:latin typeface="Tahoma"/>
                <a:cs typeface="Tahoma"/>
              </a:rPr>
              <a:t>ensi</a:t>
            </a:r>
            <a:r>
              <a:rPr sz="1200" b="1" spc="35" dirty="0">
                <a:latin typeface="Tahoma"/>
                <a:cs typeface="Tahoma"/>
              </a:rPr>
              <a:t>t</a:t>
            </a:r>
            <a:r>
              <a:rPr sz="1200" b="1" spc="45" dirty="0">
                <a:latin typeface="Tahoma"/>
                <a:cs typeface="Tahoma"/>
              </a:rPr>
              <a:t>y</a:t>
            </a:r>
            <a:r>
              <a:rPr sz="1200" b="1" spc="-150" dirty="0">
                <a:latin typeface="Tahoma"/>
                <a:cs typeface="Tahoma"/>
              </a:rPr>
              <a:t> </a:t>
            </a:r>
            <a:r>
              <a:rPr sz="1200" b="1" spc="110" dirty="0">
                <a:latin typeface="Tahoma"/>
                <a:cs typeface="Tahoma"/>
              </a:rPr>
              <a:t>Mo</a:t>
            </a:r>
            <a:r>
              <a:rPr sz="1200" b="1" spc="80" dirty="0">
                <a:latin typeface="Tahoma"/>
                <a:cs typeface="Tahoma"/>
              </a:rPr>
              <a:t>n</a:t>
            </a:r>
            <a:r>
              <a:rPr sz="1200" b="1" spc="35" dirty="0">
                <a:latin typeface="Tahoma"/>
                <a:cs typeface="Tahoma"/>
              </a:rPr>
              <a:t>itori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70" dirty="0">
                <a:latin typeface="Tahoma"/>
                <a:cs typeface="Tahoma"/>
              </a:rPr>
              <a:t>g</a:t>
            </a:r>
            <a:r>
              <a:rPr sz="1200" b="1" spc="-170" dirty="0">
                <a:latin typeface="Tahoma"/>
                <a:cs typeface="Tahoma"/>
              </a:rPr>
              <a:t> </a:t>
            </a:r>
            <a:r>
              <a:rPr sz="1200" spc="-204" dirty="0">
                <a:latin typeface="Tahoma"/>
                <a:cs typeface="Tahoma"/>
              </a:rPr>
              <a:t>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System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an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35" dirty="0">
                <a:latin typeface="Tahoma"/>
                <a:cs typeface="Tahoma"/>
              </a:rPr>
              <a:t>aly</a:t>
            </a:r>
            <a:r>
              <a:rPr sz="1200" spc="25" dirty="0">
                <a:latin typeface="Tahoma"/>
                <a:cs typeface="Tahoma"/>
              </a:rPr>
              <a:t>z</a:t>
            </a:r>
            <a:r>
              <a:rPr sz="1200" spc="75" dirty="0">
                <a:latin typeface="Tahoma"/>
                <a:cs typeface="Tahoma"/>
              </a:rPr>
              <a:t>e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150" dirty="0">
                <a:latin typeface="Tahoma"/>
                <a:cs typeface="Tahoma"/>
              </a:rPr>
              <a:t>C</a:t>
            </a:r>
            <a:r>
              <a:rPr sz="1200" spc="155" dirty="0">
                <a:latin typeface="Tahoma"/>
                <a:cs typeface="Tahoma"/>
              </a:rPr>
              <a:t>C</a:t>
            </a:r>
            <a:r>
              <a:rPr sz="1200" spc="75" dirty="0">
                <a:latin typeface="Tahoma"/>
                <a:cs typeface="Tahoma"/>
              </a:rPr>
              <a:t>T</a:t>
            </a:r>
            <a:r>
              <a:rPr sz="1200" spc="105" dirty="0">
                <a:latin typeface="Tahoma"/>
                <a:cs typeface="Tahoma"/>
              </a:rPr>
              <a:t>V  </a:t>
            </a:r>
            <a:r>
              <a:rPr sz="1200" spc="65" dirty="0">
                <a:latin typeface="Tahoma"/>
                <a:cs typeface="Tahoma"/>
              </a:rPr>
              <a:t>footage </a:t>
            </a:r>
            <a:r>
              <a:rPr sz="1200" spc="75" dirty="0">
                <a:latin typeface="Tahoma"/>
                <a:cs typeface="Tahoma"/>
              </a:rPr>
              <a:t>to </a:t>
            </a:r>
            <a:r>
              <a:rPr sz="1200" spc="80" dirty="0">
                <a:latin typeface="Tahoma"/>
                <a:cs typeface="Tahoma"/>
              </a:rPr>
              <a:t>assess </a:t>
            </a:r>
            <a:r>
              <a:rPr sz="1200" spc="70" dirty="0">
                <a:latin typeface="Tahoma"/>
                <a:cs typeface="Tahoma"/>
              </a:rPr>
              <a:t>crowd </a:t>
            </a:r>
            <a:r>
              <a:rPr sz="1200" spc="55" dirty="0">
                <a:latin typeface="Tahoma"/>
                <a:cs typeface="Tahoma"/>
              </a:rPr>
              <a:t>density </a:t>
            </a:r>
            <a:r>
              <a:rPr sz="1200" spc="50" dirty="0">
                <a:latin typeface="Tahoma"/>
                <a:cs typeface="Tahoma"/>
              </a:rPr>
              <a:t>at </a:t>
            </a:r>
            <a:r>
              <a:rPr sz="1200" spc="60" dirty="0">
                <a:latin typeface="Tahoma"/>
                <a:cs typeface="Tahoma"/>
              </a:rPr>
              <a:t>different </a:t>
            </a:r>
            <a:r>
              <a:rPr sz="1200" spc="70" dirty="0">
                <a:latin typeface="Tahoma"/>
                <a:cs typeface="Tahoma"/>
              </a:rPr>
              <a:t>times 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and </a:t>
            </a:r>
            <a:r>
              <a:rPr sz="1200" spc="55" dirty="0">
                <a:latin typeface="Tahoma"/>
                <a:cs typeface="Tahoma"/>
              </a:rPr>
              <a:t>locations </a:t>
            </a:r>
            <a:r>
              <a:rPr sz="1200" spc="40" dirty="0">
                <a:latin typeface="Tahoma"/>
                <a:cs typeface="Tahoma"/>
              </a:rPr>
              <a:t>within </a:t>
            </a:r>
            <a:r>
              <a:rPr sz="1200" spc="35" dirty="0">
                <a:latin typeface="Tahoma"/>
                <a:cs typeface="Tahoma"/>
              </a:rPr>
              <a:t>railway </a:t>
            </a:r>
            <a:r>
              <a:rPr sz="1200" spc="40" dirty="0">
                <a:latin typeface="Tahoma"/>
                <a:cs typeface="Tahoma"/>
              </a:rPr>
              <a:t>stations. </a:t>
            </a:r>
            <a:r>
              <a:rPr sz="1200" spc="30" dirty="0">
                <a:latin typeface="Tahoma"/>
                <a:cs typeface="Tahoma"/>
              </a:rPr>
              <a:t>AI will </a:t>
            </a:r>
            <a:r>
              <a:rPr sz="1200" spc="45" dirty="0">
                <a:latin typeface="Tahoma"/>
                <a:cs typeface="Tahoma"/>
              </a:rPr>
              <a:t>help </a:t>
            </a:r>
            <a:r>
              <a:rPr sz="1200" spc="75" dirty="0">
                <a:latin typeface="Tahoma"/>
                <a:cs typeface="Tahoma"/>
              </a:rPr>
              <a:t>to</a:t>
            </a:r>
            <a:r>
              <a:rPr lang="en-IN" sz="1200" spc="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avoid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Human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stampede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wi</a:t>
            </a:r>
            <a:r>
              <a:rPr sz="1200" spc="35" dirty="0">
                <a:latin typeface="Tahoma"/>
                <a:cs typeface="Tahoma"/>
              </a:rPr>
              <a:t>th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bet</a:t>
            </a:r>
            <a:r>
              <a:rPr sz="1200" spc="45" dirty="0">
                <a:latin typeface="Tahoma"/>
                <a:cs typeface="Tahoma"/>
              </a:rPr>
              <a:t>t</a:t>
            </a:r>
            <a:r>
              <a:rPr sz="1200" spc="55" dirty="0">
                <a:latin typeface="Tahoma"/>
                <a:cs typeface="Tahoma"/>
              </a:rPr>
              <a:t>er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60" dirty="0">
                <a:latin typeface="Tahoma"/>
                <a:cs typeface="Tahoma"/>
              </a:rPr>
              <a:t>rowd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55" dirty="0">
                <a:latin typeface="Tahoma"/>
                <a:cs typeface="Tahoma"/>
              </a:rPr>
              <a:t>o</a:t>
            </a:r>
            <a:r>
              <a:rPr sz="1200" spc="50" dirty="0">
                <a:latin typeface="Tahoma"/>
                <a:cs typeface="Tahoma"/>
              </a:rPr>
              <a:t>ntrol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at </a:t>
            </a:r>
            <a:r>
              <a:rPr sz="1200" spc="90" dirty="0">
                <a:latin typeface="Tahoma"/>
                <a:cs typeface="Tahoma"/>
              </a:rPr>
              <a:t>em</a:t>
            </a:r>
            <a:r>
              <a:rPr sz="1200" spc="65" dirty="0">
                <a:latin typeface="Tahoma"/>
                <a:cs typeface="Tahoma"/>
              </a:rPr>
              <a:t>e</a:t>
            </a:r>
            <a:r>
              <a:rPr sz="1200" spc="40" dirty="0">
                <a:latin typeface="Tahoma"/>
                <a:cs typeface="Tahoma"/>
              </a:rPr>
              <a:t>r</a:t>
            </a:r>
            <a:r>
              <a:rPr sz="1200" spc="50" dirty="0">
                <a:latin typeface="Tahoma"/>
                <a:cs typeface="Tahoma"/>
              </a:rPr>
              <a:t>g</a:t>
            </a:r>
            <a:r>
              <a:rPr sz="1200" spc="55" dirty="0">
                <a:latin typeface="Tahoma"/>
                <a:cs typeface="Tahoma"/>
              </a:rPr>
              <a:t>e</a:t>
            </a:r>
            <a:r>
              <a:rPr sz="1200" spc="50" dirty="0">
                <a:latin typeface="Tahoma"/>
                <a:cs typeface="Tahoma"/>
              </a:rPr>
              <a:t>n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45" dirty="0">
                <a:latin typeface="Tahoma"/>
                <a:cs typeface="Tahoma"/>
              </a:rPr>
              <a:t>y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si</a:t>
            </a:r>
            <a:r>
              <a:rPr sz="1200" spc="55" dirty="0">
                <a:latin typeface="Tahoma"/>
                <a:cs typeface="Tahoma"/>
              </a:rPr>
              <a:t>tua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ion</a:t>
            </a:r>
            <a:endParaRPr lang="en-US" sz="1200" dirty="0">
              <a:latin typeface="Tahoma"/>
              <a:cs typeface="Tahoma"/>
            </a:endParaRPr>
          </a:p>
          <a:p>
            <a:pPr marL="299085" marR="5080" indent="-287020">
              <a:lnSpc>
                <a:spcPts val="1510"/>
              </a:lnSpc>
              <a:spcBef>
                <a:spcPts val="130"/>
              </a:spcBef>
              <a:buSzPct val="114285"/>
              <a:tabLst>
                <a:tab pos="299720" algn="l"/>
              </a:tabLst>
            </a:pPr>
            <a:endParaRPr sz="1200" dirty="0">
              <a:latin typeface="Tahoma"/>
              <a:cs typeface="Tahoma"/>
            </a:endParaRPr>
          </a:p>
          <a:p>
            <a:pPr marL="299085" marR="80645" indent="-287020">
              <a:lnSpc>
                <a:spcPts val="1510"/>
              </a:lnSpc>
              <a:buSzPct val="114285"/>
              <a:buFont typeface="Segoe UI Symbol"/>
              <a:buChar char="⮚"/>
              <a:tabLst>
                <a:tab pos="299720" algn="l"/>
              </a:tabLst>
            </a:pPr>
            <a:r>
              <a:rPr sz="1200" b="1" spc="95" dirty="0">
                <a:latin typeface="Tahoma"/>
                <a:cs typeface="Tahoma"/>
              </a:rPr>
              <a:t>R</a:t>
            </a:r>
            <a:r>
              <a:rPr sz="1200" b="1" spc="50" dirty="0">
                <a:latin typeface="Tahoma"/>
                <a:cs typeface="Tahoma"/>
              </a:rPr>
              <a:t>ea</a:t>
            </a:r>
            <a:r>
              <a:rPr sz="1200" b="1" spc="15" dirty="0">
                <a:latin typeface="Tahoma"/>
                <a:cs typeface="Tahoma"/>
              </a:rPr>
              <a:t>l</a:t>
            </a:r>
            <a:r>
              <a:rPr sz="1200" b="1" spc="30" dirty="0">
                <a:latin typeface="Tahoma"/>
                <a:cs typeface="Tahoma"/>
              </a:rPr>
              <a:t>-</a:t>
            </a:r>
            <a:r>
              <a:rPr sz="1200" b="1" spc="65" dirty="0">
                <a:latin typeface="Tahoma"/>
                <a:cs typeface="Tahoma"/>
              </a:rPr>
              <a:t>time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Alerts</a:t>
            </a:r>
            <a:r>
              <a:rPr sz="1200" spc="35" dirty="0">
                <a:latin typeface="Tahoma"/>
                <a:cs typeface="Tahoma"/>
              </a:rPr>
              <a:t>: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T</a:t>
            </a:r>
            <a:r>
              <a:rPr sz="1200" spc="55" dirty="0">
                <a:latin typeface="Tahoma"/>
                <a:cs typeface="Tahoma"/>
              </a:rPr>
              <a:t>he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system</a:t>
            </a:r>
            <a:r>
              <a:rPr sz="1200" spc="-175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an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se</a:t>
            </a:r>
            <a:r>
              <a:rPr sz="1200" spc="70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alerts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to  </a:t>
            </a:r>
            <a:r>
              <a:rPr sz="1200" spc="55" dirty="0">
                <a:latin typeface="Tahoma"/>
                <a:cs typeface="Tahoma"/>
              </a:rPr>
              <a:t>station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staff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when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crowd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density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80" dirty="0">
                <a:latin typeface="Tahoma"/>
                <a:cs typeface="Tahoma"/>
              </a:rPr>
              <a:t>exceeds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safe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limits, </a:t>
            </a:r>
            <a:r>
              <a:rPr sz="1200" spc="-425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enabling </a:t>
            </a:r>
            <a:r>
              <a:rPr sz="1200" spc="65" dirty="0">
                <a:latin typeface="Tahoma"/>
                <a:cs typeface="Tahoma"/>
              </a:rPr>
              <a:t>them </a:t>
            </a:r>
            <a:r>
              <a:rPr sz="1200" spc="75" dirty="0">
                <a:latin typeface="Tahoma"/>
                <a:cs typeface="Tahoma"/>
              </a:rPr>
              <a:t>to </a:t>
            </a:r>
            <a:r>
              <a:rPr sz="1200" spc="65" dirty="0">
                <a:latin typeface="Tahoma"/>
                <a:cs typeface="Tahoma"/>
              </a:rPr>
              <a:t>take </a:t>
            </a:r>
            <a:r>
              <a:rPr sz="1200" spc="60" dirty="0">
                <a:latin typeface="Tahoma"/>
                <a:cs typeface="Tahoma"/>
              </a:rPr>
              <a:t>immediate </a:t>
            </a:r>
            <a:r>
              <a:rPr sz="1200" spc="30" dirty="0">
                <a:latin typeface="Tahoma"/>
                <a:cs typeface="Tahoma"/>
              </a:rPr>
              <a:t>action, </a:t>
            </a:r>
            <a:r>
              <a:rPr sz="1200" spc="65" dirty="0">
                <a:latin typeface="Tahoma"/>
                <a:cs typeface="Tahoma"/>
              </a:rPr>
              <a:t>such </a:t>
            </a:r>
            <a:r>
              <a:rPr sz="1200" spc="60" dirty="0">
                <a:latin typeface="Tahoma"/>
                <a:cs typeface="Tahoma"/>
              </a:rPr>
              <a:t>as </a:t>
            </a:r>
            <a:r>
              <a:rPr sz="1200" spc="55" dirty="0">
                <a:latin typeface="Tahoma"/>
                <a:cs typeface="Tahoma"/>
              </a:rPr>
              <a:t>redirecting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passengers</a:t>
            </a:r>
            <a:r>
              <a:rPr sz="1200" spc="-18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or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deploying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extra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personnel.</a:t>
            </a:r>
            <a:endParaRPr sz="1200" dirty="0">
              <a:latin typeface="Tahoma"/>
              <a:cs typeface="Tahoma"/>
            </a:endParaRPr>
          </a:p>
          <a:p>
            <a:pPr marL="299085" marR="62865" indent="-287020" algn="just">
              <a:lnSpc>
                <a:spcPct val="90100"/>
              </a:lnSpc>
              <a:spcBef>
                <a:spcPts val="1495"/>
              </a:spcBef>
              <a:buSzPct val="114285"/>
              <a:buFont typeface="Segoe UI Symbol"/>
              <a:buChar char="⮚"/>
              <a:tabLst>
                <a:tab pos="299720" algn="l"/>
              </a:tabLst>
            </a:pPr>
            <a:r>
              <a:rPr sz="1200" b="1" spc="65" dirty="0">
                <a:latin typeface="Tahoma"/>
                <a:cs typeface="Tahoma"/>
              </a:rPr>
              <a:t>Anomaly</a:t>
            </a:r>
            <a:r>
              <a:rPr sz="1200" b="1" spc="-170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Detection</a:t>
            </a:r>
            <a:r>
              <a:rPr sz="1200" spc="35" dirty="0">
                <a:latin typeface="Tahoma"/>
                <a:cs typeface="Tahoma"/>
              </a:rPr>
              <a:t>: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AI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algorithms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can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detect</a:t>
            </a:r>
            <a:r>
              <a:rPr sz="1200" spc="-13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unusual </a:t>
            </a:r>
            <a:r>
              <a:rPr sz="1200" spc="-42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a</a:t>
            </a:r>
            <a:r>
              <a:rPr sz="1200" spc="55" dirty="0">
                <a:latin typeface="Tahoma"/>
                <a:cs typeface="Tahoma"/>
              </a:rPr>
              <a:t>c</a:t>
            </a:r>
            <a:r>
              <a:rPr sz="1200" spc="50" dirty="0">
                <a:latin typeface="Tahoma"/>
                <a:cs typeface="Tahoma"/>
              </a:rPr>
              <a:t>tivi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15" dirty="0">
                <a:latin typeface="Tahoma"/>
                <a:cs typeface="Tahoma"/>
              </a:rPr>
              <a:t>ies,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su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h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as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suspicious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be</a:t>
            </a:r>
            <a:r>
              <a:rPr sz="1200" spc="55" dirty="0">
                <a:latin typeface="Tahoma"/>
                <a:cs typeface="Tahoma"/>
              </a:rPr>
              <a:t>h</a:t>
            </a:r>
            <a:r>
              <a:rPr sz="1200" spc="45" dirty="0">
                <a:latin typeface="Tahoma"/>
                <a:cs typeface="Tahoma"/>
              </a:rPr>
              <a:t>avior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or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una</a:t>
            </a:r>
            <a:r>
              <a:rPr sz="1200" spc="20" dirty="0">
                <a:latin typeface="Tahoma"/>
                <a:cs typeface="Tahoma"/>
              </a:rPr>
              <a:t>t</a:t>
            </a:r>
            <a:r>
              <a:rPr sz="1200" spc="55" dirty="0">
                <a:latin typeface="Tahoma"/>
                <a:cs typeface="Tahoma"/>
              </a:rPr>
              <a:t>te</a:t>
            </a:r>
            <a:r>
              <a:rPr sz="1200" spc="65" dirty="0">
                <a:latin typeface="Tahoma"/>
                <a:cs typeface="Tahoma"/>
              </a:rPr>
              <a:t>n</a:t>
            </a:r>
            <a:r>
              <a:rPr sz="1200" spc="55" dirty="0">
                <a:latin typeface="Tahoma"/>
                <a:cs typeface="Tahoma"/>
              </a:rPr>
              <a:t>ded  ba</a:t>
            </a:r>
            <a:r>
              <a:rPr sz="1200" spc="45" dirty="0">
                <a:latin typeface="Tahoma"/>
                <a:cs typeface="Tahoma"/>
              </a:rPr>
              <a:t>g</a:t>
            </a:r>
            <a:r>
              <a:rPr sz="1200" spc="-20" dirty="0">
                <a:latin typeface="Tahoma"/>
                <a:cs typeface="Tahoma"/>
              </a:rPr>
              <a:t>s,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a</a:t>
            </a:r>
            <a:r>
              <a:rPr sz="1200" spc="50" dirty="0">
                <a:latin typeface="Tahoma"/>
                <a:cs typeface="Tahoma"/>
              </a:rPr>
              <a:t>lert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security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per</a:t>
            </a:r>
            <a:r>
              <a:rPr sz="1200" spc="60" dirty="0">
                <a:latin typeface="Tahoma"/>
                <a:cs typeface="Tahoma"/>
              </a:rPr>
              <a:t>son</a:t>
            </a:r>
            <a:r>
              <a:rPr sz="1200" spc="55" dirty="0">
                <a:latin typeface="Tahoma"/>
                <a:cs typeface="Tahoma"/>
              </a:rPr>
              <a:t>n</a:t>
            </a:r>
            <a:r>
              <a:rPr sz="1200" spc="45" dirty="0">
                <a:latin typeface="Tahoma"/>
                <a:cs typeface="Tahoma"/>
              </a:rPr>
              <a:t>el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in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rea</a:t>
            </a:r>
            <a:r>
              <a:rPr sz="1200" spc="25" dirty="0">
                <a:latin typeface="Tahoma"/>
                <a:cs typeface="Tahoma"/>
              </a:rPr>
              <a:t>l</a:t>
            </a:r>
            <a:r>
              <a:rPr sz="1200" spc="30" dirty="0">
                <a:latin typeface="Tahoma"/>
                <a:cs typeface="Tahoma"/>
              </a:rPr>
              <a:t>-</a:t>
            </a:r>
            <a:r>
              <a:rPr sz="1200" spc="25" dirty="0">
                <a:latin typeface="Tahoma"/>
                <a:cs typeface="Tahoma"/>
              </a:rPr>
              <a:t>time.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 Symbol"/>
              <a:buChar char="⮚"/>
            </a:pPr>
            <a:endParaRPr sz="1200" dirty="0">
              <a:latin typeface="Tahoma"/>
              <a:cs typeface="Tahoma"/>
            </a:endParaRPr>
          </a:p>
          <a:p>
            <a:pPr marL="299085" marR="373380" indent="-287020" algn="just">
              <a:lnSpc>
                <a:spcPts val="1510"/>
              </a:lnSpc>
              <a:buSzPct val="114285"/>
              <a:buFont typeface="Segoe UI Symbol"/>
              <a:buChar char="⮚"/>
              <a:tabLst>
                <a:tab pos="299720" algn="l"/>
              </a:tabLst>
            </a:pPr>
            <a:r>
              <a:rPr sz="1200" b="1" spc="114" dirty="0">
                <a:latin typeface="Tahoma"/>
                <a:cs typeface="Tahoma"/>
              </a:rPr>
              <a:t>Pr</a:t>
            </a:r>
            <a:r>
              <a:rPr sz="1200" b="1" spc="65" dirty="0">
                <a:latin typeface="Tahoma"/>
                <a:cs typeface="Tahoma"/>
              </a:rPr>
              <a:t>edi</a:t>
            </a:r>
            <a:r>
              <a:rPr sz="1200" b="1" spc="60" dirty="0">
                <a:latin typeface="Tahoma"/>
                <a:cs typeface="Tahoma"/>
              </a:rPr>
              <a:t>ctive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60" dirty="0">
                <a:latin typeface="Tahoma"/>
                <a:cs typeface="Tahoma"/>
              </a:rPr>
              <a:t>Polici</a:t>
            </a:r>
            <a:r>
              <a:rPr sz="1200" b="1" spc="85" dirty="0">
                <a:latin typeface="Tahoma"/>
                <a:cs typeface="Tahoma"/>
              </a:rPr>
              <a:t>n</a:t>
            </a:r>
            <a:r>
              <a:rPr sz="1200" b="1" spc="60" dirty="0">
                <a:latin typeface="Tahoma"/>
                <a:cs typeface="Tahoma"/>
              </a:rPr>
              <a:t>g</a:t>
            </a:r>
            <a:r>
              <a:rPr sz="1200" spc="-204" dirty="0">
                <a:latin typeface="Tahoma"/>
                <a:cs typeface="Tahoma"/>
              </a:rPr>
              <a:t>: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System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35" dirty="0">
                <a:latin typeface="Tahoma"/>
                <a:cs typeface="Tahoma"/>
              </a:rPr>
              <a:t>an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35" dirty="0">
                <a:latin typeface="Tahoma"/>
                <a:cs typeface="Tahoma"/>
              </a:rPr>
              <a:t>aly</a:t>
            </a:r>
            <a:r>
              <a:rPr sz="1200" spc="25" dirty="0">
                <a:latin typeface="Tahoma"/>
                <a:cs typeface="Tahoma"/>
              </a:rPr>
              <a:t>z</a:t>
            </a:r>
            <a:r>
              <a:rPr sz="1200" spc="75" dirty="0">
                <a:latin typeface="Tahoma"/>
                <a:cs typeface="Tahoma"/>
              </a:rPr>
              <a:t>e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his</a:t>
            </a:r>
            <a:r>
              <a:rPr sz="1200" spc="35" dirty="0">
                <a:latin typeface="Tahoma"/>
                <a:cs typeface="Tahoma"/>
              </a:rPr>
              <a:t>t</a:t>
            </a:r>
            <a:r>
              <a:rPr sz="1200" spc="50" dirty="0">
                <a:latin typeface="Tahoma"/>
                <a:cs typeface="Tahoma"/>
              </a:rPr>
              <a:t>oric</a:t>
            </a:r>
            <a:r>
              <a:rPr sz="1200" spc="60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l  </a:t>
            </a:r>
            <a:r>
              <a:rPr sz="1200" spc="65" dirty="0">
                <a:latin typeface="Tahoma"/>
                <a:cs typeface="Tahoma"/>
              </a:rPr>
              <a:t>da</a:t>
            </a:r>
            <a:r>
              <a:rPr sz="1200" spc="30" dirty="0">
                <a:latin typeface="Tahoma"/>
                <a:cs typeface="Tahoma"/>
              </a:rPr>
              <a:t>ta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150" dirty="0">
                <a:latin typeface="Tahoma"/>
                <a:cs typeface="Tahoma"/>
              </a:rPr>
              <a:t>C</a:t>
            </a:r>
            <a:r>
              <a:rPr sz="1200" spc="155" dirty="0">
                <a:latin typeface="Tahoma"/>
                <a:cs typeface="Tahoma"/>
              </a:rPr>
              <a:t>C</a:t>
            </a:r>
            <a:r>
              <a:rPr sz="1200" spc="75" dirty="0">
                <a:latin typeface="Tahoma"/>
                <a:cs typeface="Tahoma"/>
              </a:rPr>
              <a:t>T</a:t>
            </a:r>
            <a:r>
              <a:rPr sz="1200" spc="155" dirty="0">
                <a:latin typeface="Tahoma"/>
                <a:cs typeface="Tahoma"/>
              </a:rPr>
              <a:t>V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f</a:t>
            </a:r>
            <a:r>
              <a:rPr sz="1200" spc="95" dirty="0">
                <a:latin typeface="Tahoma"/>
                <a:cs typeface="Tahoma"/>
              </a:rPr>
              <a:t>oo</a:t>
            </a:r>
            <a:r>
              <a:rPr sz="1200" spc="50" dirty="0">
                <a:latin typeface="Tahoma"/>
                <a:cs typeface="Tahoma"/>
              </a:rPr>
              <a:t>ta</a:t>
            </a:r>
            <a:r>
              <a:rPr sz="1200" spc="40" dirty="0">
                <a:latin typeface="Tahoma"/>
                <a:cs typeface="Tahoma"/>
              </a:rPr>
              <a:t>g</a:t>
            </a:r>
            <a:r>
              <a:rPr sz="1200" spc="75" dirty="0">
                <a:latin typeface="Tahoma"/>
                <a:cs typeface="Tahoma"/>
              </a:rPr>
              <a:t>e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to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pre</a:t>
            </a:r>
            <a:r>
              <a:rPr sz="1200" spc="60" dirty="0">
                <a:latin typeface="Tahoma"/>
                <a:cs typeface="Tahoma"/>
              </a:rPr>
              <a:t>dic</a:t>
            </a:r>
            <a:r>
              <a:rPr sz="1200" spc="75" dirty="0">
                <a:latin typeface="Tahoma"/>
                <a:cs typeface="Tahoma"/>
              </a:rPr>
              <a:t>t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poten</a:t>
            </a:r>
            <a:r>
              <a:rPr sz="1200" spc="30" dirty="0">
                <a:latin typeface="Tahoma"/>
                <a:cs typeface="Tahoma"/>
              </a:rPr>
              <a:t>ti</a:t>
            </a:r>
            <a:r>
              <a:rPr sz="1200" spc="5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l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45" dirty="0">
                <a:latin typeface="Tahoma"/>
                <a:cs typeface="Tahoma"/>
              </a:rPr>
              <a:t>rime</a:t>
            </a:r>
            <a:r>
              <a:rPr lang="en-IN" sz="1200" spc="4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h</a:t>
            </a:r>
            <a:r>
              <a:rPr sz="1200" spc="45" dirty="0">
                <a:latin typeface="Tahoma"/>
                <a:cs typeface="Tahoma"/>
              </a:rPr>
              <a:t>o</a:t>
            </a:r>
            <a:r>
              <a:rPr sz="1200" spc="80" dirty="0">
                <a:latin typeface="Tahoma"/>
                <a:cs typeface="Tahoma"/>
              </a:rPr>
              <a:t>tspo</a:t>
            </a:r>
            <a:r>
              <a:rPr sz="1200" spc="50" dirty="0">
                <a:latin typeface="Tahoma"/>
                <a:cs typeface="Tahoma"/>
              </a:rPr>
              <a:t>t</a:t>
            </a:r>
            <a:r>
              <a:rPr sz="1200" spc="90" dirty="0">
                <a:latin typeface="Tahoma"/>
                <a:cs typeface="Tahoma"/>
              </a:rPr>
              <a:t>s</a:t>
            </a:r>
            <a:r>
              <a:rPr sz="1200" spc="-17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,overcrowd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area.</a:t>
            </a:r>
            <a:endParaRPr sz="1200" dirty="0">
              <a:latin typeface="Tahoma"/>
              <a:cs typeface="Tahoma"/>
            </a:endParaRPr>
          </a:p>
          <a:p>
            <a:pPr marL="299085" marR="93980" indent="-287020">
              <a:lnSpc>
                <a:spcPct val="90000"/>
              </a:lnSpc>
              <a:spcBef>
                <a:spcPts val="1495"/>
              </a:spcBef>
              <a:buSzPct val="114285"/>
              <a:buFont typeface="Segoe UI Symbol"/>
              <a:buChar char="⮚"/>
              <a:tabLst>
                <a:tab pos="299720" algn="l"/>
              </a:tabLst>
            </a:pPr>
            <a:r>
              <a:rPr sz="1200" b="1" spc="195" dirty="0">
                <a:latin typeface="Tahoma"/>
                <a:cs typeface="Tahoma"/>
              </a:rPr>
              <a:t>W</a:t>
            </a:r>
            <a:r>
              <a:rPr sz="1200" b="1" spc="70" dirty="0">
                <a:latin typeface="Tahoma"/>
                <a:cs typeface="Tahoma"/>
              </a:rPr>
              <a:t>ork</a:t>
            </a:r>
            <a:r>
              <a:rPr sz="1200" b="1" spc="-155" dirty="0">
                <a:latin typeface="Tahoma"/>
                <a:cs typeface="Tahoma"/>
              </a:rPr>
              <a:t> </a:t>
            </a:r>
            <a:r>
              <a:rPr sz="1200" b="1" spc="160" dirty="0">
                <a:latin typeface="Tahoma"/>
                <a:cs typeface="Tahoma"/>
              </a:rPr>
              <a:t>M</a:t>
            </a:r>
            <a:r>
              <a:rPr sz="1200" b="1" spc="105" dirty="0">
                <a:latin typeface="Tahoma"/>
                <a:cs typeface="Tahoma"/>
              </a:rPr>
              <a:t>o</a:t>
            </a:r>
            <a:r>
              <a:rPr sz="1200" b="1" spc="30" dirty="0">
                <a:latin typeface="Tahoma"/>
                <a:cs typeface="Tahoma"/>
              </a:rPr>
              <a:t>n</a:t>
            </a:r>
            <a:r>
              <a:rPr sz="1200" b="1" spc="35" dirty="0">
                <a:latin typeface="Tahoma"/>
                <a:cs typeface="Tahoma"/>
              </a:rPr>
              <a:t>i</a:t>
            </a:r>
            <a:r>
              <a:rPr sz="1200" b="1" spc="45" dirty="0">
                <a:latin typeface="Tahoma"/>
                <a:cs typeface="Tahoma"/>
              </a:rPr>
              <a:t>t</a:t>
            </a:r>
            <a:r>
              <a:rPr sz="1200" b="1" spc="35" dirty="0">
                <a:latin typeface="Tahoma"/>
                <a:cs typeface="Tahoma"/>
              </a:rPr>
              <a:t>ori</a:t>
            </a:r>
            <a:r>
              <a:rPr sz="1200" b="1" spc="45" dirty="0">
                <a:latin typeface="Tahoma"/>
                <a:cs typeface="Tahoma"/>
              </a:rPr>
              <a:t>n</a:t>
            </a:r>
            <a:r>
              <a:rPr sz="1200" b="1" spc="60" dirty="0">
                <a:latin typeface="Tahoma"/>
                <a:cs typeface="Tahoma"/>
              </a:rPr>
              <a:t>g</a:t>
            </a:r>
            <a:r>
              <a:rPr sz="1200" spc="-204" dirty="0">
                <a:latin typeface="Tahoma"/>
                <a:cs typeface="Tahoma"/>
              </a:rPr>
              <a:t>: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30" dirty="0">
                <a:latin typeface="Tahoma"/>
                <a:cs typeface="Tahoma"/>
              </a:rPr>
              <a:t>Railway employees, such as  security staff or cleaning crews, can be monitored by  system to ensure they are performing their duties  efficiently.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557" y="6614549"/>
            <a:ext cx="11557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latin typeface="Tahoma"/>
                <a:cs typeface="Tahoma"/>
              </a:rPr>
              <a:t>3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7413" y="762002"/>
            <a:ext cx="302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Dep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ndencie</a:t>
            </a:r>
            <a:r>
              <a:rPr sz="1800" b="1" spc="-18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360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7BA654"/>
                </a:solidFill>
                <a:latin typeface="Arial"/>
                <a:cs typeface="Arial"/>
              </a:rPr>
              <a:t>Sh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st</a:t>
            </a:r>
            <a:r>
              <a:rPr sz="1800" b="1" spc="-15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pp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r: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0353" y="1051825"/>
            <a:ext cx="6629400" cy="283500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sz="1200" b="1" spc="135" dirty="0">
                <a:latin typeface="Tahoma"/>
                <a:cs typeface="Tahoma"/>
              </a:rPr>
              <a:t>CCTV </a:t>
            </a:r>
            <a:r>
              <a:rPr sz="1200" b="1" spc="65" dirty="0">
                <a:latin typeface="Tahoma"/>
                <a:cs typeface="Tahoma"/>
              </a:rPr>
              <a:t>network </a:t>
            </a:r>
            <a:r>
              <a:rPr sz="1200" b="1" spc="50" dirty="0">
                <a:latin typeface="Tahoma"/>
                <a:cs typeface="Tahoma"/>
              </a:rPr>
              <a:t>configuration </a:t>
            </a:r>
            <a:r>
              <a:rPr sz="1200" spc="-204" dirty="0">
                <a:latin typeface="Tahoma"/>
                <a:cs typeface="Tahoma"/>
              </a:rPr>
              <a:t>: </a:t>
            </a:r>
            <a:r>
              <a:rPr sz="1200" spc="60" dirty="0">
                <a:latin typeface="Tahoma"/>
                <a:cs typeface="Tahoma"/>
              </a:rPr>
              <a:t>There </a:t>
            </a:r>
            <a:r>
              <a:rPr sz="1200" spc="50" dirty="0">
                <a:latin typeface="Tahoma"/>
                <a:cs typeface="Tahoma"/>
              </a:rPr>
              <a:t>should </a:t>
            </a:r>
            <a:r>
              <a:rPr sz="1200" spc="70" dirty="0">
                <a:latin typeface="Tahoma"/>
                <a:cs typeface="Tahoma"/>
              </a:rPr>
              <a:t>be 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distributed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ne</a:t>
            </a:r>
            <a:r>
              <a:rPr sz="1200" spc="35" dirty="0">
                <a:latin typeface="Tahoma"/>
                <a:cs typeface="Tahoma"/>
              </a:rPr>
              <a:t>t</a:t>
            </a:r>
            <a:r>
              <a:rPr sz="1200" spc="70" dirty="0">
                <a:latin typeface="Tahoma"/>
                <a:cs typeface="Tahoma"/>
              </a:rPr>
              <a:t>work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a</a:t>
            </a:r>
            <a:r>
              <a:rPr sz="1200" spc="55" dirty="0">
                <a:latin typeface="Tahoma"/>
                <a:cs typeface="Tahoma"/>
              </a:rPr>
              <a:t>c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85" dirty="0">
                <a:latin typeface="Tahoma"/>
                <a:cs typeface="Tahoma"/>
              </a:rPr>
              <a:t>ess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f</a:t>
            </a:r>
            <a:r>
              <a:rPr sz="1200" spc="55" dirty="0">
                <a:latin typeface="Tahoma"/>
                <a:cs typeface="Tahoma"/>
              </a:rPr>
              <a:t>or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40" dirty="0">
                <a:latin typeface="Tahoma"/>
                <a:cs typeface="Tahoma"/>
              </a:rPr>
              <a:t>avoidi</a:t>
            </a:r>
            <a:r>
              <a:rPr sz="1200" spc="45" dirty="0">
                <a:latin typeface="Tahoma"/>
                <a:cs typeface="Tahoma"/>
              </a:rPr>
              <a:t>n</a:t>
            </a:r>
            <a:r>
              <a:rPr sz="1200" spc="70" dirty="0">
                <a:latin typeface="Tahoma"/>
                <a:cs typeface="Tahoma"/>
              </a:rPr>
              <a:t>g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video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da</a:t>
            </a:r>
            <a:r>
              <a:rPr sz="1200" spc="30" dirty="0">
                <a:latin typeface="Tahoma"/>
                <a:cs typeface="Tahoma"/>
              </a:rPr>
              <a:t>t</a:t>
            </a:r>
            <a:r>
              <a:rPr sz="1200" spc="25" dirty="0">
                <a:latin typeface="Tahoma"/>
                <a:cs typeface="Tahoma"/>
              </a:rPr>
              <a:t>a  </a:t>
            </a:r>
            <a:r>
              <a:rPr sz="1200" spc="35" dirty="0">
                <a:latin typeface="Tahoma"/>
                <a:cs typeface="Tahoma"/>
              </a:rPr>
              <a:t>tampering.</a:t>
            </a:r>
            <a:endParaRPr sz="1200" dirty="0">
              <a:latin typeface="Tahoma"/>
              <a:cs typeface="Tahoma"/>
            </a:endParaRPr>
          </a:p>
          <a:p>
            <a:pPr marL="378460" marR="167005" indent="-287020">
              <a:lnSpc>
                <a:spcPts val="1510"/>
              </a:lnSpc>
              <a:spcBef>
                <a:spcPts val="1515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sz="1200" spc="65" dirty="0">
                <a:latin typeface="Tahoma"/>
                <a:cs typeface="Tahoma"/>
              </a:rPr>
              <a:t>The </a:t>
            </a:r>
            <a:r>
              <a:rPr sz="1200" spc="60" dirty="0">
                <a:latin typeface="Tahoma"/>
                <a:cs typeface="Tahoma"/>
              </a:rPr>
              <a:t>camera </a:t>
            </a:r>
            <a:r>
              <a:rPr sz="1200" spc="70" dirty="0">
                <a:latin typeface="Tahoma"/>
                <a:cs typeface="Tahoma"/>
              </a:rPr>
              <a:t>devices </a:t>
            </a:r>
            <a:r>
              <a:rPr sz="1200" spc="50" dirty="0">
                <a:latin typeface="Tahoma"/>
                <a:cs typeface="Tahoma"/>
              </a:rPr>
              <a:t>should have at </a:t>
            </a:r>
            <a:r>
              <a:rPr sz="1200" spc="55" dirty="0">
                <a:latin typeface="Tahoma"/>
                <a:cs typeface="Tahoma"/>
              </a:rPr>
              <a:t>least </a:t>
            </a:r>
            <a:r>
              <a:rPr sz="1200" spc="110" dirty="0">
                <a:latin typeface="Tahoma"/>
                <a:cs typeface="Tahoma"/>
              </a:rPr>
              <a:t>24 </a:t>
            </a:r>
            <a:r>
              <a:rPr sz="1200" spc="50" dirty="0">
                <a:latin typeface="Tahoma"/>
                <a:cs typeface="Tahoma"/>
              </a:rPr>
              <a:t>hrs 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ba</a:t>
            </a:r>
            <a:r>
              <a:rPr sz="1200" spc="30" dirty="0">
                <a:latin typeface="Tahoma"/>
                <a:cs typeface="Tahoma"/>
              </a:rPr>
              <a:t>t</a:t>
            </a:r>
            <a:r>
              <a:rPr sz="1200" spc="55" dirty="0">
                <a:latin typeface="Tahoma"/>
                <a:cs typeface="Tahoma"/>
              </a:rPr>
              <a:t>tery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ba</a:t>
            </a:r>
            <a:r>
              <a:rPr sz="1200" spc="55" dirty="0">
                <a:latin typeface="Tahoma"/>
                <a:cs typeface="Tahoma"/>
              </a:rPr>
              <a:t>c</a:t>
            </a:r>
            <a:r>
              <a:rPr sz="1200" spc="60" dirty="0">
                <a:latin typeface="Tahoma"/>
                <a:cs typeface="Tahoma"/>
              </a:rPr>
              <a:t>kup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alo</a:t>
            </a:r>
            <a:r>
              <a:rPr sz="1200" spc="40" dirty="0">
                <a:latin typeface="Tahoma"/>
                <a:cs typeface="Tahoma"/>
              </a:rPr>
              <a:t>n</a:t>
            </a:r>
            <a:r>
              <a:rPr sz="1200" spc="70" dirty="0">
                <a:latin typeface="Tahoma"/>
                <a:cs typeface="Tahoma"/>
              </a:rPr>
              <a:t>g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wi</a:t>
            </a:r>
            <a:r>
              <a:rPr sz="1200" spc="35" dirty="0">
                <a:latin typeface="Tahoma"/>
                <a:cs typeface="Tahoma"/>
              </a:rPr>
              <a:t>th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b="1" spc="105" dirty="0">
                <a:latin typeface="Tahoma"/>
                <a:cs typeface="Tahoma"/>
              </a:rPr>
              <a:t>c</a:t>
            </a:r>
            <a:r>
              <a:rPr sz="1200" b="1" spc="55" dirty="0">
                <a:latin typeface="Tahoma"/>
                <a:cs typeface="Tahoma"/>
              </a:rPr>
              <a:t>o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30" dirty="0">
                <a:latin typeface="Tahoma"/>
                <a:cs typeface="Tahoma"/>
              </a:rPr>
              <a:t>ti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45" dirty="0">
                <a:latin typeface="Tahoma"/>
                <a:cs typeface="Tahoma"/>
              </a:rPr>
              <a:t>uou</a:t>
            </a:r>
            <a:r>
              <a:rPr sz="1200" b="1" spc="90" dirty="0">
                <a:latin typeface="Tahoma"/>
                <a:cs typeface="Tahoma"/>
              </a:rPr>
              <a:t>s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65" dirty="0">
                <a:latin typeface="Tahoma"/>
                <a:cs typeface="Tahoma"/>
              </a:rPr>
              <a:t>power</a:t>
            </a:r>
            <a:r>
              <a:rPr sz="1200" b="1" spc="-150" dirty="0">
                <a:latin typeface="Tahoma"/>
                <a:cs typeface="Tahoma"/>
              </a:rPr>
              <a:t> </a:t>
            </a:r>
            <a:r>
              <a:rPr sz="1200" b="1" spc="60" dirty="0">
                <a:latin typeface="Tahoma"/>
                <a:cs typeface="Tahoma"/>
              </a:rPr>
              <a:t>su</a:t>
            </a:r>
            <a:r>
              <a:rPr sz="1200" b="1" spc="10" dirty="0">
                <a:latin typeface="Tahoma"/>
                <a:cs typeface="Tahoma"/>
              </a:rPr>
              <a:t>pply</a:t>
            </a:r>
            <a:r>
              <a:rPr sz="1200" spc="10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378460" marR="765810" indent="-287020">
              <a:lnSpc>
                <a:spcPts val="1510"/>
              </a:lnSpc>
              <a:spcBef>
                <a:spcPts val="1520"/>
              </a:spcBef>
              <a:buSzPct val="114285"/>
              <a:buFont typeface="Wingdings"/>
              <a:buChar char=""/>
              <a:tabLst>
                <a:tab pos="379095" algn="l"/>
              </a:tabLst>
            </a:pPr>
            <a:r>
              <a:rPr sz="1200" b="1" spc="45" dirty="0">
                <a:latin typeface="Tahoma"/>
                <a:cs typeface="Tahoma"/>
              </a:rPr>
              <a:t>Data</a:t>
            </a:r>
            <a:r>
              <a:rPr sz="1200" b="1" spc="-155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Clarity</a:t>
            </a:r>
            <a:r>
              <a:rPr sz="1200" spc="20" dirty="0">
                <a:latin typeface="Tahoma"/>
                <a:cs typeface="Tahoma"/>
              </a:rPr>
              <a:t>: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180" dirty="0">
                <a:latin typeface="Tahoma"/>
                <a:cs typeface="Tahoma"/>
              </a:rPr>
              <a:t>A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high-resolution</a:t>
            </a:r>
            <a:r>
              <a:rPr sz="1200" spc="-18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camera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for </a:t>
            </a:r>
            <a:r>
              <a:rPr sz="1200" spc="-42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su</a:t>
            </a:r>
            <a:r>
              <a:rPr sz="1200" spc="55" dirty="0">
                <a:latin typeface="Tahoma"/>
                <a:cs typeface="Tahoma"/>
              </a:rPr>
              <a:t>per</a:t>
            </a:r>
            <a:r>
              <a:rPr sz="1200" spc="40" dirty="0">
                <a:latin typeface="Tahoma"/>
                <a:cs typeface="Tahoma"/>
              </a:rPr>
              <a:t>ior</a:t>
            </a:r>
            <a:r>
              <a:rPr sz="1200" spc="-16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video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quality.</a:t>
            </a:r>
            <a:endParaRPr sz="1200" dirty="0">
              <a:latin typeface="Tahoma"/>
              <a:cs typeface="Tahoma"/>
            </a:endParaRPr>
          </a:p>
          <a:p>
            <a:pPr marL="416559" indent="-325120">
              <a:lnSpc>
                <a:spcPct val="100000"/>
              </a:lnSpc>
              <a:spcBef>
                <a:spcPts val="1325"/>
              </a:spcBef>
              <a:buSzPct val="114285"/>
              <a:buFont typeface="Wingdings"/>
              <a:buChar char=""/>
              <a:tabLst>
                <a:tab pos="416559" algn="l"/>
                <a:tab pos="417195" algn="l"/>
              </a:tabLst>
            </a:pPr>
            <a:r>
              <a:rPr sz="1200" spc="70" dirty="0">
                <a:latin typeface="Tahoma"/>
                <a:cs typeface="Tahoma"/>
              </a:rPr>
              <a:t>Panoramic</a:t>
            </a:r>
            <a:r>
              <a:rPr sz="1200" spc="-18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Perspective: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180" dirty="0">
                <a:latin typeface="Tahoma"/>
                <a:cs typeface="Tahoma"/>
              </a:rPr>
              <a:t>A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b="1" spc="90" dirty="0">
                <a:latin typeface="Tahoma"/>
                <a:cs typeface="Tahoma"/>
              </a:rPr>
              <a:t>360-degree</a:t>
            </a:r>
            <a:r>
              <a:rPr sz="1200" b="1" spc="-150" dirty="0">
                <a:latin typeface="Tahoma"/>
                <a:cs typeface="Tahoma"/>
              </a:rPr>
              <a:t> </a:t>
            </a:r>
            <a:r>
              <a:rPr sz="1200" b="1" spc="50" dirty="0">
                <a:latin typeface="Tahoma"/>
                <a:cs typeface="Tahoma"/>
              </a:rPr>
              <a:t>field</a:t>
            </a:r>
            <a:r>
              <a:rPr sz="1200" b="1" spc="-155" dirty="0">
                <a:latin typeface="Tahoma"/>
                <a:cs typeface="Tahoma"/>
              </a:rPr>
              <a:t> </a:t>
            </a:r>
            <a:r>
              <a:rPr sz="1200" b="1" spc="80" dirty="0">
                <a:latin typeface="Tahoma"/>
                <a:cs typeface="Tahoma"/>
              </a:rPr>
              <a:t>of</a:t>
            </a:r>
            <a:r>
              <a:rPr sz="1200" b="1" spc="-145" dirty="0">
                <a:latin typeface="Tahoma"/>
                <a:cs typeface="Tahoma"/>
              </a:rPr>
              <a:t> </a:t>
            </a:r>
            <a:r>
              <a:rPr sz="1200" b="1" spc="20" dirty="0">
                <a:latin typeface="Tahoma"/>
                <a:cs typeface="Tahoma"/>
              </a:rPr>
              <a:t>view</a:t>
            </a:r>
            <a:r>
              <a:rPr sz="1200" spc="20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378460" marR="546735" indent="-287020" algn="just">
              <a:lnSpc>
                <a:spcPct val="90100"/>
              </a:lnSpc>
              <a:spcBef>
                <a:spcPts val="1510"/>
              </a:spcBef>
              <a:buSzPct val="114285"/>
              <a:buFont typeface="Wingdings"/>
              <a:buChar char=""/>
              <a:tabLst>
                <a:tab pos="379095" algn="l"/>
              </a:tabLst>
            </a:pPr>
            <a:r>
              <a:rPr sz="1200" spc="55" dirty="0">
                <a:latin typeface="Tahoma"/>
                <a:cs typeface="Tahoma"/>
              </a:rPr>
              <a:t>Enhanced</a:t>
            </a:r>
            <a:r>
              <a:rPr sz="1200" spc="-14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Night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25" dirty="0">
                <a:latin typeface="Tahoma"/>
                <a:cs typeface="Tahoma"/>
              </a:rPr>
              <a:t>Vision: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Cameras</a:t>
            </a:r>
            <a:r>
              <a:rPr sz="1200" spc="-18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equipped</a:t>
            </a:r>
            <a:r>
              <a:rPr sz="1200" spc="-14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with </a:t>
            </a:r>
            <a:r>
              <a:rPr sz="1200" spc="-425" dirty="0">
                <a:latin typeface="Tahoma"/>
                <a:cs typeface="Tahoma"/>
              </a:rPr>
              <a:t> </a:t>
            </a:r>
            <a:r>
              <a:rPr sz="1200" spc="100" dirty="0">
                <a:latin typeface="Tahoma"/>
                <a:cs typeface="Tahoma"/>
              </a:rPr>
              <a:t>mo</a:t>
            </a:r>
            <a:r>
              <a:rPr sz="1200" spc="40" dirty="0">
                <a:latin typeface="Tahoma"/>
                <a:cs typeface="Tahoma"/>
              </a:rPr>
              <a:t>t</a:t>
            </a:r>
            <a:r>
              <a:rPr sz="1200" spc="45" dirty="0">
                <a:latin typeface="Tahoma"/>
                <a:cs typeface="Tahoma"/>
              </a:rPr>
              <a:t>ion</a:t>
            </a:r>
            <a:r>
              <a:rPr sz="1200" spc="-170" dirty="0">
                <a:latin typeface="Tahoma"/>
                <a:cs typeface="Tahoma"/>
              </a:rPr>
              <a:t> </a:t>
            </a:r>
            <a:r>
              <a:rPr sz="1200" spc="70" dirty="0">
                <a:latin typeface="Tahoma"/>
                <a:cs typeface="Tahoma"/>
              </a:rPr>
              <a:t>sensors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a</a:t>
            </a:r>
            <a:r>
              <a:rPr sz="1200" spc="25" dirty="0">
                <a:latin typeface="Tahoma"/>
                <a:cs typeface="Tahoma"/>
              </a:rPr>
              <a:t>n</a:t>
            </a:r>
            <a:r>
              <a:rPr sz="1200" spc="65" dirty="0">
                <a:latin typeface="Tahoma"/>
                <a:cs typeface="Tahoma"/>
              </a:rPr>
              <a:t>d</a:t>
            </a:r>
            <a:r>
              <a:rPr sz="1200" spc="-15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su</a:t>
            </a:r>
            <a:r>
              <a:rPr sz="1200" spc="45" dirty="0">
                <a:latin typeface="Tahoma"/>
                <a:cs typeface="Tahoma"/>
              </a:rPr>
              <a:t>rveillan</a:t>
            </a:r>
            <a:r>
              <a:rPr sz="1200" spc="40" dirty="0">
                <a:latin typeface="Tahoma"/>
                <a:cs typeface="Tahoma"/>
              </a:rPr>
              <a:t>c</a:t>
            </a:r>
            <a:r>
              <a:rPr sz="1200" spc="75" dirty="0">
                <a:latin typeface="Tahoma"/>
                <a:cs typeface="Tahoma"/>
              </a:rPr>
              <a:t>e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45" dirty="0">
                <a:latin typeface="Tahoma"/>
                <a:cs typeface="Tahoma"/>
              </a:rPr>
              <a:t>apabilities</a:t>
            </a:r>
            <a:r>
              <a:rPr sz="1200" spc="-165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f</a:t>
            </a:r>
            <a:r>
              <a:rPr sz="1200" spc="95" dirty="0">
                <a:latin typeface="Tahoma"/>
                <a:cs typeface="Tahoma"/>
              </a:rPr>
              <a:t>o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lang="en-US" sz="1200" spc="30" dirty="0">
                <a:latin typeface="Tahoma"/>
                <a:cs typeface="Tahoma"/>
              </a:rPr>
              <a:t> </a:t>
            </a:r>
            <a:r>
              <a:rPr lang="en-US" sz="1200" b="1" spc="35" dirty="0">
                <a:latin typeface="Tahoma"/>
                <a:cs typeface="Tahoma"/>
              </a:rPr>
              <a:t>N</a:t>
            </a:r>
            <a:r>
              <a:rPr sz="1200" b="1" spc="35" dirty="0">
                <a:latin typeface="Tahoma"/>
                <a:cs typeface="Tahoma"/>
              </a:rPr>
              <a:t>i</a:t>
            </a:r>
            <a:r>
              <a:rPr sz="1200" b="1" spc="40" dirty="0">
                <a:latin typeface="Tahoma"/>
                <a:cs typeface="Tahoma"/>
              </a:rPr>
              <a:t>g</a:t>
            </a:r>
            <a:r>
              <a:rPr sz="1200" b="1" spc="70" dirty="0">
                <a:latin typeface="Tahoma"/>
                <a:cs typeface="Tahoma"/>
              </a:rPr>
              <a:t>h</a:t>
            </a:r>
            <a:r>
              <a:rPr sz="1200" b="1" spc="30" dirty="0">
                <a:latin typeface="Tahoma"/>
                <a:cs typeface="Tahoma"/>
              </a:rPr>
              <a:t>t</a:t>
            </a:r>
            <a:r>
              <a:rPr lang="en-US" sz="1200" b="1" spc="30" dirty="0">
                <a:latin typeface="Tahoma"/>
                <a:cs typeface="Tahoma"/>
              </a:rPr>
              <a:t>-</a:t>
            </a:r>
            <a:r>
              <a:rPr sz="1200" b="1" spc="65" dirty="0">
                <a:latin typeface="Tahoma"/>
                <a:cs typeface="Tahoma"/>
              </a:rPr>
              <a:t>time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75" dirty="0">
                <a:latin typeface="Tahoma"/>
                <a:cs typeface="Tahoma"/>
              </a:rPr>
              <a:t>mo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35" dirty="0">
                <a:latin typeface="Tahoma"/>
                <a:cs typeface="Tahoma"/>
              </a:rPr>
              <a:t>itori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60" dirty="0">
                <a:latin typeface="Tahoma"/>
                <a:cs typeface="Tahoma"/>
              </a:rPr>
              <a:t>g</a:t>
            </a:r>
            <a:r>
              <a:rPr sz="1200" spc="-13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200" dirty="0">
              <a:latin typeface="Tahoma"/>
              <a:cs typeface="Tahoma"/>
            </a:endParaRPr>
          </a:p>
          <a:p>
            <a:pPr marL="378460" marR="1001394" indent="-287020">
              <a:lnSpc>
                <a:spcPts val="1510"/>
              </a:lnSpc>
              <a:buSzPct val="114285"/>
              <a:buFont typeface="Wingdings"/>
              <a:buChar char=""/>
              <a:tabLst>
                <a:tab pos="379095" algn="l"/>
              </a:tabLst>
            </a:pPr>
            <a:r>
              <a:rPr sz="1200" b="1" spc="95" dirty="0">
                <a:latin typeface="Tahoma"/>
                <a:cs typeface="Tahoma"/>
              </a:rPr>
              <a:t>Con</a:t>
            </a:r>
            <a:r>
              <a:rPr sz="1200" b="1" spc="50" dirty="0">
                <a:latin typeface="Tahoma"/>
                <a:cs typeface="Tahoma"/>
              </a:rPr>
              <a:t>t</a:t>
            </a:r>
            <a:r>
              <a:rPr sz="1200" b="1" spc="45" dirty="0">
                <a:latin typeface="Tahoma"/>
                <a:cs typeface="Tahoma"/>
              </a:rPr>
              <a:t>inuous</a:t>
            </a:r>
            <a:r>
              <a:rPr sz="1200" b="1" spc="-17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In</a:t>
            </a:r>
            <a:r>
              <a:rPr sz="1200" b="1" spc="-15" dirty="0">
                <a:latin typeface="Tahoma"/>
                <a:cs typeface="Tahoma"/>
              </a:rPr>
              <a:t>t</a:t>
            </a:r>
            <a:r>
              <a:rPr sz="1200" b="1" spc="60" dirty="0">
                <a:latin typeface="Tahoma"/>
                <a:cs typeface="Tahoma"/>
              </a:rPr>
              <a:t>ernet</a:t>
            </a:r>
            <a:r>
              <a:rPr sz="1200" b="1" spc="-170" dirty="0">
                <a:latin typeface="Tahoma"/>
                <a:cs typeface="Tahoma"/>
              </a:rPr>
              <a:t> </a:t>
            </a:r>
            <a:r>
              <a:rPr sz="1200" b="1" spc="70" dirty="0">
                <a:latin typeface="Tahoma"/>
                <a:cs typeface="Tahoma"/>
              </a:rPr>
              <a:t>ne</a:t>
            </a:r>
            <a:r>
              <a:rPr sz="1200" b="1" spc="35" dirty="0">
                <a:latin typeface="Tahoma"/>
                <a:cs typeface="Tahoma"/>
              </a:rPr>
              <a:t>t</a:t>
            </a:r>
            <a:r>
              <a:rPr sz="1200" b="1" spc="70" dirty="0">
                <a:latin typeface="Tahoma"/>
                <a:cs typeface="Tahoma"/>
              </a:rPr>
              <a:t>work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105" dirty="0">
                <a:latin typeface="Tahoma"/>
                <a:cs typeface="Tahoma"/>
              </a:rPr>
              <a:t>c</a:t>
            </a:r>
            <a:r>
              <a:rPr sz="1200" b="1" spc="55" dirty="0">
                <a:latin typeface="Tahoma"/>
                <a:cs typeface="Tahoma"/>
              </a:rPr>
              <a:t>o</a:t>
            </a:r>
            <a:r>
              <a:rPr sz="1200" b="1" spc="50" dirty="0">
                <a:latin typeface="Tahoma"/>
                <a:cs typeface="Tahoma"/>
              </a:rPr>
              <a:t>n</a:t>
            </a:r>
            <a:r>
              <a:rPr sz="1200" b="1" spc="80" dirty="0">
                <a:latin typeface="Tahoma"/>
                <a:cs typeface="Tahoma"/>
              </a:rPr>
              <a:t>ne</a:t>
            </a:r>
            <a:r>
              <a:rPr sz="1200" b="1" spc="55" dirty="0">
                <a:latin typeface="Tahoma"/>
                <a:cs typeface="Tahoma"/>
              </a:rPr>
              <a:t>c</a:t>
            </a:r>
            <a:r>
              <a:rPr sz="1200" b="1" spc="50" dirty="0">
                <a:latin typeface="Tahoma"/>
                <a:cs typeface="Tahoma"/>
              </a:rPr>
              <a:t>tivi</a:t>
            </a:r>
            <a:r>
              <a:rPr sz="1200" b="1" spc="40" dirty="0">
                <a:latin typeface="Tahoma"/>
                <a:cs typeface="Tahoma"/>
              </a:rPr>
              <a:t>t</a:t>
            </a:r>
            <a:r>
              <a:rPr sz="1200" b="1" spc="35" dirty="0">
                <a:latin typeface="Tahoma"/>
                <a:cs typeface="Tahoma"/>
              </a:rPr>
              <a:t>y </a:t>
            </a:r>
            <a:r>
              <a:rPr sz="1200" spc="50" dirty="0">
                <a:latin typeface="Tahoma"/>
                <a:cs typeface="Tahoma"/>
              </a:rPr>
              <a:t>requ</a:t>
            </a:r>
            <a:r>
              <a:rPr sz="1200" spc="55" dirty="0">
                <a:latin typeface="Tahoma"/>
                <a:cs typeface="Tahoma"/>
              </a:rPr>
              <a:t>irement</a:t>
            </a:r>
            <a:r>
              <a:rPr sz="1200" spc="-18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f</a:t>
            </a:r>
            <a:r>
              <a:rPr sz="1200" spc="95" dirty="0">
                <a:latin typeface="Tahoma"/>
                <a:cs typeface="Tahoma"/>
              </a:rPr>
              <a:t>o</a:t>
            </a:r>
            <a:r>
              <a:rPr sz="1200" spc="30" dirty="0">
                <a:latin typeface="Tahoma"/>
                <a:cs typeface="Tahoma"/>
              </a:rPr>
              <a:t>r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prop</a:t>
            </a:r>
            <a:r>
              <a:rPr sz="1200" spc="55" dirty="0">
                <a:latin typeface="Tahoma"/>
                <a:cs typeface="Tahoma"/>
              </a:rPr>
              <a:t>er</a:t>
            </a:r>
            <a:r>
              <a:rPr sz="1200" spc="-150" dirty="0">
                <a:latin typeface="Tahoma"/>
                <a:cs typeface="Tahoma"/>
              </a:rPr>
              <a:t> </a:t>
            </a:r>
            <a:r>
              <a:rPr sz="1200" spc="45" dirty="0">
                <a:latin typeface="Tahoma"/>
                <a:cs typeface="Tahoma"/>
              </a:rPr>
              <a:t>fu</a:t>
            </a:r>
            <a:r>
              <a:rPr sz="1200" spc="50" dirty="0">
                <a:latin typeface="Tahoma"/>
                <a:cs typeface="Tahoma"/>
              </a:rPr>
              <a:t>n</a:t>
            </a:r>
            <a:r>
              <a:rPr sz="1200" spc="105" dirty="0">
                <a:latin typeface="Tahoma"/>
                <a:cs typeface="Tahoma"/>
              </a:rPr>
              <a:t>c</a:t>
            </a:r>
            <a:r>
              <a:rPr sz="1200" spc="45" dirty="0">
                <a:latin typeface="Tahoma"/>
                <a:cs typeface="Tahoma"/>
              </a:rPr>
              <a:t>tio</a:t>
            </a:r>
            <a:r>
              <a:rPr sz="1200" spc="60" dirty="0">
                <a:latin typeface="Tahoma"/>
                <a:cs typeface="Tahoma"/>
              </a:rPr>
              <a:t>n</a:t>
            </a:r>
            <a:r>
              <a:rPr sz="1200" spc="5" dirty="0">
                <a:latin typeface="Tahoma"/>
                <a:cs typeface="Tahoma"/>
              </a:rPr>
              <a:t>ality.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265911" y="3950275"/>
            <a:ext cx="302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95" dirty="0">
                <a:solidFill>
                  <a:srgbClr val="7BA654"/>
                </a:solidFill>
                <a:latin typeface="Arial"/>
                <a:cs typeface="Arial"/>
              </a:rPr>
              <a:t>Unique </a:t>
            </a:r>
            <a:r>
              <a:rPr lang="en-US" b="1" spc="-9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lang="en-US" sz="1800" b="1" spc="-95" dirty="0">
                <a:solidFill>
                  <a:srgbClr val="7BA654"/>
                </a:solidFill>
                <a:latin typeface="Arial"/>
                <a:cs typeface="Arial"/>
              </a:rPr>
              <a:t>elling Point: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233358" y="4244411"/>
            <a:ext cx="6629400" cy="212045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lang="en-US" sz="1200" b="1" spc="135" dirty="0">
                <a:latin typeface="Tahoma"/>
                <a:cs typeface="Tahoma"/>
              </a:rPr>
              <a:t>Memory and Time Complexity Optimization</a:t>
            </a:r>
            <a:r>
              <a:rPr lang="en-US" sz="1200" spc="135" dirty="0">
                <a:latin typeface="Tahoma"/>
                <a:cs typeface="Tahoma"/>
              </a:rPr>
              <a:t>: Implementing solution in CPP for faster alert and improve accuracy of solution.</a:t>
            </a:r>
          </a:p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lang="en-US" sz="1200" b="1" spc="65" dirty="0">
                <a:latin typeface="Tahoma"/>
                <a:cs typeface="Tahoma"/>
              </a:rPr>
              <a:t>Emergency Contact Integration</a:t>
            </a:r>
            <a:r>
              <a:rPr lang="en-US" sz="1200" spc="65" dirty="0">
                <a:latin typeface="Tahoma"/>
                <a:cs typeface="Tahoma"/>
              </a:rPr>
              <a:t>: Direct integration of emergency services to ambulance, nearby police station, next station and fire fighter,etc.</a:t>
            </a:r>
          </a:p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lang="en-US" sz="1200" b="1" dirty="0">
                <a:latin typeface="Tahoma"/>
                <a:cs typeface="Tahoma"/>
              </a:rPr>
              <a:t>Daily Analysis and Reporting: </a:t>
            </a:r>
            <a:r>
              <a:rPr lang="en-US" sz="1200" dirty="0">
                <a:latin typeface="Tahoma"/>
                <a:cs typeface="Tahoma"/>
              </a:rPr>
              <a:t>Work</a:t>
            </a:r>
            <a:r>
              <a:rPr lang="en-US" sz="1200" b="1" dirty="0">
                <a:latin typeface="Tahoma"/>
                <a:cs typeface="Tahoma"/>
              </a:rPr>
              <a:t> </a:t>
            </a:r>
            <a:r>
              <a:rPr lang="en-US" sz="1200" dirty="0">
                <a:latin typeface="Tahoma"/>
                <a:cs typeface="Tahoma"/>
              </a:rPr>
              <a:t>monitoring graph will be created based on performance of railway staff.</a:t>
            </a:r>
          </a:p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lang="en-US" sz="1200" b="1" dirty="0">
                <a:latin typeface="Tahoma"/>
                <a:cs typeface="Tahoma"/>
              </a:rPr>
              <a:t>Reduced Service Loss Due to Maintenance</a:t>
            </a:r>
            <a:r>
              <a:rPr lang="en-US" sz="1200" dirty="0">
                <a:latin typeface="Tahoma"/>
                <a:cs typeface="Tahoma"/>
              </a:rPr>
              <a:t>: System ability to reduce service loss during maintenance downtime in any CCTV tamper in network.</a:t>
            </a:r>
          </a:p>
          <a:p>
            <a:pPr marL="378460" marR="244475" indent="-287020">
              <a:lnSpc>
                <a:spcPts val="1510"/>
              </a:lnSpc>
              <a:spcBef>
                <a:spcPts val="334"/>
              </a:spcBef>
              <a:buSzPct val="114285"/>
              <a:buFont typeface="Segoe UI Symbol"/>
              <a:buChar char="⮚"/>
              <a:tabLst>
                <a:tab pos="379095" algn="l"/>
              </a:tabLst>
            </a:pPr>
            <a:r>
              <a:rPr lang="en-US" sz="1200" b="1" dirty="0">
                <a:latin typeface="Tahoma"/>
                <a:cs typeface="Tahoma"/>
              </a:rPr>
              <a:t>Dynamic Alert Levels</a:t>
            </a:r>
            <a:r>
              <a:rPr lang="en-US" sz="1200" dirty="0">
                <a:latin typeface="Tahoma"/>
                <a:cs typeface="Tahoma"/>
              </a:rPr>
              <a:t>: Customizable alert levels based on activity intensity to prevent alert overload and prioritize high-priority notifications.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455FC0-F4E0-4C09-ECCF-9CD02ECD26CA}"/>
              </a:ext>
            </a:extLst>
          </p:cNvPr>
          <p:cNvSpPr/>
          <p:nvPr/>
        </p:nvSpPr>
        <p:spPr>
          <a:xfrm>
            <a:off x="325467" y="5148047"/>
            <a:ext cx="4686073" cy="126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https://drive.google.com/drive/folders/1KBg6kv9UwpFMJBr3GiGLM3m3a_adnyBg?usp=sharing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181600"/>
            <a:ext cx="1194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Video Link :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69680" y="891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7" y="2231135"/>
                  </a:lnTo>
                  <a:lnTo>
                    <a:pt x="1671827" y="1113154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8" y="0"/>
                  </a:moveTo>
                  <a:lnTo>
                    <a:pt x="0" y="0"/>
                  </a:lnTo>
                  <a:lnTo>
                    <a:pt x="1084198" y="1084198"/>
                  </a:lnTo>
                  <a:lnTo>
                    <a:pt x="1084198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749746"/>
            <a:ext cx="53365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Tea</a:t>
            </a:r>
            <a:r>
              <a:rPr spc="-85" dirty="0"/>
              <a:t>m</a:t>
            </a:r>
            <a:r>
              <a:rPr spc="-125" dirty="0"/>
              <a:t> </a:t>
            </a:r>
            <a:r>
              <a:rPr spc="-180" dirty="0"/>
              <a:t>Member</a:t>
            </a:r>
            <a:r>
              <a:rPr spc="-120" dirty="0"/>
              <a:t> </a:t>
            </a:r>
            <a:r>
              <a:rPr spc="-185" dirty="0"/>
              <a:t>Details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2178055"/>
              </p:ext>
            </p:extLst>
          </p:nvPr>
        </p:nvGraphicFramePr>
        <p:xfrm>
          <a:off x="928180" y="1524000"/>
          <a:ext cx="10882819" cy="5106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9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896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Leader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Mansi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Parag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Shardul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:Computer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9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Shrey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mesh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Shel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:Computer</a:t>
                      </a: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889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ak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shi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ak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sing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rdeshi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:Computer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9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unal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indra</a:t>
                      </a:r>
                      <a:r>
                        <a:rPr sz="1200" b="1" spc="-12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ni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:Computer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Member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6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9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Yash</a:t>
                      </a:r>
                      <a:r>
                        <a:rPr sz="1200" b="1" spc="14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Kirankumar</a:t>
                      </a:r>
                      <a:r>
                        <a:rPr sz="1200" b="1" spc="-10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Jadhav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:AIDS</a:t>
                      </a: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9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Chet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nir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2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Bra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:BE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Stream</a:t>
                      </a:r>
                      <a:r>
                        <a:rPr sz="1200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:AIDS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Year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:IV</a:t>
                      </a: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Mentor</a:t>
                      </a:r>
                      <a:r>
                        <a:rPr sz="1200" b="1" spc="-1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9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lang="en-IN"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.M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esh</a:t>
                      </a:r>
                      <a:r>
                        <a:rPr sz="1200" b="1" spc="-1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Gho</a:t>
                      </a:r>
                      <a:r>
                        <a:rPr sz="1200" b="1" spc="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7896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Category</a:t>
                      </a:r>
                      <a:r>
                        <a:rPr sz="12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:I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dustry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Expert</a:t>
                      </a: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80415F"/>
                        </a:solidFill>
                        <a:latin typeface="Tahoma"/>
                        <a:cs typeface="Tahoma"/>
                      </a:endParaRP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lang="en-US"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lang="en-US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lang="en-US"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Mentor</a:t>
                      </a:r>
                      <a:r>
                        <a:rPr lang="en-US" sz="1200" b="1" spc="-1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spc="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lang="en-US" sz="1200" b="1" spc="-9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lang="en-US" sz="1200" b="1" spc="-11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P</a:t>
                      </a:r>
                      <a:r>
                        <a:rPr lang="en-US"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rof.Priya Rakibe</a:t>
                      </a: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/>
                          <a:cs typeface="Tahoma"/>
                        </a:rPr>
                        <a:t>Category</a:t>
                      </a:r>
                      <a:r>
                        <a:rPr lang="en-US" sz="12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:Academic Expert</a:t>
                      </a:r>
                    </a:p>
                    <a:p>
                      <a:pPr marL="31750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3175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Expertise</a:t>
                      </a:r>
                      <a:r>
                        <a:rPr sz="12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:AI/ML</a:t>
                      </a: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36512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36512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36512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/>
                          <a:cs typeface="Tahoma"/>
                        </a:rPr>
                        <a:t>Expertise</a:t>
                      </a:r>
                      <a:r>
                        <a:rPr lang="en-US" sz="12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:Networking</a:t>
                      </a:r>
                    </a:p>
                    <a:p>
                      <a:pPr marL="365125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Domain</a:t>
                      </a:r>
                      <a:r>
                        <a:rPr sz="12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Experi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ce</a:t>
                      </a:r>
                      <a:r>
                        <a:rPr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2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10+years</a:t>
                      </a: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115887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115887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ahoma"/>
                        <a:cs typeface="Tahoma"/>
                      </a:endParaRPr>
                    </a:p>
                    <a:p>
                      <a:pPr marL="1158875" marR="0" lvl="0" indent="0" algn="l" defTabSz="914400" rtl="0" eaLnBrk="1" fontAlgn="auto" latinLnBrk="0" hangingPunct="1">
                        <a:lnSpc>
                          <a:spcPts val="1395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/>
                          <a:cs typeface="Tahoma"/>
                        </a:rPr>
                        <a:t>Domain</a:t>
                      </a:r>
                      <a:r>
                        <a:rPr lang="en-US" sz="12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Experi</a:t>
                      </a:r>
                      <a:r>
                        <a:rPr lang="en-US" sz="1200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ce</a:t>
                      </a:r>
                      <a:r>
                        <a:rPr lang="en-US" sz="12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:</a:t>
                      </a:r>
                      <a:r>
                        <a:rPr lang="en-US" sz="1200" spc="-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10+years</a:t>
                      </a:r>
                    </a:p>
                    <a:p>
                      <a:pPr marL="1158875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708</Words>
  <Application>Microsoft Office PowerPoint</Application>
  <PresentationFormat>Custom</PresentationFormat>
  <Paragraphs>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Basic Details of the Team and   Problem  Statement  Ministry/Organization Name/Student Innovation: Ministry of Railways    PS Code:  SIH-1349  Problem Statement Title: Using existing CCTV network for crowd management, crime prevention, and work monitoring using AIML  Team Name: EXPRESS - EYE Team Leader Name: Mansi Parag Shardul   Institute Code (AISHE): C-41256  Institute Name: K. K. Wagh Institute of Engineering Education  and  Research ,Nashik  Theme Name: Smart Automation 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HP</cp:lastModifiedBy>
  <cp:revision>35</cp:revision>
  <dcterms:created xsi:type="dcterms:W3CDTF">2023-09-21T16:56:22Z</dcterms:created>
  <dcterms:modified xsi:type="dcterms:W3CDTF">2023-09-25T08:41:57Z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2023-09-21T00:00:00Z</vt:filetime>
  </property>
</Properties>
</file>