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 Parables this summer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one the parab of talents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 of three parables about staying awake….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21d0ddf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21d0ddf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19 - settle accounts</a:t>
            </a:r>
            <a:endParaRPr/>
          </a:p>
          <a:p>
            <a:pPr indent="-298450" lvl="0" marL="457200" rtl="0" algn="l">
              <a:spcBef>
                <a:spcPts val="0"/>
              </a:spcBef>
              <a:spcAft>
                <a:spcPts val="0"/>
              </a:spcAft>
              <a:buSzPts val="1100"/>
              <a:buChar char="-"/>
            </a:pPr>
            <a:r>
              <a:rPr lang="en"/>
              <a:t>U will face G someday</a:t>
            </a:r>
            <a:endParaRPr/>
          </a:p>
          <a:p>
            <a:pPr indent="-298450" lvl="0" marL="457200" rtl="0" algn="l">
              <a:spcBef>
                <a:spcPts val="0"/>
              </a:spcBef>
              <a:spcAft>
                <a:spcPts val="0"/>
              </a:spcAft>
              <a:buSzPts val="1100"/>
              <a:buChar char="-"/>
            </a:pPr>
            <a:r>
              <a:rPr lang="en"/>
              <a:t>More gifted = more accountable</a:t>
            </a:r>
            <a:endParaRPr/>
          </a:p>
          <a:p>
            <a:pPr indent="-298450" lvl="0" marL="457200" rtl="0" algn="l">
              <a:spcBef>
                <a:spcPts val="0"/>
              </a:spcBef>
              <a:spcAft>
                <a:spcPts val="0"/>
              </a:spcAft>
              <a:buSzPts val="1100"/>
              <a:buChar char="-"/>
            </a:pPr>
            <a:r>
              <a:rPr lang="en"/>
              <a:t>What we do here echoes into eternity, good or bad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 20-22</a:t>
            </a:r>
            <a:endParaRPr/>
          </a:p>
          <a:p>
            <a:pPr indent="-298450" lvl="0" marL="457200" rtl="0" algn="l">
              <a:spcBef>
                <a:spcPts val="0"/>
              </a:spcBef>
              <a:spcAft>
                <a:spcPts val="0"/>
              </a:spcAft>
              <a:buSzPts val="1100"/>
              <a:buChar char="-"/>
            </a:pPr>
            <a:r>
              <a:rPr lang="en"/>
              <a:t>Rewarded!</a:t>
            </a:r>
            <a:endParaRPr/>
          </a:p>
          <a:p>
            <a:pPr indent="-298450" lvl="0" marL="457200" rtl="0" algn="l">
              <a:spcBef>
                <a:spcPts val="0"/>
              </a:spcBef>
              <a:spcAft>
                <a:spcPts val="0"/>
              </a:spcAft>
              <a:buSzPts val="1100"/>
              <a:buChar char="-"/>
            </a:pPr>
            <a:r>
              <a:rPr lang="en"/>
              <a:t>Calls it a “few” but a LOT of money!</a:t>
            </a:r>
            <a:endParaRPr/>
          </a:p>
          <a:p>
            <a:pPr indent="-298450" lvl="0" marL="457200" rtl="0" algn="l">
              <a:spcBef>
                <a:spcPts val="0"/>
              </a:spcBef>
              <a:spcAft>
                <a:spcPts val="0"/>
              </a:spcAft>
              <a:buSzPts val="1100"/>
              <a:buChar char="-"/>
            </a:pPr>
            <a:r>
              <a:rPr lang="en"/>
              <a:t>The good things G has prepared beyond comprehension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the other guy…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c21d0ddf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c21d0ddf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you’re not Billy Graham…</a:t>
            </a:r>
            <a:endParaRPr/>
          </a:p>
          <a:p>
            <a:pPr indent="-298450" lvl="0" marL="457200" rtl="0" algn="l">
              <a:spcBef>
                <a:spcPts val="0"/>
              </a:spcBef>
              <a:spcAft>
                <a:spcPts val="0"/>
              </a:spcAft>
              <a:buSzPts val="1100"/>
              <a:buChar char="-"/>
            </a:pPr>
            <a:r>
              <a:rPr lang="en"/>
              <a:t>But it’s what you do with what you got</a:t>
            </a:r>
            <a:endParaRPr/>
          </a:p>
          <a:p>
            <a:pPr indent="-298450" lvl="0" marL="457200" rtl="0" algn="l">
              <a:spcBef>
                <a:spcPts val="0"/>
              </a:spcBef>
              <a:spcAft>
                <a:spcPts val="0"/>
              </a:spcAft>
              <a:buSzPts val="1100"/>
              <a:buChar char="-"/>
            </a:pPr>
            <a:r>
              <a:rPr lang="en"/>
              <a:t>Enter into joy - sharing glory</a:t>
            </a:r>
            <a:endParaRPr/>
          </a:p>
          <a:p>
            <a:pPr indent="-298450" lvl="1" marL="914400" rtl="0" algn="l">
              <a:spcBef>
                <a:spcPts val="0"/>
              </a:spcBef>
              <a:spcAft>
                <a:spcPts val="0"/>
              </a:spcAft>
              <a:buSzPts val="1100"/>
              <a:buChar char="-"/>
            </a:pPr>
            <a:r>
              <a:rPr lang="en"/>
              <a:t>Ex: rock concert - filling in as drummer</a:t>
            </a:r>
            <a:endParaRPr/>
          </a:p>
          <a:p>
            <a:pPr indent="-298450" lvl="1" marL="914400" rtl="0" algn="l">
              <a:spcBef>
                <a:spcPts val="0"/>
              </a:spcBef>
              <a:spcAft>
                <a:spcPts val="0"/>
              </a:spcAft>
              <a:buSzPts val="1100"/>
              <a:buChar char="-"/>
            </a:pPr>
            <a:r>
              <a:rPr lang="en"/>
              <a:t>We do all to glory of G - but he shares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Paralell passage…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c21d0ddf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c21d0ddf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what we want to hear!</a:t>
            </a:r>
            <a:endParaRPr/>
          </a:p>
          <a:p>
            <a:pPr indent="-298450" lvl="0" marL="457200" rtl="0" algn="l">
              <a:spcBef>
                <a:spcPts val="0"/>
              </a:spcBef>
              <a:spcAft>
                <a:spcPts val="0"/>
              </a:spcAft>
              <a:buSzPts val="1100"/>
              <a:buChar char="-"/>
            </a:pPr>
            <a:r>
              <a:rPr lang="en"/>
              <a:t>In charge of 10 cities? What’s that mean in heaven?</a:t>
            </a:r>
            <a:endParaRPr/>
          </a:p>
          <a:p>
            <a:pPr indent="-298450" lvl="0" marL="457200" rtl="0" algn="l">
              <a:spcBef>
                <a:spcPts val="0"/>
              </a:spcBef>
              <a:spcAft>
                <a:spcPts val="0"/>
              </a:spcAft>
              <a:buSzPts val="1100"/>
              <a:buChar char="-"/>
            </a:pPr>
            <a:r>
              <a:rPr lang="en"/>
              <a:t>Not sure… but glorious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destined for glory…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21d0ddf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c21d0ddf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Mystery = the gospel</a:t>
            </a:r>
            <a:endParaRPr/>
          </a:p>
          <a:p>
            <a:pPr indent="-298450" lvl="0" marL="457200" rtl="0" algn="l">
              <a:spcBef>
                <a:spcPts val="0"/>
              </a:spcBef>
              <a:spcAft>
                <a:spcPts val="0"/>
              </a:spcAft>
              <a:buSzPts val="1100"/>
              <a:buChar char="-"/>
            </a:pPr>
            <a:r>
              <a:rPr lang="en"/>
              <a:t>God working towards our glory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back to bad steward..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c21d0ddf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c21d0ddf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hid it - b/c you are harsh?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master respond?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21d0dd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21d0dd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Agreeing? No.</a:t>
            </a:r>
            <a:endParaRPr/>
          </a:p>
          <a:p>
            <a:pPr indent="-298450" lvl="0" marL="457200" rtl="0" algn="l">
              <a:spcBef>
                <a:spcPts val="0"/>
              </a:spcBef>
              <a:spcAft>
                <a:spcPts val="0"/>
              </a:spcAft>
              <a:buSzPts val="1100"/>
              <a:buChar char="-"/>
            </a:pPr>
            <a:r>
              <a:rPr lang="en"/>
              <a:t>Saying… OK you wanna play it that way?</a:t>
            </a:r>
            <a:endParaRPr/>
          </a:p>
          <a:p>
            <a:pPr indent="-298450" lvl="0" marL="457200" rtl="0" algn="l">
              <a:spcBef>
                <a:spcPts val="0"/>
              </a:spcBef>
              <a:spcAft>
                <a:spcPts val="0"/>
              </a:spcAft>
              <a:buSzPts val="1100"/>
              <a:buChar char="-"/>
            </a:pPr>
            <a:r>
              <a:rPr lang="en"/>
              <a:t>Verse backs this up..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21d0ddf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21d0ddf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Judge by own words!</a:t>
            </a:r>
            <a:endParaRPr/>
          </a:p>
          <a:p>
            <a:pPr indent="-298450" lvl="0" marL="457200" rtl="0" algn="l">
              <a:spcBef>
                <a:spcPts val="0"/>
              </a:spcBef>
              <a:spcAft>
                <a:spcPts val="0"/>
              </a:spcAft>
              <a:buSzPts val="1100"/>
              <a:buChar char="-"/>
            </a:pPr>
            <a:r>
              <a:rPr lang="en"/>
              <a:t>Problem = This servant doesn’t KNOW God!</a:t>
            </a:r>
            <a:endParaRPr/>
          </a:p>
          <a:p>
            <a:pPr indent="-298450" lvl="0" marL="457200" rtl="0" algn="l">
              <a:spcBef>
                <a:spcPts val="0"/>
              </a:spcBef>
              <a:spcAft>
                <a:spcPts val="0"/>
              </a:spcAft>
              <a:buSzPts val="1100"/>
              <a:buChar char="-"/>
            </a:pPr>
            <a:r>
              <a:rPr lang="en"/>
              <a:t>Well ok… wanna play it that way should have done this…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8c325d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8c325d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least should have invested!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 A lot of ppl think this way - god should accept me</a:t>
            </a:r>
            <a:endParaRPr/>
          </a:p>
          <a:p>
            <a:pPr indent="-298450" lvl="0" marL="457200" rtl="0" algn="l">
              <a:spcBef>
                <a:spcPts val="0"/>
              </a:spcBef>
              <a:spcAft>
                <a:spcPts val="0"/>
              </a:spcAft>
              <a:buSzPts val="1100"/>
              <a:buChar char="-"/>
            </a:pPr>
            <a:r>
              <a:rPr lang="en"/>
              <a:t>What will u say when you meet G?</a:t>
            </a:r>
            <a:endParaRPr/>
          </a:p>
          <a:p>
            <a:pPr indent="-298450" lvl="0" marL="457200" rtl="0" algn="l">
              <a:spcBef>
                <a:spcPts val="0"/>
              </a:spcBef>
              <a:spcAft>
                <a:spcPts val="0"/>
              </a:spcAft>
              <a:buSzPts val="1100"/>
              <a:buChar char="-"/>
            </a:pPr>
            <a:r>
              <a:rPr lang="en"/>
              <a:t>G will say - you KNEW and never bothered to check me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ppl do this?</a:t>
            </a:r>
            <a:endParaRPr/>
          </a:p>
          <a:p>
            <a:pPr indent="-298450" lvl="0" marL="457200" rtl="0" algn="l">
              <a:spcBef>
                <a:spcPts val="0"/>
              </a:spcBef>
              <a:spcAft>
                <a:spcPts val="0"/>
              </a:spcAft>
              <a:buSzPts val="1100"/>
              <a:buChar char="-"/>
            </a:pPr>
            <a:r>
              <a:rPr lang="en"/>
              <a:t>Some scared</a:t>
            </a:r>
            <a:endParaRPr/>
          </a:p>
          <a:p>
            <a:pPr indent="-298450" lvl="0" marL="457200" rtl="0" algn="l">
              <a:spcBef>
                <a:spcPts val="0"/>
              </a:spcBef>
              <a:spcAft>
                <a:spcPts val="0"/>
              </a:spcAft>
              <a:buSzPts val="1100"/>
              <a:buChar char="-"/>
            </a:pPr>
            <a:r>
              <a:rPr lang="en"/>
              <a:t>Some too distracted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Biggest sin of ommission - never to accept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he continues…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c21d0dd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c21d0dd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what you have taken away</a:t>
            </a:r>
            <a:endParaRPr/>
          </a:p>
          <a:p>
            <a:pPr indent="-298450" lvl="0" marL="457200" rtl="0" algn="l">
              <a:spcBef>
                <a:spcPts val="0"/>
              </a:spcBef>
              <a:spcAft>
                <a:spcPts val="0"/>
              </a:spcAft>
              <a:buSzPts val="1100"/>
              <a:buChar char="-"/>
            </a:pPr>
            <a:r>
              <a:rPr lang="en"/>
              <a:t>Ppl have sense of G there…</a:t>
            </a:r>
            <a:endParaRPr/>
          </a:p>
          <a:p>
            <a:pPr indent="-298450" lvl="0" marL="457200" rtl="0" algn="l">
              <a:spcBef>
                <a:spcPts val="0"/>
              </a:spcBef>
              <a:spcAft>
                <a:spcPts val="0"/>
              </a:spcAft>
              <a:buSzPts val="1100"/>
              <a:buChar char="-"/>
            </a:pPr>
            <a:r>
              <a:rPr lang="en"/>
              <a:t>Interested… but over time it dies away</a:t>
            </a:r>
            <a:endParaRPr/>
          </a:p>
          <a:p>
            <a:pPr indent="-298450" lvl="0" marL="457200" rtl="0" algn="l">
              <a:spcBef>
                <a:spcPts val="0"/>
              </a:spcBef>
              <a:spcAft>
                <a:spcPts val="0"/>
              </a:spcAft>
              <a:buSzPts val="1100"/>
              <a:buChar char="-"/>
            </a:pPr>
            <a:r>
              <a:rPr lang="en"/>
              <a:t>Must use it or lose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Ppl reject god - Hell</a:t>
            </a:r>
            <a:endParaRPr/>
          </a:p>
          <a:p>
            <a:pPr indent="-298450" lvl="0" marL="457200" rtl="0" algn="l">
              <a:spcBef>
                <a:spcPts val="0"/>
              </a:spcBef>
              <a:spcAft>
                <a:spcPts val="0"/>
              </a:spcAft>
              <a:buSzPts val="1100"/>
              <a:buChar char="-"/>
            </a:pPr>
            <a:r>
              <a:rPr lang="en"/>
              <a:t>Romans - those who suppress truth of God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 distinction.. Not investing doesnt mean hell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c21d0ddf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c21d0dd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who receive Christ, but live for self</a:t>
            </a:r>
            <a:endParaRPr/>
          </a:p>
          <a:p>
            <a:pPr indent="-298450" lvl="0" marL="457200" rtl="0" algn="l">
              <a:spcBef>
                <a:spcPts val="0"/>
              </a:spcBef>
              <a:spcAft>
                <a:spcPts val="0"/>
              </a:spcAft>
              <a:buSzPts val="1100"/>
              <a:buChar char="-"/>
            </a:pPr>
            <a:r>
              <a:rPr lang="en"/>
              <a:t>Just escaping flames</a:t>
            </a:r>
            <a:endParaRPr/>
          </a:p>
          <a:p>
            <a:pPr indent="-298450" lvl="0" marL="457200" rtl="0" algn="l">
              <a:spcBef>
                <a:spcPts val="0"/>
              </a:spcBef>
              <a:spcAft>
                <a:spcPts val="0"/>
              </a:spcAft>
              <a:buSzPts val="1100"/>
              <a:buChar char="-"/>
            </a:pPr>
            <a:r>
              <a:rPr lang="en"/>
              <a:t>Reality = not everyone will hear “well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Receiving Christ is putting in bank</a:t>
            </a:r>
            <a:endParaRPr/>
          </a:p>
          <a:p>
            <a:pPr indent="-298450" lvl="0" marL="457200" rtl="0" algn="l">
              <a:spcBef>
                <a:spcPts val="0"/>
              </a:spcBef>
              <a:spcAft>
                <a:spcPts val="0"/>
              </a:spcAft>
              <a:buSzPts val="1100"/>
              <a:buChar char="-"/>
            </a:pPr>
            <a:r>
              <a:rPr lang="en"/>
              <a:t>It’s the least you can do</a:t>
            </a:r>
            <a:endParaRPr/>
          </a:p>
          <a:p>
            <a:pPr indent="-298450" lvl="0" marL="457200" rtl="0" algn="l">
              <a:spcBef>
                <a:spcPts val="0"/>
              </a:spcBef>
              <a:spcAft>
                <a:spcPts val="0"/>
              </a:spcAft>
              <a:buSzPts val="1100"/>
              <a:buChar char="-"/>
            </a:pPr>
            <a:r>
              <a:rPr lang="en"/>
              <a:t>But I urge you to do more!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c21d0dd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21d0dd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Jesus Freak movement - 3rd great awakening - 1972ff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made it work?</a:t>
            </a:r>
            <a:endParaRPr/>
          </a:p>
          <a:p>
            <a:pPr indent="-298450" lvl="0" marL="457200" rtl="0" algn="l">
              <a:spcBef>
                <a:spcPts val="0"/>
              </a:spcBef>
              <a:spcAft>
                <a:spcPts val="0"/>
              </a:spcAft>
              <a:buSzPts val="1100"/>
              <a:buChar char="-"/>
            </a:pPr>
            <a:r>
              <a:rPr lang="en"/>
              <a:t>Disenfranchised with hippie movement</a:t>
            </a:r>
            <a:endParaRPr/>
          </a:p>
          <a:p>
            <a:pPr indent="-298450" lvl="0" marL="457200" rtl="0" algn="l">
              <a:spcBef>
                <a:spcPts val="0"/>
              </a:spcBef>
              <a:spcAft>
                <a:spcPts val="0"/>
              </a:spcAft>
              <a:buSzPts val="1100"/>
              <a:buChar char="-"/>
            </a:pPr>
            <a:r>
              <a:rPr lang="en"/>
              <a:t>CHRIST’S IMMINENCE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happened to it?</a:t>
            </a:r>
            <a:endParaRPr/>
          </a:p>
          <a:p>
            <a:pPr indent="-298450" lvl="0" marL="457200" rtl="0" algn="l">
              <a:spcBef>
                <a:spcPts val="0"/>
              </a:spcBef>
              <a:spcAft>
                <a:spcPts val="0"/>
              </a:spcAft>
              <a:buSzPts val="1100"/>
              <a:buChar char="-"/>
            </a:pPr>
            <a:r>
              <a:rPr lang="en"/>
              <a:t>Fizzled out - got jobs made money</a:t>
            </a:r>
            <a:endParaRPr/>
          </a:p>
          <a:p>
            <a:pPr indent="-298450" lvl="0" marL="457200" rtl="0" algn="l">
              <a:spcBef>
                <a:spcPts val="0"/>
              </a:spcBef>
              <a:spcAft>
                <a:spcPts val="0"/>
              </a:spcAft>
              <a:buSzPts val="1100"/>
              <a:buChar char="-"/>
            </a:pPr>
            <a:r>
              <a:rPr lang="en"/>
              <a:t>Lost revolutionary fervour </a:t>
            </a:r>
            <a:endParaRPr/>
          </a:p>
          <a:p>
            <a:pPr indent="-298450" lvl="0" marL="457200" rtl="0" algn="l">
              <a:spcBef>
                <a:spcPts val="0"/>
              </a:spcBef>
              <a:spcAft>
                <a:spcPts val="0"/>
              </a:spcAft>
              <a:buSzPts val="1100"/>
              <a:buChar char="-"/>
            </a:pPr>
            <a:r>
              <a:rPr lang="en"/>
              <a:t>Fell ASLEEP!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Scripture is all about being awake</a:t>
            </a:r>
            <a:endParaRPr/>
          </a:p>
          <a:p>
            <a:pPr indent="-298450" lvl="0" marL="457200" rtl="0" algn="l">
              <a:spcBef>
                <a:spcPts val="0"/>
              </a:spcBef>
              <a:spcAft>
                <a:spcPts val="0"/>
              </a:spcAft>
              <a:buSzPts val="1100"/>
              <a:buChar char="-"/>
            </a:pPr>
            <a:r>
              <a:rPr lang="en"/>
              <a:t>Use time wisely</a:t>
            </a:r>
            <a:endParaRPr/>
          </a:p>
          <a:p>
            <a:pPr indent="-298450" lvl="0" marL="457200" rtl="0" algn="l">
              <a:spcBef>
                <a:spcPts val="0"/>
              </a:spcBef>
              <a:spcAft>
                <a:spcPts val="0"/>
              </a:spcAft>
              <a:buSzPts val="1100"/>
              <a:buChar char="-"/>
            </a:pPr>
            <a:r>
              <a:rPr lang="en"/>
              <a:t>INVEST!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8c325d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8c325d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8c325d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8c325d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c21d0ddf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c21d0ddf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care of someone else’s stuff.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called…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c21d0ddf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c21d0ddf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Stewardship - taking care, and doing WELL</a:t>
            </a:r>
            <a:endParaRPr/>
          </a:p>
          <a:p>
            <a:pPr indent="-298450" lvl="0" marL="457200" rtl="0" algn="l">
              <a:spcBef>
                <a:spcPts val="0"/>
              </a:spcBef>
              <a:spcAft>
                <a:spcPts val="0"/>
              </a:spcAft>
              <a:buSzPts val="1100"/>
              <a:buChar char="-"/>
            </a:pPr>
            <a:r>
              <a:rPr lang="en"/>
              <a:t>Ex: Denethor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8c325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8c325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spoiled for me</a:t>
            </a:r>
            <a:endParaRPr/>
          </a:p>
          <a:p>
            <a:pPr indent="-298450" lvl="0" marL="457200" rtl="0" algn="l">
              <a:spcBef>
                <a:spcPts val="0"/>
              </a:spcBef>
              <a:spcAft>
                <a:spcPts val="0"/>
              </a:spcAft>
              <a:buSzPts val="1100"/>
              <a:buChar char="-"/>
            </a:pPr>
            <a:r>
              <a:rPr lang="en"/>
              <a:t>Take care of the kingdom</a:t>
            </a:r>
            <a:endParaRPr/>
          </a:p>
          <a:p>
            <a:pPr indent="-298450" lvl="0" marL="457200" rtl="0" algn="l">
              <a:spcBef>
                <a:spcPts val="0"/>
              </a:spcBef>
              <a:spcAft>
                <a:spcPts val="0"/>
              </a:spcAft>
              <a:buSzPts val="1100"/>
              <a:buChar char="-"/>
            </a:pPr>
            <a:r>
              <a:rPr lang="en"/>
              <a:t>Make it fluerish until King</a:t>
            </a:r>
            <a:endParaRPr/>
          </a:p>
          <a:p>
            <a:pPr indent="-298450" lvl="0" marL="457200" rtl="0" algn="l">
              <a:spcBef>
                <a:spcPts val="0"/>
              </a:spcBef>
              <a:spcAft>
                <a:spcPts val="0"/>
              </a:spcAft>
              <a:buSzPts val="1100"/>
              <a:buChar char="-"/>
            </a:pPr>
            <a:r>
              <a:rPr lang="en"/>
              <a:t>A good steward gets rewarded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Are we stewards? Yes!</a:t>
            </a:r>
            <a:endParaRPr/>
          </a:p>
          <a:p>
            <a:pPr indent="-298450" lvl="0" marL="457200" rtl="0" algn="l">
              <a:spcBef>
                <a:spcPts val="0"/>
              </a:spcBef>
              <a:spcAft>
                <a:spcPts val="0"/>
              </a:spcAft>
              <a:buSzPts val="1100"/>
              <a:buChar char="-"/>
            </a:pPr>
            <a:r>
              <a:rPr lang="en"/>
              <a:t>How? Good looks, mental capacity, country born into</a:t>
            </a:r>
            <a:endParaRPr/>
          </a:p>
          <a:p>
            <a:pPr indent="-298450" lvl="0" marL="457200" rtl="0" algn="l">
              <a:spcBef>
                <a:spcPts val="0"/>
              </a:spcBef>
              <a:spcAft>
                <a:spcPts val="0"/>
              </a:spcAft>
              <a:buSzPts val="1100"/>
              <a:buChar char="-"/>
            </a:pPr>
            <a:r>
              <a:rPr lang="en"/>
              <a:t>Evth. GOOD</a:t>
            </a:r>
            <a:endParaRPr/>
          </a:p>
          <a:p>
            <a:pPr indent="-298450" lvl="1" marL="914400" rtl="0" algn="l">
              <a:spcBef>
                <a:spcPts val="0"/>
              </a:spcBef>
              <a:spcAft>
                <a:spcPts val="0"/>
              </a:spcAft>
              <a:buSzPts val="1100"/>
              <a:buChar char="-"/>
            </a:pPr>
            <a:r>
              <a:rPr lang="en"/>
              <a:t>This COMES FROM GOD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have less, some more - UNFAIR</a:t>
            </a:r>
            <a:endParaRPr/>
          </a:p>
          <a:p>
            <a:pPr indent="-298450" lvl="0" marL="457200" rtl="0" algn="l">
              <a:spcBef>
                <a:spcPts val="0"/>
              </a:spcBef>
              <a:spcAft>
                <a:spcPts val="0"/>
              </a:spcAft>
              <a:buSzPts val="1100"/>
              <a:buChar char="-"/>
            </a:pPr>
            <a:r>
              <a:rPr lang="en"/>
              <a:t>But NOT for pleasure!</a:t>
            </a:r>
            <a:endParaRPr/>
          </a:p>
          <a:p>
            <a:pPr indent="-298450" lvl="0" marL="457200" rtl="0" algn="l">
              <a:spcBef>
                <a:spcPts val="0"/>
              </a:spcBef>
              <a:spcAft>
                <a:spcPts val="0"/>
              </a:spcAft>
              <a:buSzPts val="1100"/>
              <a:buChar char="-"/>
            </a:pPr>
            <a:r>
              <a:rPr lang="en"/>
              <a:t>FOR God</a:t>
            </a:r>
            <a:endParaRPr/>
          </a:p>
          <a:p>
            <a:pPr indent="-298450" lvl="0" marL="457200" rtl="0" algn="l">
              <a:spcBef>
                <a:spcPts val="0"/>
              </a:spcBef>
              <a:spcAft>
                <a:spcPts val="0"/>
              </a:spcAft>
              <a:buSzPts val="1100"/>
              <a:buChar char="-"/>
            </a:pPr>
            <a:r>
              <a:rPr lang="en"/>
              <a:t>Those of us with more… More is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 We get jealous b/c we think blessings are for us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c21d0ddf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c21d0ddf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Immediately - got to work right away</a:t>
            </a:r>
            <a:endParaRPr/>
          </a:p>
          <a:p>
            <a:pPr indent="-298450" lvl="0" marL="457200" rtl="0" algn="l">
              <a:spcBef>
                <a:spcPts val="0"/>
              </a:spcBef>
              <a:spcAft>
                <a:spcPts val="0"/>
              </a:spcAft>
              <a:buSzPts val="1100"/>
              <a:buChar char="-"/>
            </a:pPr>
            <a:r>
              <a:rPr lang="en"/>
              <a:t>Had an immediacy to them - remember Jesus freak!</a:t>
            </a:r>
            <a:endParaRPr/>
          </a:p>
          <a:p>
            <a:pPr indent="-298450" lvl="0" marL="457200" rtl="0" algn="l">
              <a:spcBef>
                <a:spcPts val="0"/>
              </a:spcBef>
              <a:spcAft>
                <a:spcPts val="0"/>
              </a:spcAft>
              <a:buSzPts val="1100"/>
              <a:buChar char="-"/>
            </a:pPr>
            <a:r>
              <a:rPr lang="en"/>
              <a:t>App: Sometimes we say “Maybe later”</a:t>
            </a:r>
            <a:endParaRPr/>
          </a:p>
          <a:p>
            <a:pPr indent="-298450" lvl="1" marL="914400" rtl="0" algn="l">
              <a:spcBef>
                <a:spcPts val="0"/>
              </a:spcBef>
              <a:spcAft>
                <a:spcPts val="0"/>
              </a:spcAft>
              <a:buSzPts val="1100"/>
              <a:buChar char="-"/>
            </a:pPr>
            <a:r>
              <a:rPr lang="en"/>
              <a:t>Now is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reality is we have freedom w talents</a:t>
            </a:r>
            <a:endParaRPr/>
          </a:p>
          <a:p>
            <a:pPr indent="-298450" lvl="0" marL="457200" rtl="0" algn="l">
              <a:spcBef>
                <a:spcPts val="0"/>
              </a:spcBef>
              <a:spcAft>
                <a:spcPts val="0"/>
              </a:spcAft>
              <a:buSzPts val="1100"/>
              <a:buChar char="-"/>
            </a:pPr>
            <a:r>
              <a:rPr lang="en"/>
              <a:t>Can do WHATEVER WHENEVER</a:t>
            </a:r>
            <a:endParaRPr/>
          </a:p>
          <a:p>
            <a:pPr indent="-298450" lvl="0" marL="457200" rtl="0" algn="l">
              <a:spcBef>
                <a:spcPts val="0"/>
              </a:spcBef>
              <a:spcAft>
                <a:spcPts val="0"/>
              </a:spcAft>
              <a:buSzPts val="1100"/>
              <a:buChar char="-"/>
            </a:pPr>
            <a:r>
              <a:rPr lang="en"/>
              <a:t>Can use for God or selves</a:t>
            </a:r>
            <a:endParaRPr/>
          </a:p>
          <a:p>
            <a:pPr indent="-298450" lvl="0" marL="457200" rtl="0" algn="l">
              <a:spcBef>
                <a:spcPts val="0"/>
              </a:spcBef>
              <a:spcAft>
                <a:spcPts val="0"/>
              </a:spcAft>
              <a:buSzPts val="1100"/>
              <a:buChar char="-"/>
            </a:pPr>
            <a:r>
              <a:rPr lang="en"/>
              <a:t>BUT means we 100% accountable for our decisions</a:t>
            </a:r>
            <a:endParaRPr/>
          </a:p>
          <a:p>
            <a:pPr indent="-298450" lvl="1" marL="914400" rtl="0" algn="l">
              <a:spcBef>
                <a:spcPts val="0"/>
              </a:spcBef>
              <a:spcAft>
                <a:spcPts val="0"/>
              </a:spcAft>
              <a:buSzPts val="1100"/>
              <a:buChar char="-"/>
            </a:pPr>
            <a:r>
              <a:rPr lang="en"/>
              <a:t>Will you invest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 What does it mean to invest?</a:t>
            </a:r>
            <a:endParaRPr/>
          </a:p>
          <a:p>
            <a:pPr indent="-298450" lvl="0" marL="457200" rtl="0" algn="l">
              <a:spcBef>
                <a:spcPts val="0"/>
              </a:spcBef>
              <a:spcAft>
                <a:spcPts val="0"/>
              </a:spcAft>
              <a:buSzPts val="1100"/>
              <a:buChar char="-"/>
            </a:pPr>
            <a:r>
              <a:rPr lang="en"/>
              <a:t>Ministry! Service!</a:t>
            </a:r>
            <a:endParaRPr/>
          </a:p>
          <a:p>
            <a:pPr indent="-298450" lvl="0" marL="457200" rtl="0" algn="l">
              <a:spcBef>
                <a:spcPts val="0"/>
              </a:spcBef>
              <a:spcAft>
                <a:spcPts val="0"/>
              </a:spcAft>
              <a:buSzPts val="1100"/>
              <a:buChar char="-"/>
            </a:pPr>
            <a:r>
              <a:rPr lang="en"/>
              <a:t>(slide)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8c325d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8c325d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sheep and the goats judgment</a:t>
            </a:r>
            <a:endParaRPr/>
          </a:p>
          <a:p>
            <a:pPr indent="-298450" lvl="0" marL="457200" rtl="0" algn="l">
              <a:spcBef>
                <a:spcPts val="0"/>
              </a:spcBef>
              <a:spcAft>
                <a:spcPts val="0"/>
              </a:spcAft>
              <a:buSzPts val="1100"/>
              <a:buChar char="-"/>
            </a:pPr>
            <a:r>
              <a:rPr lang="en"/>
              <a:t>Love! Building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Paul also says…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8c325d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8c325d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Service/investing to build up Body</a:t>
            </a:r>
            <a:endParaRPr/>
          </a:p>
          <a:p>
            <a:pPr indent="-298450" lvl="0" marL="457200" rtl="0" algn="l">
              <a:spcBef>
                <a:spcPts val="0"/>
              </a:spcBef>
              <a:spcAft>
                <a:spcPts val="0"/>
              </a:spcAft>
              <a:buSzPts val="1100"/>
              <a:buChar char="-"/>
            </a:pPr>
            <a:r>
              <a:rPr lang="en"/>
              <a:t>Being a soul winner</a:t>
            </a:r>
            <a:endParaRPr/>
          </a:p>
          <a:p>
            <a:pPr indent="-298450" lvl="0" marL="457200" rtl="0" algn="l">
              <a:spcBef>
                <a:spcPts val="0"/>
              </a:spcBef>
              <a:spcAft>
                <a:spcPts val="0"/>
              </a:spcAft>
              <a:buSzPts val="1100"/>
              <a:buChar char="-"/>
            </a:pPr>
            <a:r>
              <a:rPr lang="en"/>
              <a:t>Healing/encouraging</a:t>
            </a:r>
            <a:endParaRPr/>
          </a:p>
          <a:p>
            <a:pPr indent="-298450" lvl="0" marL="457200" rtl="0" algn="l">
              <a:spcBef>
                <a:spcPts val="0"/>
              </a:spcBef>
              <a:spcAft>
                <a:spcPts val="0"/>
              </a:spcAft>
              <a:buSzPts val="1100"/>
              <a:buChar char="-"/>
            </a:pPr>
            <a:r>
              <a:rPr lang="en"/>
              <a:t>Teaching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NOT shallow relating</a:t>
            </a:r>
            <a:endParaRPr/>
          </a:p>
          <a:p>
            <a:pPr indent="-298450" lvl="0" marL="457200" rtl="0" algn="l">
              <a:spcBef>
                <a:spcPts val="0"/>
              </a:spcBef>
              <a:spcAft>
                <a:spcPts val="0"/>
              </a:spcAft>
              <a:buSzPts val="1100"/>
              <a:buChar char="-"/>
            </a:pPr>
            <a:r>
              <a:rPr lang="en"/>
              <a:t>Sometimes we think “fellowship” and “ministry” is hanging out</a:t>
            </a:r>
            <a:endParaRPr/>
          </a:p>
          <a:p>
            <a:pPr indent="-298450" lvl="0" marL="457200" rtl="0" algn="l">
              <a:spcBef>
                <a:spcPts val="0"/>
              </a:spcBef>
              <a:spcAft>
                <a:spcPts val="0"/>
              </a:spcAft>
              <a:buSzPts val="1100"/>
              <a:buChar char="-"/>
            </a:pPr>
            <a:r>
              <a:rPr lang="en"/>
              <a:t>But to INVEST takes hard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about the last guy…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c21d0dd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21d0dd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Doesnt sound too bad, but imagine doing this</a:t>
            </a:r>
            <a:endParaRPr/>
          </a:p>
          <a:p>
            <a:pPr indent="-298450" lvl="0" marL="457200" rtl="0" algn="l">
              <a:spcBef>
                <a:spcPts val="0"/>
              </a:spcBef>
              <a:spcAft>
                <a:spcPts val="0"/>
              </a:spcAft>
              <a:buSzPts val="1100"/>
              <a:buChar char="-"/>
            </a:pPr>
            <a:r>
              <a:rPr lang="en"/>
              <a:t>It’s not what you did, what you DIDN’T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sin of OMISSION</a:t>
            </a:r>
            <a:endParaRPr/>
          </a:p>
          <a:p>
            <a:pPr indent="-298450" lvl="0" marL="457200" rtl="0" algn="l">
              <a:spcBef>
                <a:spcPts val="0"/>
              </a:spcBef>
              <a:spcAft>
                <a:spcPts val="0"/>
              </a:spcAft>
              <a:buSzPts val="1100"/>
              <a:buChar char="-"/>
            </a:pPr>
            <a:r>
              <a:rPr lang="en"/>
              <a:t>Easy to judge the out there sinners</a:t>
            </a:r>
            <a:endParaRPr/>
          </a:p>
          <a:p>
            <a:pPr indent="-298450" lvl="0" marL="457200" rtl="0" algn="l">
              <a:spcBef>
                <a:spcPts val="0"/>
              </a:spcBef>
              <a:spcAft>
                <a:spcPts val="0"/>
              </a:spcAft>
              <a:buSzPts val="1100"/>
              <a:buChar char="-"/>
            </a:pPr>
            <a:r>
              <a:rPr lang="en"/>
              <a:t>What’s so bad? Taking wonderful things from God and doing NOTHING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Need to recognize a sobering fact…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Investing Talents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Matthew 25:14-30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19 “Now after a long time the master of those slaves came and settled accounts with them. 20 The one who had received the five talents came up and brought five more talents, saying, ‘Master, you entrusted five talents to me. See, I have gained five more talents.’ 21 His master said to him, ‘Well done, good and faithful slave. You were faithful with a few things, I will put you in charge of many things; enter into the joy of your master.’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22 “Also the one who had received the two talents came up and said, ‘Master, you entrusted two talents to me. See, I have gained two more talents.’ 23 His master said to him, ‘Well done, good and faithful slave. You were faithful with a few things, I will put you in charge of many things; enter into the joy of your master.’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22 “Also the one who had received the two talents came up and said, ‘Master, you entrusted two talents to me. See, I have gained two more talents.’ 23 His master said to him, ‘Well done, good and faithful slave. You were faithful with a few things, I will put you in charge of many things; enter into the joy of your master.’</a:t>
            </a:r>
            <a:endParaRPr sz="2400"/>
          </a:p>
        </p:txBody>
      </p:sp>
      <p:sp>
        <p:nvSpPr>
          <p:cNvPr id="131" name="Google Shape;131;p24"/>
          <p:cNvSpPr txBox="1"/>
          <p:nvPr/>
        </p:nvSpPr>
        <p:spPr>
          <a:xfrm>
            <a:off x="838375" y="1464550"/>
            <a:ext cx="7182300" cy="1652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Luke 19:17</a:t>
            </a:r>
            <a:endParaRPr b="1" sz="2400" u="sng"/>
          </a:p>
          <a:p>
            <a:pPr indent="0" lvl="0" marL="0" rtl="0" algn="l">
              <a:spcBef>
                <a:spcPts val="0"/>
              </a:spcBef>
              <a:spcAft>
                <a:spcPts val="0"/>
              </a:spcAft>
              <a:buNone/>
            </a:pPr>
            <a:r>
              <a:rPr lang="en" sz="2400"/>
              <a:t>“‘Well done, my good servant!’ his master replied. ‘Because you have been trustworthy in a very small matter, take charge of ten cities.’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22 “Also the one who had received the two talents came up and said, ‘Master, you entrusted two talents to me. See, I have gained two more talents.’ 23 His master said to him, ‘Well done, good and faithful slave. You were faithful with a few things, I will put you in charge of many things; enter into the joy of your master.’</a:t>
            </a:r>
            <a:endParaRPr sz="2400"/>
          </a:p>
        </p:txBody>
      </p:sp>
      <p:sp>
        <p:nvSpPr>
          <p:cNvPr id="138" name="Google Shape;138;p25"/>
          <p:cNvSpPr txBox="1"/>
          <p:nvPr/>
        </p:nvSpPr>
        <p:spPr>
          <a:xfrm>
            <a:off x="838375" y="1464550"/>
            <a:ext cx="7182300" cy="1652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Luke 19:17</a:t>
            </a:r>
            <a:endParaRPr b="1" sz="2400" u="sng"/>
          </a:p>
          <a:p>
            <a:pPr indent="0" lvl="0" marL="0" rtl="0" algn="l">
              <a:spcBef>
                <a:spcPts val="0"/>
              </a:spcBef>
              <a:spcAft>
                <a:spcPts val="0"/>
              </a:spcAft>
              <a:buNone/>
            </a:pPr>
            <a:r>
              <a:rPr lang="en" sz="2400"/>
              <a:t>“‘Well done, my good servant!’ his master replied. ‘Because you have been trustworthy in a very small matter, take charge of ten cities.’</a:t>
            </a:r>
            <a:endParaRPr sz="2400"/>
          </a:p>
        </p:txBody>
      </p:sp>
      <p:sp>
        <p:nvSpPr>
          <p:cNvPr id="139" name="Google Shape;139;p25"/>
          <p:cNvSpPr txBox="1"/>
          <p:nvPr/>
        </p:nvSpPr>
        <p:spPr>
          <a:xfrm>
            <a:off x="838375" y="3257250"/>
            <a:ext cx="7182300" cy="1652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FFFFFF"/>
                </a:solidFill>
              </a:rPr>
              <a:t>1 Cor 2:7</a:t>
            </a:r>
            <a:endParaRPr b="1" sz="2400" u="sng">
              <a:solidFill>
                <a:srgbClr val="FFFFFF"/>
              </a:solidFill>
            </a:endParaRPr>
          </a:p>
          <a:p>
            <a:pPr indent="0" lvl="0" marL="0" rtl="0" algn="l">
              <a:spcBef>
                <a:spcPts val="0"/>
              </a:spcBef>
              <a:spcAft>
                <a:spcPts val="0"/>
              </a:spcAft>
              <a:buNone/>
            </a:pPr>
            <a:r>
              <a:rPr lang="en" sz="2400">
                <a:solidFill>
                  <a:srgbClr val="FFFFFF"/>
                </a:solidFill>
              </a:rPr>
              <a:t>No, we declare God’s wisdom, a mystery that has been hidden and that God destined for our glory before time began.</a:t>
            </a:r>
            <a:endParaRPr sz="2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24 “And the one also who had received the one talent came up and said, ‘Master, I knew you to be a hard man, reaping where you did not sow and gathering where you scattered no seed. 25 And I was afraid, and went away and hid your talent in the ground. See, you have what is yours...’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26 “But his master answered and said to him, ‘You wicked, lazy slave, you knew that I reap where I did not sow and gather where I scattered no seed. 27 Then you ought to have put my money in the bank, and on my arrival I would have received my money back with interest.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26 “But his master answered and said to him, ‘You wicked, lazy slave, you knew that I reap where I did not sow and gather where I scattered no seed. 27 Then you ought to have put my money in the bank, and on my arrival I would have received my money back with interest. </a:t>
            </a:r>
            <a:endParaRPr sz="3000"/>
          </a:p>
        </p:txBody>
      </p:sp>
      <p:sp>
        <p:nvSpPr>
          <p:cNvPr id="158" name="Google Shape;158;p28"/>
          <p:cNvSpPr txBox="1"/>
          <p:nvPr/>
        </p:nvSpPr>
        <p:spPr>
          <a:xfrm>
            <a:off x="943825" y="2494975"/>
            <a:ext cx="6584700" cy="20739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FFFFFF"/>
                </a:solidFill>
              </a:rPr>
              <a:t>Luke 19:22</a:t>
            </a:r>
            <a:endParaRPr b="1" sz="2400" u="sng">
              <a:solidFill>
                <a:srgbClr val="FFFFFF"/>
              </a:solidFill>
            </a:endParaRPr>
          </a:p>
          <a:p>
            <a:pPr indent="0" lvl="0" marL="0" rtl="0" algn="l">
              <a:spcBef>
                <a:spcPts val="0"/>
              </a:spcBef>
              <a:spcAft>
                <a:spcPts val="0"/>
              </a:spcAft>
              <a:buNone/>
            </a:pPr>
            <a:r>
              <a:rPr lang="en" sz="2400">
                <a:solidFill>
                  <a:srgbClr val="FFFFFF"/>
                </a:solidFill>
              </a:rPr>
              <a:t>“His master replied, ‘I will judge you by your own words, you wicked servant! You knew, did you, that I am a hard man, taking out what I did not put in, and reaping what I did not sow?</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26 “But his master answered and said to him, ‘You wicked, lazy slave, you knew that I reap where I did not sow and gather where I scattered no seed. 27 Then you ought to have put my money in the bank, and on my arrival I would have received my money back with interest.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28 Therefore take away the talent from him, and give it to the one who has the ten talents.’</a:t>
            </a:r>
            <a:endParaRPr sz="2400"/>
          </a:p>
          <a:p>
            <a:pPr indent="0" lvl="0" marL="0" rtl="0" algn="l">
              <a:spcBef>
                <a:spcPts val="1600"/>
              </a:spcBef>
              <a:spcAft>
                <a:spcPts val="1600"/>
              </a:spcAft>
              <a:buNone/>
            </a:pPr>
            <a:r>
              <a:rPr lang="en" sz="2400"/>
              <a:t>29 “For to everyone who has, more shall be given, and he will have an abundance; but from the one who does not have, even what he does have shall be taken away. 30 Throw out the worthless slave into the outer darkness; in that place there will be weeping and gnashing of teeth.</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28 Therefore take away the talent from him, and give it to the one who has the ten talents.’</a:t>
            </a:r>
            <a:endParaRPr sz="2400"/>
          </a:p>
          <a:p>
            <a:pPr indent="0" lvl="0" marL="0" rtl="0" algn="l">
              <a:spcBef>
                <a:spcPts val="1600"/>
              </a:spcBef>
              <a:spcAft>
                <a:spcPts val="1600"/>
              </a:spcAft>
              <a:buNone/>
            </a:pPr>
            <a:r>
              <a:rPr lang="en" sz="2400"/>
              <a:t>29 “For to everyone who has, more shall be given, and he will have an abundance; but from the one who does not have, even what he does have shall be taken away. 30 Throw out the worthless slave into the outer darkness; in that place there will be weeping and gnashing of teeth.</a:t>
            </a:r>
            <a:endParaRPr sz="2400"/>
          </a:p>
        </p:txBody>
      </p:sp>
      <p:sp>
        <p:nvSpPr>
          <p:cNvPr id="177" name="Google Shape;177;p31"/>
          <p:cNvSpPr txBox="1"/>
          <p:nvPr/>
        </p:nvSpPr>
        <p:spPr>
          <a:xfrm>
            <a:off x="1096125" y="2355000"/>
            <a:ext cx="6209700" cy="17925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FFFFFF"/>
                </a:solidFill>
              </a:rPr>
              <a:t>1 Cor 3:15</a:t>
            </a:r>
            <a:endParaRPr b="1" sz="2400" u="sng">
              <a:solidFill>
                <a:srgbClr val="FFFFFF"/>
              </a:solidFill>
            </a:endParaRPr>
          </a:p>
          <a:p>
            <a:pPr indent="0" lvl="0" marL="0" rtl="0" algn="l">
              <a:spcBef>
                <a:spcPts val="0"/>
              </a:spcBef>
              <a:spcAft>
                <a:spcPts val="0"/>
              </a:spcAft>
              <a:buNone/>
            </a:pPr>
            <a:r>
              <a:rPr lang="en" sz="2400">
                <a:solidFill>
                  <a:srgbClr val="FFFFFF"/>
                </a:solidFill>
              </a:rPr>
              <a:t>15 If it is burned up, the builder will suffer loss but yet will be saved—even though only as one escaping through the flames.</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142175" y="155438"/>
            <a:ext cx="2247900" cy="2790825"/>
          </a:xfrm>
          <a:prstGeom prst="rect">
            <a:avLst/>
          </a:prstGeom>
          <a:noFill/>
          <a:ln>
            <a:noFill/>
          </a:ln>
        </p:spPr>
      </p:pic>
      <p:pic>
        <p:nvPicPr>
          <p:cNvPr id="63" name="Google Shape;63;p14"/>
          <p:cNvPicPr preferRelativeResize="0"/>
          <p:nvPr/>
        </p:nvPicPr>
        <p:blipFill>
          <a:blip r:embed="rId4">
            <a:alphaModFix/>
          </a:blip>
          <a:stretch>
            <a:fillRect/>
          </a:stretch>
        </p:blipFill>
        <p:spPr>
          <a:xfrm>
            <a:off x="2511435" y="1238000"/>
            <a:ext cx="3019725" cy="3905499"/>
          </a:xfrm>
          <a:prstGeom prst="rect">
            <a:avLst/>
          </a:prstGeom>
          <a:noFill/>
          <a:ln>
            <a:noFill/>
          </a:ln>
        </p:spPr>
      </p:pic>
      <p:pic>
        <p:nvPicPr>
          <p:cNvPr id="64" name="Google Shape;64;p14"/>
          <p:cNvPicPr preferRelativeResize="0"/>
          <p:nvPr/>
        </p:nvPicPr>
        <p:blipFill>
          <a:blip r:embed="rId5">
            <a:alphaModFix/>
          </a:blip>
          <a:stretch>
            <a:fillRect/>
          </a:stretch>
        </p:blipFill>
        <p:spPr>
          <a:xfrm>
            <a:off x="5531138" y="195313"/>
            <a:ext cx="3552825" cy="256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Recognize that you are a steward</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Recognize that you are a steward</a:t>
            </a:r>
            <a:endParaRPr sz="3600"/>
          </a:p>
          <a:p>
            <a:pPr indent="-457200" lvl="0" marL="457200" rtl="0" algn="l">
              <a:spcBef>
                <a:spcPts val="0"/>
              </a:spcBef>
              <a:spcAft>
                <a:spcPts val="0"/>
              </a:spcAft>
              <a:buSzPts val="3600"/>
              <a:buAutoNum type="arabicPeriod"/>
            </a:pPr>
            <a:r>
              <a:rPr lang="en" sz="3600"/>
              <a:t>Use your freedom responsibly</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14 “For it is just like a man about to go on a journey, who called his own slaves and entrusted his possessions to them. 15 To one he gave five talents, to another, two, and to another, one, each according to his own ability; and he went on his journey.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14 “For it is just like a man about to go on a journey, who called his own slaves and entrusted his possessions to them. 15 To one he gave five talents, to another, two, and to another, one, each according to his own ability; and he went on his journey. </a:t>
            </a:r>
            <a:endParaRPr sz="2400"/>
          </a:p>
        </p:txBody>
      </p:sp>
      <p:sp>
        <p:nvSpPr>
          <p:cNvPr id="77" name="Google Shape;77;p16"/>
          <p:cNvSpPr txBox="1"/>
          <p:nvPr/>
        </p:nvSpPr>
        <p:spPr>
          <a:xfrm>
            <a:off x="1850500" y="3671975"/>
            <a:ext cx="7605300" cy="12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Stewardship</a:t>
            </a:r>
            <a:endParaRPr b="1" sz="4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14 “For it is just like a man about to go on a journey, who called his own slaves and entrusted his possessions to them. 15 To one he gave five talents, to another, two, and to another, one, each according to his own ability; and he went on his journey. </a:t>
            </a:r>
            <a:endParaRPr sz="2400"/>
          </a:p>
        </p:txBody>
      </p:sp>
      <p:sp>
        <p:nvSpPr>
          <p:cNvPr id="84" name="Google Shape;84;p17"/>
          <p:cNvSpPr txBox="1"/>
          <p:nvPr/>
        </p:nvSpPr>
        <p:spPr>
          <a:xfrm>
            <a:off x="1850500" y="3671975"/>
            <a:ext cx="7605300" cy="12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Stewardship</a:t>
            </a:r>
            <a:endParaRPr b="1" sz="4800">
              <a:solidFill>
                <a:srgbClr val="FFFFFF"/>
              </a:solidFill>
            </a:endParaRPr>
          </a:p>
        </p:txBody>
      </p:sp>
      <p:pic>
        <p:nvPicPr>
          <p:cNvPr id="85" name="Google Shape;85;p17"/>
          <p:cNvPicPr preferRelativeResize="0"/>
          <p:nvPr/>
        </p:nvPicPr>
        <p:blipFill>
          <a:blip r:embed="rId3">
            <a:alphaModFix/>
          </a:blip>
          <a:stretch>
            <a:fillRect/>
          </a:stretch>
        </p:blipFill>
        <p:spPr>
          <a:xfrm>
            <a:off x="1850497" y="875430"/>
            <a:ext cx="4478850" cy="2791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16 Immediately the one who had received the five talents went and traded with them, and gained five more talents. 17 In the same manner the one who had received the two talents gained two more.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16 Immediately the one who had received the five talents went and traded with them, and gained five more talents. 17 In the same manner the one who had received the two talents gained two more.</a:t>
            </a:r>
            <a:endParaRPr sz="3000"/>
          </a:p>
        </p:txBody>
      </p:sp>
      <p:sp>
        <p:nvSpPr>
          <p:cNvPr id="98" name="Google Shape;98;p19"/>
          <p:cNvSpPr txBox="1"/>
          <p:nvPr/>
        </p:nvSpPr>
        <p:spPr>
          <a:xfrm>
            <a:off x="611075" y="336225"/>
            <a:ext cx="7684500" cy="2365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Matthew 25</a:t>
            </a:r>
            <a:endParaRPr b="1" sz="2400" u="sng"/>
          </a:p>
          <a:p>
            <a:pPr indent="0" lvl="0" marL="0" rtl="0" algn="l">
              <a:spcBef>
                <a:spcPts val="0"/>
              </a:spcBef>
              <a:spcAft>
                <a:spcPts val="0"/>
              </a:spcAft>
              <a:buNone/>
            </a:pPr>
            <a:r>
              <a:rPr lang="en" sz="2400"/>
              <a:t>35 For I was hungry, and you gave Me something to eat; I was thirsty, and you gave Me something to drink; I was a stranger, and you invited Me in; 36 naked, and you clothed Me; I was sick, and you visited Me; I was in prison, and you came to Me.’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16 Immediately the one who had received the five talents went and traded with them, and gained five more talents. 17 In the same manner the one who had received the two talents gained two more.</a:t>
            </a:r>
            <a:endParaRPr sz="3000"/>
          </a:p>
        </p:txBody>
      </p:sp>
      <p:sp>
        <p:nvSpPr>
          <p:cNvPr id="105" name="Google Shape;105;p20"/>
          <p:cNvSpPr txBox="1"/>
          <p:nvPr/>
        </p:nvSpPr>
        <p:spPr>
          <a:xfrm>
            <a:off x="593725" y="2692200"/>
            <a:ext cx="7458000" cy="22860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Ephesians 4:11-12</a:t>
            </a:r>
            <a:endParaRPr b="1" sz="2400" u="sng"/>
          </a:p>
          <a:p>
            <a:pPr indent="0" lvl="0" marL="0" rtl="0" algn="l">
              <a:spcBef>
                <a:spcPts val="0"/>
              </a:spcBef>
              <a:spcAft>
                <a:spcPts val="0"/>
              </a:spcAft>
              <a:buNone/>
            </a:pPr>
            <a:r>
              <a:rPr lang="en" sz="2400"/>
              <a:t>11 And He gave some as apostles, and some as prophets, and some as evangelists, and some as pastors and teachers, 12 for the equipping of the saints for the work of service, to the building up of the body of Christ;</a:t>
            </a:r>
            <a:endParaRPr sz="2400"/>
          </a:p>
        </p:txBody>
      </p:sp>
      <p:sp>
        <p:nvSpPr>
          <p:cNvPr id="106" name="Google Shape;106;p20"/>
          <p:cNvSpPr txBox="1"/>
          <p:nvPr/>
        </p:nvSpPr>
        <p:spPr>
          <a:xfrm>
            <a:off x="593725" y="327000"/>
            <a:ext cx="7684500" cy="2365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Matthew 25</a:t>
            </a:r>
            <a:endParaRPr b="1" sz="2400" u="sng"/>
          </a:p>
          <a:p>
            <a:pPr indent="0" lvl="0" marL="0" rtl="0" algn="l">
              <a:spcBef>
                <a:spcPts val="0"/>
              </a:spcBef>
              <a:spcAft>
                <a:spcPts val="0"/>
              </a:spcAft>
              <a:buNone/>
            </a:pPr>
            <a:r>
              <a:rPr lang="en" sz="2400"/>
              <a:t>35 For I was hungry, and you gave Me something to eat; I was thirsty, and you gave Me something to drink; I was a stranger, and you invited Me in; 36 naked, and you clothed Me; I was sick, and you visited Me; I was in prison, and you came to Me.’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25</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18 But he who received the one talent went away, and dug a hole in the ground and hid his master’s money.</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