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A28E6A"/>
    <a:srgbClr val="808080"/>
    <a:srgbClr val="002060"/>
    <a:srgbClr val="FF0000"/>
    <a:srgbClr val="FFFF00"/>
    <a:srgbClr val="92D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3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Sheet1!$J$26:$J$29</c:f>
              <c:strCache>
                <c:ptCount val="3"/>
                <c:pt idx="0">
                  <c:v>Allie/Muller</c:v>
                </c:pt>
                <c:pt idx="1">
                  <c:v>Brooks/Yoerger</c:v>
                </c:pt>
                <c:pt idx="2">
                  <c:v>Howell/Tomko</c:v>
                </c:pt>
              </c:strCache>
            </c:strRef>
          </c:cat>
          <c:val>
            <c:numRef>
              <c:f>Sheet1!$K$26:$K$29</c:f>
              <c:numCache>
                <c:formatCode>General</c:formatCode>
                <c:ptCount val="3"/>
                <c:pt idx="0">
                  <c:v>1</c:v>
                </c:pt>
                <c:pt idx="1">
                  <c:v>21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8-4E61-BE66-B1A56C95B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0504"/>
        <c:axId val="573132800"/>
      </c:barChart>
      <c:catAx>
        <c:axId val="57313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00"/>
        <c:crosses val="autoZero"/>
        <c:auto val="1"/>
        <c:lblAlgn val="ctr"/>
        <c:lblOffset val="100"/>
        <c:noMultiLvlLbl val="0"/>
      </c:catAx>
      <c:valAx>
        <c:axId val="5731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Volunteers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2019.xlsx]Sheet1!PivotTable2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Sheet1!$J$26:$J$32</c:f>
              <c:strCache>
                <c:ptCount val="6"/>
                <c:pt idx="0">
                  <c:v>Atlas</c:v>
                </c:pt>
                <c:pt idx="1">
                  <c:v>Ham</c:v>
                </c:pt>
                <c:pt idx="2">
                  <c:v>High Life</c:v>
                </c:pt>
                <c:pt idx="3">
                  <c:v>Nitro</c:v>
                </c:pt>
                <c:pt idx="4">
                  <c:v>Nova</c:v>
                </c:pt>
                <c:pt idx="5">
                  <c:v>Stout</c:v>
                </c:pt>
              </c:strCache>
            </c:strRef>
          </c:cat>
          <c:val>
            <c:numRef>
              <c:f>Sheet1!$K$26:$K$32</c:f>
              <c:numCache>
                <c:formatCode>General</c:formatCode>
                <c:ptCount val="6"/>
                <c:pt idx="0">
                  <c:v>4</c:v>
                </c:pt>
                <c:pt idx="1">
                  <c:v>10</c:v>
                </c:pt>
                <c:pt idx="2">
                  <c:v>10</c:v>
                </c:pt>
                <c:pt idx="3">
                  <c:v>3</c:v>
                </c:pt>
                <c:pt idx="4">
                  <c:v>7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3-4966-978C-E2221D5A3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0504"/>
        <c:axId val="573132800"/>
      </c:barChart>
      <c:catAx>
        <c:axId val="57313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00"/>
        <c:crosses val="autoZero"/>
        <c:auto val="1"/>
        <c:lblAlgn val="ctr"/>
        <c:lblOffset val="100"/>
        <c:noMultiLvlLbl val="0"/>
      </c:catAx>
      <c:valAx>
        <c:axId val="573132800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Volunteers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2019.xlsx]Sheet1!PivotTable2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Sheet1!$J$26:$J$30</c:f>
              <c:strCache>
                <c:ptCount val="4"/>
                <c:pt idx="0">
                  <c:v>Ham</c:v>
                </c:pt>
                <c:pt idx="1">
                  <c:v>Nova</c:v>
                </c:pt>
                <c:pt idx="2">
                  <c:v>Smash</c:v>
                </c:pt>
                <c:pt idx="3">
                  <c:v>Stout</c:v>
                </c:pt>
              </c:strCache>
            </c:strRef>
          </c:cat>
          <c:val>
            <c:numRef>
              <c:f>Sheet1!$K$26:$K$30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E-4C54-AD99-7D54E819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0504"/>
        <c:axId val="573132800"/>
      </c:barChart>
      <c:catAx>
        <c:axId val="57313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00"/>
        <c:crosses val="autoZero"/>
        <c:auto val="1"/>
        <c:lblAlgn val="ctr"/>
        <c:lblOffset val="100"/>
        <c:noMultiLvlLbl val="0"/>
      </c:catAx>
      <c:valAx>
        <c:axId val="5731328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Volunteers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2019.xlsx]Sheet1!PivotTable2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Sheet1!$J$26:$J$28</c:f>
              <c:strCache>
                <c:ptCount val="2"/>
                <c:pt idx="0">
                  <c:v>Allie/Muller</c:v>
                </c:pt>
                <c:pt idx="1">
                  <c:v>Brooks/Yoerger</c:v>
                </c:pt>
              </c:strCache>
            </c:strRef>
          </c:cat>
          <c:val>
            <c:numRef>
              <c:f>Sheet1!$K$26:$K$28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5-414F-9C1A-15781046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0504"/>
        <c:axId val="573132800"/>
      </c:barChart>
      <c:catAx>
        <c:axId val="57313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00"/>
        <c:crosses val="autoZero"/>
        <c:auto val="1"/>
        <c:lblAlgn val="ctr"/>
        <c:lblOffset val="100"/>
        <c:noMultiLvlLbl val="0"/>
      </c:catAx>
      <c:valAx>
        <c:axId val="5731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Volunteers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0" i="0" baseline="0">
                <a:effectLst/>
              </a:rPr>
              <a:t>Percentage of Home Church Attendance Actively Involved In Service</a:t>
            </a:r>
            <a:endParaRPr lang="en-US" sz="105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Sheet1!$W$1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Sheet1!$T$2:$T$11</c:f>
              <c:strCache>
                <c:ptCount val="10"/>
                <c:pt idx="0">
                  <c:v>Brooks/Yoerger</c:v>
                </c:pt>
                <c:pt idx="1">
                  <c:v>Allie/Muller</c:v>
                </c:pt>
                <c:pt idx="2">
                  <c:v>High Life</c:v>
                </c:pt>
                <c:pt idx="3">
                  <c:v>Ham</c:v>
                </c:pt>
                <c:pt idx="4">
                  <c:v>Nova</c:v>
                </c:pt>
                <c:pt idx="5">
                  <c:v>Howell/Tomko</c:v>
                </c:pt>
                <c:pt idx="6">
                  <c:v>Stout</c:v>
                </c:pt>
                <c:pt idx="7">
                  <c:v>Nitro</c:v>
                </c:pt>
                <c:pt idx="8">
                  <c:v>Atlas</c:v>
                </c:pt>
                <c:pt idx="9">
                  <c:v>Smash</c:v>
                </c:pt>
              </c:strCache>
            </c:strRef>
          </c:cat>
          <c:val>
            <c:numRef>
              <c:f>Sheet1!$W$2:$W$11</c:f>
              <c:numCache>
                <c:formatCode>0.00%</c:formatCode>
                <c:ptCount val="10"/>
                <c:pt idx="0">
                  <c:v>0.85106382978723405</c:v>
                </c:pt>
                <c:pt idx="1">
                  <c:v>0.43636363636363634</c:v>
                </c:pt>
                <c:pt idx="2">
                  <c:v>0.34042553191489361</c:v>
                </c:pt>
                <c:pt idx="3">
                  <c:v>0.42222222222222222</c:v>
                </c:pt>
                <c:pt idx="4">
                  <c:v>0.23529411764705882</c:v>
                </c:pt>
                <c:pt idx="5">
                  <c:v>0.32727272727272727</c:v>
                </c:pt>
                <c:pt idx="6">
                  <c:v>0.20869565217391303</c:v>
                </c:pt>
                <c:pt idx="7">
                  <c:v>0.26666666666666666</c:v>
                </c:pt>
                <c:pt idx="8">
                  <c:v>0.17391304347826086</c:v>
                </c:pt>
                <c:pt idx="9">
                  <c:v>2.8070175438596492E-2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7-4565-9648-2D2A53728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47679568"/>
        <c:axId val="847675304"/>
      </c:barChart>
      <c:catAx>
        <c:axId val="84767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675304"/>
        <c:crosses val="autoZero"/>
        <c:auto val="1"/>
        <c:lblAlgn val="ctr"/>
        <c:lblOffset val="100"/>
        <c:noMultiLvlLbl val="0"/>
      </c:catAx>
      <c:valAx>
        <c:axId val="84767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67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2019.xlsx]Sheet1!PivotTable2</c:name>
    <c:fmtId val="3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Sheet1!$I$26:$I$29</c:f>
              <c:strCache>
                <c:ptCount val="3"/>
                <c:pt idx="0">
                  <c:v>Atlas</c:v>
                </c:pt>
                <c:pt idx="1">
                  <c:v>Ham</c:v>
                </c:pt>
                <c:pt idx="2">
                  <c:v>Nitro</c:v>
                </c:pt>
              </c:strCache>
            </c:strRef>
          </c:cat>
          <c:val>
            <c:numRef>
              <c:f>Sheet1!$J$26:$J$29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3-40F3-A6B7-58484BF7D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0504"/>
        <c:axId val="573132800"/>
      </c:barChart>
      <c:catAx>
        <c:axId val="57313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00"/>
        <c:crosses val="autoZero"/>
        <c:auto val="1"/>
        <c:lblAlgn val="ctr"/>
        <c:lblOffset val="100"/>
        <c:noMultiLvlLbl val="0"/>
      </c:catAx>
      <c:valAx>
        <c:axId val="5731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Volunteers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2019.xlsx]Sheet1!PivotTable2</c:name>
    <c:fmtId val="4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Sheet1!$I$26:$I$28</c:f>
              <c:strCache>
                <c:ptCount val="2"/>
                <c:pt idx="0">
                  <c:v>Allie/Muller</c:v>
                </c:pt>
                <c:pt idx="1">
                  <c:v>Howell/Tomko</c:v>
                </c:pt>
              </c:strCache>
            </c:strRef>
          </c:cat>
          <c:val>
            <c:numRef>
              <c:f>Sheet1!$J$26:$J$28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BC-4ECD-A7BE-76640945F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130504"/>
        <c:axId val="573132800"/>
      </c:barChart>
      <c:catAx>
        <c:axId val="57313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2800"/>
        <c:crosses val="autoZero"/>
        <c:auto val="1"/>
        <c:lblAlgn val="ctr"/>
        <c:lblOffset val="100"/>
        <c:noMultiLvlLbl val="0"/>
      </c:catAx>
      <c:valAx>
        <c:axId val="5731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Volunteers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2019.xlsx]Sheet1!PivotTable5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Sheet1!$Y$15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26-4C8F-BC39-9B7BCAE7D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26-4C8F-BC39-9B7BCAE7D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26-4C8F-BC39-9B7BCAE7DAE6}"/>
              </c:ext>
            </c:extLst>
          </c:dPt>
          <c:dLbls>
            <c:dLbl>
              <c:idx val="0"/>
              <c:layout>
                <c:manualLayout>
                  <c:x val="-0.15594564904000946"/>
                  <c:y val="0.1181182415013103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31872123214178"/>
                      <c:h val="0.14428080425985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B26-4C8F-BC39-9B7BCAE7DA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Sheet1!$X$16:$X$19</c:f>
              <c:strCache>
                <c:ptCount val="3"/>
                <c:pt idx="0">
                  <c:v>Homeless/Underprivelaged</c:v>
                </c:pt>
                <c:pt idx="1">
                  <c:v>Incarceration</c:v>
                </c:pt>
                <c:pt idx="2">
                  <c:v>Nursing Home</c:v>
                </c:pt>
              </c:strCache>
            </c:strRef>
          </c:cat>
          <c:val>
            <c:numRef>
              <c:f>Sheet1!$Y$16:$Y$19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26-4C8F-BC39-9B7BCAE7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[Service Ministry Stats 2019.xlsx]Sheet1!PivotTable2</c:name>
    <c:fmtId val="3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52253064326555"/>
          <c:y val="0.12724409448818899"/>
          <c:w val="0.90844089299381237"/>
          <c:h val="0.58972017909526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Sheet1!$J$25:$J$26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Sheet1!$I$27:$I$37</c:f>
              <c:strCache>
                <c:ptCount val="10"/>
                <c:pt idx="0">
                  <c:v>Brooks/Yoerger</c:v>
                </c:pt>
                <c:pt idx="1">
                  <c:v>Ham</c:v>
                </c:pt>
                <c:pt idx="2">
                  <c:v>Atlas</c:v>
                </c:pt>
                <c:pt idx="3">
                  <c:v>Allie/Muller</c:v>
                </c:pt>
                <c:pt idx="4">
                  <c:v>Nitro</c:v>
                </c:pt>
                <c:pt idx="5">
                  <c:v>High Life</c:v>
                </c:pt>
                <c:pt idx="6">
                  <c:v>Stout</c:v>
                </c:pt>
                <c:pt idx="7">
                  <c:v>Howell/Tomko</c:v>
                </c:pt>
                <c:pt idx="8">
                  <c:v>Smash</c:v>
                </c:pt>
                <c:pt idx="9">
                  <c:v>Nova</c:v>
                </c:pt>
              </c:strCache>
            </c:strRef>
          </c:cat>
          <c:val>
            <c:numRef>
              <c:f>Sheet1!$J$27:$J$37</c:f>
              <c:numCache>
                <c:formatCode>General</c:formatCode>
                <c:ptCount val="10"/>
                <c:pt idx="0">
                  <c:v>6</c:v>
                </c:pt>
                <c:pt idx="1">
                  <c:v>9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7">
                  <c:v>6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F-43AE-B9F4-BB2DE070E33E}"/>
            </c:ext>
          </c:extLst>
        </c:ser>
        <c:ser>
          <c:idx val="1"/>
          <c:order val="1"/>
          <c:tx>
            <c:strRef>
              <c:f>Sheet1!$K$25:$K$26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Sheet1!$I$27:$I$37</c:f>
              <c:strCache>
                <c:ptCount val="10"/>
                <c:pt idx="0">
                  <c:v>Brooks/Yoerger</c:v>
                </c:pt>
                <c:pt idx="1">
                  <c:v>Ham</c:v>
                </c:pt>
                <c:pt idx="2">
                  <c:v>Atlas</c:v>
                </c:pt>
                <c:pt idx="3">
                  <c:v>Allie/Muller</c:v>
                </c:pt>
                <c:pt idx="4">
                  <c:v>Nitro</c:v>
                </c:pt>
                <c:pt idx="5">
                  <c:v>High Life</c:v>
                </c:pt>
                <c:pt idx="6">
                  <c:v>Stout</c:v>
                </c:pt>
                <c:pt idx="7">
                  <c:v>Howell/Tomko</c:v>
                </c:pt>
                <c:pt idx="8">
                  <c:v>Smash</c:v>
                </c:pt>
                <c:pt idx="9">
                  <c:v>Nova</c:v>
                </c:pt>
              </c:strCache>
            </c:strRef>
          </c:cat>
          <c:val>
            <c:numRef>
              <c:f>Sheet1!$K$27:$K$37</c:f>
              <c:numCache>
                <c:formatCode>General</c:formatCode>
                <c:ptCount val="10"/>
                <c:pt idx="0">
                  <c:v>19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3F-43AE-B9F4-BB2DE070E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0849384"/>
        <c:axId val="740849712"/>
      </c:barChart>
      <c:catAx>
        <c:axId val="74084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849712"/>
        <c:crosses val="autoZero"/>
        <c:auto val="1"/>
        <c:lblAlgn val="ctr"/>
        <c:lblOffset val="100"/>
        <c:noMultiLvlLbl val="0"/>
      </c:catAx>
      <c:valAx>
        <c:axId val="74084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84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059857221306977"/>
          <c:y val="0.31725453141886673"/>
          <c:w val="0.12626262626262627"/>
          <c:h val="0.151465925582831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1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1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0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6DC4-97A6-4F52-B898-044015F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234" y="1122363"/>
            <a:ext cx="10003766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Service Ministry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F919C-2ED4-46C2-AADD-7554A2117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34" y="350996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2019 DMT Retreat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9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D904D-0DF1-4682-8445-8872A6D7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103517"/>
            <a:ext cx="10741324" cy="767751"/>
          </a:xfrm>
        </p:spPr>
        <p:txBody>
          <a:bodyPr anchor="t"/>
          <a:lstStyle/>
          <a:p>
            <a:r>
              <a:rPr lang="en-US" dirty="0"/>
              <a:t>2019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FABAB2-211A-419B-AC4C-FA00BBC0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000664"/>
            <a:ext cx="11086381" cy="51762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Several new service ministries were started in 2019, serving 65 additional people per month.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Increased emphasis of </a:t>
            </a:r>
            <a:r>
              <a:rPr lang="en-US" sz="2400"/>
              <a:t>service ministries -&gt; over </a:t>
            </a:r>
            <a:r>
              <a:rPr lang="en-US" sz="2400" dirty="0"/>
              <a:t>115 people hearing the gospel every week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311D11-84C7-43D3-981E-2EACE7E69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90734"/>
              </p:ext>
            </p:extLst>
          </p:nvPr>
        </p:nvGraphicFramePr>
        <p:xfrm>
          <a:off x="1690837" y="2201253"/>
          <a:ext cx="8458440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9480">
                  <a:extLst>
                    <a:ext uri="{9D8B030D-6E8A-4147-A177-3AD203B41FA5}">
                      <a16:colId xmlns:a16="http://schemas.microsoft.com/office/drawing/2014/main" val="272877070"/>
                    </a:ext>
                  </a:extLst>
                </a:gridCol>
                <a:gridCol w="2819480">
                  <a:extLst>
                    <a:ext uri="{9D8B030D-6E8A-4147-A177-3AD203B41FA5}">
                      <a16:colId xmlns:a16="http://schemas.microsoft.com/office/drawing/2014/main" val="2471316963"/>
                    </a:ext>
                  </a:extLst>
                </a:gridCol>
                <a:gridCol w="2819480">
                  <a:extLst>
                    <a:ext uri="{9D8B030D-6E8A-4147-A177-3AD203B41FA5}">
                      <a16:colId xmlns:a16="http://schemas.microsoft.com/office/drawing/2014/main" val="2944936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Served/Month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2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Independence 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Nursing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2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Mimeo 2/High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Nursing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6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Loaves and Fishes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Homeless/Underprivileged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2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Rahab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Incarceration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1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North (</a:t>
                      </a:r>
                      <a:r>
                        <a:rPr lang="en-US" dirty="0" err="1"/>
                        <a:t>addt’l</a:t>
                      </a:r>
                      <a:r>
                        <a:rPr lang="en-US" dirty="0"/>
                        <a:t>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Incarceration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6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Haven of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Homeless/Underprivileged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Hospice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Nursing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3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D904D-0DF1-4682-8445-8872A6D7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103517"/>
            <a:ext cx="10741324" cy="767751"/>
          </a:xfrm>
        </p:spPr>
        <p:txBody>
          <a:bodyPr anchor="t"/>
          <a:lstStyle/>
          <a:p>
            <a:r>
              <a:rPr lang="en-US" dirty="0"/>
              <a:t>Service Ministries and Participation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0E3941-D4AB-4773-A812-71DB7137D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56605"/>
              </p:ext>
            </p:extLst>
          </p:nvPr>
        </p:nvGraphicFramePr>
        <p:xfrm>
          <a:off x="120770" y="871268"/>
          <a:ext cx="7177600" cy="520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29">
                  <a:extLst>
                    <a:ext uri="{9D8B030D-6E8A-4147-A177-3AD203B41FA5}">
                      <a16:colId xmlns:a16="http://schemas.microsoft.com/office/drawing/2014/main" val="1635999872"/>
                    </a:ext>
                  </a:extLst>
                </a:gridCol>
                <a:gridCol w="3066691">
                  <a:extLst>
                    <a:ext uri="{9D8B030D-6E8A-4147-A177-3AD203B41FA5}">
                      <a16:colId xmlns:a16="http://schemas.microsoft.com/office/drawing/2014/main" val="3081773504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40639937"/>
                    </a:ext>
                  </a:extLst>
                </a:gridCol>
              </a:tblGrid>
              <a:tr h="35638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97203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Nursing Home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04012"/>
                  </a:ext>
                </a:extLst>
              </a:tr>
              <a:tr h="1603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Incarceration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569112"/>
                  </a:ext>
                </a:extLst>
              </a:tr>
              <a:tr h="1603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Homeless/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Underprivelaged</a:t>
                      </a:r>
                      <a:r>
                        <a:rPr lang="en-US" sz="1400" dirty="0"/>
                        <a:t>/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Special Needs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3908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ED854E-F1BD-4D80-BA11-D1632835B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795133"/>
              </p:ext>
            </p:extLst>
          </p:nvPr>
        </p:nvGraphicFramePr>
        <p:xfrm>
          <a:off x="812922" y="1228727"/>
          <a:ext cx="3082804" cy="172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ED854E-F1BD-4D80-BA11-D1632835B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54982"/>
              </p:ext>
            </p:extLst>
          </p:nvPr>
        </p:nvGraphicFramePr>
        <p:xfrm>
          <a:off x="3840795" y="1266827"/>
          <a:ext cx="3552825" cy="164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ED854E-F1BD-4D80-BA11-D1632835B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748179"/>
              </p:ext>
            </p:extLst>
          </p:nvPr>
        </p:nvGraphicFramePr>
        <p:xfrm>
          <a:off x="3840795" y="2933702"/>
          <a:ext cx="3457575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7ED854E-F1BD-4D80-BA11-D1632835B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43046"/>
              </p:ext>
            </p:extLst>
          </p:nvPr>
        </p:nvGraphicFramePr>
        <p:xfrm>
          <a:off x="812922" y="2952751"/>
          <a:ext cx="3082803" cy="156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77DBCFD-A26A-4519-9AA0-567F3ABA207F}"/>
              </a:ext>
            </a:extLst>
          </p:cNvPr>
          <p:cNvSpPr txBox="1"/>
          <p:nvPr/>
        </p:nvSpPr>
        <p:spPr>
          <a:xfrm>
            <a:off x="225545" y="6276973"/>
            <a:ext cx="1170927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Majority of volunteers involved in nursing home ministry, with average service participation of 27%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773B362-D131-4504-B1E2-201320B46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43341"/>
              </p:ext>
            </p:extLst>
          </p:nvPr>
        </p:nvGraphicFramePr>
        <p:xfrm>
          <a:off x="7526426" y="830920"/>
          <a:ext cx="44481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7ED854E-F1BD-4D80-BA11-D1632835B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328824"/>
              </p:ext>
            </p:extLst>
          </p:nvPr>
        </p:nvGraphicFramePr>
        <p:xfrm>
          <a:off x="4013199" y="4552949"/>
          <a:ext cx="3136901" cy="143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7ED854E-F1BD-4D80-BA11-D1632835B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209729"/>
              </p:ext>
            </p:extLst>
          </p:nvPr>
        </p:nvGraphicFramePr>
        <p:xfrm>
          <a:off x="990600" y="4562476"/>
          <a:ext cx="2850195" cy="142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F521E98-2B1A-44A3-BCBB-24D3CE8AC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855324"/>
              </p:ext>
            </p:extLst>
          </p:nvPr>
        </p:nvGraphicFramePr>
        <p:xfrm>
          <a:off x="7020647" y="3110588"/>
          <a:ext cx="5171353" cy="336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88671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E5B3-8D4E-43BE-BA63-2B8D31DB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94891"/>
            <a:ext cx="11181272" cy="1595797"/>
          </a:xfrm>
        </p:spPr>
        <p:txBody>
          <a:bodyPr anchor="t"/>
          <a:lstStyle/>
          <a:p>
            <a:r>
              <a:rPr lang="en-US" dirty="0"/>
              <a:t>Influence, Effectiveness and Salvation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680BE-7F0C-4839-A02F-060BCAB51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43320"/>
              </p:ext>
            </p:extLst>
          </p:nvPr>
        </p:nvGraphicFramePr>
        <p:xfrm>
          <a:off x="6812473" y="1134328"/>
          <a:ext cx="4715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4">
                  <a:extLst>
                    <a:ext uri="{9D8B030D-6E8A-4147-A177-3AD203B41FA5}">
                      <a16:colId xmlns:a16="http://schemas.microsoft.com/office/drawing/2014/main" val="3862541086"/>
                    </a:ext>
                  </a:extLst>
                </a:gridCol>
                <a:gridCol w="216253">
                  <a:extLst>
                    <a:ext uri="{9D8B030D-6E8A-4147-A177-3AD203B41FA5}">
                      <a16:colId xmlns:a16="http://schemas.microsoft.com/office/drawing/2014/main" val="1789461071"/>
                    </a:ext>
                  </a:extLst>
                </a:gridCol>
                <a:gridCol w="216254">
                  <a:extLst>
                    <a:ext uri="{9D8B030D-6E8A-4147-A177-3AD203B41FA5}">
                      <a16:colId xmlns:a16="http://schemas.microsoft.com/office/drawing/2014/main" val="2048796787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2235292072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424155539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73245189"/>
                    </a:ext>
                  </a:extLst>
                </a:gridCol>
                <a:gridCol w="324381">
                  <a:extLst>
                    <a:ext uri="{9D8B030D-6E8A-4147-A177-3AD203B41FA5}">
                      <a16:colId xmlns:a16="http://schemas.microsoft.com/office/drawing/2014/main" val="3524007007"/>
                    </a:ext>
                  </a:extLst>
                </a:gridCol>
                <a:gridCol w="324381">
                  <a:extLst>
                    <a:ext uri="{9D8B030D-6E8A-4147-A177-3AD203B41FA5}">
                      <a16:colId xmlns:a16="http://schemas.microsoft.com/office/drawing/2014/main" val="3662038564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835407212"/>
                    </a:ext>
                  </a:extLst>
                </a:gridCol>
                <a:gridCol w="324381">
                  <a:extLst>
                    <a:ext uri="{9D8B030D-6E8A-4147-A177-3AD203B41FA5}">
                      <a16:colId xmlns:a16="http://schemas.microsoft.com/office/drawing/2014/main" val="2274699738"/>
                    </a:ext>
                  </a:extLst>
                </a:gridCol>
                <a:gridCol w="324381">
                  <a:extLst>
                    <a:ext uri="{9D8B030D-6E8A-4147-A177-3AD203B41FA5}">
                      <a16:colId xmlns:a16="http://schemas.microsoft.com/office/drawing/2014/main" val="171223326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Sunday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Monday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Saturday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4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6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1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96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6C8FB6-7867-466C-AEB4-80DDD1714F89}"/>
              </a:ext>
            </a:extLst>
          </p:cNvPr>
          <p:cNvSpPr txBox="1"/>
          <p:nvPr/>
        </p:nvSpPr>
        <p:spPr>
          <a:xfrm>
            <a:off x="8621623" y="778742"/>
            <a:ext cx="92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B76076-2EE9-44E0-8E84-774EABC2F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1310"/>
              </p:ext>
            </p:extLst>
          </p:nvPr>
        </p:nvGraphicFramePr>
        <p:xfrm>
          <a:off x="858806" y="1134328"/>
          <a:ext cx="47155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61">
                  <a:extLst>
                    <a:ext uri="{9D8B030D-6E8A-4147-A177-3AD203B41FA5}">
                      <a16:colId xmlns:a16="http://schemas.microsoft.com/office/drawing/2014/main" val="3862541086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2235292072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424155539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73245189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3524007007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835407212"/>
                    </a:ext>
                  </a:extLst>
                </a:gridCol>
                <a:gridCol w="648761">
                  <a:extLst>
                    <a:ext uri="{9D8B030D-6E8A-4147-A177-3AD203B41FA5}">
                      <a16:colId xmlns:a16="http://schemas.microsoft.com/office/drawing/2014/main" val="2274699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Sunday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Monday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Saturday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4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6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1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960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AA9C25-9240-407C-9570-F570C0F30BB0}"/>
              </a:ext>
            </a:extLst>
          </p:cNvPr>
          <p:cNvSpPr txBox="1"/>
          <p:nvPr/>
        </p:nvSpPr>
        <p:spPr>
          <a:xfrm>
            <a:off x="2667955" y="778742"/>
            <a:ext cx="92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AB246-D1D7-403F-814F-C2EA20605C00}"/>
              </a:ext>
            </a:extLst>
          </p:cNvPr>
          <p:cNvSpPr/>
          <p:nvPr/>
        </p:nvSpPr>
        <p:spPr>
          <a:xfrm>
            <a:off x="6812473" y="3305175"/>
            <a:ext cx="361950" cy="2381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772E7-44AF-433A-B544-3D5E440849E5}"/>
              </a:ext>
            </a:extLst>
          </p:cNvPr>
          <p:cNvSpPr/>
          <p:nvPr/>
        </p:nvSpPr>
        <p:spPr>
          <a:xfrm>
            <a:off x="6812473" y="3658564"/>
            <a:ext cx="361950" cy="2381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41619-ADE0-4D64-97D4-18D9E1E20CE1}"/>
              </a:ext>
            </a:extLst>
          </p:cNvPr>
          <p:cNvSpPr/>
          <p:nvPr/>
        </p:nvSpPr>
        <p:spPr>
          <a:xfrm>
            <a:off x="6812473" y="4011953"/>
            <a:ext cx="361950" cy="2381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45B9F-4C5A-449A-858C-A2DCCCB8A0DD}"/>
              </a:ext>
            </a:extLst>
          </p:cNvPr>
          <p:cNvSpPr/>
          <p:nvPr/>
        </p:nvSpPr>
        <p:spPr>
          <a:xfrm>
            <a:off x="6812473" y="4365341"/>
            <a:ext cx="361950" cy="2381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7DCE4-381C-4CC6-9A6F-349DD02BFE5A}"/>
              </a:ext>
            </a:extLst>
          </p:cNvPr>
          <p:cNvSpPr/>
          <p:nvPr/>
        </p:nvSpPr>
        <p:spPr>
          <a:xfrm>
            <a:off x="6812473" y="4733484"/>
            <a:ext cx="361950" cy="23812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D6B7E-865A-4410-BB64-48E45D0FDCA6}"/>
              </a:ext>
            </a:extLst>
          </p:cNvPr>
          <p:cNvSpPr txBox="1"/>
          <p:nvPr/>
        </p:nvSpPr>
        <p:spPr>
          <a:xfrm>
            <a:off x="7240497" y="3242946"/>
            <a:ext cx="27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Independence Village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E235-75A4-4B33-AF03-2CF39C66093C}"/>
              </a:ext>
            </a:extLst>
          </p:cNvPr>
          <p:cNvSpPr txBox="1"/>
          <p:nvPr/>
        </p:nvSpPr>
        <p:spPr>
          <a:xfrm>
            <a:off x="7240497" y="3592912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A549C-E0CE-4B48-8948-EE99B01B7983}"/>
              </a:ext>
            </a:extLst>
          </p:cNvPr>
          <p:cNvSpPr txBox="1"/>
          <p:nvPr/>
        </p:nvSpPr>
        <p:spPr>
          <a:xfrm>
            <a:off x="7240497" y="393319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Western Reserve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168C2-5370-4F10-8F0E-0FE3AD911EAF}"/>
              </a:ext>
            </a:extLst>
          </p:cNvPr>
          <p:cNvSpPr txBox="1"/>
          <p:nvPr/>
        </p:nvSpPr>
        <p:spPr>
          <a:xfrm>
            <a:off x="7240497" y="4283163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North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ED1CF-27A2-4804-B14E-4AAF5552BD89}"/>
              </a:ext>
            </a:extLst>
          </p:cNvPr>
          <p:cNvSpPr txBox="1"/>
          <p:nvPr/>
        </p:nvSpPr>
        <p:spPr>
          <a:xfrm>
            <a:off x="7240497" y="4652495"/>
            <a:ext cx="27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Loaves and Fishes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34E18-AA1D-4838-B216-ABF9BE19610C}"/>
              </a:ext>
            </a:extLst>
          </p:cNvPr>
          <p:cNvSpPr/>
          <p:nvPr/>
        </p:nvSpPr>
        <p:spPr>
          <a:xfrm>
            <a:off x="6812473" y="5102816"/>
            <a:ext cx="361950" cy="2381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E3D5F-3C0C-41AF-B388-81ABC6D7F00C}"/>
              </a:ext>
            </a:extLst>
          </p:cNvPr>
          <p:cNvSpPr txBox="1"/>
          <p:nvPr/>
        </p:nvSpPr>
        <p:spPr>
          <a:xfrm>
            <a:off x="7240497" y="5006566"/>
            <a:ext cx="27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Haven of 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F8EB37-06CB-4404-AB52-D2C006BFF3B7}"/>
              </a:ext>
            </a:extLst>
          </p:cNvPr>
          <p:cNvSpPr/>
          <p:nvPr/>
        </p:nvSpPr>
        <p:spPr>
          <a:xfrm>
            <a:off x="858806" y="3272090"/>
            <a:ext cx="361950" cy="2381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8A22F-A995-4EB0-A7A9-AA5AB7C57D3E}"/>
              </a:ext>
            </a:extLst>
          </p:cNvPr>
          <p:cNvSpPr/>
          <p:nvPr/>
        </p:nvSpPr>
        <p:spPr>
          <a:xfrm>
            <a:off x="858806" y="3625478"/>
            <a:ext cx="361950" cy="2381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43D2A-F130-4C62-82FE-4EB0AD007039}"/>
              </a:ext>
            </a:extLst>
          </p:cNvPr>
          <p:cNvSpPr txBox="1"/>
          <p:nvPr/>
        </p:nvSpPr>
        <p:spPr>
          <a:xfrm>
            <a:off x="1286830" y="3193334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Western Reserve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09FC7C-5C9A-4B0D-A3B3-2A1CBAC27941}"/>
              </a:ext>
            </a:extLst>
          </p:cNvPr>
          <p:cNvSpPr txBox="1"/>
          <p:nvPr/>
        </p:nvSpPr>
        <p:spPr>
          <a:xfrm>
            <a:off x="1286830" y="357187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North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919D4-D1D4-42F5-A75F-8380CE715FB0}"/>
              </a:ext>
            </a:extLst>
          </p:cNvPr>
          <p:cNvSpPr/>
          <p:nvPr/>
        </p:nvSpPr>
        <p:spPr>
          <a:xfrm>
            <a:off x="858806" y="4030199"/>
            <a:ext cx="361950" cy="2381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BDA16-23C2-4C48-8A42-24728393BF59}"/>
              </a:ext>
            </a:extLst>
          </p:cNvPr>
          <p:cNvSpPr txBox="1"/>
          <p:nvPr/>
        </p:nvSpPr>
        <p:spPr>
          <a:xfrm>
            <a:off x="1286830" y="396454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A23D9-7BE6-47BE-9217-44F773F3E703}"/>
              </a:ext>
            </a:extLst>
          </p:cNvPr>
          <p:cNvSpPr/>
          <p:nvPr/>
        </p:nvSpPr>
        <p:spPr>
          <a:xfrm>
            <a:off x="6812473" y="5452782"/>
            <a:ext cx="361950" cy="238125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89A8A-F3BE-48A0-B48C-B06A549A4CB1}"/>
              </a:ext>
            </a:extLst>
          </p:cNvPr>
          <p:cNvSpPr txBox="1"/>
          <p:nvPr/>
        </p:nvSpPr>
        <p:spPr>
          <a:xfrm>
            <a:off x="7240497" y="5360637"/>
            <a:ext cx="27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Urban Vision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D5B7D-549E-4291-B142-41B98EAC6636}"/>
              </a:ext>
            </a:extLst>
          </p:cNvPr>
          <p:cNvSpPr/>
          <p:nvPr/>
        </p:nvSpPr>
        <p:spPr>
          <a:xfrm>
            <a:off x="6812473" y="5777864"/>
            <a:ext cx="361950" cy="238125"/>
          </a:xfrm>
          <a:prstGeom prst="rect">
            <a:avLst/>
          </a:prstGeom>
          <a:solidFill>
            <a:srgbClr val="A28E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53B64F-5A95-42C3-BA27-9D4F1EBAF12E}"/>
              </a:ext>
            </a:extLst>
          </p:cNvPr>
          <p:cNvSpPr txBox="1"/>
          <p:nvPr/>
        </p:nvSpPr>
        <p:spPr>
          <a:xfrm>
            <a:off x="7240497" y="5714707"/>
            <a:ext cx="27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Rahab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83CA86-B02C-4C63-BAA1-6F6BE414E66B}"/>
              </a:ext>
            </a:extLst>
          </p:cNvPr>
          <p:cNvSpPr txBox="1"/>
          <p:nvPr/>
        </p:nvSpPr>
        <p:spPr>
          <a:xfrm>
            <a:off x="858806" y="4500475"/>
            <a:ext cx="56483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new service ministries started, covering more than half of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Bible studies conducted per week, reaching almost 100 people per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2 (TN), 3 (Mi) and 3 (Sage) salvations </a:t>
            </a:r>
            <a:r>
              <a:rPr lang="en-US" dirty="0"/>
              <a:t>at service ministries reported in 2019, for 12 total since 2018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CDD81E4-DC77-48D3-B587-671CA11BFB4F}"/>
              </a:ext>
            </a:extLst>
          </p:cNvPr>
          <p:cNvSpPr/>
          <p:nvPr/>
        </p:nvSpPr>
        <p:spPr>
          <a:xfrm>
            <a:off x="5791200" y="2082800"/>
            <a:ext cx="71593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E5B3-8D4E-43BE-BA63-2B8D31DB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94891"/>
            <a:ext cx="11181272" cy="1595797"/>
          </a:xfrm>
        </p:spPr>
        <p:txBody>
          <a:bodyPr anchor="t"/>
          <a:lstStyle/>
          <a:p>
            <a:r>
              <a:rPr lang="en-US" dirty="0"/>
              <a:t>Summary and Outlook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A1382-9AF7-4DBD-962D-15C1E518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8" y="1554866"/>
            <a:ext cx="11086381" cy="51762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Several new service ministries started with </a:t>
            </a:r>
            <a:br>
              <a:rPr lang="en-US" sz="2400" dirty="0"/>
            </a:br>
            <a:r>
              <a:rPr lang="en-US" sz="2400" dirty="0"/>
              <a:t>large expansion of volunteer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New opportunities being explored in Hospice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New opportunities being explored for </a:t>
            </a:r>
            <a:br>
              <a:rPr lang="en-US" sz="2400" dirty="0"/>
            </a:br>
            <a:r>
              <a:rPr lang="en-US" sz="2400" dirty="0"/>
              <a:t>mentorship and 1:1 meetings in True North,</a:t>
            </a:r>
            <a:br>
              <a:rPr lang="en-US" sz="2400" dirty="0"/>
            </a:br>
            <a:r>
              <a:rPr lang="en-US" sz="2400" dirty="0"/>
              <a:t>other incarceration ministries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Possibility of new discussion groups in Independence Village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Number of service ministry related salvations has doubled in 2019 </a:t>
            </a:r>
            <a:r>
              <a:rPr lang="en-US" sz="2400" dirty="0"/>
              <a:t>-  emphasis on service ministries is bearing fruit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24311F-FB79-4C0E-AB40-0AA062F05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875129"/>
              </p:ext>
            </p:extLst>
          </p:nvPr>
        </p:nvGraphicFramePr>
        <p:xfrm>
          <a:off x="6175375" y="-65612"/>
          <a:ext cx="5657850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683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E5B3-8D4E-43BE-BA63-2B8D31DB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94891"/>
            <a:ext cx="11181272" cy="1595797"/>
          </a:xfrm>
        </p:spPr>
        <p:txBody>
          <a:bodyPr anchor="t">
            <a:normAutofit/>
          </a:bodyPr>
          <a:lstStyle/>
          <a:p>
            <a:r>
              <a:rPr lang="en-US" sz="4000" dirty="0"/>
              <a:t>True North Mentoring, Leadership and Forward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8F20E2-A149-493D-A52E-6FDA4C67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000664"/>
            <a:ext cx="11086381" cy="51762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Challenge</a:t>
            </a:r>
            <a:r>
              <a:rPr lang="en-US" sz="2400" dirty="0"/>
              <a:t>: Since resignation of sole True North employee, no additional mentorship is being explored at any facility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Engaged with Youth for Christ representatives on how to increase/improve follow up with incarcerated kids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Recommendation: Attempt to organize 1:1 mentorship with incarcerated youth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Challenge</a:t>
            </a:r>
            <a:r>
              <a:rPr lang="en-US" sz="2400" dirty="0"/>
              <a:t>: True North has shown increased hesitancy regarding working towards mentorship – no future direction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Engaged ODYS (</a:t>
            </a:r>
            <a:r>
              <a:rPr lang="en-US" sz="2200" dirty="0" err="1"/>
              <a:t>Xenos</a:t>
            </a:r>
            <a:r>
              <a:rPr lang="en-US" sz="2200" dirty="0"/>
              <a:t>?) employee on actual restrictions/regulations of mentorship meetings</a:t>
            </a:r>
          </a:p>
          <a:p>
            <a:pPr marL="932688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Recommendation: Review regulations with YFC, potentially set up mentorship outside of True North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056B-1D66-4009-938D-822BFC2FFBF8}"/>
              </a:ext>
            </a:extLst>
          </p:cNvPr>
          <p:cNvSpPr txBox="1"/>
          <p:nvPr/>
        </p:nvSpPr>
        <p:spPr>
          <a:xfrm>
            <a:off x="267419" y="5578473"/>
            <a:ext cx="1170927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Forward Path: Review all possible avenues to support mentorship at any NE Ohio detention facilities</a:t>
            </a:r>
          </a:p>
        </p:txBody>
      </p:sp>
    </p:spTree>
    <p:extLst>
      <p:ext uri="{BB962C8B-B14F-4D97-AF65-F5344CB8AC3E}">
        <p14:creationId xmlns:p14="http://schemas.microsoft.com/office/powerpoint/2010/main" val="27843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355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Service Ministry Update</vt:lpstr>
      <vt:lpstr>2019 Overview</vt:lpstr>
      <vt:lpstr>Service Ministries and Participation</vt:lpstr>
      <vt:lpstr>Influence, Effectiveness and Salvation</vt:lpstr>
      <vt:lpstr>Summary and Outlook</vt:lpstr>
      <vt:lpstr>True North Mentoring, Leadership and Forward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Chris</dc:creator>
  <cp:lastModifiedBy>Baker, Chris</cp:lastModifiedBy>
  <cp:revision>34</cp:revision>
  <dcterms:created xsi:type="dcterms:W3CDTF">2019-10-19T17:00:12Z</dcterms:created>
  <dcterms:modified xsi:type="dcterms:W3CDTF">2019-10-19T21:39:27Z</dcterms:modified>
</cp:coreProperties>
</file>