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59" r:id="rId4"/>
    <p:sldId id="266" r:id="rId5"/>
    <p:sldId id="258"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3" d="100"/>
          <a:sy n="83" d="100"/>
        </p:scale>
        <p:origin x="45" y="2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B9EBBA-996F-894A-B54A-D6246ED52CEA}" type="datetimeFigureOut">
              <a:rPr lang="en-US" smtClean="0"/>
              <a:pPr/>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80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6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095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0724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93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6/1/2019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038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6/1/2019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454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6/1/2019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5198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6/1/2019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34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6/1/2019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389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6/1/2019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2936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B482E8-6E0E-1B4F-B1FD-C69DB9E858D9}" type="datetimeFigureOut">
              <a:rPr lang="en-US" smtClean="0"/>
              <a:pPr/>
              <a:t>6/1/2019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56367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4BA0C938-1486-4635-9F6C-44D521FA6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942A7ABB-6A86-4A02-A072-FA82CDCE5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1E0689-C8FB-4E8F-9856-123B22504720}"/>
              </a:ext>
            </a:extLst>
          </p:cNvPr>
          <p:cNvSpPr>
            <a:spLocks noGrp="1"/>
          </p:cNvSpPr>
          <p:nvPr>
            <p:ph type="ctrTitle"/>
          </p:nvPr>
        </p:nvSpPr>
        <p:spPr>
          <a:xfrm>
            <a:off x="4365356" y="806365"/>
            <a:ext cx="7020747" cy="5229630"/>
          </a:xfrm>
        </p:spPr>
        <p:txBody>
          <a:bodyPr>
            <a:normAutofit/>
          </a:bodyPr>
          <a:lstStyle/>
          <a:p>
            <a:pPr algn="l"/>
            <a:r>
              <a:rPr lang="en-US" sz="10500" dirty="0"/>
              <a:t>Forgiveness</a:t>
            </a:r>
            <a:br>
              <a:rPr lang="en-US" sz="8000" dirty="0"/>
            </a:br>
            <a:r>
              <a:rPr lang="en-US" sz="8000" dirty="0"/>
              <a:t>From The Heart</a:t>
            </a:r>
          </a:p>
        </p:txBody>
      </p:sp>
      <p:sp>
        <p:nvSpPr>
          <p:cNvPr id="3" name="Subtitle 2">
            <a:extLst>
              <a:ext uri="{FF2B5EF4-FFF2-40B4-BE49-F238E27FC236}">
                <a16:creationId xmlns:a16="http://schemas.microsoft.com/office/drawing/2014/main" id="{312B729B-0D50-4DB2-A2B0-CDD53315992F}"/>
              </a:ext>
            </a:extLst>
          </p:cNvPr>
          <p:cNvSpPr>
            <a:spLocks noGrp="1"/>
          </p:cNvSpPr>
          <p:nvPr>
            <p:ph type="subTitle" idx="1"/>
          </p:nvPr>
        </p:nvSpPr>
        <p:spPr>
          <a:xfrm>
            <a:off x="788661" y="806365"/>
            <a:ext cx="2949542" cy="5229630"/>
          </a:xfrm>
        </p:spPr>
        <p:txBody>
          <a:bodyPr>
            <a:normAutofit/>
          </a:bodyPr>
          <a:lstStyle/>
          <a:p>
            <a:pPr algn="r"/>
            <a:r>
              <a:rPr lang="en-US" sz="2400">
                <a:solidFill>
                  <a:schemeClr val="tx1">
                    <a:lumMod val="75000"/>
                    <a:lumOff val="25000"/>
                  </a:schemeClr>
                </a:solidFill>
              </a:rPr>
              <a:t>Matthew 18:21-35</a:t>
            </a:r>
          </a:p>
        </p:txBody>
      </p:sp>
      <p:cxnSp>
        <p:nvCxnSpPr>
          <p:cNvPr id="16" name="Straight Connector 11">
            <a:extLst>
              <a:ext uri="{FF2B5EF4-FFF2-40B4-BE49-F238E27FC236}">
                <a16:creationId xmlns:a16="http://schemas.microsoft.com/office/drawing/2014/main" id="{B6916720-6D22-4D4B-BC19-23008C7DD4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276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A2FCA-6536-4D61-8AE4-0387386F5F55}"/>
              </a:ext>
            </a:extLst>
          </p:cNvPr>
          <p:cNvSpPr>
            <a:spLocks noGrp="1"/>
          </p:cNvSpPr>
          <p:nvPr>
            <p:ph type="title"/>
          </p:nvPr>
        </p:nvSpPr>
        <p:spPr>
          <a:xfrm>
            <a:off x="964788" y="804333"/>
            <a:ext cx="3391900" cy="5249334"/>
          </a:xfrm>
        </p:spPr>
        <p:txBody>
          <a:bodyPr>
            <a:normAutofit/>
          </a:bodyPr>
          <a:lstStyle/>
          <a:p>
            <a:pPr algn="r"/>
            <a:r>
              <a:rPr lang="en-US" sz="5400" dirty="0"/>
              <a:t>Ephesians 4:31-32</a:t>
            </a:r>
            <a:endParaRPr lang="en-US" dirty="0"/>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076292-1AD2-4BBF-B371-E864E6C00433}"/>
              </a:ext>
            </a:extLst>
          </p:cNvPr>
          <p:cNvSpPr>
            <a:spLocks noGrp="1"/>
          </p:cNvSpPr>
          <p:nvPr>
            <p:ph idx="1"/>
          </p:nvPr>
        </p:nvSpPr>
        <p:spPr>
          <a:xfrm>
            <a:off x="4999330" y="804333"/>
            <a:ext cx="6257721" cy="5249334"/>
          </a:xfrm>
        </p:spPr>
        <p:txBody>
          <a:bodyPr anchor="ctr">
            <a:normAutofit/>
          </a:bodyPr>
          <a:lstStyle/>
          <a:p>
            <a:pPr marL="128016" lvl="1" indent="0" fontAlgn="ctr">
              <a:buNone/>
            </a:pPr>
            <a:r>
              <a:rPr lang="en-US" sz="3600" baseline="30000" dirty="0"/>
              <a:t>31 </a:t>
            </a:r>
            <a:r>
              <a:rPr lang="en-US" sz="3600" dirty="0"/>
              <a:t>Let all bitterness and wrath and anger and clamor and slander be put away from you, along with all malice. </a:t>
            </a:r>
            <a:r>
              <a:rPr lang="en-US" sz="3600" baseline="30000" dirty="0"/>
              <a:t> 32 </a:t>
            </a:r>
            <a:r>
              <a:rPr lang="en-US" sz="3600" b="1" dirty="0"/>
              <a:t> </a:t>
            </a:r>
            <a:r>
              <a:rPr lang="en-US" sz="3600" dirty="0"/>
              <a:t>Be kind to one another, tender-hearted, forgiving each other, just as God in Christ also has forgiven you.</a:t>
            </a:r>
          </a:p>
        </p:txBody>
      </p:sp>
      <p:sp>
        <p:nvSpPr>
          <p:cNvPr id="12" name="TextBox 11">
            <a:extLst>
              <a:ext uri="{FF2B5EF4-FFF2-40B4-BE49-F238E27FC236}">
                <a16:creationId xmlns:a16="http://schemas.microsoft.com/office/drawing/2014/main" id="{724F164D-D94B-40C9-933A-CECB7032E7C0}"/>
              </a:ext>
            </a:extLst>
          </p:cNvPr>
          <p:cNvSpPr txBox="1"/>
          <p:nvPr/>
        </p:nvSpPr>
        <p:spPr>
          <a:xfrm>
            <a:off x="362564" y="3657602"/>
            <a:ext cx="11466871" cy="2769989"/>
          </a:xfrm>
          <a:prstGeom prst="rect">
            <a:avLst/>
          </a:prstGeom>
          <a:ln>
            <a:noFill/>
          </a:ln>
          <a:effectLst>
            <a:outerShdw blurRad="127000" dist="1905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lIns="914400" tIns="457200" rIns="914400" bIns="457200" rtlCol="0">
            <a:spAutoFit/>
          </a:bodyPr>
          <a:lstStyle/>
          <a:p>
            <a:pPr fontAlgn="ctr"/>
            <a:r>
              <a:rPr lang="en-US" sz="4000" dirty="0"/>
              <a:t>For God is working in you, giving you the desire and the power to do what pleases him.</a:t>
            </a:r>
            <a:br>
              <a:rPr lang="en-US" sz="4000" dirty="0"/>
            </a:br>
            <a:r>
              <a:rPr lang="en-US" sz="4000" dirty="0"/>
              <a:t>– Philippians 2:13</a:t>
            </a:r>
          </a:p>
        </p:txBody>
      </p:sp>
    </p:spTree>
    <p:extLst>
      <p:ext uri="{BB962C8B-B14F-4D97-AF65-F5344CB8AC3E}">
        <p14:creationId xmlns:p14="http://schemas.microsoft.com/office/powerpoint/2010/main" val="163607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709C-0F84-49A9-B7B7-F8C0191FC7D3}"/>
              </a:ext>
            </a:extLst>
          </p:cNvPr>
          <p:cNvSpPr>
            <a:spLocks noGrp="1"/>
          </p:cNvSpPr>
          <p:nvPr>
            <p:ph type="title"/>
          </p:nvPr>
        </p:nvSpPr>
        <p:spPr/>
        <p:txBody>
          <a:bodyPr/>
          <a:lstStyle/>
          <a:p>
            <a:r>
              <a:rPr lang="en-US" dirty="0"/>
              <a:t>Forgiveness from the heart – Summary</a:t>
            </a:r>
          </a:p>
        </p:txBody>
      </p:sp>
      <p:sp>
        <p:nvSpPr>
          <p:cNvPr id="3" name="Content Placeholder 2">
            <a:extLst>
              <a:ext uri="{FF2B5EF4-FFF2-40B4-BE49-F238E27FC236}">
                <a16:creationId xmlns:a16="http://schemas.microsoft.com/office/drawing/2014/main" id="{6FE6B382-6435-4EBC-AE8B-423A01A39E76}"/>
              </a:ext>
            </a:extLst>
          </p:cNvPr>
          <p:cNvSpPr>
            <a:spLocks noGrp="1"/>
          </p:cNvSpPr>
          <p:nvPr>
            <p:ph sz="half" idx="1"/>
          </p:nvPr>
        </p:nvSpPr>
        <p:spPr/>
        <p:txBody>
          <a:bodyPr>
            <a:normAutofit/>
          </a:bodyPr>
          <a:lstStyle/>
          <a:p>
            <a:r>
              <a:rPr lang="en-US" dirty="0"/>
              <a:t>Principles</a:t>
            </a:r>
          </a:p>
          <a:p>
            <a:pPr lvl="1"/>
            <a:r>
              <a:rPr lang="en-US" dirty="0"/>
              <a:t>We are the unforgiving servant</a:t>
            </a:r>
          </a:p>
          <a:p>
            <a:pPr lvl="1"/>
            <a:r>
              <a:rPr lang="en-US" dirty="0"/>
              <a:t>The amount we’ve been forgiven outweighs any wrongs against us</a:t>
            </a:r>
          </a:p>
          <a:p>
            <a:pPr lvl="1"/>
            <a:r>
              <a:rPr lang="en-US" dirty="0"/>
              <a:t>Forgiveness enables us to forgive</a:t>
            </a:r>
          </a:p>
          <a:p>
            <a:r>
              <a:rPr lang="en-US" dirty="0"/>
              <a:t>Signs We May Need to Forgive</a:t>
            </a:r>
          </a:p>
          <a:p>
            <a:pPr lvl="1"/>
            <a:r>
              <a:rPr lang="en-US" dirty="0"/>
              <a:t>Reliving Wrongs</a:t>
            </a:r>
          </a:p>
          <a:p>
            <a:pPr lvl="1"/>
            <a:r>
              <a:rPr lang="en-US" dirty="0"/>
              <a:t>Avoiding People</a:t>
            </a:r>
          </a:p>
          <a:p>
            <a:pPr lvl="1"/>
            <a:r>
              <a:rPr lang="en-US" dirty="0"/>
              <a:t>Extra-Sensitive to Others’ Sin Issues</a:t>
            </a:r>
          </a:p>
          <a:p>
            <a:pPr lvl="1"/>
            <a:r>
              <a:rPr lang="en-US" dirty="0"/>
              <a:t>Our Relationships are Lacking/Stagnant</a:t>
            </a:r>
          </a:p>
        </p:txBody>
      </p:sp>
      <p:sp>
        <p:nvSpPr>
          <p:cNvPr id="4" name="Content Placeholder 3">
            <a:extLst>
              <a:ext uri="{FF2B5EF4-FFF2-40B4-BE49-F238E27FC236}">
                <a16:creationId xmlns:a16="http://schemas.microsoft.com/office/drawing/2014/main" id="{7EB2E8CA-EC4D-4E5B-BFB2-ADEFEA112725}"/>
              </a:ext>
            </a:extLst>
          </p:cNvPr>
          <p:cNvSpPr>
            <a:spLocks noGrp="1"/>
          </p:cNvSpPr>
          <p:nvPr>
            <p:ph sz="half" idx="2"/>
          </p:nvPr>
        </p:nvSpPr>
        <p:spPr>
          <a:xfrm>
            <a:off x="5989319" y="2285999"/>
            <a:ext cx="5600008" cy="4336473"/>
          </a:xfrm>
        </p:spPr>
        <p:txBody>
          <a:bodyPr>
            <a:normAutofit/>
          </a:bodyPr>
          <a:lstStyle/>
          <a:p>
            <a:r>
              <a:rPr lang="en-US" dirty="0"/>
              <a:t>Results of Our Refusal to Forgive</a:t>
            </a:r>
          </a:p>
          <a:p>
            <a:pPr marL="470916" lvl="1" indent="-342900">
              <a:buFont typeface="+mj-lt"/>
              <a:buAutoNum type="arabicPeriod"/>
            </a:pPr>
            <a:r>
              <a:rPr lang="en-US" dirty="0"/>
              <a:t>God no longer supports us with joy or spiritual power.</a:t>
            </a:r>
          </a:p>
          <a:p>
            <a:pPr marL="470916" lvl="1" indent="-342900">
              <a:buFont typeface="+mj-lt"/>
              <a:buAutoNum type="arabicPeriod"/>
            </a:pPr>
            <a:r>
              <a:rPr lang="en-US" dirty="0"/>
              <a:t>We are handed over to “the torturers”</a:t>
            </a:r>
          </a:p>
          <a:p>
            <a:r>
              <a:rPr lang="en-US" dirty="0"/>
              <a:t>General Steps for Forgiving from the Heart</a:t>
            </a:r>
          </a:p>
          <a:p>
            <a:pPr marL="470916" lvl="1" indent="-342900">
              <a:buFont typeface="+mj-lt"/>
              <a:buAutoNum type="arabicPeriod"/>
            </a:pPr>
            <a:r>
              <a:rPr lang="en-US" dirty="0"/>
              <a:t>Ask God to reveal your own failings</a:t>
            </a:r>
          </a:p>
          <a:p>
            <a:pPr marL="470916" lvl="1" indent="-342900">
              <a:buFont typeface="+mj-lt"/>
              <a:buAutoNum type="arabicPeriod"/>
            </a:pPr>
            <a:r>
              <a:rPr lang="en-US" dirty="0"/>
              <a:t>Ask God for his power to forgive</a:t>
            </a:r>
          </a:p>
          <a:p>
            <a:pPr marL="653796" lvl="2" indent="-342900">
              <a:buFont typeface="+mj-lt"/>
              <a:buAutoNum type="arabicPeriod"/>
            </a:pPr>
            <a:r>
              <a:rPr lang="en-US" dirty="0"/>
              <a:t>Deal with any spiritual blocking caused by bitterness</a:t>
            </a:r>
          </a:p>
          <a:p>
            <a:pPr marL="470916" lvl="1" indent="-342900">
              <a:buFont typeface="+mj-lt"/>
              <a:buAutoNum type="arabicPeriod"/>
            </a:pPr>
            <a:r>
              <a:rPr lang="en-US" dirty="0"/>
              <a:t>Have a conversation with the other person</a:t>
            </a:r>
          </a:p>
          <a:p>
            <a:pPr marL="653796" lvl="2" indent="-342900">
              <a:buFont typeface="+mj-lt"/>
              <a:buAutoNum type="arabicPeriod"/>
            </a:pPr>
            <a:r>
              <a:rPr lang="en-US" dirty="0"/>
              <a:t>Seek restoration and apologize</a:t>
            </a:r>
          </a:p>
          <a:p>
            <a:pPr marL="653796" lvl="2" indent="-342900">
              <a:buFont typeface="+mj-lt"/>
              <a:buAutoNum type="arabicPeriod"/>
            </a:pPr>
            <a:r>
              <a:rPr lang="en-US" dirty="0"/>
              <a:t>Set boundaries if necessary</a:t>
            </a:r>
          </a:p>
          <a:p>
            <a:pPr marL="470916" lvl="1" indent="-342900">
              <a:buFont typeface="+mj-lt"/>
              <a:buAutoNum type="arabicPeriod"/>
            </a:pPr>
            <a:r>
              <a:rPr lang="en-US" dirty="0"/>
              <a:t>Open your life up to them and work at strengthening the relationship</a:t>
            </a:r>
          </a:p>
          <a:p>
            <a:pPr lvl="1"/>
            <a:endParaRPr lang="en-US" dirty="0"/>
          </a:p>
          <a:p>
            <a:pPr lvl="1"/>
            <a:endParaRPr lang="en-US" dirty="0"/>
          </a:p>
        </p:txBody>
      </p:sp>
    </p:spTree>
    <p:extLst>
      <p:ext uri="{BB962C8B-B14F-4D97-AF65-F5344CB8AC3E}">
        <p14:creationId xmlns:p14="http://schemas.microsoft.com/office/powerpoint/2010/main" val="406803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3C986-C543-484C-BE52-0FDCB8315A97}"/>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Matthew 18:21-22</a:t>
            </a:r>
          </a:p>
        </p:txBody>
      </p:sp>
      <p:sp>
        <p:nvSpPr>
          <p:cNvPr id="3" name="Content Placeholder 2">
            <a:extLst>
              <a:ext uri="{FF2B5EF4-FFF2-40B4-BE49-F238E27FC236}">
                <a16:creationId xmlns:a16="http://schemas.microsoft.com/office/drawing/2014/main" id="{9AB2A9F3-8538-41A5-B210-4856F3A15A77}"/>
              </a:ext>
            </a:extLst>
          </p:cNvPr>
          <p:cNvSpPr>
            <a:spLocks noGrp="1"/>
          </p:cNvSpPr>
          <p:nvPr>
            <p:ph idx="1"/>
          </p:nvPr>
        </p:nvSpPr>
        <p:spPr>
          <a:xfrm>
            <a:off x="4951048" y="804333"/>
            <a:ext cx="6306003" cy="5249334"/>
          </a:xfrm>
        </p:spPr>
        <p:txBody>
          <a:bodyPr anchor="ctr">
            <a:normAutofit fontScale="92500" lnSpcReduction="10000"/>
          </a:bodyPr>
          <a:lstStyle/>
          <a:p>
            <a:pPr marL="0" indent="0">
              <a:buNone/>
            </a:pPr>
            <a:r>
              <a:rPr lang="en-US" sz="4800" baseline="30000" dirty="0"/>
              <a:t>21</a:t>
            </a:r>
            <a:r>
              <a:rPr lang="en-US" sz="4800" dirty="0"/>
              <a:t> Then Peter came and said to Him, “Lord, how often shall my brother sin against me and I forgive him? Up to seven times?” </a:t>
            </a:r>
            <a:r>
              <a:rPr lang="en-US" sz="4800" baseline="30000" dirty="0"/>
              <a:t>22</a:t>
            </a:r>
            <a:r>
              <a:rPr lang="en-US" sz="4800" dirty="0"/>
              <a:t> Jesus said to him, “I do not say to you, up to seven times, but up to seventy times seven.</a:t>
            </a:r>
          </a:p>
        </p:txBody>
      </p:sp>
    </p:spTree>
    <p:extLst>
      <p:ext uri="{BB962C8B-B14F-4D97-AF65-F5344CB8AC3E}">
        <p14:creationId xmlns:p14="http://schemas.microsoft.com/office/powerpoint/2010/main" val="237637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2F3BE-AAF2-490A-8C3A-3DA3D04B68A7}"/>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Matthew 18:23-27</a:t>
            </a:r>
          </a:p>
        </p:txBody>
      </p:sp>
      <p:sp>
        <p:nvSpPr>
          <p:cNvPr id="3" name="Content Placeholder 2">
            <a:extLst>
              <a:ext uri="{FF2B5EF4-FFF2-40B4-BE49-F238E27FC236}">
                <a16:creationId xmlns:a16="http://schemas.microsoft.com/office/drawing/2014/main" id="{7A35AE7E-C9D2-47AA-B0F9-3498C2E9F8BE}"/>
              </a:ext>
            </a:extLst>
          </p:cNvPr>
          <p:cNvSpPr>
            <a:spLocks noGrp="1"/>
          </p:cNvSpPr>
          <p:nvPr>
            <p:ph idx="1"/>
          </p:nvPr>
        </p:nvSpPr>
        <p:spPr>
          <a:xfrm>
            <a:off x="4951048" y="804333"/>
            <a:ext cx="6306003" cy="5249334"/>
          </a:xfrm>
        </p:spPr>
        <p:txBody>
          <a:bodyPr anchor="ctr">
            <a:normAutofit lnSpcReduction="10000"/>
          </a:bodyPr>
          <a:lstStyle/>
          <a:p>
            <a:pPr marL="0" indent="0">
              <a:buNone/>
            </a:pPr>
            <a:r>
              <a:rPr lang="en-US" sz="2800" baseline="30000" dirty="0"/>
              <a:t>23</a:t>
            </a:r>
            <a:r>
              <a:rPr lang="en-US" sz="2800" dirty="0"/>
              <a:t> “For this reason the kingdom of heaven may be compared to a king who wished to settle accounts with his slaves. </a:t>
            </a:r>
            <a:r>
              <a:rPr lang="en-US" sz="2800" baseline="30000" dirty="0"/>
              <a:t>24</a:t>
            </a:r>
            <a:r>
              <a:rPr lang="en-US" sz="2800" dirty="0"/>
              <a:t> When he had begun to settle them, one who owed him ten thousand talents was brought to him. </a:t>
            </a:r>
            <a:r>
              <a:rPr lang="en-US" sz="2800" baseline="30000" dirty="0"/>
              <a:t>25</a:t>
            </a:r>
            <a:r>
              <a:rPr lang="en-US" sz="2800" dirty="0"/>
              <a:t> But since he  did not have the means to repay, his lord commanded him to be sold, along with his wife and children and all that he had, and repayment to be made. </a:t>
            </a:r>
            <a:r>
              <a:rPr lang="en-US" sz="2800" baseline="30000" dirty="0"/>
              <a:t>26</a:t>
            </a:r>
            <a:r>
              <a:rPr lang="en-US" sz="2800" dirty="0"/>
              <a:t> So the slave fell to the ground and prostrated himself before him, saying, ‘Have patience with me and I will repay you everything.’ </a:t>
            </a:r>
            <a:r>
              <a:rPr lang="en-US" sz="2800" baseline="30000" dirty="0"/>
              <a:t>27</a:t>
            </a:r>
            <a:r>
              <a:rPr lang="en-US" sz="2800" dirty="0"/>
              <a:t> And the lord of that slave felt compassion and released him and forgave him the debt.</a:t>
            </a:r>
          </a:p>
        </p:txBody>
      </p:sp>
    </p:spTree>
    <p:extLst>
      <p:ext uri="{BB962C8B-B14F-4D97-AF65-F5344CB8AC3E}">
        <p14:creationId xmlns:p14="http://schemas.microsoft.com/office/powerpoint/2010/main" val="3325429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2F3BE-AAF2-490A-8C3A-3DA3D04B68A7}"/>
              </a:ext>
            </a:extLst>
          </p:cNvPr>
          <p:cNvSpPr>
            <a:spLocks noGrp="1"/>
          </p:cNvSpPr>
          <p:nvPr>
            <p:ph type="title"/>
          </p:nvPr>
        </p:nvSpPr>
        <p:spPr>
          <a:xfrm>
            <a:off x="964788" y="804333"/>
            <a:ext cx="3391900" cy="5249334"/>
          </a:xfrm>
        </p:spPr>
        <p:txBody>
          <a:bodyPr>
            <a:normAutofit/>
          </a:bodyPr>
          <a:lstStyle/>
          <a:p>
            <a:pPr algn="r"/>
            <a:r>
              <a:rPr lang="en-US" dirty="0"/>
              <a:t>Philippians 2:3-8</a:t>
            </a:r>
          </a:p>
        </p:txBody>
      </p:sp>
      <p:cxnSp>
        <p:nvCxnSpPr>
          <p:cNvPr id="17" name="Straight Connector 16">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35AE7E-C9D2-47AA-B0F9-3498C2E9F8BE}"/>
              </a:ext>
            </a:extLst>
          </p:cNvPr>
          <p:cNvSpPr>
            <a:spLocks noGrp="1"/>
          </p:cNvSpPr>
          <p:nvPr>
            <p:ph idx="1"/>
          </p:nvPr>
        </p:nvSpPr>
        <p:spPr>
          <a:xfrm>
            <a:off x="4999330" y="804333"/>
            <a:ext cx="6257721" cy="5249334"/>
          </a:xfrm>
        </p:spPr>
        <p:txBody>
          <a:bodyPr anchor="ctr">
            <a:normAutofit lnSpcReduction="10000"/>
          </a:bodyPr>
          <a:lstStyle/>
          <a:p>
            <a:pPr marL="0" indent="0">
              <a:buNone/>
            </a:pPr>
            <a:r>
              <a:rPr lang="en-US" sz="2800" baseline="30000" dirty="0"/>
              <a:t>3</a:t>
            </a:r>
            <a:r>
              <a:rPr lang="en-US" sz="2800" dirty="0"/>
              <a:t> Do nothing from  selfishness or empty conceit, but with humility of mind regard one another as more important than yourselves; </a:t>
            </a:r>
            <a:r>
              <a:rPr lang="en-US" sz="2800" baseline="30000" dirty="0"/>
              <a:t>4</a:t>
            </a:r>
            <a:r>
              <a:rPr lang="en-US" sz="2800" dirty="0"/>
              <a:t>  do not merely look out for your own personal interests, but also for the interests of others. </a:t>
            </a:r>
            <a:r>
              <a:rPr lang="en-US" sz="2800" baseline="30000" dirty="0"/>
              <a:t>5</a:t>
            </a:r>
            <a:r>
              <a:rPr lang="en-US" sz="2800" dirty="0"/>
              <a:t>  Have this attitude in yourselves which was also in Christ Jesus, </a:t>
            </a:r>
            <a:r>
              <a:rPr lang="en-US" sz="2800" baseline="30000" dirty="0"/>
              <a:t>6</a:t>
            </a:r>
            <a:r>
              <a:rPr lang="en-US" sz="2800" dirty="0"/>
              <a:t> who, although He existed in the form of God, did not regard equality with God a thing to be grasped, </a:t>
            </a:r>
            <a:r>
              <a:rPr lang="en-US" sz="2800" baseline="30000" dirty="0"/>
              <a:t>7</a:t>
            </a:r>
            <a:r>
              <a:rPr lang="en-US" sz="2800" dirty="0"/>
              <a:t> but  emptied Himself, taking the form of a bond-servant, and being made in the likeness of men. </a:t>
            </a:r>
            <a:r>
              <a:rPr lang="en-US" sz="2800" baseline="30000" dirty="0"/>
              <a:t>8</a:t>
            </a:r>
            <a:r>
              <a:rPr lang="en-US" sz="2800" dirty="0"/>
              <a:t> Being found in appearance as a man, He humbled Himself by becoming obedient to the point of death, even death on a cross.</a:t>
            </a:r>
          </a:p>
        </p:txBody>
      </p:sp>
    </p:spTree>
    <p:extLst>
      <p:ext uri="{BB962C8B-B14F-4D97-AF65-F5344CB8AC3E}">
        <p14:creationId xmlns:p14="http://schemas.microsoft.com/office/powerpoint/2010/main" val="320510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2F3BE-AAF2-490A-8C3A-3DA3D04B68A7}"/>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Matthew 18:28-30</a:t>
            </a:r>
          </a:p>
        </p:txBody>
      </p:sp>
      <p:sp>
        <p:nvSpPr>
          <p:cNvPr id="3" name="Content Placeholder 2">
            <a:extLst>
              <a:ext uri="{FF2B5EF4-FFF2-40B4-BE49-F238E27FC236}">
                <a16:creationId xmlns:a16="http://schemas.microsoft.com/office/drawing/2014/main" id="{7A35AE7E-C9D2-47AA-B0F9-3498C2E9F8BE}"/>
              </a:ext>
            </a:extLst>
          </p:cNvPr>
          <p:cNvSpPr>
            <a:spLocks noGrp="1"/>
          </p:cNvSpPr>
          <p:nvPr>
            <p:ph idx="1"/>
          </p:nvPr>
        </p:nvSpPr>
        <p:spPr>
          <a:xfrm>
            <a:off x="4951048" y="804333"/>
            <a:ext cx="6306003" cy="5249334"/>
          </a:xfrm>
        </p:spPr>
        <p:txBody>
          <a:bodyPr anchor="ctr">
            <a:normAutofit fontScale="92500" lnSpcReduction="10000"/>
          </a:bodyPr>
          <a:lstStyle/>
          <a:p>
            <a:pPr marL="0" indent="0">
              <a:buNone/>
            </a:pPr>
            <a:r>
              <a:rPr lang="en-US" sz="3600" baseline="30000" dirty="0"/>
              <a:t>28</a:t>
            </a:r>
            <a:r>
              <a:rPr lang="en-US" sz="3600" dirty="0"/>
              <a:t> But that slave went out and found one of his fellow slaves who owed him a hundred denarii; and he seized him and began to choke him, saying, ‘Pay back what you owe.’ </a:t>
            </a:r>
            <a:r>
              <a:rPr lang="en-US" sz="3600" baseline="30000" dirty="0"/>
              <a:t>29</a:t>
            </a:r>
            <a:r>
              <a:rPr lang="en-US" sz="3600" dirty="0"/>
              <a:t> So his fellow slave fell to the ground and began to plead with him, saying, ‘Have patience with me and I will repay you.’ </a:t>
            </a:r>
            <a:r>
              <a:rPr lang="en-US" sz="3600" baseline="30000" dirty="0"/>
              <a:t>30</a:t>
            </a:r>
            <a:r>
              <a:rPr lang="en-US" sz="3600" dirty="0"/>
              <a:t> But he was unwilling and went and threw him in prison until he should pay back what was owed.</a:t>
            </a:r>
          </a:p>
        </p:txBody>
      </p:sp>
    </p:spTree>
    <p:extLst>
      <p:ext uri="{BB962C8B-B14F-4D97-AF65-F5344CB8AC3E}">
        <p14:creationId xmlns:p14="http://schemas.microsoft.com/office/powerpoint/2010/main" val="378632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A2FCA-6536-4D61-8AE4-0387386F5F55}"/>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rPr>
              <a:t>Matthew 18:31-35</a:t>
            </a:r>
          </a:p>
        </p:txBody>
      </p:sp>
      <p:sp>
        <p:nvSpPr>
          <p:cNvPr id="3" name="Content Placeholder 2">
            <a:extLst>
              <a:ext uri="{FF2B5EF4-FFF2-40B4-BE49-F238E27FC236}">
                <a16:creationId xmlns:a16="http://schemas.microsoft.com/office/drawing/2014/main" id="{1C076292-1AD2-4BBF-B371-E864E6C00433}"/>
              </a:ext>
            </a:extLst>
          </p:cNvPr>
          <p:cNvSpPr>
            <a:spLocks noGrp="1"/>
          </p:cNvSpPr>
          <p:nvPr>
            <p:ph idx="1"/>
          </p:nvPr>
        </p:nvSpPr>
        <p:spPr>
          <a:xfrm>
            <a:off x="4951048" y="804333"/>
            <a:ext cx="6306003" cy="5249334"/>
          </a:xfrm>
        </p:spPr>
        <p:txBody>
          <a:bodyPr anchor="ctr">
            <a:normAutofit lnSpcReduction="10000"/>
          </a:bodyPr>
          <a:lstStyle/>
          <a:p>
            <a:r>
              <a:rPr lang="en-US" sz="2800" baseline="30000" dirty="0"/>
              <a:t>31</a:t>
            </a:r>
            <a:r>
              <a:rPr lang="en-US" sz="2800" dirty="0"/>
              <a:t> So when his fellow slaves saw what had happened, they were deeply grieved and came and reported to their lord all that had happened. </a:t>
            </a:r>
            <a:r>
              <a:rPr lang="en-US" sz="2800" baseline="30000" dirty="0"/>
              <a:t>32</a:t>
            </a:r>
            <a:r>
              <a:rPr lang="en-US" sz="2800" dirty="0"/>
              <a:t> Then summoning him, his lord said to him, ‘You wicked slave, I forgave you all that debt because you pleaded with me. </a:t>
            </a:r>
            <a:r>
              <a:rPr lang="en-US" sz="2800" baseline="30000" dirty="0"/>
              <a:t>33</a:t>
            </a:r>
            <a:r>
              <a:rPr lang="en-US" sz="2800" dirty="0"/>
              <a:t> Should you not also have had mercy on your fellow slave, in the same way that I had mercy on you?’ </a:t>
            </a:r>
            <a:r>
              <a:rPr lang="en-US" sz="2800" baseline="30000" dirty="0"/>
              <a:t>34</a:t>
            </a:r>
            <a:r>
              <a:rPr lang="en-US" sz="2800" dirty="0"/>
              <a:t> And his lord, moved with anger, handed him over to the torturers until he should repay all that was owed him. </a:t>
            </a:r>
            <a:r>
              <a:rPr lang="en-US" sz="2800" baseline="30000" dirty="0"/>
              <a:t>35</a:t>
            </a:r>
            <a:r>
              <a:rPr lang="en-US" sz="2800" dirty="0"/>
              <a:t> My heavenly Father will also do the same to you, if each of you does not forgive his brother from your heart.”</a:t>
            </a:r>
          </a:p>
        </p:txBody>
      </p:sp>
      <p:sp>
        <p:nvSpPr>
          <p:cNvPr id="4" name="TextBox 3">
            <a:extLst>
              <a:ext uri="{FF2B5EF4-FFF2-40B4-BE49-F238E27FC236}">
                <a16:creationId xmlns:a16="http://schemas.microsoft.com/office/drawing/2014/main" id="{54370693-9D22-43C9-BE2E-6872979B99D7}"/>
              </a:ext>
            </a:extLst>
          </p:cNvPr>
          <p:cNvSpPr txBox="1"/>
          <p:nvPr/>
        </p:nvSpPr>
        <p:spPr>
          <a:xfrm>
            <a:off x="362564" y="4092680"/>
            <a:ext cx="11466871" cy="2400657"/>
          </a:xfrm>
          <a:prstGeom prst="rect">
            <a:avLst/>
          </a:prstGeom>
          <a:ln>
            <a:noFill/>
          </a:ln>
          <a:effectLst>
            <a:outerShdw blurRad="50800" dist="1905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lIns="914400" tIns="457200" rIns="914400" bIns="457200" rtlCol="0">
            <a:spAutoFit/>
          </a:bodyPr>
          <a:lstStyle/>
          <a:p>
            <a:r>
              <a:rPr lang="en-US" sz="3200" i="1" dirty="0"/>
              <a:t>But He gives a greater grace. Therefore it says, “God is opposed to the proud, but gives grace to the humble.”</a:t>
            </a:r>
          </a:p>
          <a:p>
            <a:r>
              <a:rPr lang="en-US" sz="3200" dirty="0"/>
              <a:t>- James 4:6</a:t>
            </a:r>
          </a:p>
        </p:txBody>
      </p:sp>
    </p:spTree>
    <p:extLst>
      <p:ext uri="{BB962C8B-B14F-4D97-AF65-F5344CB8AC3E}">
        <p14:creationId xmlns:p14="http://schemas.microsoft.com/office/powerpoint/2010/main" val="73117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A2FCA-6536-4D61-8AE4-0387386F5F55}"/>
              </a:ext>
            </a:extLst>
          </p:cNvPr>
          <p:cNvSpPr>
            <a:spLocks noGrp="1"/>
          </p:cNvSpPr>
          <p:nvPr>
            <p:ph type="title"/>
          </p:nvPr>
        </p:nvSpPr>
        <p:spPr>
          <a:xfrm>
            <a:off x="964788" y="804333"/>
            <a:ext cx="3391900" cy="5249334"/>
          </a:xfrm>
        </p:spPr>
        <p:txBody>
          <a:bodyPr>
            <a:normAutofit/>
          </a:bodyPr>
          <a:lstStyle/>
          <a:p>
            <a:pPr algn="r"/>
            <a:r>
              <a:rPr lang="en-US" dirty="0"/>
              <a:t>Hebrews 12:15</a:t>
            </a:r>
          </a:p>
        </p:txBody>
      </p:sp>
      <p:cxnSp>
        <p:nvCxnSpPr>
          <p:cNvPr id="26" name="Straight Connector 25">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076292-1AD2-4BBF-B371-E864E6C00433}"/>
              </a:ext>
            </a:extLst>
          </p:cNvPr>
          <p:cNvSpPr>
            <a:spLocks noGrp="1"/>
          </p:cNvSpPr>
          <p:nvPr>
            <p:ph idx="1"/>
          </p:nvPr>
        </p:nvSpPr>
        <p:spPr>
          <a:xfrm>
            <a:off x="4999330" y="804333"/>
            <a:ext cx="6257721" cy="5249334"/>
          </a:xfrm>
        </p:spPr>
        <p:txBody>
          <a:bodyPr anchor="ctr">
            <a:normAutofit/>
          </a:bodyPr>
          <a:lstStyle/>
          <a:p>
            <a:pPr fontAlgn="ctr"/>
            <a:r>
              <a:rPr lang="en-US" sz="4800" dirty="0"/>
              <a:t>See to it that no one comes short of the grace of God; that no root of bitterness springing up causes trouble, and by it many be defiled;</a:t>
            </a:r>
          </a:p>
        </p:txBody>
      </p:sp>
      <p:sp>
        <p:nvSpPr>
          <p:cNvPr id="11" name="TextBox 10">
            <a:extLst>
              <a:ext uri="{FF2B5EF4-FFF2-40B4-BE49-F238E27FC236}">
                <a16:creationId xmlns:a16="http://schemas.microsoft.com/office/drawing/2014/main" id="{1DA6020A-2FB6-416D-8103-CE0992668595}"/>
              </a:ext>
            </a:extLst>
          </p:cNvPr>
          <p:cNvSpPr txBox="1"/>
          <p:nvPr/>
        </p:nvSpPr>
        <p:spPr>
          <a:xfrm>
            <a:off x="362564" y="3657602"/>
            <a:ext cx="11466871" cy="2646878"/>
          </a:xfrm>
          <a:prstGeom prst="rect">
            <a:avLst/>
          </a:prstGeom>
          <a:ln>
            <a:noFill/>
          </a:ln>
          <a:effectLst>
            <a:outerShdw blurRad="127000" dist="1905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lIns="914400" tIns="457200" rIns="914400" bIns="457200" rtlCol="0">
            <a:spAutoFit/>
          </a:bodyPr>
          <a:lstStyle/>
          <a:p>
            <a:r>
              <a:rPr lang="en-US" sz="2800" i="1" dirty="0"/>
              <a:t>And I am convinced that nothing can ever separate us from God’s love. Neither death nor life, neither angels nor demons, neither our fears for today nor our worries about tomorrow—not even the powers of hell can separate us from God’s love. – Romans 8:38</a:t>
            </a:r>
          </a:p>
        </p:txBody>
      </p:sp>
      <p:sp>
        <p:nvSpPr>
          <p:cNvPr id="13" name="TextBox 12">
            <a:extLst>
              <a:ext uri="{FF2B5EF4-FFF2-40B4-BE49-F238E27FC236}">
                <a16:creationId xmlns:a16="http://schemas.microsoft.com/office/drawing/2014/main" id="{71351FE1-2A7E-4E58-8E09-C99D09D0DCF9}"/>
              </a:ext>
            </a:extLst>
          </p:cNvPr>
          <p:cNvSpPr txBox="1"/>
          <p:nvPr/>
        </p:nvSpPr>
        <p:spPr>
          <a:xfrm>
            <a:off x="588704" y="3965138"/>
            <a:ext cx="11466871" cy="2585323"/>
          </a:xfrm>
          <a:prstGeom prst="rect">
            <a:avLst/>
          </a:prstGeom>
          <a:ln/>
          <a:effectLst>
            <a:outerShdw blurRad="127000" dist="190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square" lIns="914400" tIns="457200" rIns="914400" bIns="457200" rtlCol="0">
            <a:spAutoFit/>
          </a:bodyPr>
          <a:lstStyle/>
          <a:p>
            <a:r>
              <a:rPr lang="en-US" sz="3600" dirty="0"/>
              <a:t>"But the goal of our instruction is love from a pure heart and a good conscience and a sincere faith.“</a:t>
            </a:r>
            <a:br>
              <a:rPr lang="en-US" sz="3600" dirty="0"/>
            </a:br>
            <a:r>
              <a:rPr lang="en-US" sz="3600" dirty="0"/>
              <a:t>– 1 Timothy 1:5</a:t>
            </a:r>
            <a:endParaRPr lang="en-US" sz="5400" dirty="0"/>
          </a:p>
        </p:txBody>
      </p:sp>
    </p:spTree>
    <p:extLst>
      <p:ext uri="{BB962C8B-B14F-4D97-AF65-F5344CB8AC3E}">
        <p14:creationId xmlns:p14="http://schemas.microsoft.com/office/powerpoint/2010/main" val="198261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3" grpId="0" animBg="1"/>
      <p:bldP spid="1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2F3BE-AAF2-490A-8C3A-3DA3D04B68A7}"/>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rPr>
              <a:t>Matthew 18:34-35</a:t>
            </a:r>
          </a:p>
        </p:txBody>
      </p:sp>
      <p:sp>
        <p:nvSpPr>
          <p:cNvPr id="3" name="Content Placeholder 2">
            <a:extLst>
              <a:ext uri="{FF2B5EF4-FFF2-40B4-BE49-F238E27FC236}">
                <a16:creationId xmlns:a16="http://schemas.microsoft.com/office/drawing/2014/main" id="{7A35AE7E-C9D2-47AA-B0F9-3498C2E9F8BE}"/>
              </a:ext>
            </a:extLst>
          </p:cNvPr>
          <p:cNvSpPr>
            <a:spLocks noGrp="1"/>
          </p:cNvSpPr>
          <p:nvPr>
            <p:ph idx="1"/>
          </p:nvPr>
        </p:nvSpPr>
        <p:spPr>
          <a:xfrm>
            <a:off x="4951048" y="804333"/>
            <a:ext cx="6306003" cy="5249334"/>
          </a:xfrm>
        </p:spPr>
        <p:txBody>
          <a:bodyPr anchor="ctr">
            <a:normAutofit/>
          </a:bodyPr>
          <a:lstStyle/>
          <a:p>
            <a:pPr fontAlgn="ctr"/>
            <a:r>
              <a:rPr lang="en-US" sz="4000" baseline="30000" dirty="0"/>
              <a:t>34 </a:t>
            </a:r>
            <a:r>
              <a:rPr lang="en-US" sz="4000" dirty="0"/>
              <a:t>And his lord, moved with anger, handed him over to the torturers until he should repay all that was owed him. </a:t>
            </a:r>
            <a:r>
              <a:rPr lang="en-US" sz="4000" baseline="30000" dirty="0"/>
              <a:t>35</a:t>
            </a:r>
            <a:r>
              <a:rPr lang="en-US" sz="4000" dirty="0"/>
              <a:t> My heavenly Father will also do the same to you, if each of you does not forgive his brother from your heart.”</a:t>
            </a:r>
          </a:p>
        </p:txBody>
      </p:sp>
    </p:spTree>
    <p:extLst>
      <p:ext uri="{BB962C8B-B14F-4D97-AF65-F5344CB8AC3E}">
        <p14:creationId xmlns:p14="http://schemas.microsoft.com/office/powerpoint/2010/main" val="122759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A2FCA-6536-4D61-8AE4-0387386F5F55}"/>
              </a:ext>
            </a:extLst>
          </p:cNvPr>
          <p:cNvSpPr>
            <a:spLocks noGrp="1"/>
          </p:cNvSpPr>
          <p:nvPr>
            <p:ph type="title"/>
          </p:nvPr>
        </p:nvSpPr>
        <p:spPr>
          <a:xfrm>
            <a:off x="964788" y="804333"/>
            <a:ext cx="3391900" cy="5249334"/>
          </a:xfrm>
        </p:spPr>
        <p:txBody>
          <a:bodyPr>
            <a:normAutofit/>
          </a:bodyPr>
          <a:lstStyle/>
          <a:p>
            <a:pPr algn="r"/>
            <a:r>
              <a:rPr lang="en-US" dirty="0"/>
              <a:t>Ephesians 4:26-27</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076292-1AD2-4BBF-B371-E864E6C00433}"/>
              </a:ext>
            </a:extLst>
          </p:cNvPr>
          <p:cNvSpPr>
            <a:spLocks noGrp="1"/>
          </p:cNvSpPr>
          <p:nvPr>
            <p:ph idx="1"/>
          </p:nvPr>
        </p:nvSpPr>
        <p:spPr>
          <a:xfrm>
            <a:off x="4999330" y="804333"/>
            <a:ext cx="6257721" cy="5249334"/>
          </a:xfrm>
        </p:spPr>
        <p:txBody>
          <a:bodyPr anchor="ctr">
            <a:normAutofit/>
          </a:bodyPr>
          <a:lstStyle/>
          <a:p>
            <a:pPr fontAlgn="ctr"/>
            <a:r>
              <a:rPr lang="en-US" sz="4400" baseline="30000" dirty="0"/>
              <a:t>26 </a:t>
            </a:r>
            <a:r>
              <a:rPr lang="en-US" sz="4400" dirty="0"/>
              <a:t>And “don’t sin by letting anger control you.” Don’t let the sun go down while you are still angry, </a:t>
            </a:r>
            <a:r>
              <a:rPr lang="en-US" sz="4400" baseline="30000" dirty="0"/>
              <a:t> 27 </a:t>
            </a:r>
            <a:r>
              <a:rPr lang="en-US" sz="4400" b="1" dirty="0"/>
              <a:t> </a:t>
            </a:r>
            <a:r>
              <a:rPr lang="en-US" sz="4400" dirty="0"/>
              <a:t>for anger gives a foothold to the devil.</a:t>
            </a:r>
          </a:p>
        </p:txBody>
      </p:sp>
      <p:sp>
        <p:nvSpPr>
          <p:cNvPr id="12" name="TextBox 11">
            <a:extLst>
              <a:ext uri="{FF2B5EF4-FFF2-40B4-BE49-F238E27FC236}">
                <a16:creationId xmlns:a16="http://schemas.microsoft.com/office/drawing/2014/main" id="{B2DB3830-9F73-49B4-8DBE-5EF1A3783BE0}"/>
              </a:ext>
            </a:extLst>
          </p:cNvPr>
          <p:cNvSpPr txBox="1"/>
          <p:nvPr/>
        </p:nvSpPr>
        <p:spPr>
          <a:xfrm>
            <a:off x="362564" y="3657602"/>
            <a:ext cx="11466871" cy="2585323"/>
          </a:xfrm>
          <a:prstGeom prst="rect">
            <a:avLst/>
          </a:prstGeom>
          <a:ln>
            <a:noFill/>
          </a:ln>
          <a:effectLst>
            <a:outerShdw blurRad="127000" dist="1905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lIns="914400" tIns="457200" rIns="914400" bIns="457200" rtlCol="0">
            <a:spAutoFit/>
          </a:bodyPr>
          <a:lstStyle/>
          <a:p>
            <a:pPr fontAlgn="ctr"/>
            <a:r>
              <a:rPr lang="en-US" sz="3600" dirty="0"/>
              <a:t>Be of sober spirit, be on the alert. Your adversary, the devil, prowls around like a roaring lion, seeking someone to devour. – 1 Peter 5:8</a:t>
            </a:r>
          </a:p>
        </p:txBody>
      </p:sp>
      <p:sp>
        <p:nvSpPr>
          <p:cNvPr id="14" name="TextBox 13">
            <a:extLst>
              <a:ext uri="{FF2B5EF4-FFF2-40B4-BE49-F238E27FC236}">
                <a16:creationId xmlns:a16="http://schemas.microsoft.com/office/drawing/2014/main" id="{5F5F9C1D-58D2-4D2A-AC5A-5E38A89BD3A3}"/>
              </a:ext>
            </a:extLst>
          </p:cNvPr>
          <p:cNvSpPr txBox="1"/>
          <p:nvPr/>
        </p:nvSpPr>
        <p:spPr>
          <a:xfrm>
            <a:off x="588704" y="3965138"/>
            <a:ext cx="11466871" cy="2646878"/>
          </a:xfrm>
          <a:prstGeom prst="rect">
            <a:avLst/>
          </a:prstGeom>
          <a:ln/>
          <a:effectLst>
            <a:outerShdw blurRad="127000" dist="190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square" lIns="914400" tIns="457200" rIns="914400" bIns="457200" rtlCol="0">
            <a:spAutoFit/>
          </a:bodyPr>
          <a:lstStyle/>
          <a:p>
            <a:r>
              <a:rPr lang="en-US" sz="2800" dirty="0"/>
              <a:t>For our struggle is not against flesh and blood, but against the rulers, against the powers, against the world forces of this darkness, against the spiritual </a:t>
            </a:r>
            <a:r>
              <a:rPr lang="en-US" sz="2800" i="1" dirty="0"/>
              <a:t>forces</a:t>
            </a:r>
            <a:r>
              <a:rPr lang="en-US" sz="2800" dirty="0"/>
              <a:t> of wickedness in the heavenly </a:t>
            </a:r>
            <a:r>
              <a:rPr lang="en-US" sz="2800" i="1" dirty="0"/>
              <a:t>places</a:t>
            </a:r>
            <a:r>
              <a:rPr lang="en-US" sz="2800" dirty="0"/>
              <a:t>.</a:t>
            </a:r>
          </a:p>
          <a:p>
            <a:r>
              <a:rPr lang="en-US" sz="2800" dirty="0"/>
              <a:t>– Ephesians 6:12</a:t>
            </a:r>
            <a:endParaRPr lang="en-US" sz="7200" dirty="0"/>
          </a:p>
        </p:txBody>
      </p:sp>
    </p:spTree>
    <p:extLst>
      <p:ext uri="{BB962C8B-B14F-4D97-AF65-F5344CB8AC3E}">
        <p14:creationId xmlns:p14="http://schemas.microsoft.com/office/powerpoint/2010/main" val="360883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870</TotalTime>
  <Words>724</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Tw Cen MT</vt:lpstr>
      <vt:lpstr>Tw Cen MT Condensed</vt:lpstr>
      <vt:lpstr>Wingdings 3</vt:lpstr>
      <vt:lpstr>Integral</vt:lpstr>
      <vt:lpstr>Forgiveness From The Heart</vt:lpstr>
      <vt:lpstr>Matthew 18:21-22</vt:lpstr>
      <vt:lpstr>Matthew 18:23-27</vt:lpstr>
      <vt:lpstr>Philippians 2:3-8</vt:lpstr>
      <vt:lpstr>Matthew 18:28-30</vt:lpstr>
      <vt:lpstr>Matthew 18:31-35</vt:lpstr>
      <vt:lpstr>Hebrews 12:15</vt:lpstr>
      <vt:lpstr>Matthew 18:34-35</vt:lpstr>
      <vt:lpstr>Ephesians 4:26-27</vt:lpstr>
      <vt:lpstr>Ephesians 4:31-32</vt:lpstr>
      <vt:lpstr>Forgiveness from the heart –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Forgiveness From The Heart</dc:title>
  <dc:creator>Alex Herbers</dc:creator>
  <cp:lastModifiedBy>Alex Herbers</cp:lastModifiedBy>
  <cp:revision>2</cp:revision>
  <dcterms:created xsi:type="dcterms:W3CDTF">2019-06-01T20:35:48Z</dcterms:created>
  <dcterms:modified xsi:type="dcterms:W3CDTF">2019-06-02T11:06:26Z</dcterms:modified>
</cp:coreProperties>
</file>