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92" r:id="rId2"/>
    <p:sldId id="425" r:id="rId3"/>
    <p:sldId id="401" r:id="rId4"/>
    <p:sldId id="402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343" r:id="rId14"/>
    <p:sldId id="374" r:id="rId15"/>
    <p:sldId id="389" r:id="rId16"/>
    <p:sldId id="423" r:id="rId17"/>
    <p:sldId id="424" r:id="rId18"/>
    <p:sldId id="340" r:id="rId19"/>
    <p:sldId id="315" r:id="rId20"/>
    <p:sldId id="35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2FE154-0112-D148-A6C0-E044F789A56F}">
          <p14:sldIdLst/>
        </p14:section>
        <p14:section name="Description of the Class" id="{F0E71D76-A3FC-8243-817D-5E729672240A}">
          <p14:sldIdLst>
            <p14:sldId id="392"/>
            <p14:sldId id="425"/>
            <p14:sldId id="401"/>
            <p14:sldId id="402"/>
          </p14:sldIdLst>
        </p14:section>
        <p14:section name="What Government Does" id="{0B0FD964-F4D7-5542-B3DE-2B841A6AD7F5}">
          <p14:sldIdLst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343"/>
            <p14:sldId id="374"/>
            <p14:sldId id="389"/>
            <p14:sldId id="423"/>
            <p14:sldId id="424"/>
          </p14:sldIdLst>
        </p14:section>
        <p14:section name="Preview" id="{D99FC68A-1C6F-334E-A921-55FB7DBFF1FF}">
          <p14:sldIdLst>
            <p14:sldId id="340"/>
            <p14:sldId id="315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0" autoAdjust="0"/>
    <p:restoredTop sz="75646" autoAdjust="0"/>
  </p:normalViewPr>
  <p:slideViewPr>
    <p:cSldViewPr snapToGrid="0" snapToObjects="1">
      <p:cViewPr varScale="1">
        <p:scale>
          <a:sx n="95" d="100"/>
          <a:sy n="95" d="100"/>
        </p:scale>
        <p:origin x="24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CD0A-9FE9-D84F-9830-E5F80166EC8F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2B31-490C-A042-86BB-110EFF25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486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8242F-3AD5-CC4A-9BA9-3636F7B8560F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C2353-C836-F246-A816-EA51D46B6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People’s basic rights and well-being are at stake at politics.</a:t>
            </a:r>
          </a:p>
          <a:p>
            <a:endParaRPr lang="en-US" dirty="0"/>
          </a:p>
          <a:p>
            <a:r>
              <a:rPr lang="en-US" dirty="0"/>
              <a:t>Disagreement is fundamental to democracy</a:t>
            </a:r>
          </a:p>
          <a:p>
            <a:endParaRPr lang="en-US" dirty="0"/>
          </a:p>
          <a:p>
            <a:r>
              <a:rPr lang="en-US" dirty="0"/>
              <a:t>Not a class about policy, but policy is interwoven in politics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C2353-C836-F246-A816-EA51D46B69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3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C2353-C836-F246-A816-EA51D46B6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C2353-C836-F246-A816-EA51D46B69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4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Conservatives sometimes object to the notion of “social insurance” because they object to the idea that poverty, for instance, is really the product of bad luck.</a:t>
            </a:r>
          </a:p>
          <a:p>
            <a:endParaRPr lang="en-US" baseline="0" dirty="0"/>
          </a:p>
          <a:p>
            <a:r>
              <a:rPr lang="en-US" baseline="0" dirty="0"/>
              <a:t>However, the notion that different people can have different risks is inherent in all types of insurance.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C2353-C836-F246-A816-EA51D46B69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8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Gov</a:t>
            </a:r>
            <a:r>
              <a:rPr lang="en-US" baseline="0" dirty="0"/>
              <a:t> had land it would give to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C2353-C836-F246-A816-EA51D46B69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C2353-C836-F246-A816-EA51D46B69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1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C2353-C836-F246-A816-EA51D46B69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FAE7-EF7B-8947-9784-B7AF3CB38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E9BF1-47DB-7845-BF7D-82FB49C03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FE7B4-E7C2-8F41-86B0-FF8ED64F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05DF-FB32-4840-AC6C-612AB23AD749}" type="datetime1">
              <a:rPr lang="en-US" smtClean="0"/>
              <a:t>1/9/24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77EAB-817F-A441-948B-AFD72486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1287-F9C6-8B40-9808-E5FC51D8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1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098B-41F4-0A4A-91D2-A6DC6A21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C691C-D982-A940-9801-24FEFE8C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3E568-BBFC-2A48-853A-40318146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22DC-C92C-B94D-91D7-AB8B821B1AEF}" type="datetime1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94F0B-1505-4D49-A8C4-78E780C6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39687-E619-FF41-9C61-505FE533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9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D2061-4A6B-9443-9F00-68E6A0DC1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6F84B-44B0-EA4D-99F5-52DAC7D43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227A-5516-AD4E-8B1E-B1ABDAB6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00CD-91E9-6C4D-8427-6494C92C4519}" type="datetime1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9BF2F-B4F0-034C-B0FD-07D2F079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B796A-2B4B-FB45-B457-B9EF4FEC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0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5FD2-35A2-1E40-80D4-EC0447ED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C682-01BD-5B45-9230-0734239D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4A28-9E90-6040-86A8-CEA7B415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99B8-5E11-8045-AA22-269578184FD9}" type="datetime1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BF9F0-0D01-BA4D-ADBD-C4F60639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BDEC3-1075-AA43-8B36-12646461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7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35CC-AFA8-D249-BF22-CBD0AB20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59201-6E26-6C47-92D4-20EE7DAA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6E50-6C4D-1E4A-9ED3-4CA6E32C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52-3258-1F49-868A-062E0A2D7FDC}" type="datetime1">
              <a:rPr lang="en-US" smtClean="0"/>
              <a:t>1/9/24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3B62-ADB7-5D49-B601-BC8B264A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847C7-DEC4-BA4B-B39B-506384B3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6059-64E7-3C41-8697-3B684E73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9020C-01D7-6447-A7F9-6C61F2CEA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54AED-0C78-7D4D-8F9C-70A5C8E04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A6B64-0400-8C48-B15D-190886E8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5721-7AC0-0446-AE4F-89D1F9168B78}" type="datetime1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52701-37D9-A44A-A713-5781164A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29BF5-975A-F24B-88F6-7B3A6C3D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EC54-2AB1-3A47-BBDB-5295DB01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A3CE5-33EE-3A44-9295-439DADB13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5404-2BE6-9A42-8F1E-91A16502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55A1F-8294-8442-95D8-416B92AA5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49F74-DEEF-8648-A12A-6B7602F6E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3F0B2-C2F2-734A-B82C-C566817A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6E4F-55C7-7B43-B17E-F1D20EDDBB0E}" type="datetime1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17D1D-E00B-304C-A6A9-84C307DF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5CDF1-0EAA-2C42-83B2-970254BA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5E1F-0C3D-A745-A6DF-79FA416F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B8F1C-D92D-3E44-9EEC-C4622BAA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5EC4-8E01-C149-9F0D-B8462CB7155F}" type="datetime1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953C2-1CCD-9545-832E-977911E8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8C1A0-ECCE-6E4E-8831-01C6F344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7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F8064-999B-1F45-98B8-D7A9FA09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73E-08F9-BB4F-A05B-6AD45140057B}" type="datetime1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44DD9-C701-374E-836D-7AAB12A2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3A9CC-961A-E847-854A-0008D760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3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A0CF-E47A-464F-8F58-7855C4E5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61EA-6C4F-8144-9762-660EFC02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CD1E3-129C-F740-B155-33AE484AA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A7FB9-6460-D143-BBB2-1915CB4B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1E86-0A83-9745-8258-B4A6E10995A6}" type="datetime1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0098F-BA06-0B4F-B94D-2CDA600A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819DF-4D21-A347-B766-8289370F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2D95-3EFF-4843-9707-AB797D9C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01C82-5076-EB41-A336-674071AC3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E7020-5BC9-D149-8ACD-A0DA47999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4725F-ACF2-9D48-8E75-74F30E03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55DF-4539-1040-81BB-66FEBFD3E5DE}" type="datetime1">
              <a:rPr lang="en-US" smtClean="0"/>
              <a:t>1/9/24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7F0B1-8CAA-2649-903F-35A110CB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3569-1E4B-BC44-82F6-A8C123B2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0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DCD27-7737-984D-830A-77FF410E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3ED27-BA6D-4446-A6AB-267F1CF35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6660-B243-3846-BC0E-F011F1A88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2B120-BB28-664C-AE0D-78A3A46FAF65}" type="datetime1">
              <a:rPr lang="en-US" smtClean="0"/>
              <a:t>1/9/24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E3FC-FD48-424D-9388-E7A22A9EC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760D6-26D1-F649-802C-EA95FCA58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31267" y="3509963"/>
            <a:ext cx="5319162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6365" y="3812954"/>
            <a:ext cx="4848966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Politics is contentious. We’re not going to shy away from that.</a:t>
            </a:r>
          </a:p>
        </p:txBody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3715" y="5443086"/>
            <a:ext cx="48006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93029" y="6536267"/>
            <a:ext cx="2057400" cy="30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7886C9C-DC18-4195-8FD5-A50AA931D419}" type="slidenum">
              <a:rPr lang="en-US" sz="1200" smtClean="0"/>
              <a:pPr>
                <a:spcAft>
                  <a:spcPts val="600"/>
                </a:spcAft>
              </a:pPr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2238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4552-328E-D846-A4F9-87026B5F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context: the Federal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9488-52AD-404E-B6F8-18018355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 policies are a big deal? Which are a small deal?</a:t>
            </a:r>
          </a:p>
          <a:p>
            <a:endParaRPr lang="en-US" sz="2800" dirty="0"/>
          </a:p>
          <a:p>
            <a:r>
              <a:rPr lang="en-US" sz="2800" dirty="0"/>
              <a:t>This is a hard and also subjective question.</a:t>
            </a:r>
          </a:p>
          <a:p>
            <a:endParaRPr lang="en-US" sz="2800" dirty="0"/>
          </a:p>
          <a:p>
            <a:r>
              <a:rPr lang="en-US" sz="2800" dirty="0"/>
              <a:t>But at least </a:t>
            </a:r>
            <a:r>
              <a:rPr lang="en-US" sz="2800" i="1" dirty="0"/>
              <a:t>part</a:t>
            </a:r>
            <a:r>
              <a:rPr lang="en-US" sz="2800" dirty="0"/>
              <a:t> of the answer has to be cost or expenditure.</a:t>
            </a:r>
          </a:p>
          <a:p>
            <a:endParaRPr lang="en-US" sz="2800" dirty="0"/>
          </a:p>
          <a:p>
            <a:r>
              <a:rPr lang="en-US" sz="2800" dirty="0"/>
              <a:t>Money quantifies our ability to do something else instead!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F890C-A975-AD4A-A598-CB4B9875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9998-D434-8B43-B386-1CA5ECE2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the federal budget endlessly complicated?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8F21-4411-A545-911A-19BB2404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64751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There are many many many federal programs.</a:t>
            </a:r>
          </a:p>
          <a:p>
            <a:endParaRPr lang="en-US" sz="3200" dirty="0"/>
          </a:p>
          <a:p>
            <a:r>
              <a:rPr lang="en-US" sz="3200" dirty="0"/>
              <a:t>But </a:t>
            </a:r>
            <a:r>
              <a:rPr lang="en-US" sz="3200" i="1" dirty="0"/>
              <a:t>mostly</a:t>
            </a:r>
            <a:r>
              <a:rPr lang="en-US" sz="3200" dirty="0"/>
              <a:t>, federal government is just an insurance company with an army.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89511-5F1C-1245-89F7-05A91D67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991A1-5C19-FA4D-86BC-C9D7F1F8E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04963"/>
            <a:ext cx="3175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2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47E7-9045-654C-A470-DB0A5CED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Most of the Budget Goes Toward Defense, Social Security, and Major Health Programs">
            <a:extLst>
              <a:ext uri="{FF2B5EF4-FFF2-40B4-BE49-F238E27FC236}">
                <a16:creationId xmlns:a16="http://schemas.microsoft.com/office/drawing/2014/main" id="{1A2E50BF-E3F4-5548-BA4D-02E510CDB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0"/>
            <a:ext cx="3948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E6EE9A-A593-3840-ACBD-F0549BF42EB5}"/>
              </a:ext>
            </a:extLst>
          </p:cNvPr>
          <p:cNvCxnSpPr>
            <a:cxnSpLocks/>
          </p:cNvCxnSpPr>
          <p:nvPr/>
        </p:nvCxnSpPr>
        <p:spPr>
          <a:xfrm>
            <a:off x="6545263" y="1174459"/>
            <a:ext cx="1264887" cy="369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CBB118-420C-324F-BD50-12854D1C1D3F}"/>
              </a:ext>
            </a:extLst>
          </p:cNvPr>
          <p:cNvCxnSpPr>
            <a:cxnSpLocks/>
          </p:cNvCxnSpPr>
          <p:nvPr/>
        </p:nvCxnSpPr>
        <p:spPr>
          <a:xfrm>
            <a:off x="6545263" y="1543574"/>
            <a:ext cx="1189387" cy="184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0C9E8C-938C-1D4E-84A4-DF87E6645D71}"/>
              </a:ext>
            </a:extLst>
          </p:cNvPr>
          <p:cNvCxnSpPr>
            <a:cxnSpLocks/>
          </p:cNvCxnSpPr>
          <p:nvPr/>
        </p:nvCxnSpPr>
        <p:spPr>
          <a:xfrm>
            <a:off x="6545263" y="1857010"/>
            <a:ext cx="1189387" cy="55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0A63F6-7F0A-BF4E-BCF8-CCB02EE7471F}"/>
              </a:ext>
            </a:extLst>
          </p:cNvPr>
          <p:cNvCxnSpPr>
            <a:cxnSpLocks/>
          </p:cNvCxnSpPr>
          <p:nvPr/>
        </p:nvCxnSpPr>
        <p:spPr>
          <a:xfrm flipV="1">
            <a:off x="6545263" y="2097246"/>
            <a:ext cx="1331999" cy="1175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1F3E65-E6A1-3149-A664-8F2733637A71}"/>
              </a:ext>
            </a:extLst>
          </p:cNvPr>
          <p:cNvSpPr txBox="1"/>
          <p:nvPr/>
        </p:nvSpPr>
        <p:spPr>
          <a:xfrm>
            <a:off x="7877262" y="1672344"/>
            <a:ext cx="59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57208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Insurance is pooling of risk</a:t>
            </a:r>
          </a:p>
          <a:p>
            <a:endParaRPr lang="en-US" sz="2800" dirty="0"/>
          </a:p>
          <a:p>
            <a:r>
              <a:rPr lang="en-US" sz="2800" dirty="0"/>
              <a:t>Everyone pays, benefits are received by victims of events both expected (old age) and unexpected (major health problems)</a:t>
            </a:r>
          </a:p>
          <a:p>
            <a:endParaRPr lang="en-US" sz="2800" dirty="0"/>
          </a:p>
          <a:p>
            <a:r>
              <a:rPr lang="en-US" sz="2800" dirty="0"/>
              <a:t>Social insurance is compulsory and paid for by taxes</a:t>
            </a:r>
          </a:p>
          <a:p>
            <a:endParaRPr lang="en-US" sz="2800" dirty="0"/>
          </a:p>
          <a:p>
            <a:r>
              <a:rPr lang="en-US" sz="2800" dirty="0"/>
              <a:t>Social security (~21%): risk of poverty in retirement</a:t>
            </a:r>
          </a:p>
          <a:p>
            <a:r>
              <a:rPr lang="en-US" sz="2800" dirty="0"/>
              <a:t>Medicare (~12%): risk of high health bills in retirement</a:t>
            </a:r>
          </a:p>
          <a:p>
            <a:r>
              <a:rPr lang="en-US" sz="2800" dirty="0"/>
              <a:t>Medicaid (~9%): risk of poverty/poor health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3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people think it does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38" y="1493821"/>
            <a:ext cx="8549919" cy="48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8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people think it does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38" y="1493821"/>
            <a:ext cx="8549919" cy="485265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74321" y="3794212"/>
            <a:ext cx="6181046" cy="220239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6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603A-3204-F143-B546-0C3222B3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budget fights about? (In a nutshell)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0EEC-3758-2D48-834A-E715BB0A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Democrats sometimes want to create new social programs.</a:t>
            </a:r>
          </a:p>
          <a:p>
            <a:endParaRPr lang="en-US" sz="2400" dirty="0"/>
          </a:p>
          <a:p>
            <a:r>
              <a:rPr lang="en-US" sz="2400" dirty="0"/>
              <a:t>Republicans sometimes want big cuts to Medicaid.</a:t>
            </a:r>
          </a:p>
          <a:p>
            <a:endParaRPr lang="en-US" sz="2400" dirty="0"/>
          </a:p>
          <a:p>
            <a:r>
              <a:rPr lang="en-US" sz="2400" dirty="0"/>
              <a:t>Sometimes Republicans want lower taxes for “rich” people, and Democrats want higher taxes for “rich” people.</a:t>
            </a:r>
          </a:p>
          <a:p>
            <a:endParaRPr lang="en-US" sz="2400" dirty="0"/>
          </a:p>
          <a:p>
            <a:r>
              <a:rPr lang="en-US" sz="2400" dirty="0"/>
              <a:t>If you don’t understand the size of the tradeoffs, then you don’t understand much. But it’s not hard!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D747A-2DEB-2F43-9FDA-C872C550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4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2C17-598C-7443-82F7-89292CEB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E24D-F727-3C47-BA6F-F238018D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is not a class about policy! It’s a class about politics.</a:t>
            </a:r>
          </a:p>
          <a:p>
            <a:endParaRPr lang="en-US" sz="2800" dirty="0"/>
          </a:p>
          <a:p>
            <a:r>
              <a:rPr lang="en-US" sz="2800" dirty="0"/>
              <a:t>But it’s important to understand the stakes of politics.</a:t>
            </a:r>
          </a:p>
          <a:p>
            <a:endParaRPr lang="en-US" sz="2800" dirty="0"/>
          </a:p>
          <a:p>
            <a:r>
              <a:rPr lang="en-US" sz="2800" dirty="0"/>
              <a:t>This class will be concerned with how our politics and institutions generate different policy outcomes.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8A18A-D8D6-FE44-BEAD-8516B668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class: Government at the founding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 social insurance</a:t>
            </a:r>
          </a:p>
          <a:p>
            <a:endParaRPr lang="en-US" sz="2800" dirty="0"/>
          </a:p>
          <a:p>
            <a:r>
              <a:rPr lang="en-US" sz="2800" dirty="0"/>
              <a:t>Federal army had less than 1,000 men</a:t>
            </a:r>
          </a:p>
          <a:p>
            <a:endParaRPr lang="en-US" sz="2800" dirty="0"/>
          </a:p>
          <a:p>
            <a:r>
              <a:rPr lang="en-US" sz="2800" dirty="0"/>
              <a:t>Main expense: revolutionary war debt</a:t>
            </a:r>
          </a:p>
          <a:p>
            <a:endParaRPr lang="en-US" sz="2800" dirty="0"/>
          </a:p>
          <a:p>
            <a:r>
              <a:rPr lang="en-US" sz="2800" dirty="0"/>
              <a:t>Most revenue from tariffs</a:t>
            </a:r>
          </a:p>
          <a:p>
            <a:pPr lvl="1"/>
            <a:r>
              <a:rPr lang="en-US" sz="2600" dirty="0"/>
              <a:t>Exception of a few excise taxes, i.e. on whiskey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 dreaded two years&amp;#39;: Biden, allies gear up to face a GOP Senate - POLITICO">
            <a:extLst>
              <a:ext uri="{FF2B5EF4-FFF2-40B4-BE49-F238E27FC236}">
                <a16:creationId xmlns:a16="http://schemas.microsoft.com/office/drawing/2014/main" id="{38DFAA1D-3350-4445-A632-F43BD269FE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9" r="499" b="-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8262707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0936" y="5543643"/>
            <a:ext cx="6642044" cy="4797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700">
                <a:solidFill>
                  <a:srgbClr val="FFFFFF"/>
                </a:solidFill>
              </a:rPr>
              <a:t>And yet, same rules that were made at that time structure conflict today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0936" y="4199861"/>
            <a:ext cx="6642044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dirty="0">
                <a:solidFill>
                  <a:srgbClr val="FFFFFF"/>
                </a:solidFill>
              </a:rPr>
              <a:t>The Constitution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0236" y="635508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7886C9C-DC18-4195-8FD5-A50AA931D419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691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7756-D8C1-C14E-A643-E5BD61E3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A73C1-EC71-2F4B-9BD9-0274E499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 will treat you with respect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will tell you the truth*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*to the best of my ability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Empathy is the next level above respect. I’ll try but will not always succeed.</a:t>
            </a:r>
          </a:p>
          <a:p>
            <a:endParaRPr lang="en-US" dirty="0"/>
          </a:p>
          <a:p>
            <a:r>
              <a:rPr lang="en-US" dirty="0"/>
              <a:t>Sometimes being told someone’s views can hurt. We can all think of examples. But it’s a sign of respect when done respectfully.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4BFA0-075E-464D-8901-2FB5315E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81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the government we have?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Stay tuned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66BF8-A485-7E42-B689-1039CFD9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0" y="1690689"/>
            <a:ext cx="37465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2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E0F7-A742-4848-B544-4C947F90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Normative vs Positive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C2CD-0739-174C-9C5E-20770F15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class we are going to learn the difference between normative and positive</a:t>
            </a:r>
          </a:p>
          <a:p>
            <a:endParaRPr lang="en-US" sz="2400" dirty="0"/>
          </a:p>
          <a:p>
            <a:r>
              <a:rPr lang="en-US" sz="2400" dirty="0"/>
              <a:t>In a nutshell, “normative” is the realm of values and “positive” is the realm of facts</a:t>
            </a:r>
          </a:p>
          <a:p>
            <a:endParaRPr lang="en-US" sz="2400" dirty="0"/>
          </a:p>
          <a:p>
            <a:r>
              <a:rPr lang="en-US" sz="2400" dirty="0"/>
              <a:t>I am going to try to make you question your normative commitments</a:t>
            </a:r>
          </a:p>
          <a:p>
            <a:endParaRPr lang="en-US" sz="2400" dirty="0"/>
          </a:p>
          <a:p>
            <a:r>
              <a:rPr lang="en-US" sz="2400" dirty="0"/>
              <a:t>By making you question their positive underpinnings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056DF-78D3-7843-8D55-4E44F06E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EA92-BB18-3745-948B-94AD13EB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belong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A8922-E2AC-3C48-B0E5-8E99EE79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2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9E3A-BDF2-CF4D-B438-62B56C21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at stake in American Politics?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F778-769C-9C48-96DF-DC2EA8B9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features of politics and media make it hard to know what’s really at stake. For example:</a:t>
            </a:r>
          </a:p>
          <a:p>
            <a:pPr lvl="1"/>
            <a:r>
              <a:rPr lang="en-US" sz="2500" dirty="0"/>
              <a:t>Politicians make tendentious implications</a:t>
            </a:r>
          </a:p>
          <a:p>
            <a:pPr lvl="1"/>
            <a:r>
              <a:rPr lang="en-US" sz="2500" dirty="0"/>
              <a:t>Parties exaggerate differences</a:t>
            </a:r>
          </a:p>
          <a:p>
            <a:pPr lvl="1"/>
            <a:r>
              <a:rPr lang="en-US" sz="2500" dirty="0"/>
              <a:t>Media profits off of controversy</a:t>
            </a:r>
          </a:p>
          <a:p>
            <a:pPr lvl="1"/>
            <a:endParaRPr lang="en-US" sz="2500" dirty="0"/>
          </a:p>
          <a:p>
            <a:r>
              <a:rPr lang="en-US" sz="2800" dirty="0"/>
              <a:t>However many facts are googleable if only we know to be skeptical, particularly of “our own” side!</a:t>
            </a:r>
          </a:p>
          <a:p>
            <a:endParaRPr lang="en-US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F855A-708E-E244-BF05-95E653D5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5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219A-276C-3A48-9C71-5C8D8767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Example 1: Republican split over Ukraine 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6733-2ECB-434C-96EA-345EB94C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Conservative Republicans argue that Ukraine aid "puts America last" and means that "we're ignoring our own people's problems".</a:t>
            </a:r>
          </a:p>
          <a:p>
            <a:endParaRPr lang="en-US" sz="2800" dirty="0"/>
          </a:p>
          <a:p>
            <a:r>
              <a:rPr lang="en-US" sz="2800" dirty="0"/>
              <a:t>They are expressing the view that we are spending too much on Ukraine. Fine!</a:t>
            </a:r>
          </a:p>
          <a:p>
            <a:endParaRPr lang="en-US" sz="2800" dirty="0"/>
          </a:p>
          <a:p>
            <a:r>
              <a:rPr lang="en-US" sz="2800" dirty="0"/>
              <a:t>However, one might </a:t>
            </a:r>
            <a:r>
              <a:rPr lang="en-US" sz="2800" i="1" dirty="0"/>
              <a:t>think</a:t>
            </a:r>
            <a:r>
              <a:rPr lang="en-US" sz="2800" dirty="0"/>
              <a:t> that we are spending a large part of the national budget on Ukraine.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E3D14-8D3D-0245-8758-B1204113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219A-276C-3A48-9C71-5C8D8767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Example 1: Republican split over Ukraine 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6733-2ECB-434C-96EA-345EB94C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896769"/>
            <a:ext cx="7886700" cy="919163"/>
          </a:xfrm>
        </p:spPr>
        <p:txBody>
          <a:bodyPr/>
          <a:lstStyle/>
          <a:p>
            <a:r>
              <a:rPr lang="en-US" dirty="0"/>
              <a:t>Much of this money is spent on domestic military production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E3D14-8D3D-0245-8758-B1204113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7666A-10AA-454D-AF37-80FE99022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800"/>
            <a:ext cx="9144000" cy="44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8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16C0-7459-4543-B763-FC6279CD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Democratic opposition to border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0A3D-EB31-444B-BBA6-D4EA4A33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Senate Minority Leader Chuck Schumer said America's symbol "should be the Statute of Liberty, not a 30-foot wall.” (AP, January 9 2019)</a:t>
            </a:r>
          </a:p>
          <a:p>
            <a:endParaRPr lang="en-US" sz="2500" dirty="0"/>
          </a:p>
          <a:p>
            <a:r>
              <a:rPr lang="en-US" sz="2500" dirty="0"/>
              <a:t>In fact, many border security policies have been similar.</a:t>
            </a:r>
          </a:p>
          <a:p>
            <a:endParaRPr lang="en-US" sz="2500" dirty="0"/>
          </a:p>
          <a:p>
            <a:r>
              <a:rPr lang="en-US" sz="2500" dirty="0"/>
              <a:t>Biden Administration waived 26 federal regulations to construct additional border wall in fall of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4CFCB-5344-5A4E-92E8-D4D69B03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E631-4CCD-F340-8D48-2C465E90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92BFE-3F46-9143-B87D-39FFF54C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9EE86-66E5-DA4D-8692-8F580DB9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23" y="989028"/>
            <a:ext cx="7101754" cy="48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1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7776</TotalTime>
  <Words>796</Words>
  <Application>Microsoft Macintosh PowerPoint</Application>
  <PresentationFormat>On-screen Show (4:3)</PresentationFormat>
  <Paragraphs>126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Politics is contentious. We’re not going to shy away from that.</vt:lpstr>
      <vt:lpstr>Two promises</vt:lpstr>
      <vt:lpstr>Normative vs Positive</vt:lpstr>
      <vt:lpstr>You belong here.</vt:lpstr>
      <vt:lpstr>What’s at stake in American Politics?</vt:lpstr>
      <vt:lpstr>Example 1: Republican split over Ukraine aid</vt:lpstr>
      <vt:lpstr>Example 1: Republican split over Ukraine aid</vt:lpstr>
      <vt:lpstr>Example 2: Democratic opposition to border wall</vt:lpstr>
      <vt:lpstr>PowerPoint Presentation</vt:lpstr>
      <vt:lpstr>Some context: the Federal Budget</vt:lpstr>
      <vt:lpstr>But isn’t the federal budget endlessly complicated?</vt:lpstr>
      <vt:lpstr>PowerPoint Presentation</vt:lpstr>
      <vt:lpstr>Insurance</vt:lpstr>
      <vt:lpstr>What people think it does</vt:lpstr>
      <vt:lpstr>What people think it does</vt:lpstr>
      <vt:lpstr>What are budget fights about? (In a nutshell)</vt:lpstr>
      <vt:lpstr>Back to government</vt:lpstr>
      <vt:lpstr>Next class: Government at the founding</vt:lpstr>
      <vt:lpstr>The Constitution</vt:lpstr>
      <vt:lpstr>Why do we have the government we have?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science 40</dc:title>
  <dc:creator>A Nonymous</dc:creator>
  <cp:lastModifiedBy>Chris Tausanovitch</cp:lastModifiedBy>
  <cp:revision>283</cp:revision>
  <dcterms:created xsi:type="dcterms:W3CDTF">2012-09-27T20:21:42Z</dcterms:created>
  <dcterms:modified xsi:type="dcterms:W3CDTF">2024-01-09T18:57:18Z</dcterms:modified>
</cp:coreProperties>
</file>