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6"/>
  </p:notesMasterIdLst>
  <p:sldIdLst>
    <p:sldId id="263" r:id="rId4"/>
    <p:sldId id="280" r:id="rId5"/>
    <p:sldId id="264" r:id="rId6"/>
    <p:sldId id="265" r:id="rId7"/>
    <p:sldId id="266" r:id="rId8"/>
    <p:sldId id="267" r:id="rId9"/>
    <p:sldId id="268" r:id="rId10"/>
    <p:sldId id="276" r:id="rId11"/>
    <p:sldId id="270" r:id="rId12"/>
    <p:sldId id="278" r:id="rId13"/>
    <p:sldId id="279"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586"/>
  </p:normalViewPr>
  <p:slideViewPr>
    <p:cSldViewPr>
      <p:cViewPr varScale="1">
        <p:scale>
          <a:sx n="98" d="100"/>
          <a:sy n="98" d="100"/>
        </p:scale>
        <p:origin x="129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03A0D-D3A2-4C94-A77F-107C865E9008}" type="datetimeFigureOut">
              <a:rPr lang="en-US" smtClean="0"/>
              <a:t>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FCF9FD-0A76-44BB-867D-0587D6EC1FA9}" type="slidenum">
              <a:rPr lang="en-US" smtClean="0"/>
              <a:t>‹#›</a:t>
            </a:fld>
            <a:endParaRPr lang="en-US"/>
          </a:p>
        </p:txBody>
      </p:sp>
    </p:spTree>
    <p:extLst>
      <p:ext uri="{BB962C8B-B14F-4D97-AF65-F5344CB8AC3E}">
        <p14:creationId xmlns:p14="http://schemas.microsoft.com/office/powerpoint/2010/main" val="11407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most basically,</a:t>
            </a:r>
            <a:r>
              <a:rPr lang="en-US" baseline="0" dirty="0" smtClean="0"/>
              <a:t> when we look at data like these, a few things start to pop out.  First, each of these red triangles represents a unique transposon insertion location that we identified in our parent library.  So just based on the number of insertions present in our starting library, we seem to have a pretty good chance of identifying genes required for growth under these different conditions.</a:t>
            </a:r>
            <a:endParaRPr lang="en-US" dirty="0" smtClean="0"/>
          </a:p>
          <a:p>
            <a:endParaRPr lang="en-US" dirty="0"/>
          </a:p>
        </p:txBody>
      </p:sp>
      <p:sp>
        <p:nvSpPr>
          <p:cNvPr id="4" name="Slide Number Placeholder 3"/>
          <p:cNvSpPr>
            <a:spLocks noGrp="1"/>
          </p:cNvSpPr>
          <p:nvPr>
            <p:ph type="sldNum" sz="quarter" idx="10"/>
          </p:nvPr>
        </p:nvSpPr>
        <p:spPr/>
        <p:txBody>
          <a:bodyPr/>
          <a:lstStyle/>
          <a:p>
            <a:fld id="{CA113AC2-BBF9-43DF-BC52-0CBBDDAC396B}" type="slidenum">
              <a:rPr lang="en-US" smtClean="0"/>
              <a:t>4</a:t>
            </a:fld>
            <a:endParaRPr lang="en-US"/>
          </a:p>
        </p:txBody>
      </p:sp>
    </p:spTree>
    <p:extLst>
      <p:ext uri="{BB962C8B-B14F-4D97-AF65-F5344CB8AC3E}">
        <p14:creationId xmlns:p14="http://schemas.microsoft.com/office/powerpoint/2010/main" val="160314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see genes that don’t have any insertions, even though it</a:t>
            </a:r>
            <a:r>
              <a:rPr lang="en-US" baseline="0" dirty="0" smtClean="0"/>
              <a:t> may have the TA sites needed for transposon insertion.  This likely indicates that this gene is required for growth under the conditions in which the parent library was generated, or perhaps was essential under all outgrowth conditions.  Of course, the possibility exists that we were just extremely unlucky in that we didn’t get any </a:t>
            </a:r>
            <a:r>
              <a:rPr lang="en-US" baseline="0" dirty="0" err="1" smtClean="0"/>
              <a:t>Tn</a:t>
            </a:r>
            <a:r>
              <a:rPr lang="en-US" baseline="0" dirty="0" smtClean="0"/>
              <a:t> hits to the gene.</a:t>
            </a:r>
            <a:endParaRPr lang="en-US" dirty="0"/>
          </a:p>
        </p:txBody>
      </p:sp>
      <p:sp>
        <p:nvSpPr>
          <p:cNvPr id="4" name="Slide Number Placeholder 3"/>
          <p:cNvSpPr>
            <a:spLocks noGrp="1"/>
          </p:cNvSpPr>
          <p:nvPr>
            <p:ph type="sldNum" sz="quarter" idx="10"/>
          </p:nvPr>
        </p:nvSpPr>
        <p:spPr/>
        <p:txBody>
          <a:bodyPr/>
          <a:lstStyle/>
          <a:p>
            <a:fld id="{CA113AC2-BBF9-43DF-BC52-0CBBDDAC396B}" type="slidenum">
              <a:rPr lang="en-US" smtClean="0"/>
              <a:t>5</a:t>
            </a:fld>
            <a:endParaRPr lang="en-US"/>
          </a:p>
        </p:txBody>
      </p:sp>
    </p:spTree>
    <p:extLst>
      <p:ext uri="{BB962C8B-B14F-4D97-AF65-F5344CB8AC3E}">
        <p14:creationId xmlns:p14="http://schemas.microsoft.com/office/powerpoint/2010/main" val="213891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we can use the relative number of reads mapped to the flanking regions of each one of these transposon insertion sites to calculate some relative cost of each one of these insertions.  The way we do that is by asking how many reads were mapped to these flanking regions in these two outgrowth conditions when compared to the total number of reads mapped to that same insertion in the parent library.</a:t>
            </a:r>
            <a:endParaRPr lang="en-US" dirty="0"/>
          </a:p>
        </p:txBody>
      </p:sp>
      <p:sp>
        <p:nvSpPr>
          <p:cNvPr id="4" name="Slide Number Placeholder 3"/>
          <p:cNvSpPr>
            <a:spLocks noGrp="1"/>
          </p:cNvSpPr>
          <p:nvPr>
            <p:ph type="sldNum" sz="quarter" idx="10"/>
          </p:nvPr>
        </p:nvSpPr>
        <p:spPr/>
        <p:txBody>
          <a:bodyPr/>
          <a:lstStyle/>
          <a:p>
            <a:fld id="{CA113AC2-BBF9-43DF-BC52-0CBBDDAC396B}" type="slidenum">
              <a:rPr lang="en-US" smtClean="0"/>
              <a:t>6</a:t>
            </a:fld>
            <a:endParaRPr lang="en-US"/>
          </a:p>
        </p:txBody>
      </p:sp>
    </p:spTree>
    <p:extLst>
      <p:ext uri="{BB962C8B-B14F-4D97-AF65-F5344CB8AC3E}">
        <p14:creationId xmlns:p14="http://schemas.microsoft.com/office/powerpoint/2010/main" val="36546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we can use the relative number of reads mapped to the flanking regions of each one of these transposon insertion sites to calculate some relative cost of each one of these insertions.  The way we do that is by asking how many reads were mapped to these flanking regions in these two outgrowth conditions when compared to the total number of reads mapped to that same insertion in the parent library.</a:t>
            </a:r>
          </a:p>
          <a:p>
            <a:endParaRPr lang="en-US" baseline="0" dirty="0" smtClean="0"/>
          </a:p>
          <a:p>
            <a:r>
              <a:rPr lang="en-US" baseline="0" dirty="0" smtClean="0"/>
              <a:t>PHOSPHOSERINE AMINO TRANSFERASE</a:t>
            </a:r>
            <a:endParaRPr lang="en-US" dirty="0"/>
          </a:p>
        </p:txBody>
      </p:sp>
      <p:sp>
        <p:nvSpPr>
          <p:cNvPr id="4" name="Slide Number Placeholder 3"/>
          <p:cNvSpPr>
            <a:spLocks noGrp="1"/>
          </p:cNvSpPr>
          <p:nvPr>
            <p:ph type="sldNum" sz="quarter" idx="10"/>
          </p:nvPr>
        </p:nvSpPr>
        <p:spPr/>
        <p:txBody>
          <a:bodyPr/>
          <a:lstStyle/>
          <a:p>
            <a:fld id="{CA113AC2-BBF9-43DF-BC52-0CBBDDAC396B}" type="slidenum">
              <a:rPr lang="en-US" smtClean="0"/>
              <a:t>7</a:t>
            </a:fld>
            <a:endParaRPr lang="en-US"/>
          </a:p>
        </p:txBody>
      </p:sp>
    </p:spTree>
    <p:extLst>
      <p:ext uri="{BB962C8B-B14F-4D97-AF65-F5344CB8AC3E}">
        <p14:creationId xmlns:p14="http://schemas.microsoft.com/office/powerpoint/2010/main" val="36546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6D6F4-4695-46D7-A29E-FA5E58E4F89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8637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FE11C9-A78B-4077-B12D-DB7DC42CC628}" type="datetimeFigureOut">
              <a:rPr lang="en-US" smtClean="0"/>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268760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E11C9-A78B-4077-B12D-DB7DC42CC628}" type="datetimeFigureOut">
              <a:rPr lang="en-US" smtClean="0"/>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287319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E11C9-A78B-4077-B12D-DB7DC42CC628}" type="datetimeFigureOut">
              <a:rPr lang="en-US" smtClean="0"/>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4280973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876896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18007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43300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031803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72106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94983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67221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8659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E11C9-A78B-4077-B12D-DB7DC42CC628}" type="datetimeFigureOut">
              <a:rPr lang="en-US" smtClean="0"/>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291290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42535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369266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48469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925298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59489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38022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494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36439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28009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6801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FE11C9-A78B-4077-B12D-DB7DC42CC628}" type="datetimeFigureOut">
              <a:rPr lang="en-US" smtClean="0"/>
              <a:t>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3578969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07955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343725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09896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7369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FE11C9-A78B-4077-B12D-DB7DC42CC628}" type="datetimeFigureOut">
              <a:rPr lang="en-US" smtClean="0"/>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48099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FE11C9-A78B-4077-B12D-DB7DC42CC628}" type="datetimeFigureOut">
              <a:rPr lang="en-US" smtClean="0"/>
              <a:t>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42126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FE11C9-A78B-4077-B12D-DB7DC42CC628}" type="datetimeFigureOut">
              <a:rPr lang="en-US" smtClean="0"/>
              <a:t>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406084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E11C9-A78B-4077-B12D-DB7DC42CC628}" type="datetimeFigureOut">
              <a:rPr lang="en-US" smtClean="0"/>
              <a:t>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225252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E11C9-A78B-4077-B12D-DB7DC42CC628}" type="datetimeFigureOut">
              <a:rPr lang="en-US" smtClean="0"/>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269650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E11C9-A78B-4077-B12D-DB7DC42CC628}" type="datetimeFigureOut">
              <a:rPr lang="en-US" smtClean="0"/>
              <a:t>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F3EB2-A853-4C40-84A3-5D577A8A8EE4}" type="slidenum">
              <a:rPr lang="en-US" smtClean="0"/>
              <a:t>‹#›</a:t>
            </a:fld>
            <a:endParaRPr lang="en-US"/>
          </a:p>
        </p:txBody>
      </p:sp>
    </p:spTree>
    <p:extLst>
      <p:ext uri="{BB962C8B-B14F-4D97-AF65-F5344CB8AC3E}">
        <p14:creationId xmlns:p14="http://schemas.microsoft.com/office/powerpoint/2010/main" val="33315986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E11C9-A78B-4077-B12D-DB7DC42CC628}" type="datetimeFigureOut">
              <a:rPr lang="en-US" smtClean="0"/>
              <a:t>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F3EB2-A853-4C40-84A3-5D577A8A8EE4}" type="slidenum">
              <a:rPr lang="en-US" smtClean="0"/>
              <a:t>‹#›</a:t>
            </a:fld>
            <a:endParaRPr lang="en-US"/>
          </a:p>
        </p:txBody>
      </p:sp>
    </p:spTree>
    <p:extLst>
      <p:ext uri="{BB962C8B-B14F-4D97-AF65-F5344CB8AC3E}">
        <p14:creationId xmlns:p14="http://schemas.microsoft.com/office/powerpoint/2010/main" val="3416365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998467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60FBE-7505-4AA8-A0A2-892E8D584719}" type="datetimeFigureOut">
              <a:rPr lang="en-US" smtClean="0">
                <a:solidFill>
                  <a:prstClr val="white">
                    <a:tint val="75000"/>
                  </a:prstClr>
                </a:solidFill>
              </a:rPr>
              <a:pPr/>
              <a:t>2/9/16</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7518A-8E63-431B-93BA-2F516552671D}"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073793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Tn-Seq</a:t>
            </a:r>
            <a:r>
              <a:rPr lang="en-US" dirty="0" smtClean="0"/>
              <a:t>- “Toothpicks and logic” meets next-gen sequencing</a:t>
            </a:r>
            <a:endParaRPr lang="en-US" dirty="0"/>
          </a:p>
        </p:txBody>
      </p:sp>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262037"/>
            <a:ext cx="8305800" cy="30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400551" y="1828800"/>
            <a:ext cx="8972049" cy="1219200"/>
            <a:chOff x="3420479" y="22875778"/>
            <a:chExt cx="8972049" cy="1219200"/>
          </a:xfrm>
        </p:grpSpPr>
        <p:sp>
          <p:nvSpPr>
            <p:cNvPr id="5" name="Rectangle 4"/>
            <p:cNvSpPr/>
            <p:nvPr/>
          </p:nvSpPr>
          <p:spPr>
            <a:xfrm>
              <a:off x="5249279" y="22875778"/>
              <a:ext cx="2418848" cy="1200329"/>
            </a:xfrm>
            <a:prstGeom prst="rect">
              <a:avLst/>
            </a:prstGeom>
          </p:spPr>
          <p:txBody>
            <a:bodyPr wrap="square">
              <a:spAutoFit/>
            </a:bodyPr>
            <a:lstStyle/>
            <a:p>
              <a:r>
                <a:rPr lang="en-US" dirty="0" smtClean="0">
                  <a:latin typeface="Arial" pitchFamily="34" charset="0"/>
                  <a:cs typeface="Arial" pitchFamily="34" charset="0"/>
                </a:rPr>
                <a:t>Outgrowth of parent</a:t>
              </a:r>
            </a:p>
            <a:p>
              <a:r>
                <a:rPr lang="en-US" dirty="0" smtClean="0">
                  <a:latin typeface="Arial" pitchFamily="34" charset="0"/>
                  <a:cs typeface="Arial" pitchFamily="34" charset="0"/>
                </a:rPr>
                <a:t>library (T</a:t>
              </a:r>
              <a:r>
                <a:rPr lang="en-US" baseline="-25000" dirty="0" smtClean="0">
                  <a:latin typeface="Arial" pitchFamily="34" charset="0"/>
                  <a:cs typeface="Arial" pitchFamily="34" charset="0"/>
                </a:rPr>
                <a:t>0</a:t>
              </a:r>
              <a:r>
                <a:rPr lang="en-US" dirty="0" smtClean="0">
                  <a:latin typeface="Arial" pitchFamily="34" charset="0"/>
                  <a:cs typeface="Arial" pitchFamily="34" charset="0"/>
                </a:rPr>
                <a:t>) under</a:t>
              </a:r>
            </a:p>
            <a:p>
              <a:pPr lvl="0"/>
              <a:r>
                <a:rPr lang="en-US" dirty="0" smtClean="0">
                  <a:latin typeface="Arial" pitchFamily="34" charset="0"/>
                  <a:cs typeface="Arial" pitchFamily="34" charset="0"/>
                </a:rPr>
                <a:t>different conditions      </a:t>
              </a:r>
            </a:p>
            <a:p>
              <a:pPr lvl="0"/>
              <a:r>
                <a:rPr lang="en-US" dirty="0" smtClean="0">
                  <a:solidFill>
                    <a:prstClr val="black"/>
                  </a:solidFill>
                  <a:latin typeface="Arial" pitchFamily="34" charset="0"/>
                  <a:cs typeface="Arial" pitchFamily="34" charset="0"/>
                </a:rPr>
                <a:t>(</a:t>
              </a:r>
              <a:r>
                <a:rPr lang="en-US" dirty="0">
                  <a:solidFill>
                    <a:prstClr val="black"/>
                  </a:solidFill>
                  <a:latin typeface="Arial" pitchFamily="34" charset="0"/>
                  <a:cs typeface="Arial" pitchFamily="34" charset="0"/>
                </a:rPr>
                <a:t>A and B</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sp>
          <p:nvSpPr>
            <p:cNvPr id="6" name="Rectangle 5"/>
            <p:cNvSpPr/>
            <p:nvPr/>
          </p:nvSpPr>
          <p:spPr>
            <a:xfrm>
              <a:off x="8449680" y="22894649"/>
              <a:ext cx="3942848" cy="1200329"/>
            </a:xfrm>
            <a:prstGeom prst="rect">
              <a:avLst/>
            </a:prstGeom>
          </p:spPr>
          <p:txBody>
            <a:bodyPr wrap="square">
              <a:spAutoFit/>
            </a:bodyPr>
            <a:lstStyle/>
            <a:p>
              <a:pPr lvl="0"/>
              <a:r>
                <a:rPr lang="en-US" dirty="0" smtClean="0">
                  <a:solidFill>
                    <a:prstClr val="black"/>
                  </a:solidFill>
                  <a:latin typeface="Arial" pitchFamily="34" charset="0"/>
                  <a:cs typeface="Arial" pitchFamily="34" charset="0"/>
                </a:rPr>
                <a:t>DNA </a:t>
              </a:r>
              <a:r>
                <a:rPr lang="en-US" dirty="0">
                  <a:solidFill>
                    <a:prstClr val="black"/>
                  </a:solidFill>
                  <a:latin typeface="Arial" pitchFamily="34" charset="0"/>
                  <a:cs typeface="Arial" pitchFamily="34" charset="0"/>
                </a:rPr>
                <a:t>isolation, Mme1 digestion,</a:t>
              </a:r>
            </a:p>
            <a:p>
              <a:pPr lvl="0"/>
              <a:r>
                <a:rPr lang="en-US" dirty="0">
                  <a:solidFill>
                    <a:prstClr val="black"/>
                  </a:solidFill>
                  <a:latin typeface="Arial" pitchFamily="34" charset="0"/>
                  <a:cs typeface="Arial" pitchFamily="34" charset="0"/>
                </a:rPr>
                <a:t>amplification, and deep</a:t>
              </a:r>
            </a:p>
            <a:p>
              <a:pPr lvl="0"/>
              <a:r>
                <a:rPr lang="en-US" dirty="0">
                  <a:solidFill>
                    <a:prstClr val="black"/>
                  </a:solidFill>
                  <a:latin typeface="Arial" pitchFamily="34" charset="0"/>
                  <a:cs typeface="Arial" pitchFamily="34" charset="0"/>
                </a:rPr>
                <a:t>sequencing to </a:t>
              </a:r>
              <a:r>
                <a:rPr lang="en-US" dirty="0" smtClean="0">
                  <a:solidFill>
                    <a:prstClr val="black"/>
                  </a:solidFill>
                  <a:latin typeface="Arial" pitchFamily="34" charset="0"/>
                  <a:cs typeface="Arial" pitchFamily="34" charset="0"/>
                </a:rPr>
                <a:t>compare outgrown</a:t>
              </a:r>
            </a:p>
            <a:p>
              <a:pPr lvl="0"/>
              <a:r>
                <a:rPr lang="en-US" dirty="0" smtClean="0">
                  <a:solidFill>
                    <a:prstClr val="black"/>
                  </a:solidFill>
                  <a:latin typeface="Arial" pitchFamily="34" charset="0"/>
                  <a:cs typeface="Arial" pitchFamily="34" charset="0"/>
                </a:rPr>
                <a:t> </a:t>
              </a:r>
              <a:r>
                <a:rPr lang="en-US" dirty="0">
                  <a:solidFill>
                    <a:prstClr val="black"/>
                  </a:solidFill>
                  <a:latin typeface="Arial" pitchFamily="34" charset="0"/>
                  <a:cs typeface="Arial" pitchFamily="34" charset="0"/>
                </a:rPr>
                <a:t>libraries with </a:t>
              </a:r>
              <a:r>
                <a:rPr lang="en-US" dirty="0" smtClean="0">
                  <a:solidFill>
                    <a:prstClr val="black"/>
                  </a:solidFill>
                  <a:latin typeface="Arial" pitchFamily="34" charset="0"/>
                  <a:cs typeface="Arial" pitchFamily="34" charset="0"/>
                </a:rPr>
                <a:t>parent library</a:t>
              </a:r>
              <a:endParaRPr lang="en-US" dirty="0">
                <a:solidFill>
                  <a:prstClr val="black"/>
                </a:solidFill>
                <a:latin typeface="Arial" pitchFamily="34" charset="0"/>
                <a:cs typeface="Arial" pitchFamily="34" charset="0"/>
              </a:endParaRPr>
            </a:p>
          </p:txBody>
        </p:sp>
        <p:sp>
          <p:nvSpPr>
            <p:cNvPr id="7" name="Rectangle 6"/>
            <p:cNvSpPr/>
            <p:nvPr/>
          </p:nvSpPr>
          <p:spPr>
            <a:xfrm>
              <a:off x="3420479" y="22894649"/>
              <a:ext cx="1656848" cy="1200329"/>
            </a:xfrm>
            <a:prstGeom prst="rect">
              <a:avLst/>
            </a:prstGeom>
          </p:spPr>
          <p:txBody>
            <a:bodyPr wrap="square">
              <a:spAutoFit/>
            </a:bodyPr>
            <a:lstStyle/>
            <a:p>
              <a:pPr lvl="0"/>
              <a:r>
                <a:rPr lang="en-US" dirty="0">
                  <a:solidFill>
                    <a:prstClr val="black"/>
                  </a:solidFill>
                  <a:latin typeface="Arial" pitchFamily="34" charset="0"/>
                  <a:cs typeface="Arial" pitchFamily="34" charset="0"/>
                </a:rPr>
                <a:t>Saturated</a:t>
              </a:r>
            </a:p>
            <a:p>
              <a:pPr lvl="0"/>
              <a:r>
                <a:rPr lang="en-US" dirty="0">
                  <a:solidFill>
                    <a:prstClr val="black"/>
                  </a:solidFill>
                  <a:latin typeface="Arial" pitchFamily="34" charset="0"/>
                  <a:cs typeface="Arial" pitchFamily="34" charset="0"/>
                </a:rPr>
                <a:t>library</a:t>
              </a:r>
            </a:p>
            <a:p>
              <a:pPr lvl="0"/>
              <a:r>
                <a:rPr lang="en-US" dirty="0">
                  <a:solidFill>
                    <a:prstClr val="black"/>
                  </a:solidFill>
                  <a:latin typeface="Arial" pitchFamily="34" charset="0"/>
                  <a:cs typeface="Arial" pitchFamily="34" charset="0"/>
                </a:rPr>
                <a:t>with </a:t>
              </a:r>
              <a:r>
                <a:rPr lang="en-US" i="1" dirty="0">
                  <a:solidFill>
                    <a:prstClr val="black"/>
                  </a:solidFill>
                  <a:latin typeface="Arial" pitchFamily="34" charset="0"/>
                  <a:cs typeface="Arial" pitchFamily="34" charset="0"/>
                </a:rPr>
                <a:t>n</a:t>
              </a:r>
            </a:p>
            <a:p>
              <a:pPr lvl="0"/>
              <a:r>
                <a:rPr lang="en-US" dirty="0">
                  <a:solidFill>
                    <a:prstClr val="black"/>
                  </a:solidFill>
                  <a:latin typeface="Arial" pitchFamily="34" charset="0"/>
                  <a:cs typeface="Arial" pitchFamily="34" charset="0"/>
                </a:rPr>
                <a:t>mutants</a:t>
              </a: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746" y="23377262"/>
              <a:ext cx="622781"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280" y="23377262"/>
              <a:ext cx="622782"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83469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Tn-Seq</a:t>
            </a:r>
            <a:r>
              <a:rPr lang="en-US" dirty="0" smtClean="0"/>
              <a:t>: Test 44,000 mutants at once</a:t>
            </a:r>
            <a:endParaRPr lang="en-US"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50000"/>
          <a:stretch/>
        </p:blipFill>
        <p:spPr>
          <a:xfrm>
            <a:off x="4572000" y="1177404"/>
            <a:ext cx="4572000" cy="450319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42" y="2119614"/>
            <a:ext cx="4498258" cy="4433586"/>
          </a:xfrm>
          <a:prstGeom prst="rect">
            <a:avLst/>
          </a:prstGeom>
        </p:spPr>
      </p:pic>
    </p:spTree>
    <p:extLst>
      <p:ext uri="{BB962C8B-B14F-4D97-AF65-F5344CB8AC3E}">
        <p14:creationId xmlns:p14="http://schemas.microsoft.com/office/powerpoint/2010/main" val="172341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dependent phenotypes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942" y="2119614"/>
            <a:ext cx="4498258" cy="4433586"/>
          </a:xfrm>
          <a:prstGeom prst="rect">
            <a:avLst/>
          </a:prstGeom>
        </p:spPr>
      </p:pic>
      <p:pic>
        <p:nvPicPr>
          <p:cNvPr id="5" name="Content Placeholder 6"/>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1087"/>
          <a:stretch/>
        </p:blipFill>
        <p:spPr>
          <a:xfrm>
            <a:off x="4645742" y="3657600"/>
            <a:ext cx="4173405" cy="1708820"/>
          </a:xfrm>
        </p:spPr>
      </p:pic>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2676" t="28041" r="13376" b="35980"/>
          <a:stretch/>
        </p:blipFill>
        <p:spPr bwMode="auto">
          <a:xfrm>
            <a:off x="4800600" y="2286000"/>
            <a:ext cx="4114800" cy="81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2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Respiration in response to redox potential</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9700" y="1466828"/>
            <a:ext cx="6324600" cy="3714772"/>
          </a:xfrm>
          <a:prstGeom prst="rect">
            <a:avLst/>
          </a:prstGeom>
        </p:spPr>
      </p:pic>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6800" y="5144729"/>
            <a:ext cx="7010400" cy="1404020"/>
          </a:xfrm>
        </p:spPr>
      </p:pic>
    </p:spTree>
    <p:extLst>
      <p:ext uri="{BB962C8B-B14F-4D97-AF65-F5344CB8AC3E}">
        <p14:creationId xmlns:p14="http://schemas.microsoft.com/office/powerpoint/2010/main" val="371842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93700"/>
            <a:ext cx="6769100" cy="6070600"/>
          </a:xfrm>
          <a:prstGeom prst="rect">
            <a:avLst/>
          </a:prstGeom>
        </p:spPr>
      </p:pic>
    </p:spTree>
    <p:extLst>
      <p:ext uri="{BB962C8B-B14F-4D97-AF65-F5344CB8AC3E}">
        <p14:creationId xmlns:p14="http://schemas.microsoft.com/office/powerpoint/2010/main" val="130468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2890" y="304800"/>
            <a:ext cx="3485698" cy="1077218"/>
          </a:xfrm>
          <a:prstGeom prst="rect">
            <a:avLst/>
          </a:prstGeom>
          <a:noFill/>
        </p:spPr>
        <p:txBody>
          <a:bodyPr wrap="none" rtlCol="0">
            <a:spAutoFit/>
          </a:bodyPr>
          <a:lstStyle/>
          <a:p>
            <a:pPr algn="ctr"/>
            <a:r>
              <a:rPr lang="en-US" sz="3200" dirty="0"/>
              <a:t>Condition </a:t>
            </a:r>
            <a:r>
              <a:rPr lang="en-US" sz="3200" dirty="0" smtClean="0"/>
              <a:t>A:</a:t>
            </a:r>
            <a:endParaRPr lang="en-US" dirty="0" smtClean="0"/>
          </a:p>
          <a:p>
            <a:pPr algn="ctr"/>
            <a:r>
              <a:rPr lang="en-US" sz="3200" dirty="0" smtClean="0"/>
              <a:t>Fumarate reduction</a:t>
            </a:r>
          </a:p>
        </p:txBody>
      </p:sp>
      <p:sp>
        <p:nvSpPr>
          <p:cNvPr id="10" name="TextBox 9"/>
          <p:cNvSpPr txBox="1"/>
          <p:nvPr/>
        </p:nvSpPr>
        <p:spPr>
          <a:xfrm>
            <a:off x="4860527" y="304800"/>
            <a:ext cx="4034311" cy="1077218"/>
          </a:xfrm>
          <a:prstGeom prst="rect">
            <a:avLst/>
          </a:prstGeom>
          <a:noFill/>
        </p:spPr>
        <p:txBody>
          <a:bodyPr wrap="none" rtlCol="0">
            <a:spAutoFit/>
          </a:bodyPr>
          <a:lstStyle/>
          <a:p>
            <a:pPr algn="ctr"/>
            <a:r>
              <a:rPr lang="en-US" sz="3200" dirty="0"/>
              <a:t>Condition </a:t>
            </a:r>
            <a:r>
              <a:rPr lang="en-US" sz="3200" dirty="0" smtClean="0"/>
              <a:t>B:</a:t>
            </a:r>
          </a:p>
          <a:p>
            <a:pPr algn="ctr"/>
            <a:r>
              <a:rPr lang="en-US" sz="3200" dirty="0" smtClean="0"/>
              <a:t>Fe(III)-citrate reduction</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92" y="1600200"/>
            <a:ext cx="7915275" cy="485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335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Tn-Seq</a:t>
            </a:r>
            <a:r>
              <a:rPr lang="en-US" dirty="0" smtClean="0"/>
              <a:t> in </a:t>
            </a:r>
            <a:r>
              <a:rPr lang="en-US" i="1" dirty="0" smtClean="0"/>
              <a:t>Geobacter</a:t>
            </a:r>
            <a:endParaRPr lang="en-US" i="1"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8" y="2462784"/>
            <a:ext cx="8912352" cy="264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2362200"/>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5448" y="4648200"/>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528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Tn-Seq</a:t>
            </a:r>
            <a:r>
              <a:rPr lang="en-US" dirty="0" smtClean="0"/>
              <a:t> in </a:t>
            </a:r>
            <a:r>
              <a:rPr lang="en-US" i="1" dirty="0" smtClean="0"/>
              <a:t>Geobacter</a:t>
            </a:r>
            <a:endParaRPr lang="en-US" i="1"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62784"/>
            <a:ext cx="8912352" cy="264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0" y="2362200"/>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5448" y="4648200"/>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323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a:t>
            </a:r>
            <a:r>
              <a:rPr lang="en-US" baseline="-25000" dirty="0" smtClean="0"/>
              <a:t>2</a:t>
            </a:r>
            <a:r>
              <a:rPr lang="en-US" dirty="0" smtClean="0"/>
              <a:t> ratios to identify genes of interest</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57400"/>
            <a:ext cx="6109944" cy="281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52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a:t>
            </a:r>
            <a:r>
              <a:rPr lang="en-US" baseline="-25000" dirty="0" smtClean="0"/>
              <a:t>2</a:t>
            </a:r>
            <a:r>
              <a:rPr lang="en-US" dirty="0" smtClean="0"/>
              <a:t> ratios to identify genes of interest</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800600"/>
            <a:ext cx="3798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155448" y="1676400"/>
            <a:ext cx="8912352" cy="2642616"/>
            <a:chOff x="155448" y="1676400"/>
            <a:chExt cx="8912352" cy="2642616"/>
          </a:xfrm>
        </p:grpSpPr>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 y="1676400"/>
              <a:ext cx="8912352" cy="264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391400" y="1981200"/>
              <a:ext cx="137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91400" y="3352800"/>
              <a:ext cx="137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2133600"/>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3310759"/>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6593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Tn-Seq</a:t>
            </a:r>
            <a:r>
              <a:rPr lang="en-US" dirty="0" smtClean="0"/>
              <a:t>: Test 44,000 mutants at once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77404"/>
            <a:ext cx="9144000" cy="4503191"/>
          </a:xfrm>
          <a:prstGeom prst="rect">
            <a:avLst/>
          </a:prstGeom>
        </p:spPr>
      </p:pic>
    </p:spTree>
    <p:extLst>
      <p:ext uri="{BB962C8B-B14F-4D97-AF65-F5344CB8AC3E}">
        <p14:creationId xmlns:p14="http://schemas.microsoft.com/office/powerpoint/2010/main" val="127311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216" y="1066800"/>
            <a:ext cx="4643422" cy="5153374"/>
          </a:xfrm>
          <a:prstGeom prst="rect">
            <a:avLst/>
          </a:prstGeom>
        </p:spPr>
      </p:pic>
      <p:sp>
        <p:nvSpPr>
          <p:cNvPr id="2" name="Title 1"/>
          <p:cNvSpPr>
            <a:spLocks noGrp="1"/>
          </p:cNvSpPr>
          <p:nvPr>
            <p:ph type="title"/>
          </p:nvPr>
        </p:nvSpPr>
        <p:spPr/>
        <p:txBody>
          <a:bodyPr>
            <a:normAutofit fontScale="90000"/>
          </a:bodyPr>
          <a:lstStyle/>
          <a:p>
            <a:r>
              <a:rPr lang="en-US" dirty="0" err="1" smtClean="0">
                <a:solidFill>
                  <a:schemeClr val="bg1"/>
                </a:solidFill>
              </a:rPr>
              <a:t>Tn-Seq</a:t>
            </a:r>
            <a:r>
              <a:rPr lang="en-US" dirty="0" smtClean="0">
                <a:solidFill>
                  <a:schemeClr val="bg1"/>
                </a:solidFill>
              </a:rPr>
              <a:t> using electrodes at different potentials</a:t>
            </a:r>
            <a:endParaRPr lang="en-US" dirty="0">
              <a:solidFill>
                <a:schemeClr val="bg1"/>
              </a:solidFill>
            </a:endParaRPr>
          </a:p>
        </p:txBody>
      </p:sp>
      <p:sp>
        <p:nvSpPr>
          <p:cNvPr id="5" name="Right Arrow 4"/>
          <p:cNvSpPr/>
          <p:nvPr/>
        </p:nvSpPr>
        <p:spPr>
          <a:xfrm rot="16200000">
            <a:off x="877849" y="4568419"/>
            <a:ext cx="1447800" cy="2357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ight Arrow 5"/>
          <p:cNvSpPr/>
          <p:nvPr/>
        </p:nvSpPr>
        <p:spPr>
          <a:xfrm rot="16200000" flipV="1">
            <a:off x="2883895" y="4568419"/>
            <a:ext cx="1447800" cy="23576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762000" y="5867400"/>
            <a:ext cx="1679499" cy="707886"/>
          </a:xfrm>
          <a:prstGeom prst="rect">
            <a:avLst/>
          </a:prstGeom>
          <a:noFill/>
        </p:spPr>
        <p:txBody>
          <a:bodyPr wrap="none" rtlCol="0">
            <a:spAutoFit/>
          </a:bodyPr>
          <a:lstStyle/>
          <a:p>
            <a:pPr algn="ctr"/>
            <a:r>
              <a:rPr lang="en-US" sz="2000" b="1" dirty="0">
                <a:solidFill>
                  <a:srgbClr val="FF0000"/>
                </a:solidFill>
              </a:rPr>
              <a:t>“Low”</a:t>
            </a:r>
          </a:p>
          <a:p>
            <a:pPr algn="ctr"/>
            <a:r>
              <a:rPr lang="en-US" sz="2000" b="1" dirty="0">
                <a:solidFill>
                  <a:srgbClr val="FF0000"/>
                </a:solidFill>
              </a:rPr>
              <a:t>-0.10 V vs SHE</a:t>
            </a:r>
          </a:p>
        </p:txBody>
      </p:sp>
      <p:sp>
        <p:nvSpPr>
          <p:cNvPr id="8" name="TextBox 7"/>
          <p:cNvSpPr txBox="1"/>
          <p:nvPr/>
        </p:nvSpPr>
        <p:spPr>
          <a:xfrm>
            <a:off x="2743200" y="5867400"/>
            <a:ext cx="1729191" cy="707886"/>
          </a:xfrm>
          <a:prstGeom prst="rect">
            <a:avLst/>
          </a:prstGeom>
          <a:noFill/>
        </p:spPr>
        <p:txBody>
          <a:bodyPr wrap="none" rtlCol="0">
            <a:spAutoFit/>
          </a:bodyPr>
          <a:lstStyle/>
          <a:p>
            <a:pPr algn="ctr"/>
            <a:r>
              <a:rPr lang="en-US" sz="2000" b="1" dirty="0">
                <a:solidFill>
                  <a:schemeClr val="bg1"/>
                </a:solidFill>
              </a:rPr>
              <a:t>“High”</a:t>
            </a:r>
          </a:p>
          <a:p>
            <a:pPr algn="ctr"/>
            <a:r>
              <a:rPr lang="en-US" sz="2000" b="1" dirty="0">
                <a:solidFill>
                  <a:schemeClr val="bg1"/>
                </a:solidFill>
              </a:rPr>
              <a:t>+0.24 V vs SHE</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4816" y="1752601"/>
            <a:ext cx="3710953" cy="3657600"/>
          </a:xfrm>
          <a:prstGeom prst="rect">
            <a:avLst/>
          </a:prstGeom>
        </p:spPr>
      </p:pic>
    </p:spTree>
    <p:extLst>
      <p:ext uri="{BB962C8B-B14F-4D97-AF65-F5344CB8AC3E}">
        <p14:creationId xmlns:p14="http://schemas.microsoft.com/office/powerpoint/2010/main" val="1580293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438</Words>
  <Application>Microsoft Macintosh PowerPoint</Application>
  <PresentationFormat>On-screen Show (4:3)</PresentationFormat>
  <Paragraphs>41</Paragraphs>
  <Slides>12</Slides>
  <Notes>5</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12</vt:i4>
      </vt:variant>
    </vt:vector>
  </HeadingPairs>
  <TitlesOfParts>
    <vt:vector size="17" baseType="lpstr">
      <vt:lpstr>Calibri</vt:lpstr>
      <vt:lpstr>Arial</vt:lpstr>
      <vt:lpstr>Office Theme</vt:lpstr>
      <vt:lpstr>1_Office Theme</vt:lpstr>
      <vt:lpstr>2_Office Theme</vt:lpstr>
      <vt:lpstr>Tn-Seq- “Toothpicks and logic” meets next-gen sequencing</vt:lpstr>
      <vt:lpstr>PowerPoint Presentation</vt:lpstr>
      <vt:lpstr>PowerPoint Presentation</vt:lpstr>
      <vt:lpstr>Tn-Seq in Geobacter</vt:lpstr>
      <vt:lpstr>Tn-Seq in Geobacter</vt:lpstr>
      <vt:lpstr>Log2 ratios to identify genes of interest</vt:lpstr>
      <vt:lpstr>Log2 ratios to identify genes of interest</vt:lpstr>
      <vt:lpstr>Tn-Seq: Test 44,000 mutants at once</vt:lpstr>
      <vt:lpstr>Tn-Seq using electrodes at different potentials</vt:lpstr>
      <vt:lpstr>Tn-Seq: Test 44,000 mutants at once</vt:lpstr>
      <vt:lpstr>Potential dependent phenotypes</vt:lpstr>
      <vt:lpstr>Respiration in response to redox potential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dc:creator>
  <cp:lastModifiedBy>Jon Badalamenti</cp:lastModifiedBy>
  <cp:revision>12</cp:revision>
  <dcterms:created xsi:type="dcterms:W3CDTF">2016-02-09T02:03:57Z</dcterms:created>
  <dcterms:modified xsi:type="dcterms:W3CDTF">2016-02-09T20:58:40Z</dcterms:modified>
</cp:coreProperties>
</file>