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Merriweather" panose="020B0604020202020204" charset="0"/>
      <p:regular r:id="rId54"/>
      <p:bold r:id="rId55"/>
      <p:italic r:id="rId56"/>
      <p:boldItalic r:id="rId57"/>
    </p:embeddedFont>
    <p:embeddedFont>
      <p:font typeface="Nunito" panose="020B0604020202020204" charset="0"/>
      <p:regular r:id="rId58"/>
      <p:bold r:id="rId59"/>
      <p:italic r:id="rId60"/>
      <p:boldItalic r:id="rId61"/>
    </p:embeddedFont>
    <p:embeddedFont>
      <p:font typeface="Roboto"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B3209-CEBD-48DF-860D-590C38541E20}">
  <a:tblStyle styleId="{EC2B3209-CEBD-48DF-860D-590C38541E2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ADFC184-38CE-4AF2-8F94-77D5A2FD51B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3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owne" userId="5cb48de62dd77d59" providerId="LiveId" clId="{DDD8D3A0-7E30-40B3-AAAF-EF259B643DE3}"/>
    <pc:docChg chg="modSld">
      <pc:chgData name="Chris Bowne" userId="5cb48de62dd77d59" providerId="LiveId" clId="{DDD8D3A0-7E30-40B3-AAAF-EF259B643DE3}" dt="2021-04-03T21:22:27.787" v="1092" actId="20577"/>
      <pc:docMkLst>
        <pc:docMk/>
      </pc:docMkLst>
      <pc:sldChg chg="modSp mod">
        <pc:chgData name="Chris Bowne" userId="5cb48de62dd77d59" providerId="LiveId" clId="{DDD8D3A0-7E30-40B3-AAAF-EF259B643DE3}" dt="2021-04-03T21:11:45.546" v="103" actId="20577"/>
        <pc:sldMkLst>
          <pc:docMk/>
          <pc:sldMk cId="0" sldId="298"/>
        </pc:sldMkLst>
        <pc:spChg chg="mod">
          <ac:chgData name="Chris Bowne" userId="5cb48de62dd77d59" providerId="LiveId" clId="{DDD8D3A0-7E30-40B3-AAAF-EF259B643DE3}" dt="2021-04-03T21:11:45.546" v="103" actId="20577"/>
          <ac:spMkLst>
            <pc:docMk/>
            <pc:sldMk cId="0" sldId="298"/>
            <ac:spMk id="395" creationId="{00000000-0000-0000-0000-000000000000}"/>
          </ac:spMkLst>
        </pc:spChg>
        <pc:graphicFrameChg chg="modGraphic">
          <ac:chgData name="Chris Bowne" userId="5cb48de62dd77d59" providerId="LiveId" clId="{DDD8D3A0-7E30-40B3-AAAF-EF259B643DE3}" dt="2021-04-03T20:55:01.275" v="13" actId="20577"/>
          <ac:graphicFrameMkLst>
            <pc:docMk/>
            <pc:sldMk cId="0" sldId="298"/>
            <ac:graphicFrameMk id="396" creationId="{00000000-0000-0000-0000-000000000000}"/>
          </ac:graphicFrameMkLst>
        </pc:graphicFrameChg>
      </pc:sldChg>
      <pc:sldChg chg="modSp mod">
        <pc:chgData name="Chris Bowne" userId="5cb48de62dd77d59" providerId="LiveId" clId="{DDD8D3A0-7E30-40B3-AAAF-EF259B643DE3}" dt="2021-04-03T21:19:05.256" v="772" actId="20577"/>
        <pc:sldMkLst>
          <pc:docMk/>
          <pc:sldMk cId="0" sldId="300"/>
        </pc:sldMkLst>
        <pc:spChg chg="mod">
          <ac:chgData name="Chris Bowne" userId="5cb48de62dd77d59" providerId="LiveId" clId="{DDD8D3A0-7E30-40B3-AAAF-EF259B643DE3}" dt="2021-04-03T21:19:05.256" v="772" actId="20577"/>
          <ac:spMkLst>
            <pc:docMk/>
            <pc:sldMk cId="0" sldId="300"/>
            <ac:spMk id="411" creationId="{00000000-0000-0000-0000-000000000000}"/>
          </ac:spMkLst>
        </pc:spChg>
      </pc:sldChg>
      <pc:sldChg chg="modSp mod">
        <pc:chgData name="Chris Bowne" userId="5cb48de62dd77d59" providerId="LiveId" clId="{DDD8D3A0-7E30-40B3-AAAF-EF259B643DE3}" dt="2021-04-03T21:22:27.787" v="1092" actId="20577"/>
        <pc:sldMkLst>
          <pc:docMk/>
          <pc:sldMk cId="0" sldId="301"/>
        </pc:sldMkLst>
        <pc:spChg chg="mod">
          <ac:chgData name="Chris Bowne" userId="5cb48de62dd77d59" providerId="LiveId" clId="{DDD8D3A0-7E30-40B3-AAAF-EF259B643DE3}" dt="2021-04-03T21:22:27.787" v="1092" actId="20577"/>
          <ac:spMkLst>
            <pc:docMk/>
            <pc:sldMk cId="0" sldId="301"/>
            <ac:spMk id="419" creationId="{00000000-0000-0000-0000-000000000000}"/>
          </ac:spMkLst>
        </pc:spChg>
      </pc:sldChg>
    </pc:docChg>
  </pc:docChgLst>
  <pc:docChgLst>
    <pc:chgData name="Chris Bowne" userId="5cb48de62dd77d59" providerId="LiveId" clId="{D256B5F5-AC48-46C5-A6A9-2A2FC653CCFB}"/>
    <pc:docChg chg="undo custSel modSld">
      <pc:chgData name="Chris Bowne" userId="5cb48de62dd77d59" providerId="LiveId" clId="{D256B5F5-AC48-46C5-A6A9-2A2FC653CCFB}" dt="2021-04-03T06:24:14.886" v="292" actId="20577"/>
      <pc:docMkLst>
        <pc:docMk/>
      </pc:docMkLst>
      <pc:sldChg chg="modSp mod">
        <pc:chgData name="Chris Bowne" userId="5cb48de62dd77d59" providerId="LiveId" clId="{D256B5F5-AC48-46C5-A6A9-2A2FC653CCFB}" dt="2021-04-03T03:18:00.266" v="76" actId="20577"/>
        <pc:sldMkLst>
          <pc:docMk/>
          <pc:sldMk cId="0" sldId="256"/>
        </pc:sldMkLst>
        <pc:spChg chg="mod">
          <ac:chgData name="Chris Bowne" userId="5cb48de62dd77d59" providerId="LiveId" clId="{D256B5F5-AC48-46C5-A6A9-2A2FC653CCFB}" dt="2021-04-03T03:18:00.266" v="76" actId="20577"/>
          <ac:spMkLst>
            <pc:docMk/>
            <pc:sldMk cId="0" sldId="256"/>
            <ac:spMk id="128" creationId="{00000000-0000-0000-0000-000000000000}"/>
          </ac:spMkLst>
        </pc:spChg>
      </pc:sldChg>
      <pc:sldChg chg="modSp mod">
        <pc:chgData name="Chris Bowne" userId="5cb48de62dd77d59" providerId="LiveId" clId="{D256B5F5-AC48-46C5-A6A9-2A2FC653CCFB}" dt="2021-04-03T03:01:42.570" v="47" actId="20577"/>
        <pc:sldMkLst>
          <pc:docMk/>
          <pc:sldMk cId="0" sldId="257"/>
        </pc:sldMkLst>
        <pc:spChg chg="mod">
          <ac:chgData name="Chris Bowne" userId="5cb48de62dd77d59" providerId="LiveId" clId="{D256B5F5-AC48-46C5-A6A9-2A2FC653CCFB}" dt="2021-04-03T03:01:42.570" v="47" actId="20577"/>
          <ac:spMkLst>
            <pc:docMk/>
            <pc:sldMk cId="0" sldId="257"/>
            <ac:spMk id="135" creationId="{00000000-0000-0000-0000-000000000000}"/>
          </ac:spMkLst>
        </pc:spChg>
      </pc:sldChg>
      <pc:sldChg chg="modSp mod">
        <pc:chgData name="Chris Bowne" userId="5cb48de62dd77d59" providerId="LiveId" clId="{D256B5F5-AC48-46C5-A6A9-2A2FC653CCFB}" dt="2021-04-03T03:14:35.572" v="50" actId="14100"/>
        <pc:sldMkLst>
          <pc:docMk/>
          <pc:sldMk cId="0" sldId="260"/>
        </pc:sldMkLst>
        <pc:spChg chg="mod">
          <ac:chgData name="Chris Bowne" userId="5cb48de62dd77d59" providerId="LiveId" clId="{D256B5F5-AC48-46C5-A6A9-2A2FC653CCFB}" dt="2021-04-03T03:14:35.572" v="50" actId="14100"/>
          <ac:spMkLst>
            <pc:docMk/>
            <pc:sldMk cId="0" sldId="260"/>
            <ac:spMk id="155" creationId="{00000000-0000-0000-0000-000000000000}"/>
          </ac:spMkLst>
        </pc:spChg>
      </pc:sldChg>
      <pc:sldChg chg="modSp mod">
        <pc:chgData name="Chris Bowne" userId="5cb48de62dd77d59" providerId="LiveId" clId="{D256B5F5-AC48-46C5-A6A9-2A2FC653CCFB}" dt="2021-04-03T06:24:14.886" v="292" actId="20577"/>
        <pc:sldMkLst>
          <pc:docMk/>
          <pc:sldMk cId="0" sldId="291"/>
        </pc:sldMkLst>
        <pc:spChg chg="mod">
          <ac:chgData name="Chris Bowne" userId="5cb48de62dd77d59" providerId="LiveId" clId="{D256B5F5-AC48-46C5-A6A9-2A2FC653CCFB}" dt="2021-04-03T06:24:14.886" v="292" actId="20577"/>
          <ac:spMkLst>
            <pc:docMk/>
            <pc:sldMk cId="0" sldId="291"/>
            <ac:spMk id="35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059b38b84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059b38b8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 ended up using France as our base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059b38b84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059b38b8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059b38b84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059b38b8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In this slide, we check the distribution and multicollinearity checks of quantitative variables and as we can see, we don not have an issue of multicollinearity, except for balance and num of products, where we have a significant covariance</a:t>
            </a:r>
            <a:endParaRPr sz="3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8397f56df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8397f56d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    </a:t>
            </a:r>
            <a:r>
              <a:rPr lang="en" sz="1400">
                <a:solidFill>
                  <a:schemeClr val="dk1"/>
                </a:solidFill>
              </a:rPr>
              <a:t>When the coefficient is exponentiated it suggest odds of exit per dollar change in balance is very close to zero. We could have changed the units from per dollar to per 10000 dollars. However, we felt it was best to factorized because the $0 balances hold additional information (that the customer did not have a checking account product.  The following shows the split we used in Models 4-6:</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8397f56df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8397f56df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Chris</a:t>
            </a:r>
            <a:endParaRPr sz="1200">
              <a:solidFill>
                <a:schemeClr val="dk1"/>
              </a:solidFill>
            </a:endParaRPr>
          </a:p>
          <a:p>
            <a:pPr marL="0" lvl="0" indent="0" algn="l" rtl="0">
              <a:spcBef>
                <a:spcPts val="0"/>
              </a:spcBef>
              <a:spcAft>
                <a:spcPts val="0"/>
              </a:spcAft>
              <a:buNone/>
            </a:pPr>
            <a:r>
              <a:rPr lang="en" sz="1200">
                <a:solidFill>
                  <a:schemeClr val="dk1"/>
                </a:solidFill>
              </a:rPr>
              <a:t>Credit score is relatively meaningless in raw form. Odds of exiting a bank increasing or decreasing due to unit increases or decreases in Credit score are not practically significant.</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8397f56df_4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8397f56df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Chris     The number of products in our sample were from 1 to 4.  Most were 1 or 2. There was some debate on whether to categorize, but in our training set </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059b38b84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059b38b84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059b38b84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059b38b8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059b38b84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059b38b8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059b38b84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059b38b84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059b38b84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059b38b84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059b38b84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059b38b8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QQ plot for Balance seems to fail due to the high frequency of zero balances. As we see later on in the project, we categorize the balance into non zero balance and zero balance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059b38b84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059b38b84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b059b38b84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b059b38b8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059b38b84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059b38b84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 will quickly show the symbox diagrams, and we did not numerically transform anything, merely categorized </a:t>
            </a:r>
            <a:endParaRPr sz="2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059b38b84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b059b38b84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b059b38b84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b059b38b8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059b38b84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059b38b8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059b38b84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059b38b84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059b38b84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059b38b84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0a7be5b8e_1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0a7be5b8e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059b38b84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059b38b8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0a7be5b8e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0a7be5b8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0a7be5b8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b0a7be5b8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0a7be5b8e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0a7be5b8e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 sz="1000">
                <a:solidFill>
                  <a:schemeClr val="dk1"/>
                </a:solidFill>
              </a:rPr>
              <a:t>As you increase age by 1 year, then you are 14% more likely to exit the bank</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Those who are active members of the bank are 14.05 times more likely to exit the bank than those who are inactive at the bank </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Those who are from Germany are over 3 and a half times as likely to exit the bank than those who are from France</a:t>
            </a:r>
            <a:endParaRPr sz="1400">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8397f56df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8397f56df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8397f56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8397f56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IsActiveMember has a large range for its interval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b0a7be5b8e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b0a7be5b8e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b0a7be5b8e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b0a7be5b8e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a8397f56d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a8397f56d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b0a7be5b8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b0a7be5b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b0a7be5b8e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b0a7be5b8e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customer whose Balance was zero the odds of exiting were much lower for those who had at least 1 Product with the bank vs those who only had 1 product with the bank. As balance was greater than zero, although the odds of exiting were lower for customers having number of products greater than one, the odds of exiting were much closer for Number of products being greater than 1, or being less than or equal to one.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0c93cb6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0c93cb6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b0a7be5b8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b0a7be5b8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After the age of 30 as age increases the odds of exiting increases between Active Members and Non Active Members and even though both Non Active and Active members odds increase, the odds of a non-active member increase faster as age increases. It’s the exact opposite for age less than 30.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b0a7be5b8e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b0a7be5b8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Weak interaction</a:t>
            </a:r>
            <a:endParaRPr/>
          </a:p>
          <a:p>
            <a:pPr marL="0" lvl="0" indent="0" algn="l" rtl="0">
              <a:spcBef>
                <a:spcPts val="0"/>
              </a:spcBef>
              <a:spcAft>
                <a:spcPts val="0"/>
              </a:spcAft>
              <a:buNone/>
            </a:pPr>
            <a:endParaRPr/>
          </a:p>
          <a:p>
            <a:pPr marL="457200" lvl="0" indent="-311150" algn="l" rtl="0">
              <a:spcBef>
                <a:spcPts val="0"/>
              </a:spcBef>
              <a:spcAft>
                <a:spcPts val="0"/>
              </a:spcAft>
              <a:buClr>
                <a:srgbClr val="233A44"/>
              </a:buClr>
              <a:buSzPts val="1300"/>
              <a:buFont typeface="Calibri"/>
              <a:buChar char="-"/>
            </a:pPr>
            <a:r>
              <a:rPr lang="en">
                <a:solidFill>
                  <a:schemeClr val="dk1"/>
                </a:solidFill>
              </a:rPr>
              <a:t>For both customers who do and do not live in Germany, the likelihood of the client exiting the bank is lower if their number of product with the bank is greater than one.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a8397f56d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a8397f56d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0a7be5b8e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0a7be5b8e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Regarding cross validation, we also did not perform because we subsetted our data to training and testing sets so we did not find the need to perform an additional k-fold cross validation.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0a7be5b8e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0a7be5b8e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1D1C1D"/>
                </a:solidFill>
                <a:highlight>
                  <a:srgbClr val="FFFFFF"/>
                </a:highlight>
              </a:rPr>
              <a:t>Here are our receiver operating characteristic curve or ROC curves, which displays the performance of our model at different thresholds. </a:t>
            </a:r>
            <a:endParaRPr sz="1150">
              <a:solidFill>
                <a:srgbClr val="1D1C1D"/>
              </a:solidFill>
              <a:highlight>
                <a:srgbClr val="FFFFFF"/>
              </a:highlight>
            </a:endParaRPr>
          </a:p>
          <a:p>
            <a:pPr marL="0" lvl="0" indent="0" algn="l" rtl="0">
              <a:spcBef>
                <a:spcPts val="0"/>
              </a:spcBef>
              <a:spcAft>
                <a:spcPts val="0"/>
              </a:spcAft>
              <a:buNone/>
            </a:pPr>
            <a:endParaRPr sz="1150">
              <a:solidFill>
                <a:srgbClr val="1D1C1D"/>
              </a:solidFill>
              <a:highlight>
                <a:srgbClr val="FFFFFF"/>
              </a:highlight>
            </a:endParaRPr>
          </a:p>
          <a:p>
            <a:pPr marL="0" lvl="0" indent="0" algn="l" rtl="0">
              <a:spcBef>
                <a:spcPts val="0"/>
              </a:spcBef>
              <a:spcAft>
                <a:spcPts val="0"/>
              </a:spcAft>
              <a:buNone/>
            </a:pPr>
            <a:r>
              <a:rPr lang="en" sz="1150">
                <a:solidFill>
                  <a:srgbClr val="1D1C1D"/>
                </a:solidFill>
                <a:highlight>
                  <a:srgbClr val="FFFFFF"/>
                </a:highlight>
              </a:rPr>
              <a:t>Area under the AUC curve ranges from 0 to 1 and is close to 0.80. Based on guidelines for clarifying the accuracy of our model, the proposed model displays decent/good (Not excellent but good)  accuracy for predicting likelihood of exiting the bank.</a:t>
            </a:r>
            <a:endParaRPr sz="1150">
              <a:solidFill>
                <a:srgbClr val="1D1C1D"/>
              </a:solidFill>
              <a:highlight>
                <a:srgbClr val="FFFFFF"/>
              </a:highlight>
            </a:endParaRPr>
          </a:p>
          <a:p>
            <a:pPr marL="0" lvl="0" indent="0" algn="l" rtl="0">
              <a:spcBef>
                <a:spcPts val="0"/>
              </a:spcBef>
              <a:spcAft>
                <a:spcPts val="0"/>
              </a:spcAft>
              <a:buNone/>
            </a:pPr>
            <a:endParaRPr sz="1150">
              <a:solidFill>
                <a:srgbClr val="1D1C1D"/>
              </a:solidFill>
              <a:highlight>
                <a:srgbClr val="FFFFFF"/>
              </a:highlight>
            </a:endParaRPr>
          </a:p>
          <a:p>
            <a:pPr marL="0" lvl="0" indent="0" algn="l" rtl="0">
              <a:spcBef>
                <a:spcPts val="0"/>
              </a:spcBef>
              <a:spcAft>
                <a:spcPts val="0"/>
              </a:spcAft>
              <a:buNone/>
            </a:pPr>
            <a:r>
              <a:rPr lang="en" sz="1150">
                <a:solidFill>
                  <a:srgbClr val="1D1C1D"/>
                </a:solidFill>
                <a:highlight>
                  <a:srgbClr val="FFFFFF"/>
                </a:highlight>
              </a:rPr>
              <a:t>The graph on the top right plots the true positive rate in relation to the false positive rate for different cut off points of a parameter and the graph on the bottom similarly plots the true negative rate with the false negative rate. </a:t>
            </a:r>
            <a:endParaRPr sz="1150">
              <a:solidFill>
                <a:srgbClr val="1D1C1D"/>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8397f56df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8397f56df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a8397f56df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a8397f56df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Focus on sensitivity at the cost of specificity</a:t>
            </a:r>
            <a:endParaRPr/>
          </a:p>
          <a:p>
            <a:pPr marL="0" lvl="0" indent="0" algn="l" rtl="0">
              <a:spcBef>
                <a:spcPts val="0"/>
              </a:spcBef>
              <a:spcAft>
                <a:spcPts val="0"/>
              </a:spcAft>
              <a:buNone/>
            </a:pPr>
            <a:br>
              <a:rPr lang="en"/>
            </a:br>
            <a:r>
              <a:rPr lang="en"/>
              <a:t>Investigate what an “active member” truly means… how is it determined?</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8397f56df_7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8397f56df_7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0c93cb6a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0c93cb6a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0c93cb6a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0c93cb6a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059b38b84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059b38b84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059b38b84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059b38b8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059b38b84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059b38b84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822825"/>
            <a:ext cx="51351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Predicting Customer Churn?</a:t>
            </a:r>
            <a:endParaRPr dirty="0"/>
          </a:p>
        </p:txBody>
      </p:sp>
      <p:sp>
        <p:nvSpPr>
          <p:cNvPr id="129" name="Google Shape;129;p13"/>
          <p:cNvSpPr txBox="1">
            <a:spLocks noGrp="1"/>
          </p:cNvSpPr>
          <p:nvPr>
            <p:ph type="subTitle" idx="1"/>
          </p:nvPr>
        </p:nvSpPr>
        <p:spPr>
          <a:xfrm>
            <a:off x="3111475" y="3781283"/>
            <a:ext cx="5361300" cy="522600"/>
          </a:xfrm>
          <a:prstGeom prst="rect">
            <a:avLst/>
          </a:prstGeom>
        </p:spPr>
        <p:txBody>
          <a:bodyPr spcFirstLastPara="1" wrap="square" lIns="91425" tIns="91425" rIns="91425" bIns="91425" anchor="t" anchorCtr="0">
            <a:noAutofit/>
          </a:bodyPr>
          <a:lstStyle/>
          <a:p>
            <a:pPr marL="0" lvl="0" indent="0" algn="r" rtl="0">
              <a:lnSpc>
                <a:spcPct val="115000"/>
              </a:lnSpc>
              <a:spcBef>
                <a:spcPts val="1200"/>
              </a:spcBef>
              <a:spcAft>
                <a:spcPts val="1200"/>
              </a:spcAft>
              <a:buClr>
                <a:srgbClr val="31394D"/>
              </a:buClr>
              <a:buSzPts val="1100"/>
              <a:buFont typeface="Arial"/>
              <a:buNone/>
            </a:pPr>
            <a:r>
              <a:rPr lang="en" sz="1200">
                <a:latin typeface="Merriweather"/>
                <a:ea typeface="Merriweather"/>
                <a:cs typeface="Merriweather"/>
                <a:sym typeface="Merriweather"/>
              </a:rPr>
              <a:t>Brayden Nicholl	Shu Lee	Krishna Dave	Sasha Farzin-Nia</a:t>
            </a:r>
            <a:br>
              <a:rPr lang="en" sz="1200">
                <a:latin typeface="Merriweather"/>
                <a:ea typeface="Merriweather"/>
                <a:cs typeface="Merriweather"/>
                <a:sym typeface="Merriweather"/>
              </a:rPr>
            </a:br>
            <a:r>
              <a:rPr lang="en" sz="1200">
                <a:latin typeface="Merriweather"/>
                <a:ea typeface="Merriweather"/>
                <a:cs typeface="Merriweather"/>
                <a:sym typeface="Merriweather"/>
              </a:rPr>
              <a:t>Gurami Kavrelishvili	Chris Bowne	Airi Oye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Frequency distribution for Geography</a:t>
            </a:r>
            <a:endParaRPr/>
          </a:p>
          <a:p>
            <a:pPr marL="0" lvl="0" indent="0" algn="l" rtl="0">
              <a:spcBef>
                <a:spcPts val="0"/>
              </a:spcBef>
              <a:spcAft>
                <a:spcPts val="0"/>
              </a:spcAft>
              <a:buNone/>
            </a:pPr>
            <a:endParaRPr/>
          </a:p>
        </p:txBody>
      </p:sp>
      <p:pic>
        <p:nvPicPr>
          <p:cNvPr id="185" name="Google Shape;185;p22"/>
          <p:cNvPicPr preferRelativeResize="0"/>
          <p:nvPr/>
        </p:nvPicPr>
        <p:blipFill rotWithShape="1">
          <a:blip r:embed="rId3">
            <a:alphaModFix/>
          </a:blip>
          <a:srcRect l="739" r="5689" b="5544"/>
          <a:stretch/>
        </p:blipFill>
        <p:spPr>
          <a:xfrm>
            <a:off x="1391825" y="342000"/>
            <a:ext cx="4821049" cy="382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Frequency distribution for IsActiveMember</a:t>
            </a:r>
            <a:endParaRPr/>
          </a:p>
          <a:p>
            <a:pPr marL="0" lvl="0" indent="0" algn="l" rtl="0">
              <a:spcBef>
                <a:spcPts val="0"/>
              </a:spcBef>
              <a:spcAft>
                <a:spcPts val="0"/>
              </a:spcAft>
              <a:buNone/>
            </a:pPr>
            <a:endParaRPr/>
          </a:p>
        </p:txBody>
      </p:sp>
      <p:pic>
        <p:nvPicPr>
          <p:cNvPr id="191" name="Google Shape;191;p23"/>
          <p:cNvPicPr preferRelativeResize="0"/>
          <p:nvPr/>
        </p:nvPicPr>
        <p:blipFill>
          <a:blip r:embed="rId3">
            <a:alphaModFix/>
          </a:blip>
          <a:stretch>
            <a:fillRect/>
          </a:stretch>
        </p:blipFill>
        <p:spPr>
          <a:xfrm>
            <a:off x="1538325" y="355750"/>
            <a:ext cx="4782250" cy="375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819150" y="3828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Distribution and Multicollinearity Checks of Quantitative Variables</a:t>
            </a:r>
            <a:endParaRPr sz="1800"/>
          </a:p>
          <a:p>
            <a:pPr marL="0" lvl="0" indent="0" algn="l" rtl="0">
              <a:spcBef>
                <a:spcPts val="0"/>
              </a:spcBef>
              <a:spcAft>
                <a:spcPts val="0"/>
              </a:spcAft>
              <a:buNone/>
            </a:pPr>
            <a:endParaRPr sz="2000"/>
          </a:p>
        </p:txBody>
      </p:sp>
      <p:pic>
        <p:nvPicPr>
          <p:cNvPr id="197" name="Google Shape;197;p24"/>
          <p:cNvPicPr preferRelativeResize="0"/>
          <p:nvPr/>
        </p:nvPicPr>
        <p:blipFill>
          <a:blip r:embed="rId3">
            <a:alphaModFix/>
          </a:blip>
          <a:stretch>
            <a:fillRect/>
          </a:stretch>
        </p:blipFill>
        <p:spPr>
          <a:xfrm>
            <a:off x="1224600" y="782875"/>
            <a:ext cx="6694775" cy="395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311700" y="3896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Categorization of Balance</a:t>
            </a:r>
            <a:endParaRPr sz="2400"/>
          </a:p>
        </p:txBody>
      </p:sp>
      <p:sp>
        <p:nvSpPr>
          <p:cNvPr id="203" name="Google Shape;203;p25"/>
          <p:cNvSpPr txBox="1"/>
          <p:nvPr/>
        </p:nvSpPr>
        <p:spPr>
          <a:xfrm>
            <a:off x="344250" y="1071750"/>
            <a:ext cx="84555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Balance </a:t>
            </a:r>
            <a:r>
              <a:rPr lang="en"/>
              <a:t>is significant, but one issue is the number of $0 balances. </a:t>
            </a:r>
            <a:endParaRPr/>
          </a:p>
          <a:p>
            <a:pPr marL="0" lvl="0" indent="0" algn="l" rtl="0">
              <a:lnSpc>
                <a:spcPct val="115000"/>
              </a:lnSpc>
              <a:spcBef>
                <a:spcPts val="0"/>
              </a:spcBef>
              <a:spcAft>
                <a:spcPts val="0"/>
              </a:spcAft>
              <a:buNone/>
            </a:pPr>
            <a:endParaRPr/>
          </a:p>
          <a:p>
            <a:pPr marL="914400" lvl="0" indent="457200" algn="l" rtl="0">
              <a:lnSpc>
                <a:spcPct val="115000"/>
              </a:lnSpc>
              <a:spcBef>
                <a:spcPts val="0"/>
              </a:spcBef>
              <a:spcAft>
                <a:spcPts val="0"/>
              </a:spcAft>
              <a:buNone/>
            </a:pPr>
            <a:r>
              <a:rPr lang="en"/>
              <a:t>Estimate 	2.5 %  97.5 %</a:t>
            </a:r>
            <a:endParaRPr/>
          </a:p>
          <a:p>
            <a:pPr marL="457200" lvl="0" indent="0" algn="l" rtl="0">
              <a:lnSpc>
                <a:spcPct val="115000"/>
              </a:lnSpc>
              <a:spcBef>
                <a:spcPts val="0"/>
              </a:spcBef>
              <a:spcAft>
                <a:spcPts val="0"/>
              </a:spcAft>
              <a:buNone/>
            </a:pPr>
            <a:r>
              <a:rPr lang="en"/>
              <a:t>Balance 	1.00  		1.00    1.00</a:t>
            </a:r>
            <a:endParaRPr/>
          </a:p>
          <a:p>
            <a:pPr marL="457200" lvl="0" indent="0" algn="l" rtl="0">
              <a:lnSpc>
                <a:spcPct val="115000"/>
              </a:lnSpc>
              <a:spcBef>
                <a:spcPts val="0"/>
              </a:spcBef>
              <a:spcAft>
                <a:spcPts val="0"/>
              </a:spcAft>
              <a:buNone/>
            </a:pPr>
            <a:r>
              <a:rPr lang="en"/>
              <a:t>Odds of exiting are very close to zero.</a:t>
            </a:r>
            <a:endParaRPr>
              <a:latin typeface="Roboto"/>
              <a:ea typeface="Roboto"/>
              <a:cs typeface="Roboto"/>
              <a:sym typeface="Roboto"/>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					Uncategorized					Categorized</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sz="1300"/>
          </a:p>
        </p:txBody>
      </p:sp>
      <p:pic>
        <p:nvPicPr>
          <p:cNvPr id="204" name="Google Shape;204;p25"/>
          <p:cNvPicPr preferRelativeResize="0"/>
          <p:nvPr/>
        </p:nvPicPr>
        <p:blipFill>
          <a:blip r:embed="rId3">
            <a:alphaModFix/>
          </a:blip>
          <a:stretch>
            <a:fillRect/>
          </a:stretch>
        </p:blipFill>
        <p:spPr>
          <a:xfrm>
            <a:off x="1046700" y="2482100"/>
            <a:ext cx="3812150" cy="2201125"/>
          </a:xfrm>
          <a:prstGeom prst="rect">
            <a:avLst/>
          </a:prstGeom>
          <a:noFill/>
          <a:ln>
            <a:noFill/>
          </a:ln>
        </p:spPr>
      </p:pic>
      <p:sp>
        <p:nvSpPr>
          <p:cNvPr id="205" name="Google Shape;205;p25"/>
          <p:cNvSpPr txBox="1"/>
          <p:nvPr/>
        </p:nvSpPr>
        <p:spPr>
          <a:xfrm>
            <a:off x="0" y="1987500"/>
            <a:ext cx="5752800" cy="671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a:latin typeface="Roboto"/>
              <a:ea typeface="Roboto"/>
              <a:cs typeface="Roboto"/>
              <a:sym typeface="Roboto"/>
            </a:endParaRPr>
          </a:p>
        </p:txBody>
      </p:sp>
      <p:pic>
        <p:nvPicPr>
          <p:cNvPr id="206" name="Google Shape;206;p25"/>
          <p:cNvPicPr preferRelativeResize="0"/>
          <p:nvPr/>
        </p:nvPicPr>
        <p:blipFill>
          <a:blip r:embed="rId4">
            <a:alphaModFix/>
          </a:blip>
          <a:stretch>
            <a:fillRect/>
          </a:stretch>
        </p:blipFill>
        <p:spPr>
          <a:xfrm>
            <a:off x="5125775" y="2427962"/>
            <a:ext cx="2941074" cy="230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311700" y="3896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Categorization of Credit Score</a:t>
            </a:r>
            <a:endParaRPr sz="2400"/>
          </a:p>
        </p:txBody>
      </p:sp>
      <p:sp>
        <p:nvSpPr>
          <p:cNvPr id="212" name="Google Shape;212;p26"/>
          <p:cNvSpPr txBox="1"/>
          <p:nvPr/>
        </p:nvSpPr>
        <p:spPr>
          <a:xfrm>
            <a:off x="311700" y="1013350"/>
            <a:ext cx="8455500" cy="371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t>CreditScore</a:t>
            </a:r>
            <a:r>
              <a:rPr lang="en" sz="1300"/>
              <a:t> is weakly significant. The coefficient exponentials to odds of 1.</a:t>
            </a:r>
            <a:endParaRPr sz="1300"/>
          </a:p>
          <a:p>
            <a:pPr marL="457200" lvl="0" indent="0" algn="l" rtl="0">
              <a:lnSpc>
                <a:spcPct val="115000"/>
              </a:lnSpc>
              <a:spcBef>
                <a:spcPts val="0"/>
              </a:spcBef>
              <a:spcAft>
                <a:spcPts val="0"/>
              </a:spcAft>
              <a:buNone/>
            </a:pPr>
            <a:endParaRPr sz="1300"/>
          </a:p>
          <a:p>
            <a:pPr marL="457200" lvl="0" indent="0" algn="l" rtl="0">
              <a:lnSpc>
                <a:spcPct val="115000"/>
              </a:lnSpc>
              <a:spcBef>
                <a:spcPts val="0"/>
              </a:spcBef>
              <a:spcAft>
                <a:spcPts val="0"/>
              </a:spcAft>
              <a:buNone/>
            </a:pPr>
            <a:r>
              <a:rPr lang="en" sz="1300"/>
              <a:t>Estimate 	2.5 %  97.5 %</a:t>
            </a:r>
            <a:endParaRPr sz="1300"/>
          </a:p>
          <a:p>
            <a:pPr marL="457200" lvl="0" indent="0" algn="l" rtl="0">
              <a:lnSpc>
                <a:spcPct val="115000"/>
              </a:lnSpc>
              <a:spcBef>
                <a:spcPts val="0"/>
              </a:spcBef>
              <a:spcAft>
                <a:spcPts val="0"/>
              </a:spcAft>
              <a:buNone/>
            </a:pPr>
            <a:r>
              <a:rPr lang="en" sz="1300"/>
              <a:t>1.00  		1.00    1.00</a:t>
            </a:r>
            <a:endParaRPr sz="1300"/>
          </a:p>
          <a:p>
            <a:pPr marL="0" lvl="0" indent="0" algn="l" rtl="0">
              <a:lnSpc>
                <a:spcPct val="115000"/>
              </a:lnSpc>
              <a:spcBef>
                <a:spcPts val="0"/>
              </a:spcBef>
              <a:spcAft>
                <a:spcPts val="0"/>
              </a:spcAft>
              <a:buNone/>
            </a:pPr>
            <a:endParaRPr sz="1300"/>
          </a:p>
          <a:p>
            <a:pPr marL="0" lvl="0" indent="0" algn="l" rtl="0">
              <a:lnSpc>
                <a:spcPct val="115000"/>
              </a:lnSpc>
              <a:spcBef>
                <a:spcPts val="0"/>
              </a:spcBef>
              <a:spcAft>
                <a:spcPts val="0"/>
              </a:spcAft>
              <a:buNone/>
            </a:pPr>
            <a:r>
              <a:rPr lang="en" sz="1300"/>
              <a:t>Financial institutions recognize broad categories of </a:t>
            </a:r>
            <a:br>
              <a:rPr lang="en" sz="1300"/>
            </a:br>
            <a:r>
              <a:rPr lang="en" sz="1300"/>
              <a:t>scores and classify customers in meaningful ways.  </a:t>
            </a:r>
            <a:br>
              <a:rPr lang="en" sz="1300"/>
            </a:br>
            <a:r>
              <a:rPr lang="en" sz="1300"/>
              <a:t>We propose categorizing CreditScore according to </a:t>
            </a:r>
            <a:br>
              <a:rPr lang="en" sz="1300"/>
            </a:br>
            <a:r>
              <a:rPr lang="en" sz="1300"/>
              <a:t>standard financially relevant categories (Experian.com): </a:t>
            </a:r>
            <a:endParaRPr sz="1300"/>
          </a:p>
          <a:p>
            <a:pPr marL="457200" lvl="0" indent="0" algn="l" rtl="0">
              <a:lnSpc>
                <a:spcPct val="115000"/>
              </a:lnSpc>
              <a:spcBef>
                <a:spcPts val="0"/>
              </a:spcBef>
              <a:spcAft>
                <a:spcPts val="0"/>
              </a:spcAft>
              <a:buNone/>
            </a:pPr>
            <a:endParaRPr sz="1300"/>
          </a:p>
          <a:p>
            <a:pPr marL="0" lvl="0" indent="0" algn="l" rtl="0">
              <a:lnSpc>
                <a:spcPct val="115000"/>
              </a:lnSpc>
              <a:spcBef>
                <a:spcPts val="0"/>
              </a:spcBef>
              <a:spcAft>
                <a:spcPts val="0"/>
              </a:spcAft>
              <a:buNone/>
            </a:pPr>
            <a:r>
              <a:rPr lang="en" sz="1300"/>
              <a:t>	Credit score range	</a:t>
            </a:r>
            <a:endParaRPr sz="1300"/>
          </a:p>
          <a:p>
            <a:pPr marL="457200" lvl="0" indent="0" algn="l" rtl="0">
              <a:lnSpc>
                <a:spcPct val="115000"/>
              </a:lnSpc>
              <a:spcBef>
                <a:spcPts val="0"/>
              </a:spcBef>
              <a:spcAft>
                <a:spcPts val="0"/>
              </a:spcAft>
              <a:buNone/>
            </a:pPr>
            <a:r>
              <a:rPr lang="en" sz="1200" b="1"/>
              <a:t>very poor</a:t>
            </a:r>
            <a:r>
              <a:rPr lang="en" sz="1200"/>
              <a:t> 	[300, 580)	</a:t>
            </a:r>
            <a:endParaRPr sz="1200"/>
          </a:p>
          <a:p>
            <a:pPr marL="457200" lvl="0" indent="0" algn="l" rtl="0">
              <a:lnSpc>
                <a:spcPct val="115000"/>
              </a:lnSpc>
              <a:spcBef>
                <a:spcPts val="0"/>
              </a:spcBef>
              <a:spcAft>
                <a:spcPts val="0"/>
              </a:spcAft>
              <a:buNone/>
            </a:pPr>
            <a:r>
              <a:rPr lang="en" sz="1200" b="1"/>
              <a:t>fair</a:t>
            </a:r>
            <a:r>
              <a:rPr lang="en" sz="1200"/>
              <a:t> 		[580, 670)	</a:t>
            </a:r>
            <a:endParaRPr sz="1200"/>
          </a:p>
          <a:p>
            <a:pPr marL="457200" lvl="0" indent="0" algn="l" rtl="0">
              <a:lnSpc>
                <a:spcPct val="115000"/>
              </a:lnSpc>
              <a:spcBef>
                <a:spcPts val="0"/>
              </a:spcBef>
              <a:spcAft>
                <a:spcPts val="0"/>
              </a:spcAft>
              <a:buNone/>
            </a:pPr>
            <a:r>
              <a:rPr lang="en" sz="1200" b="1"/>
              <a:t>good</a:t>
            </a:r>
            <a:r>
              <a:rPr lang="en" sz="1200"/>
              <a:t> 		[670, 740)	</a:t>
            </a:r>
            <a:endParaRPr sz="1200"/>
          </a:p>
          <a:p>
            <a:pPr marL="457200" lvl="0" indent="0" algn="l" rtl="0">
              <a:lnSpc>
                <a:spcPct val="115000"/>
              </a:lnSpc>
              <a:spcBef>
                <a:spcPts val="0"/>
              </a:spcBef>
              <a:spcAft>
                <a:spcPts val="0"/>
              </a:spcAft>
              <a:buNone/>
            </a:pPr>
            <a:r>
              <a:rPr lang="en" sz="1200" b="1"/>
              <a:t>very good </a:t>
            </a:r>
            <a:r>
              <a:rPr lang="en" sz="1200"/>
              <a:t>	[740, 800)	</a:t>
            </a:r>
            <a:endParaRPr sz="1200"/>
          </a:p>
          <a:p>
            <a:pPr marL="457200" lvl="0" indent="0" algn="l" rtl="0">
              <a:lnSpc>
                <a:spcPct val="115000"/>
              </a:lnSpc>
              <a:spcBef>
                <a:spcPts val="0"/>
              </a:spcBef>
              <a:spcAft>
                <a:spcPts val="0"/>
              </a:spcAft>
              <a:buNone/>
            </a:pPr>
            <a:r>
              <a:rPr lang="en" sz="1200" b="1"/>
              <a:t>exceptional</a:t>
            </a:r>
            <a:r>
              <a:rPr lang="en" sz="1200"/>
              <a:t> 	[800, 850)	</a:t>
            </a:r>
            <a:endParaRPr sz="1200"/>
          </a:p>
          <a:p>
            <a:pPr marL="0" lvl="0" indent="0" algn="l" rtl="0">
              <a:lnSpc>
                <a:spcPct val="115000"/>
              </a:lnSpc>
              <a:spcBef>
                <a:spcPts val="0"/>
              </a:spcBef>
              <a:spcAft>
                <a:spcPts val="0"/>
              </a:spcAft>
              <a:buNone/>
            </a:pPr>
            <a:endParaRPr b="1"/>
          </a:p>
        </p:txBody>
      </p:sp>
      <p:pic>
        <p:nvPicPr>
          <p:cNvPr id="213" name="Google Shape;213;p26"/>
          <p:cNvPicPr preferRelativeResize="0"/>
          <p:nvPr/>
        </p:nvPicPr>
        <p:blipFill>
          <a:blip r:embed="rId3">
            <a:alphaModFix/>
          </a:blip>
          <a:stretch>
            <a:fillRect/>
          </a:stretch>
        </p:blipFill>
        <p:spPr>
          <a:xfrm>
            <a:off x="4584325" y="1715027"/>
            <a:ext cx="4281276" cy="264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311700" y="3896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Categorization of Number of products</a:t>
            </a:r>
            <a:endParaRPr sz="2400"/>
          </a:p>
        </p:txBody>
      </p:sp>
      <p:sp>
        <p:nvSpPr>
          <p:cNvPr id="219" name="Google Shape;219;p27"/>
          <p:cNvSpPr txBox="1"/>
          <p:nvPr/>
        </p:nvSpPr>
        <p:spPr>
          <a:xfrm>
            <a:off x="344250" y="1013350"/>
            <a:ext cx="84555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t>Number of Products</a:t>
            </a:r>
            <a:r>
              <a:rPr lang="en" sz="1300"/>
              <a:t> was checked for compatibility with being categorized. The categorization is as follows:</a:t>
            </a:r>
            <a:endParaRPr sz="1300"/>
          </a:p>
          <a:p>
            <a:pPr marL="0" lvl="0" indent="0" algn="l" rtl="0">
              <a:lnSpc>
                <a:spcPct val="115000"/>
              </a:lnSpc>
              <a:spcBef>
                <a:spcPts val="0"/>
              </a:spcBef>
              <a:spcAft>
                <a:spcPts val="0"/>
              </a:spcAft>
              <a:buNone/>
            </a:pPr>
            <a:r>
              <a:rPr lang="en" sz="1300"/>
              <a:t>	</a:t>
            </a:r>
            <a:endParaRPr sz="1300"/>
          </a:p>
          <a:p>
            <a:pPr marL="457200" lvl="0" indent="0" algn="l" rtl="0">
              <a:lnSpc>
                <a:spcPct val="115000"/>
              </a:lnSpc>
              <a:spcBef>
                <a:spcPts val="0"/>
              </a:spcBef>
              <a:spcAft>
                <a:spcPts val="0"/>
              </a:spcAft>
              <a:buNone/>
            </a:pPr>
            <a:r>
              <a:rPr lang="en" sz="1300"/>
              <a:t>	</a:t>
            </a:r>
            <a:endParaRPr sz="1300"/>
          </a:p>
          <a:p>
            <a:pPr marL="0" lvl="0" indent="0" algn="l" rtl="0">
              <a:lnSpc>
                <a:spcPct val="115000"/>
              </a:lnSpc>
              <a:spcBef>
                <a:spcPts val="0"/>
              </a:spcBef>
              <a:spcAft>
                <a:spcPts val="0"/>
              </a:spcAft>
              <a:buNone/>
            </a:pPr>
            <a:r>
              <a:rPr lang="en" sz="1300"/>
              <a:t>	</a:t>
            </a:r>
            <a:endParaRPr sz="1300"/>
          </a:p>
          <a:p>
            <a:pPr marL="0" lvl="0" indent="0" algn="l" rtl="0">
              <a:lnSpc>
                <a:spcPct val="115000"/>
              </a:lnSpc>
              <a:spcBef>
                <a:spcPts val="0"/>
              </a:spcBef>
              <a:spcAft>
                <a:spcPts val="0"/>
              </a:spcAft>
              <a:buNone/>
            </a:pPr>
            <a:endParaRPr sz="1300"/>
          </a:p>
          <a:p>
            <a:pPr marL="0" lvl="0" indent="0" algn="l" rtl="0">
              <a:lnSpc>
                <a:spcPct val="115000"/>
              </a:lnSpc>
              <a:spcBef>
                <a:spcPts val="0"/>
              </a:spcBef>
              <a:spcAft>
                <a:spcPts val="0"/>
              </a:spcAft>
              <a:buNone/>
            </a:pPr>
            <a:endParaRPr sz="1300"/>
          </a:p>
          <a:p>
            <a:pPr marL="0" lvl="0" indent="457200" algn="l" rtl="0">
              <a:lnSpc>
                <a:spcPct val="115000"/>
              </a:lnSpc>
              <a:spcBef>
                <a:spcPts val="0"/>
              </a:spcBef>
              <a:spcAft>
                <a:spcPts val="0"/>
              </a:spcAft>
              <a:buNone/>
            </a:pPr>
            <a:endParaRPr sz="1300"/>
          </a:p>
          <a:p>
            <a:pPr marL="0" lvl="0" indent="457200" algn="l" rtl="0">
              <a:lnSpc>
                <a:spcPct val="115000"/>
              </a:lnSpc>
              <a:spcBef>
                <a:spcPts val="0"/>
              </a:spcBef>
              <a:spcAft>
                <a:spcPts val="0"/>
              </a:spcAft>
              <a:buNone/>
            </a:pPr>
            <a:endParaRPr sz="1300"/>
          </a:p>
          <a:p>
            <a:pPr marL="0" lvl="0" indent="457200" algn="l" rtl="0">
              <a:lnSpc>
                <a:spcPct val="115000"/>
              </a:lnSpc>
              <a:spcBef>
                <a:spcPts val="0"/>
              </a:spcBef>
              <a:spcAft>
                <a:spcPts val="0"/>
              </a:spcAft>
              <a:buNone/>
            </a:pPr>
            <a:endParaRPr sz="1300"/>
          </a:p>
          <a:p>
            <a:pPr marL="0" lvl="0" indent="457200" algn="l" rtl="0">
              <a:lnSpc>
                <a:spcPct val="115000"/>
              </a:lnSpc>
              <a:spcBef>
                <a:spcPts val="0"/>
              </a:spcBef>
              <a:spcAft>
                <a:spcPts val="0"/>
              </a:spcAft>
              <a:buNone/>
            </a:pPr>
            <a:endParaRPr sz="1300"/>
          </a:p>
          <a:p>
            <a:pPr marL="0" lvl="0" indent="457200" algn="l" rtl="0">
              <a:lnSpc>
                <a:spcPct val="115000"/>
              </a:lnSpc>
              <a:spcBef>
                <a:spcPts val="0"/>
              </a:spcBef>
              <a:spcAft>
                <a:spcPts val="0"/>
              </a:spcAft>
              <a:buNone/>
            </a:pPr>
            <a:r>
              <a:rPr lang="en" sz="1300"/>
              <a:t>AIC drops about 350 points from Model 4 to 5.</a:t>
            </a:r>
            <a:endParaRPr b="1"/>
          </a:p>
          <a:p>
            <a:pPr marL="0" lvl="0" indent="0" algn="l" rtl="0">
              <a:lnSpc>
                <a:spcPct val="115000"/>
              </a:lnSpc>
              <a:spcBef>
                <a:spcPts val="0"/>
              </a:spcBef>
              <a:spcAft>
                <a:spcPts val="0"/>
              </a:spcAft>
              <a:buNone/>
            </a:pPr>
            <a:endParaRPr sz="1500" b="1"/>
          </a:p>
        </p:txBody>
      </p:sp>
      <p:pic>
        <p:nvPicPr>
          <p:cNvPr id="220" name="Google Shape;220;p27"/>
          <p:cNvPicPr preferRelativeResize="0"/>
          <p:nvPr/>
        </p:nvPicPr>
        <p:blipFill>
          <a:blip r:embed="rId3">
            <a:alphaModFix/>
          </a:blip>
          <a:stretch>
            <a:fillRect/>
          </a:stretch>
        </p:blipFill>
        <p:spPr>
          <a:xfrm>
            <a:off x="572495" y="2529745"/>
            <a:ext cx="4523450" cy="1493550"/>
          </a:xfrm>
          <a:prstGeom prst="rect">
            <a:avLst/>
          </a:prstGeom>
          <a:noFill/>
          <a:ln>
            <a:noFill/>
          </a:ln>
        </p:spPr>
      </p:pic>
      <p:pic>
        <p:nvPicPr>
          <p:cNvPr id="221" name="Google Shape;221;p27"/>
          <p:cNvPicPr preferRelativeResize="0"/>
          <p:nvPr/>
        </p:nvPicPr>
        <p:blipFill>
          <a:blip r:embed="rId4">
            <a:alphaModFix/>
          </a:blip>
          <a:stretch>
            <a:fillRect/>
          </a:stretch>
        </p:blipFill>
        <p:spPr>
          <a:xfrm>
            <a:off x="5524713" y="2529753"/>
            <a:ext cx="2662525" cy="2090686"/>
          </a:xfrm>
          <a:prstGeom prst="rect">
            <a:avLst/>
          </a:prstGeom>
          <a:noFill/>
          <a:ln>
            <a:noFill/>
          </a:ln>
        </p:spPr>
      </p:pic>
      <p:sp>
        <p:nvSpPr>
          <p:cNvPr id="222" name="Google Shape;222;p27"/>
          <p:cNvSpPr txBox="1"/>
          <p:nvPr/>
        </p:nvSpPr>
        <p:spPr>
          <a:xfrm>
            <a:off x="6201825" y="2089338"/>
            <a:ext cx="13083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Categorized</a:t>
            </a:r>
            <a:endParaRPr sz="1300"/>
          </a:p>
        </p:txBody>
      </p:sp>
      <p:sp>
        <p:nvSpPr>
          <p:cNvPr id="223" name="Google Shape;223;p27"/>
          <p:cNvSpPr txBox="1"/>
          <p:nvPr/>
        </p:nvSpPr>
        <p:spPr>
          <a:xfrm>
            <a:off x="2260088" y="2089350"/>
            <a:ext cx="1308300" cy="44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t>Uncategorized</a:t>
            </a:r>
            <a:endParaRPr sz="1300"/>
          </a:p>
          <a:p>
            <a:pPr marL="0" lvl="0" indent="0" algn="l" rtl="0">
              <a:spcBef>
                <a:spcPts val="0"/>
              </a:spcBef>
              <a:spcAft>
                <a:spcPts val="0"/>
              </a:spcAft>
              <a:buNone/>
            </a:pP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Normality Analysis</a:t>
            </a:r>
            <a:endParaRPr/>
          </a:p>
          <a:p>
            <a:pPr marL="0" lvl="0" indent="0" algn="ctr" rtl="0">
              <a:spcBef>
                <a:spcPts val="0"/>
              </a:spcBef>
              <a:spcAft>
                <a:spcPts val="0"/>
              </a:spcAft>
              <a:buNone/>
            </a:pPr>
            <a:r>
              <a:rPr lang="en"/>
              <a:t>Of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Testing Normality for Credit Score</a:t>
            </a:r>
            <a:endParaRPr/>
          </a:p>
          <a:p>
            <a:pPr marL="0" lvl="0" indent="0" algn="l" rtl="0">
              <a:spcBef>
                <a:spcPts val="0"/>
              </a:spcBef>
              <a:spcAft>
                <a:spcPts val="0"/>
              </a:spcAft>
              <a:buNone/>
            </a:pPr>
            <a:endParaRPr/>
          </a:p>
        </p:txBody>
      </p:sp>
      <p:pic>
        <p:nvPicPr>
          <p:cNvPr id="234" name="Google Shape;234;p29"/>
          <p:cNvPicPr preferRelativeResize="0"/>
          <p:nvPr/>
        </p:nvPicPr>
        <p:blipFill>
          <a:blip r:embed="rId3">
            <a:alphaModFix/>
          </a:blip>
          <a:stretch>
            <a:fillRect/>
          </a:stretch>
        </p:blipFill>
        <p:spPr>
          <a:xfrm>
            <a:off x="328025" y="1031150"/>
            <a:ext cx="4033750" cy="2166250"/>
          </a:xfrm>
          <a:prstGeom prst="rect">
            <a:avLst/>
          </a:prstGeom>
          <a:noFill/>
          <a:ln>
            <a:noFill/>
          </a:ln>
        </p:spPr>
      </p:pic>
      <p:pic>
        <p:nvPicPr>
          <p:cNvPr id="235" name="Google Shape;235;p29"/>
          <p:cNvPicPr preferRelativeResize="0"/>
          <p:nvPr/>
        </p:nvPicPr>
        <p:blipFill>
          <a:blip r:embed="rId4">
            <a:alphaModFix/>
          </a:blip>
          <a:stretch>
            <a:fillRect/>
          </a:stretch>
        </p:blipFill>
        <p:spPr>
          <a:xfrm>
            <a:off x="4361775" y="705300"/>
            <a:ext cx="4566124" cy="28179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Testing Normality for Age</a:t>
            </a:r>
            <a:endParaRPr/>
          </a:p>
          <a:p>
            <a:pPr marL="0" lvl="0" indent="0" algn="l" rtl="0">
              <a:spcBef>
                <a:spcPts val="0"/>
              </a:spcBef>
              <a:spcAft>
                <a:spcPts val="0"/>
              </a:spcAft>
              <a:buNone/>
            </a:pPr>
            <a:endParaRPr/>
          </a:p>
        </p:txBody>
      </p:sp>
      <p:pic>
        <p:nvPicPr>
          <p:cNvPr id="241" name="Google Shape;241;p30"/>
          <p:cNvPicPr preferRelativeResize="0"/>
          <p:nvPr/>
        </p:nvPicPr>
        <p:blipFill>
          <a:blip r:embed="rId3">
            <a:alphaModFix/>
          </a:blip>
          <a:stretch>
            <a:fillRect/>
          </a:stretch>
        </p:blipFill>
        <p:spPr>
          <a:xfrm>
            <a:off x="328025" y="1261025"/>
            <a:ext cx="4232125" cy="1970477"/>
          </a:xfrm>
          <a:prstGeom prst="rect">
            <a:avLst/>
          </a:prstGeom>
          <a:noFill/>
          <a:ln>
            <a:noFill/>
          </a:ln>
        </p:spPr>
      </p:pic>
      <p:pic>
        <p:nvPicPr>
          <p:cNvPr id="242" name="Google Shape;242;p30"/>
          <p:cNvPicPr preferRelativeResize="0"/>
          <p:nvPr/>
        </p:nvPicPr>
        <p:blipFill>
          <a:blip r:embed="rId4">
            <a:alphaModFix/>
          </a:blip>
          <a:stretch>
            <a:fillRect/>
          </a:stretch>
        </p:blipFill>
        <p:spPr>
          <a:xfrm>
            <a:off x="4572000" y="909950"/>
            <a:ext cx="4330650" cy="2672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Testing Normality for Tenure</a:t>
            </a:r>
            <a:endParaRPr/>
          </a:p>
          <a:p>
            <a:pPr marL="0" lvl="0" indent="0" algn="l" rtl="0">
              <a:spcBef>
                <a:spcPts val="0"/>
              </a:spcBef>
              <a:spcAft>
                <a:spcPts val="0"/>
              </a:spcAft>
              <a:buNone/>
            </a:pPr>
            <a:endParaRPr/>
          </a:p>
        </p:txBody>
      </p:sp>
      <p:pic>
        <p:nvPicPr>
          <p:cNvPr id="248" name="Google Shape;248;p31"/>
          <p:cNvPicPr preferRelativeResize="0"/>
          <p:nvPr/>
        </p:nvPicPr>
        <p:blipFill>
          <a:blip r:embed="rId3">
            <a:alphaModFix/>
          </a:blip>
          <a:stretch>
            <a:fillRect/>
          </a:stretch>
        </p:blipFill>
        <p:spPr>
          <a:xfrm>
            <a:off x="328025" y="1155075"/>
            <a:ext cx="4046650" cy="1884100"/>
          </a:xfrm>
          <a:prstGeom prst="rect">
            <a:avLst/>
          </a:prstGeom>
          <a:noFill/>
          <a:ln>
            <a:noFill/>
          </a:ln>
        </p:spPr>
      </p:pic>
      <p:pic>
        <p:nvPicPr>
          <p:cNvPr id="249" name="Google Shape;249;p31"/>
          <p:cNvPicPr preferRelativeResize="0"/>
          <p:nvPr/>
        </p:nvPicPr>
        <p:blipFill>
          <a:blip r:embed="rId4">
            <a:alphaModFix/>
          </a:blip>
          <a:stretch>
            <a:fillRect/>
          </a:stretch>
        </p:blipFill>
        <p:spPr>
          <a:xfrm>
            <a:off x="4374675" y="832075"/>
            <a:ext cx="4588551" cy="271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Clients of the bank have a certain likelihood of transitioning to a different bank, and client information such as gender, active membership, credit score and number of products with the bank can be used to predict this rate. The data, containing customer data from banks in France, Spain and Germany from year 2015, was used to demonstrate that the relationship between balance and number of products, age and active membership, and country of origin and number of products proved to be significant in predicting whether a client “churned” out of the bank. </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Testing Normality for Balance</a:t>
            </a:r>
            <a:endParaRPr/>
          </a:p>
          <a:p>
            <a:pPr marL="0" lvl="0" indent="0" algn="l" rtl="0">
              <a:spcBef>
                <a:spcPts val="0"/>
              </a:spcBef>
              <a:spcAft>
                <a:spcPts val="0"/>
              </a:spcAft>
              <a:buNone/>
            </a:pPr>
            <a:endParaRPr/>
          </a:p>
        </p:txBody>
      </p:sp>
      <p:pic>
        <p:nvPicPr>
          <p:cNvPr id="255" name="Google Shape;255;p32"/>
          <p:cNvPicPr preferRelativeResize="0"/>
          <p:nvPr/>
        </p:nvPicPr>
        <p:blipFill>
          <a:blip r:embed="rId3">
            <a:alphaModFix/>
          </a:blip>
          <a:stretch>
            <a:fillRect/>
          </a:stretch>
        </p:blipFill>
        <p:spPr>
          <a:xfrm>
            <a:off x="328025" y="1194838"/>
            <a:ext cx="4756275" cy="2214525"/>
          </a:xfrm>
          <a:prstGeom prst="rect">
            <a:avLst/>
          </a:prstGeom>
          <a:noFill/>
          <a:ln>
            <a:noFill/>
          </a:ln>
        </p:spPr>
      </p:pic>
      <p:pic>
        <p:nvPicPr>
          <p:cNvPr id="256" name="Google Shape;256;p32"/>
          <p:cNvPicPr preferRelativeResize="0"/>
          <p:nvPr/>
        </p:nvPicPr>
        <p:blipFill>
          <a:blip r:embed="rId4">
            <a:alphaModFix/>
          </a:blip>
          <a:stretch>
            <a:fillRect/>
          </a:stretch>
        </p:blipFill>
        <p:spPr>
          <a:xfrm>
            <a:off x="4995225" y="952062"/>
            <a:ext cx="3932775" cy="270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Testing Normality for Number of Products</a:t>
            </a:r>
            <a:endParaRPr/>
          </a:p>
          <a:p>
            <a:pPr marL="0" lvl="0" indent="0" algn="l" rtl="0">
              <a:spcBef>
                <a:spcPts val="0"/>
              </a:spcBef>
              <a:spcAft>
                <a:spcPts val="0"/>
              </a:spcAft>
              <a:buNone/>
            </a:pPr>
            <a:endParaRPr/>
          </a:p>
        </p:txBody>
      </p:sp>
      <p:pic>
        <p:nvPicPr>
          <p:cNvPr id="262" name="Google Shape;262;p33"/>
          <p:cNvPicPr preferRelativeResize="0"/>
          <p:nvPr/>
        </p:nvPicPr>
        <p:blipFill>
          <a:blip r:embed="rId3">
            <a:alphaModFix/>
          </a:blip>
          <a:stretch>
            <a:fillRect/>
          </a:stretch>
        </p:blipFill>
        <p:spPr>
          <a:xfrm>
            <a:off x="261975" y="1209475"/>
            <a:ext cx="4631775" cy="2156550"/>
          </a:xfrm>
          <a:prstGeom prst="rect">
            <a:avLst/>
          </a:prstGeom>
          <a:noFill/>
          <a:ln>
            <a:noFill/>
          </a:ln>
        </p:spPr>
      </p:pic>
      <p:pic>
        <p:nvPicPr>
          <p:cNvPr id="263" name="Google Shape;263;p33"/>
          <p:cNvPicPr preferRelativeResize="0"/>
          <p:nvPr/>
        </p:nvPicPr>
        <p:blipFill>
          <a:blip r:embed="rId4">
            <a:alphaModFix/>
          </a:blip>
          <a:stretch>
            <a:fillRect/>
          </a:stretch>
        </p:blipFill>
        <p:spPr>
          <a:xfrm>
            <a:off x="4964774" y="968175"/>
            <a:ext cx="3958351" cy="24428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Testing Normality for Estimated Salary</a:t>
            </a:r>
            <a:endParaRPr/>
          </a:p>
          <a:p>
            <a:pPr marL="0" lvl="0" indent="0" algn="l" rtl="0">
              <a:spcBef>
                <a:spcPts val="0"/>
              </a:spcBef>
              <a:spcAft>
                <a:spcPts val="0"/>
              </a:spcAft>
              <a:buNone/>
            </a:pPr>
            <a:endParaRPr/>
          </a:p>
        </p:txBody>
      </p:sp>
      <p:pic>
        <p:nvPicPr>
          <p:cNvPr id="269" name="Google Shape;269;p34"/>
          <p:cNvPicPr preferRelativeResize="0"/>
          <p:nvPr/>
        </p:nvPicPr>
        <p:blipFill>
          <a:blip r:embed="rId3">
            <a:alphaModFix/>
          </a:blip>
          <a:stretch>
            <a:fillRect/>
          </a:stretch>
        </p:blipFill>
        <p:spPr>
          <a:xfrm>
            <a:off x="240925" y="1213338"/>
            <a:ext cx="4522925" cy="2105875"/>
          </a:xfrm>
          <a:prstGeom prst="rect">
            <a:avLst/>
          </a:prstGeom>
          <a:noFill/>
          <a:ln>
            <a:noFill/>
          </a:ln>
        </p:spPr>
      </p:pic>
      <p:pic>
        <p:nvPicPr>
          <p:cNvPr id="270" name="Google Shape;270;p34"/>
          <p:cNvPicPr preferRelativeResize="0"/>
          <p:nvPr/>
        </p:nvPicPr>
        <p:blipFill>
          <a:blip r:embed="rId4">
            <a:alphaModFix/>
          </a:blip>
          <a:stretch>
            <a:fillRect/>
          </a:stretch>
        </p:blipFill>
        <p:spPr>
          <a:xfrm>
            <a:off x="4763850" y="977750"/>
            <a:ext cx="4175799" cy="25770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Transformation Analysis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Transformation Analysis - Credit Score</a:t>
            </a:r>
            <a:endParaRPr/>
          </a:p>
          <a:p>
            <a:pPr marL="0" lvl="0" indent="0" algn="l" rtl="0">
              <a:spcBef>
                <a:spcPts val="0"/>
              </a:spcBef>
              <a:spcAft>
                <a:spcPts val="0"/>
              </a:spcAft>
              <a:buNone/>
            </a:pPr>
            <a:endParaRPr/>
          </a:p>
        </p:txBody>
      </p:sp>
      <p:pic>
        <p:nvPicPr>
          <p:cNvPr id="281" name="Google Shape;281;p36"/>
          <p:cNvPicPr preferRelativeResize="0"/>
          <p:nvPr/>
        </p:nvPicPr>
        <p:blipFill>
          <a:blip r:embed="rId3">
            <a:alphaModFix/>
          </a:blip>
          <a:stretch>
            <a:fillRect/>
          </a:stretch>
        </p:blipFill>
        <p:spPr>
          <a:xfrm>
            <a:off x="1597549" y="435575"/>
            <a:ext cx="5259475" cy="3727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Transformation Analysis - Age</a:t>
            </a:r>
            <a:endParaRPr/>
          </a:p>
          <a:p>
            <a:pPr marL="0" lvl="0" indent="0" algn="l" rtl="0">
              <a:spcBef>
                <a:spcPts val="0"/>
              </a:spcBef>
              <a:spcAft>
                <a:spcPts val="0"/>
              </a:spcAft>
              <a:buNone/>
            </a:pPr>
            <a:endParaRPr/>
          </a:p>
        </p:txBody>
      </p:sp>
      <p:pic>
        <p:nvPicPr>
          <p:cNvPr id="287" name="Google Shape;287;p37"/>
          <p:cNvPicPr preferRelativeResize="0"/>
          <p:nvPr/>
        </p:nvPicPr>
        <p:blipFill>
          <a:blip r:embed="rId3">
            <a:alphaModFix/>
          </a:blip>
          <a:stretch>
            <a:fillRect/>
          </a:stretch>
        </p:blipFill>
        <p:spPr>
          <a:xfrm>
            <a:off x="1608074" y="398300"/>
            <a:ext cx="5312050" cy="3765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Transformation Analysis - Tenure</a:t>
            </a:r>
            <a:endParaRPr/>
          </a:p>
          <a:p>
            <a:pPr marL="0" lvl="0" indent="0" algn="l" rtl="0">
              <a:spcBef>
                <a:spcPts val="0"/>
              </a:spcBef>
              <a:spcAft>
                <a:spcPts val="0"/>
              </a:spcAft>
              <a:buNone/>
            </a:pPr>
            <a:endParaRPr/>
          </a:p>
        </p:txBody>
      </p:sp>
      <p:pic>
        <p:nvPicPr>
          <p:cNvPr id="293" name="Google Shape;293;p38"/>
          <p:cNvPicPr preferRelativeResize="0"/>
          <p:nvPr/>
        </p:nvPicPr>
        <p:blipFill>
          <a:blip r:embed="rId3">
            <a:alphaModFix/>
          </a:blip>
          <a:stretch>
            <a:fillRect/>
          </a:stretch>
        </p:blipFill>
        <p:spPr>
          <a:xfrm>
            <a:off x="1597475" y="390825"/>
            <a:ext cx="5322600" cy="3772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Transformation Analysis - Balance </a:t>
            </a:r>
            <a:endParaRPr/>
          </a:p>
          <a:p>
            <a:pPr marL="0" lvl="0" indent="0" algn="l" rtl="0">
              <a:spcBef>
                <a:spcPts val="0"/>
              </a:spcBef>
              <a:spcAft>
                <a:spcPts val="0"/>
              </a:spcAft>
              <a:buNone/>
            </a:pPr>
            <a:endParaRPr/>
          </a:p>
        </p:txBody>
      </p:sp>
      <p:pic>
        <p:nvPicPr>
          <p:cNvPr id="299" name="Google Shape;299;p39"/>
          <p:cNvPicPr preferRelativeResize="0"/>
          <p:nvPr/>
        </p:nvPicPr>
        <p:blipFill>
          <a:blip r:embed="rId3">
            <a:alphaModFix/>
          </a:blip>
          <a:stretch>
            <a:fillRect/>
          </a:stretch>
        </p:blipFill>
        <p:spPr>
          <a:xfrm>
            <a:off x="1565975" y="384075"/>
            <a:ext cx="5332125" cy="3779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Transformation Analysis - Estimated Salary </a:t>
            </a:r>
            <a:endParaRPr/>
          </a:p>
          <a:p>
            <a:pPr marL="0" lvl="0" indent="0" algn="l" rtl="0">
              <a:spcBef>
                <a:spcPts val="0"/>
              </a:spcBef>
              <a:spcAft>
                <a:spcPts val="0"/>
              </a:spcAft>
              <a:buNone/>
            </a:pPr>
            <a:endParaRPr/>
          </a:p>
        </p:txBody>
      </p:sp>
      <p:pic>
        <p:nvPicPr>
          <p:cNvPr id="305" name="Google Shape;305;p40"/>
          <p:cNvPicPr preferRelativeResize="0"/>
          <p:nvPr/>
        </p:nvPicPr>
        <p:blipFill>
          <a:blip r:embed="rId3">
            <a:alphaModFix/>
          </a:blip>
          <a:stretch>
            <a:fillRect/>
          </a:stretch>
        </p:blipFill>
        <p:spPr>
          <a:xfrm>
            <a:off x="1565975" y="375950"/>
            <a:ext cx="5343625" cy="3787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1"/>
          <p:cNvSpPr txBox="1">
            <a:spLocks noGrp="1"/>
          </p:cNvSpPr>
          <p:nvPr>
            <p:ph type="title"/>
          </p:nvPr>
        </p:nvSpPr>
        <p:spPr>
          <a:xfrm>
            <a:off x="1576949" y="1513800"/>
            <a:ext cx="5990100" cy="21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Final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561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Set Chosen</a:t>
            </a:r>
            <a:endParaRPr dirty="0"/>
          </a:p>
        </p:txBody>
      </p:sp>
      <p:sp>
        <p:nvSpPr>
          <p:cNvPr id="141" name="Google Shape;141;p15"/>
          <p:cNvSpPr txBox="1">
            <a:spLocks noGrp="1"/>
          </p:cNvSpPr>
          <p:nvPr>
            <p:ph type="body" idx="1"/>
          </p:nvPr>
        </p:nvSpPr>
        <p:spPr>
          <a:xfrm>
            <a:off x="819150" y="1810725"/>
            <a:ext cx="36861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Question: </a:t>
            </a:r>
            <a:endParaRPr b="1"/>
          </a:p>
          <a:p>
            <a:pPr marL="0" lvl="0" indent="0" algn="l" rtl="0">
              <a:spcBef>
                <a:spcPts val="0"/>
              </a:spcBef>
              <a:spcAft>
                <a:spcPts val="0"/>
              </a:spcAft>
              <a:buNone/>
            </a:pPr>
            <a:r>
              <a:rPr lang="en"/>
              <a:t>What factors correlate with customer “churn” (the act of a customer leaving the bank’s customer base)?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Training and Testing:</a:t>
            </a:r>
            <a:endParaRPr b="1"/>
          </a:p>
          <a:p>
            <a:pPr marL="0" lvl="0" indent="0" algn="l" rtl="0">
              <a:spcBef>
                <a:spcPts val="0"/>
              </a:spcBef>
              <a:spcAft>
                <a:spcPts val="0"/>
              </a:spcAft>
              <a:buNone/>
            </a:pPr>
            <a:r>
              <a:rPr lang="en"/>
              <a:t>Set was split into 8000 observations for training and 2000 for testing.</a:t>
            </a:r>
            <a:endParaRPr/>
          </a:p>
        </p:txBody>
      </p:sp>
      <p:sp>
        <p:nvSpPr>
          <p:cNvPr id="142" name="Google Shape;142;p15"/>
          <p:cNvSpPr txBox="1">
            <a:spLocks noGrp="1"/>
          </p:cNvSpPr>
          <p:nvPr>
            <p:ph type="body" idx="2"/>
          </p:nvPr>
        </p:nvSpPr>
        <p:spPr>
          <a:xfrm>
            <a:off x="4638750" y="1810725"/>
            <a:ext cx="36861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Variables:</a:t>
            </a:r>
            <a:endParaRPr b="1"/>
          </a:p>
          <a:p>
            <a:pPr marL="0" lvl="0" indent="0" algn="l" rtl="0">
              <a:spcBef>
                <a:spcPts val="0"/>
              </a:spcBef>
              <a:spcAft>
                <a:spcPts val="0"/>
              </a:spcAft>
              <a:buNone/>
            </a:pPr>
            <a:r>
              <a:rPr lang="en"/>
              <a:t>10000 observations of 11 variables</a:t>
            </a:r>
            <a:endParaRPr/>
          </a:p>
          <a:p>
            <a:pPr marL="0" lvl="0" indent="0" algn="l" rtl="0">
              <a:spcBef>
                <a:spcPts val="0"/>
              </a:spcBef>
              <a:spcAft>
                <a:spcPts val="0"/>
              </a:spcAft>
              <a:buNone/>
            </a:pPr>
            <a:endParaRPr/>
          </a:p>
          <a:p>
            <a:pPr marL="0" lvl="0" indent="0" algn="l" rtl="0">
              <a:spcBef>
                <a:spcPts val="0"/>
              </a:spcBef>
              <a:spcAft>
                <a:spcPts val="0"/>
              </a:spcAft>
              <a:buNone/>
            </a:pPr>
            <a:r>
              <a:rPr lang="en"/>
              <a:t>Categorical</a:t>
            </a:r>
            <a:endParaRPr/>
          </a:p>
          <a:p>
            <a:pPr marL="457200" lvl="0" indent="-311150" algn="l" rtl="0">
              <a:spcBef>
                <a:spcPts val="0"/>
              </a:spcBef>
              <a:spcAft>
                <a:spcPts val="0"/>
              </a:spcAft>
              <a:buSzPts val="1300"/>
              <a:buChar char="❏"/>
            </a:pPr>
            <a:r>
              <a:rPr lang="en"/>
              <a:t>CustomerId</a:t>
            </a:r>
            <a:endParaRPr/>
          </a:p>
          <a:p>
            <a:pPr marL="457200" lvl="0" indent="-311150" algn="l" rtl="0">
              <a:spcBef>
                <a:spcPts val="0"/>
              </a:spcBef>
              <a:spcAft>
                <a:spcPts val="0"/>
              </a:spcAft>
              <a:buSzPts val="1300"/>
              <a:buChar char="❏"/>
            </a:pPr>
            <a:r>
              <a:rPr lang="en"/>
              <a:t>Surname</a:t>
            </a:r>
            <a:endParaRPr/>
          </a:p>
          <a:p>
            <a:pPr marL="457200" lvl="0" indent="-311150" algn="l" rtl="0">
              <a:spcBef>
                <a:spcPts val="0"/>
              </a:spcBef>
              <a:spcAft>
                <a:spcPts val="0"/>
              </a:spcAft>
              <a:buSzPts val="1300"/>
              <a:buChar char="❏"/>
            </a:pPr>
            <a:r>
              <a:rPr lang="en"/>
              <a:t>Geography</a:t>
            </a:r>
            <a:endParaRPr/>
          </a:p>
          <a:p>
            <a:pPr marL="457200" lvl="0" indent="-311150" algn="l" rtl="0">
              <a:spcBef>
                <a:spcPts val="0"/>
              </a:spcBef>
              <a:spcAft>
                <a:spcPts val="0"/>
              </a:spcAft>
              <a:buSzPts val="1300"/>
              <a:buChar char="❏"/>
            </a:pPr>
            <a:r>
              <a:rPr lang="en"/>
              <a:t>Gender</a:t>
            </a:r>
            <a:endParaRPr/>
          </a:p>
          <a:p>
            <a:pPr marL="457200" lvl="0" indent="-311150" algn="l" rtl="0">
              <a:spcBef>
                <a:spcPts val="0"/>
              </a:spcBef>
              <a:spcAft>
                <a:spcPts val="0"/>
              </a:spcAft>
              <a:buSzPts val="1300"/>
              <a:buChar char="❏"/>
            </a:pPr>
            <a:r>
              <a:rPr lang="en"/>
              <a:t>HasCrCard</a:t>
            </a:r>
            <a:endParaRPr/>
          </a:p>
          <a:p>
            <a:pPr marL="457200" lvl="0" indent="-311150" algn="l" rtl="0">
              <a:spcBef>
                <a:spcPts val="0"/>
              </a:spcBef>
              <a:spcAft>
                <a:spcPts val="0"/>
              </a:spcAft>
              <a:buSzPts val="1300"/>
              <a:buChar char="❏"/>
            </a:pPr>
            <a:r>
              <a:rPr lang="en"/>
              <a:t>IsActiveMember</a:t>
            </a:r>
            <a:endParaRPr/>
          </a:p>
          <a:p>
            <a:pPr marL="457200" lvl="0" indent="-311150" algn="l" rtl="0">
              <a:spcBef>
                <a:spcPts val="0"/>
              </a:spcBef>
              <a:spcAft>
                <a:spcPts val="0"/>
              </a:spcAft>
              <a:buSzPts val="1300"/>
              <a:buChar char="❏"/>
            </a:pPr>
            <a:r>
              <a:rPr lang="en"/>
              <a:t>Exited</a:t>
            </a:r>
            <a:endParaRPr/>
          </a:p>
          <a:p>
            <a:pPr marL="0" lvl="0" indent="0" algn="l" rtl="0">
              <a:spcBef>
                <a:spcPts val="0"/>
              </a:spcBef>
              <a:spcAft>
                <a:spcPts val="1600"/>
              </a:spcAft>
              <a:buNone/>
            </a:pPr>
            <a:endParaRPr/>
          </a:p>
        </p:txBody>
      </p:sp>
      <p:sp>
        <p:nvSpPr>
          <p:cNvPr id="143" name="Google Shape;143;p15"/>
          <p:cNvSpPr txBox="1"/>
          <p:nvPr/>
        </p:nvSpPr>
        <p:spPr>
          <a:xfrm>
            <a:off x="6699225" y="2498100"/>
            <a:ext cx="1872300" cy="20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Calibri"/>
                <a:ea typeface="Calibri"/>
                <a:cs typeface="Calibri"/>
                <a:sym typeface="Calibri"/>
              </a:rPr>
              <a:t>Numerical</a:t>
            </a:r>
            <a:endParaRPr sz="1300">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CreditScore</a:t>
            </a:r>
            <a:endParaRPr sz="1300">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Age</a:t>
            </a:r>
            <a:endParaRPr sz="1300">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Tenure</a:t>
            </a:r>
            <a:endParaRPr sz="1300">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Balance</a:t>
            </a:r>
            <a:endParaRPr sz="1300">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NumofProducts</a:t>
            </a:r>
            <a:endParaRPr sz="1300">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EstimatedSalary</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body" idx="1"/>
          </p:nvPr>
        </p:nvSpPr>
        <p:spPr>
          <a:xfrm>
            <a:off x="3957375" y="904750"/>
            <a:ext cx="4812000" cy="23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latin typeface="Arial"/>
                <a:ea typeface="Arial"/>
                <a:cs typeface="Arial"/>
                <a:sym typeface="Arial"/>
              </a:rPr>
              <a:t>Observations on significant predictors in model</a:t>
            </a:r>
            <a:endParaRPr sz="1100" b="1">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For our model, we determined some variables may be more interpretable as categories.  In particular, variables categorized were </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Balance</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Credit Score</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Number of Products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Variables with the greatest influence were whether customer was an </a:t>
            </a:r>
            <a:r>
              <a:rPr lang="en" sz="1100" b="1">
                <a:solidFill>
                  <a:srgbClr val="000000"/>
                </a:solidFill>
                <a:latin typeface="Arial"/>
                <a:ea typeface="Arial"/>
                <a:cs typeface="Arial"/>
                <a:sym typeface="Arial"/>
              </a:rPr>
              <a:t>active member or not</a:t>
            </a:r>
            <a:r>
              <a:rPr lang="en" sz="1100">
                <a:solidFill>
                  <a:srgbClr val="000000"/>
                </a:solidFill>
                <a:latin typeface="Arial"/>
                <a:ea typeface="Arial"/>
                <a:cs typeface="Arial"/>
                <a:sym typeface="Arial"/>
              </a:rPr>
              <a:t>, and the i</a:t>
            </a:r>
            <a:r>
              <a:rPr lang="en" sz="1100" b="1">
                <a:solidFill>
                  <a:srgbClr val="000000"/>
                </a:solidFill>
                <a:latin typeface="Arial"/>
                <a:ea typeface="Arial"/>
                <a:cs typeface="Arial"/>
                <a:sym typeface="Arial"/>
              </a:rPr>
              <a:t>nteraction between having more than one bank product or not and having a checking balance greater than zero or not. </a:t>
            </a:r>
            <a:endParaRPr sz="1100" b="1">
              <a:solidFill>
                <a:srgbClr val="000000"/>
              </a:solidFill>
              <a:latin typeface="Arial"/>
              <a:ea typeface="Arial"/>
              <a:cs typeface="Arial"/>
              <a:sym typeface="Arial"/>
            </a:endParaRPr>
          </a:p>
          <a:p>
            <a:pPr marL="457200" lvl="0" indent="457200" algn="l" rtl="0">
              <a:spcBef>
                <a:spcPts val="1600"/>
              </a:spcBef>
              <a:spcAft>
                <a:spcPts val="0"/>
              </a:spcAft>
              <a:buNone/>
            </a:pPr>
            <a:endParaRPr sz="1100">
              <a:solidFill>
                <a:srgbClr val="000000"/>
              </a:solidFill>
              <a:latin typeface="Arial"/>
              <a:ea typeface="Arial"/>
              <a:cs typeface="Arial"/>
              <a:sym typeface="Arial"/>
            </a:endParaRPr>
          </a:p>
          <a:p>
            <a:pPr marL="914400" lvl="0" indent="0" algn="l" rtl="0">
              <a:spcBef>
                <a:spcPts val="0"/>
              </a:spcBef>
              <a:spcAft>
                <a:spcPts val="0"/>
              </a:spcAft>
              <a:buNone/>
            </a:pPr>
            <a:endParaRPr sz="1100">
              <a:solidFill>
                <a:srgbClr val="000000"/>
              </a:solidFill>
              <a:latin typeface="Arial"/>
              <a:ea typeface="Arial"/>
              <a:cs typeface="Arial"/>
              <a:sym typeface="Arial"/>
            </a:endParaRPr>
          </a:p>
          <a:p>
            <a:pPr marL="91440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sz="1100">
              <a:solidFill>
                <a:srgbClr val="000000"/>
              </a:solidFill>
              <a:latin typeface="Arial"/>
              <a:ea typeface="Arial"/>
              <a:cs typeface="Arial"/>
              <a:sym typeface="Arial"/>
            </a:endParaRPr>
          </a:p>
        </p:txBody>
      </p:sp>
      <p:pic>
        <p:nvPicPr>
          <p:cNvPr id="316" name="Google Shape;316;p42"/>
          <p:cNvPicPr preferRelativeResize="0"/>
          <p:nvPr/>
        </p:nvPicPr>
        <p:blipFill rotWithShape="1">
          <a:blip r:embed="rId3">
            <a:alphaModFix/>
          </a:blip>
          <a:srcRect l="3374" r="4187"/>
          <a:stretch/>
        </p:blipFill>
        <p:spPr>
          <a:xfrm>
            <a:off x="456600" y="752550"/>
            <a:ext cx="3360225" cy="2619500"/>
          </a:xfrm>
          <a:prstGeom prst="rect">
            <a:avLst/>
          </a:prstGeom>
          <a:noFill/>
          <a:ln>
            <a:noFill/>
          </a:ln>
        </p:spPr>
      </p:pic>
      <p:sp>
        <p:nvSpPr>
          <p:cNvPr id="317" name="Google Shape;317;p42"/>
          <p:cNvSpPr txBox="1"/>
          <p:nvPr/>
        </p:nvSpPr>
        <p:spPr>
          <a:xfrm>
            <a:off x="3172875" y="3372100"/>
            <a:ext cx="5596500" cy="13698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1100"/>
              <a:t>mod &lt;- glm(Exited ~ </a:t>
            </a:r>
            <a:endParaRPr sz="1100"/>
          </a:p>
          <a:p>
            <a:pPr marL="457200" lvl="0" indent="457200" algn="l" rtl="0">
              <a:lnSpc>
                <a:spcPct val="115000"/>
              </a:lnSpc>
              <a:spcBef>
                <a:spcPts val="0"/>
              </a:spcBef>
              <a:spcAft>
                <a:spcPts val="0"/>
              </a:spcAft>
              <a:buNone/>
            </a:pPr>
            <a:r>
              <a:rPr lang="en" sz="1100"/>
              <a:t>Balance_cat_greater_than_zero * NumOfProducts_cat_greater_than_on </a:t>
            </a:r>
            <a:endParaRPr sz="1100"/>
          </a:p>
          <a:p>
            <a:pPr marL="457200" lvl="0" indent="457200" algn="l" rtl="0">
              <a:lnSpc>
                <a:spcPct val="115000"/>
              </a:lnSpc>
              <a:spcBef>
                <a:spcPts val="0"/>
              </a:spcBef>
              <a:spcAft>
                <a:spcPts val="0"/>
              </a:spcAft>
              <a:buNone/>
            </a:pPr>
            <a:r>
              <a:rPr lang="en" sz="1100"/>
              <a:t>+ Gender_Male </a:t>
            </a:r>
            <a:endParaRPr sz="1100"/>
          </a:p>
          <a:p>
            <a:pPr marL="457200" lvl="0" indent="457200" algn="l" rtl="0">
              <a:lnSpc>
                <a:spcPct val="115000"/>
              </a:lnSpc>
              <a:spcBef>
                <a:spcPts val="0"/>
              </a:spcBef>
              <a:spcAft>
                <a:spcPts val="0"/>
              </a:spcAft>
              <a:buNone/>
            </a:pPr>
            <a:r>
              <a:rPr lang="en" sz="1100"/>
              <a:t>+ Age*IsActiveMember_1 </a:t>
            </a:r>
            <a:endParaRPr sz="1100"/>
          </a:p>
          <a:p>
            <a:pPr marL="457200" lvl="0" indent="457200" algn="l" rtl="0">
              <a:lnSpc>
                <a:spcPct val="115000"/>
              </a:lnSpc>
              <a:spcBef>
                <a:spcPts val="0"/>
              </a:spcBef>
              <a:spcAft>
                <a:spcPts val="0"/>
              </a:spcAft>
              <a:buNone/>
            </a:pPr>
            <a:r>
              <a:rPr lang="en" sz="1100"/>
              <a:t>+ NumOfProducts_cat_greater_than_one * Geography_Germany,</a:t>
            </a:r>
            <a:endParaRPr sz="1100"/>
          </a:p>
          <a:p>
            <a:pPr marL="457200" lvl="0" indent="457200" algn="l" rtl="0">
              <a:lnSpc>
                <a:spcPct val="115000"/>
              </a:lnSpc>
              <a:spcBef>
                <a:spcPts val="0"/>
              </a:spcBef>
              <a:spcAft>
                <a:spcPts val="0"/>
              </a:spcAft>
              <a:buNone/>
            </a:pPr>
            <a:r>
              <a:rPr lang="en" sz="1100"/>
              <a:t> data = bankdata_train, family="binomial")</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p43"/>
          <p:cNvGraphicFramePr/>
          <p:nvPr/>
        </p:nvGraphicFramePr>
        <p:xfrm>
          <a:off x="1040713" y="631825"/>
          <a:ext cx="7062575" cy="3830320"/>
        </p:xfrm>
        <a:graphic>
          <a:graphicData uri="http://schemas.openxmlformats.org/drawingml/2006/table">
            <a:tbl>
              <a:tblPr>
                <a:noFill/>
                <a:tableStyleId>{EC2B3209-CEBD-48DF-860D-590C38541E20}</a:tableStyleId>
              </a:tblPr>
              <a:tblGrid>
                <a:gridCol w="4838275">
                  <a:extLst>
                    <a:ext uri="{9D8B030D-6E8A-4147-A177-3AD203B41FA5}">
                      <a16:colId xmlns:a16="http://schemas.microsoft.com/office/drawing/2014/main" val="20000"/>
                    </a:ext>
                  </a:extLst>
                </a:gridCol>
                <a:gridCol w="2224300">
                  <a:extLst>
                    <a:ext uri="{9D8B030D-6E8A-4147-A177-3AD203B41FA5}">
                      <a16:colId xmlns:a16="http://schemas.microsoft.com/office/drawing/2014/main" val="20001"/>
                    </a:ext>
                  </a:extLst>
                </a:gridCol>
              </a:tblGrid>
              <a:tr h="243600">
                <a:tc>
                  <a:txBody>
                    <a:bodyPr/>
                    <a:lstStyle/>
                    <a:p>
                      <a:pPr marL="0" lvl="0" indent="0" algn="ctr" rtl="0">
                        <a:spcBef>
                          <a:spcPts val="0"/>
                        </a:spcBef>
                        <a:spcAft>
                          <a:spcPts val="0"/>
                        </a:spcAft>
                        <a:buNone/>
                      </a:pPr>
                      <a:r>
                        <a:rPr lang="en" sz="1100" b="1"/>
                        <a:t>Variable \ Model</a:t>
                      </a:r>
                      <a:endParaRPr sz="1100" b="1"/>
                    </a:p>
                  </a:txBody>
                  <a:tcPr marL="63500" marR="63500" marT="63500" marB="63500">
                    <a:solidFill>
                      <a:srgbClr val="D9D9D9"/>
                    </a:solidFill>
                  </a:tcPr>
                </a:tc>
                <a:tc>
                  <a:txBody>
                    <a:bodyPr/>
                    <a:lstStyle/>
                    <a:p>
                      <a:pPr marL="0" lvl="0" indent="0" algn="l" rtl="0">
                        <a:spcBef>
                          <a:spcPts val="0"/>
                        </a:spcBef>
                        <a:spcAft>
                          <a:spcPts val="0"/>
                        </a:spcAft>
                        <a:buNone/>
                      </a:pPr>
                      <a:r>
                        <a:rPr lang="en" sz="1100" b="1"/>
                        <a:t>Coef (log odds)        p value</a:t>
                      </a:r>
                      <a:endParaRPr sz="1100" b="1"/>
                    </a:p>
                  </a:txBody>
                  <a:tcPr marL="63500" marR="63500" marT="63500" marB="63500">
                    <a:solidFill>
                      <a:srgbClr val="D9D9D9"/>
                    </a:solidFill>
                  </a:tcPr>
                </a:tc>
                <a:extLst>
                  <a:ext uri="{0D108BD9-81ED-4DB2-BD59-A6C34878D82A}">
                    <a16:rowId xmlns:a16="http://schemas.microsoft.com/office/drawing/2014/main" val="10000"/>
                  </a:ext>
                </a:extLst>
              </a:tr>
              <a:tr h="227500">
                <a:tc>
                  <a:txBody>
                    <a:bodyPr/>
                    <a:lstStyle/>
                    <a:p>
                      <a:pPr marL="0" lvl="0" indent="0" algn="l" rtl="0">
                        <a:spcBef>
                          <a:spcPts val="0"/>
                        </a:spcBef>
                        <a:spcAft>
                          <a:spcPts val="0"/>
                        </a:spcAft>
                        <a:buNone/>
                      </a:pPr>
                      <a:r>
                        <a:rPr lang="en" sz="1100"/>
                        <a:t>Age</a:t>
                      </a:r>
                      <a:endParaRPr sz="1100"/>
                    </a:p>
                  </a:txBody>
                  <a:tcPr marL="63500" marR="63500" marT="63500" marB="63500">
                    <a:solidFill>
                      <a:srgbClr val="D9D9D9"/>
                    </a:solidFill>
                  </a:tcPr>
                </a:tc>
                <a:tc>
                  <a:txBody>
                    <a:bodyPr/>
                    <a:lstStyle/>
                    <a:p>
                      <a:pPr marL="0" lvl="0" indent="0" algn="l" rtl="0">
                        <a:spcBef>
                          <a:spcPts val="0"/>
                        </a:spcBef>
                        <a:spcAft>
                          <a:spcPts val="0"/>
                        </a:spcAft>
                        <a:buNone/>
                      </a:pPr>
                      <a:r>
                        <a:rPr lang="en" sz="1100" b="1"/>
                        <a:t>0.127910                     ***</a:t>
                      </a:r>
                      <a:endParaRPr sz="1100" b="1"/>
                    </a:p>
                  </a:txBody>
                  <a:tcPr marL="63500" marR="63500" marT="63500" marB="63500"/>
                </a:tc>
                <a:extLst>
                  <a:ext uri="{0D108BD9-81ED-4DB2-BD59-A6C34878D82A}">
                    <a16:rowId xmlns:a16="http://schemas.microsoft.com/office/drawing/2014/main" val="10001"/>
                  </a:ext>
                </a:extLst>
              </a:tr>
              <a:tr h="227500">
                <a:tc>
                  <a:txBody>
                    <a:bodyPr/>
                    <a:lstStyle/>
                    <a:p>
                      <a:pPr marL="0" lvl="0" indent="0" algn="l" rtl="0">
                        <a:spcBef>
                          <a:spcPts val="0"/>
                        </a:spcBef>
                        <a:spcAft>
                          <a:spcPts val="0"/>
                        </a:spcAft>
                        <a:buNone/>
                      </a:pPr>
                      <a:r>
                        <a:rPr lang="en" sz="1100"/>
                        <a:t>Balance_cat:                     Greater_than_zero</a:t>
                      </a:r>
                      <a:endParaRPr sz="1100"/>
                    </a:p>
                  </a:txBody>
                  <a:tcPr marL="63500" marR="63500" marT="63500" marB="63500">
                    <a:solidFill>
                      <a:srgbClr val="D9D9D9"/>
                    </a:solidFill>
                  </a:tcPr>
                </a:tc>
                <a:tc>
                  <a:txBody>
                    <a:bodyPr/>
                    <a:lstStyle/>
                    <a:p>
                      <a:pPr marL="0" lvl="0" indent="0" algn="l" rtl="0">
                        <a:spcBef>
                          <a:spcPts val="0"/>
                        </a:spcBef>
                        <a:spcAft>
                          <a:spcPts val="0"/>
                        </a:spcAft>
                        <a:buNone/>
                      </a:pPr>
                      <a:r>
                        <a:rPr lang="en" sz="1100" b="1"/>
                        <a:t>-0.934327                    ***</a:t>
                      </a:r>
                      <a:endParaRPr sz="1100" b="1"/>
                    </a:p>
                  </a:txBody>
                  <a:tcPr marL="63500" marR="63500" marT="63500" marB="63500"/>
                </a:tc>
                <a:extLst>
                  <a:ext uri="{0D108BD9-81ED-4DB2-BD59-A6C34878D82A}">
                    <a16:rowId xmlns:a16="http://schemas.microsoft.com/office/drawing/2014/main" val="10002"/>
                  </a:ext>
                </a:extLst>
              </a:tr>
              <a:tr h="227500">
                <a:tc>
                  <a:txBody>
                    <a:bodyPr/>
                    <a:lstStyle/>
                    <a:p>
                      <a:pPr marL="0" lvl="0" indent="0" algn="l" rtl="0">
                        <a:spcBef>
                          <a:spcPts val="0"/>
                        </a:spcBef>
                        <a:spcAft>
                          <a:spcPts val="0"/>
                        </a:spcAft>
                        <a:buNone/>
                      </a:pPr>
                      <a:r>
                        <a:rPr lang="en" sz="1100"/>
                        <a:t>Number of Products_cat:  Greater_than_one</a:t>
                      </a:r>
                      <a:endParaRPr sz="1100"/>
                    </a:p>
                  </a:txBody>
                  <a:tcPr marL="63500" marR="63500" marT="63500" marB="63500">
                    <a:solidFill>
                      <a:srgbClr val="D9D9D9"/>
                    </a:solidFill>
                  </a:tcPr>
                </a:tc>
                <a:tc>
                  <a:txBody>
                    <a:bodyPr/>
                    <a:lstStyle/>
                    <a:p>
                      <a:pPr marL="0" lvl="0" indent="0" algn="l" rtl="0">
                        <a:spcBef>
                          <a:spcPts val="0"/>
                        </a:spcBef>
                        <a:spcAft>
                          <a:spcPts val="0"/>
                        </a:spcAft>
                        <a:buNone/>
                      </a:pPr>
                      <a:r>
                        <a:rPr lang="en" sz="1100" b="1"/>
                        <a:t>-2.079681                     ***</a:t>
                      </a:r>
                      <a:endParaRPr sz="1100" b="1"/>
                    </a:p>
                  </a:txBody>
                  <a:tcPr marL="63500" marR="63500" marT="63500" marB="63500"/>
                </a:tc>
                <a:extLst>
                  <a:ext uri="{0D108BD9-81ED-4DB2-BD59-A6C34878D82A}">
                    <a16:rowId xmlns:a16="http://schemas.microsoft.com/office/drawing/2014/main" val="10003"/>
                  </a:ext>
                </a:extLst>
              </a:tr>
              <a:tr h="243600">
                <a:tc>
                  <a:txBody>
                    <a:bodyPr/>
                    <a:lstStyle/>
                    <a:p>
                      <a:pPr marL="0" lvl="0" indent="0" algn="l" rtl="0">
                        <a:spcBef>
                          <a:spcPts val="0"/>
                        </a:spcBef>
                        <a:spcAft>
                          <a:spcPts val="0"/>
                        </a:spcAft>
                        <a:buNone/>
                      </a:pPr>
                      <a:r>
                        <a:rPr lang="en" sz="1100"/>
                        <a:t>Geography:                       Germany (base France)</a:t>
                      </a:r>
                      <a:endParaRPr sz="1100"/>
                    </a:p>
                  </a:txBody>
                  <a:tcPr marL="63500" marR="63500" marT="63500" marB="63500">
                    <a:solidFill>
                      <a:srgbClr val="D9D9D9"/>
                    </a:solidFill>
                  </a:tcPr>
                </a:tc>
                <a:tc>
                  <a:txBody>
                    <a:bodyPr/>
                    <a:lstStyle/>
                    <a:p>
                      <a:pPr marL="0" lvl="0" indent="0" algn="l" rtl="0">
                        <a:spcBef>
                          <a:spcPts val="0"/>
                        </a:spcBef>
                        <a:spcAft>
                          <a:spcPts val="0"/>
                        </a:spcAft>
                        <a:buNone/>
                      </a:pPr>
                      <a:r>
                        <a:rPr lang="en" sz="1100" b="1"/>
                        <a:t>1.274153                      ***</a:t>
                      </a:r>
                      <a:endParaRPr sz="1100" b="1"/>
                    </a:p>
                  </a:txBody>
                  <a:tcPr marL="63500" marR="63500" marT="63500" marB="63500"/>
                </a:tc>
                <a:extLst>
                  <a:ext uri="{0D108BD9-81ED-4DB2-BD59-A6C34878D82A}">
                    <a16:rowId xmlns:a16="http://schemas.microsoft.com/office/drawing/2014/main" val="10004"/>
                  </a:ext>
                </a:extLst>
              </a:tr>
              <a:tr h="227500">
                <a:tc>
                  <a:txBody>
                    <a:bodyPr/>
                    <a:lstStyle/>
                    <a:p>
                      <a:pPr marL="0" lvl="0" indent="0" algn="l" rtl="0">
                        <a:spcBef>
                          <a:spcPts val="0"/>
                        </a:spcBef>
                        <a:spcAft>
                          <a:spcPts val="0"/>
                        </a:spcAft>
                        <a:buNone/>
                      </a:pPr>
                      <a:r>
                        <a:rPr lang="en" sz="1100"/>
                        <a:t>Gender:                             Male</a:t>
                      </a:r>
                      <a:endParaRPr sz="1100"/>
                    </a:p>
                  </a:txBody>
                  <a:tcPr marL="63500" marR="63500" marT="63500" marB="63500">
                    <a:solidFill>
                      <a:srgbClr val="D9D9D9"/>
                    </a:solidFill>
                  </a:tcPr>
                </a:tc>
                <a:tc>
                  <a:txBody>
                    <a:bodyPr/>
                    <a:lstStyle/>
                    <a:p>
                      <a:pPr marL="0" lvl="0" indent="0" algn="l" rtl="0">
                        <a:spcBef>
                          <a:spcPts val="0"/>
                        </a:spcBef>
                        <a:spcAft>
                          <a:spcPts val="0"/>
                        </a:spcAft>
                        <a:buNone/>
                      </a:pPr>
                      <a:r>
                        <a:rPr lang="en" sz="1100" b="1"/>
                        <a:t>-0.446486                     ***</a:t>
                      </a:r>
                      <a:endParaRPr sz="1100" b="1"/>
                    </a:p>
                  </a:txBody>
                  <a:tcPr marL="63500" marR="63500" marT="63500" marB="63500"/>
                </a:tc>
                <a:extLst>
                  <a:ext uri="{0D108BD9-81ED-4DB2-BD59-A6C34878D82A}">
                    <a16:rowId xmlns:a16="http://schemas.microsoft.com/office/drawing/2014/main" val="10005"/>
                  </a:ext>
                </a:extLst>
              </a:tr>
              <a:tr h="227500">
                <a:tc>
                  <a:txBody>
                    <a:bodyPr/>
                    <a:lstStyle/>
                    <a:p>
                      <a:pPr marL="0" lvl="0" indent="0" algn="l" rtl="0">
                        <a:spcBef>
                          <a:spcPts val="0"/>
                        </a:spcBef>
                        <a:spcAft>
                          <a:spcPts val="0"/>
                        </a:spcAft>
                        <a:buNone/>
                      </a:pPr>
                      <a:r>
                        <a:rPr lang="en" sz="1100"/>
                        <a:t>Is Active Member:             Yes</a:t>
                      </a:r>
                      <a:endParaRPr sz="1100"/>
                    </a:p>
                  </a:txBody>
                  <a:tcPr marL="63500" marR="63500" marT="63500" marB="63500">
                    <a:solidFill>
                      <a:srgbClr val="D9D9D9"/>
                    </a:solidFill>
                  </a:tcPr>
                </a:tc>
                <a:tc>
                  <a:txBody>
                    <a:bodyPr/>
                    <a:lstStyle/>
                    <a:p>
                      <a:pPr marL="0" lvl="0" indent="0" algn="l" rtl="0">
                        <a:spcBef>
                          <a:spcPts val="0"/>
                        </a:spcBef>
                        <a:spcAft>
                          <a:spcPts val="0"/>
                        </a:spcAft>
                        <a:buNone/>
                      </a:pPr>
                      <a:r>
                        <a:rPr lang="en" sz="1100" b="1"/>
                        <a:t>2.642412                      ***</a:t>
                      </a:r>
                      <a:endParaRPr sz="1100" b="1"/>
                    </a:p>
                  </a:txBody>
                  <a:tcPr marL="63500" marR="63500" marT="63500" marB="63500"/>
                </a:tc>
                <a:extLst>
                  <a:ext uri="{0D108BD9-81ED-4DB2-BD59-A6C34878D82A}">
                    <a16:rowId xmlns:a16="http://schemas.microsoft.com/office/drawing/2014/main" val="10006"/>
                  </a:ext>
                </a:extLst>
              </a:tr>
              <a:tr h="227500">
                <a:tc>
                  <a:txBody>
                    <a:bodyPr/>
                    <a:lstStyle/>
                    <a:p>
                      <a:pPr marL="0" lvl="0" indent="0" algn="ctr" rtl="0">
                        <a:spcBef>
                          <a:spcPts val="0"/>
                        </a:spcBef>
                        <a:spcAft>
                          <a:spcPts val="0"/>
                        </a:spcAft>
                        <a:buNone/>
                      </a:pPr>
                      <a:r>
                        <a:rPr lang="en" sz="1100" b="1"/>
                        <a:t>Interactions</a:t>
                      </a:r>
                      <a:endParaRPr sz="1100" b="1"/>
                    </a:p>
                  </a:txBody>
                  <a:tcPr marL="63500" marR="63500" marT="63500" marB="63500">
                    <a:solidFill>
                      <a:srgbClr val="D9D9D9"/>
                    </a:solidFill>
                  </a:tcPr>
                </a:tc>
                <a:tc>
                  <a:txBody>
                    <a:bodyPr/>
                    <a:lstStyle/>
                    <a:p>
                      <a:pPr marL="0" lvl="0" indent="0" algn="l" rtl="0">
                        <a:spcBef>
                          <a:spcPts val="0"/>
                        </a:spcBef>
                        <a:spcAft>
                          <a:spcPts val="0"/>
                        </a:spcAft>
                        <a:buNone/>
                      </a:pPr>
                      <a:endParaRPr sz="1100" b="1"/>
                    </a:p>
                  </a:txBody>
                  <a:tcPr marL="63500" marR="63500" marT="63500" marB="63500"/>
                </a:tc>
                <a:extLst>
                  <a:ext uri="{0D108BD9-81ED-4DB2-BD59-A6C34878D82A}">
                    <a16:rowId xmlns:a16="http://schemas.microsoft.com/office/drawing/2014/main" val="10007"/>
                  </a:ext>
                </a:extLst>
              </a:tr>
              <a:tr h="293425">
                <a:tc>
                  <a:txBody>
                    <a:bodyPr/>
                    <a:lstStyle/>
                    <a:p>
                      <a:pPr marL="0" lvl="0" indent="0" algn="l" rtl="0">
                        <a:spcBef>
                          <a:spcPts val="0"/>
                        </a:spcBef>
                        <a:spcAft>
                          <a:spcPts val="0"/>
                        </a:spcAft>
                        <a:buNone/>
                      </a:pPr>
                      <a:r>
                        <a:rPr lang="en" sz="1100"/>
                        <a:t>Balance_cat_greater_than_zero * NumOfProducts_cat_greater_than_one</a:t>
                      </a:r>
                      <a:endParaRPr sz="1100"/>
                    </a:p>
                  </a:txBody>
                  <a:tcPr marL="63500" marR="63500" marT="63500" marB="63500">
                    <a:solidFill>
                      <a:srgbClr val="D9D9D9"/>
                    </a:solidFill>
                  </a:tcPr>
                </a:tc>
                <a:tc>
                  <a:txBody>
                    <a:bodyPr/>
                    <a:lstStyle/>
                    <a:p>
                      <a:pPr marL="0" lvl="0" indent="0" algn="l" rtl="0">
                        <a:spcBef>
                          <a:spcPts val="0"/>
                        </a:spcBef>
                        <a:spcAft>
                          <a:spcPts val="0"/>
                        </a:spcAft>
                        <a:buNone/>
                      </a:pPr>
                      <a:r>
                        <a:rPr lang="en" sz="1100" b="1"/>
                        <a:t>2.372363                      ***</a:t>
                      </a:r>
                      <a:endParaRPr sz="1100" b="1"/>
                    </a:p>
                  </a:txBody>
                  <a:tcPr marL="63500" marR="63500" marT="63500" marB="63500"/>
                </a:tc>
                <a:extLst>
                  <a:ext uri="{0D108BD9-81ED-4DB2-BD59-A6C34878D82A}">
                    <a16:rowId xmlns:a16="http://schemas.microsoft.com/office/drawing/2014/main" val="10008"/>
                  </a:ext>
                </a:extLst>
              </a:tr>
              <a:tr h="227500">
                <a:tc>
                  <a:txBody>
                    <a:bodyPr/>
                    <a:lstStyle/>
                    <a:p>
                      <a:pPr marL="0" lvl="0" indent="0" algn="l" rtl="0">
                        <a:spcBef>
                          <a:spcPts val="0"/>
                        </a:spcBef>
                        <a:spcAft>
                          <a:spcPts val="0"/>
                        </a:spcAft>
                        <a:buNone/>
                      </a:pPr>
                      <a:r>
                        <a:rPr lang="en" sz="1100"/>
                        <a:t>Age * IsActiveMember_1</a:t>
                      </a:r>
                      <a:endParaRPr sz="1100"/>
                    </a:p>
                  </a:txBody>
                  <a:tcPr marL="63500" marR="63500" marT="63500" marB="63500">
                    <a:solidFill>
                      <a:srgbClr val="D9D9D9"/>
                    </a:solidFill>
                  </a:tcPr>
                </a:tc>
                <a:tc>
                  <a:txBody>
                    <a:bodyPr/>
                    <a:lstStyle/>
                    <a:p>
                      <a:pPr marL="0" lvl="0" indent="0" algn="l" rtl="0">
                        <a:spcBef>
                          <a:spcPts val="0"/>
                        </a:spcBef>
                        <a:spcAft>
                          <a:spcPts val="0"/>
                        </a:spcAft>
                        <a:buNone/>
                      </a:pPr>
                      <a:r>
                        <a:rPr lang="en" sz="1100" b="1"/>
                        <a:t>-0.088018                     *** </a:t>
                      </a:r>
                      <a:endParaRPr sz="1100" b="1"/>
                    </a:p>
                  </a:txBody>
                  <a:tcPr marL="63500" marR="63500" marT="63500" marB="63500"/>
                </a:tc>
                <a:extLst>
                  <a:ext uri="{0D108BD9-81ED-4DB2-BD59-A6C34878D82A}">
                    <a16:rowId xmlns:a16="http://schemas.microsoft.com/office/drawing/2014/main" val="10009"/>
                  </a:ext>
                </a:extLst>
              </a:tr>
              <a:tr h="227500">
                <a:tc>
                  <a:txBody>
                    <a:bodyPr/>
                    <a:lstStyle/>
                    <a:p>
                      <a:pPr marL="0" lvl="0" indent="0" algn="l" rtl="0">
                        <a:spcBef>
                          <a:spcPts val="0"/>
                        </a:spcBef>
                        <a:spcAft>
                          <a:spcPts val="0"/>
                        </a:spcAft>
                        <a:buNone/>
                      </a:pPr>
                      <a:r>
                        <a:rPr lang="en" sz="1100"/>
                        <a:t>NumOfProducts_cat_greater_than_one * Geography_Germany</a:t>
                      </a:r>
                      <a:endParaRPr sz="1100"/>
                    </a:p>
                  </a:txBody>
                  <a:tcPr marL="63500" marR="63500" marT="63500" marB="63500">
                    <a:solidFill>
                      <a:srgbClr val="D9D9D9"/>
                    </a:solidFill>
                  </a:tcPr>
                </a:tc>
                <a:tc>
                  <a:txBody>
                    <a:bodyPr/>
                    <a:lstStyle/>
                    <a:p>
                      <a:pPr marL="0" lvl="0" indent="0" algn="l" rtl="0">
                        <a:spcBef>
                          <a:spcPts val="0"/>
                        </a:spcBef>
                        <a:spcAft>
                          <a:spcPts val="0"/>
                        </a:spcAft>
                        <a:buNone/>
                      </a:pPr>
                      <a:r>
                        <a:rPr lang="en" sz="1100" b="1"/>
                        <a:t>-1.406858                     *** </a:t>
                      </a:r>
                      <a:endParaRPr sz="1100" b="1"/>
                    </a:p>
                  </a:txBody>
                  <a:tcPr marL="63500" marR="63500" marT="63500" marB="63500"/>
                </a:tc>
                <a:extLst>
                  <a:ext uri="{0D108BD9-81ED-4DB2-BD59-A6C34878D82A}">
                    <a16:rowId xmlns:a16="http://schemas.microsoft.com/office/drawing/2014/main" val="10010"/>
                  </a:ext>
                </a:extLst>
              </a:tr>
              <a:tr h="243600">
                <a:tc>
                  <a:txBody>
                    <a:bodyPr/>
                    <a:lstStyle/>
                    <a:p>
                      <a:pPr marL="0" lvl="0" indent="0" algn="ctr" rtl="0">
                        <a:spcBef>
                          <a:spcPts val="0"/>
                        </a:spcBef>
                        <a:spcAft>
                          <a:spcPts val="0"/>
                        </a:spcAft>
                        <a:buNone/>
                      </a:pPr>
                      <a:r>
                        <a:rPr lang="en" sz="1100" b="1"/>
                        <a:t>Residual Deviance</a:t>
                      </a:r>
                      <a:endParaRPr sz="1100" b="1"/>
                    </a:p>
                  </a:txBody>
                  <a:tcPr marL="63500" marR="63500" marT="63500" marB="63500">
                    <a:solidFill>
                      <a:srgbClr val="D9D9D9"/>
                    </a:solidFill>
                  </a:tcPr>
                </a:tc>
                <a:tc>
                  <a:txBody>
                    <a:bodyPr/>
                    <a:lstStyle/>
                    <a:p>
                      <a:pPr marL="0" lvl="0" indent="0" algn="ctr" rtl="0">
                        <a:spcBef>
                          <a:spcPts val="0"/>
                        </a:spcBef>
                        <a:spcAft>
                          <a:spcPts val="0"/>
                        </a:spcAft>
                        <a:buNone/>
                      </a:pPr>
                      <a:r>
                        <a:rPr lang="en" sz="1100" b="1"/>
                        <a:t>6234.5</a:t>
                      </a:r>
                      <a:endParaRPr sz="1100" b="1"/>
                    </a:p>
                  </a:txBody>
                  <a:tcPr marL="63500" marR="63500" marT="63500" marB="63500"/>
                </a:tc>
                <a:extLst>
                  <a:ext uri="{0D108BD9-81ED-4DB2-BD59-A6C34878D82A}">
                    <a16:rowId xmlns:a16="http://schemas.microsoft.com/office/drawing/2014/main" val="10011"/>
                  </a:ext>
                </a:extLst>
              </a:tr>
              <a:tr h="243600">
                <a:tc>
                  <a:txBody>
                    <a:bodyPr/>
                    <a:lstStyle/>
                    <a:p>
                      <a:pPr marL="0" lvl="0" indent="0" algn="ctr" rtl="0">
                        <a:spcBef>
                          <a:spcPts val="0"/>
                        </a:spcBef>
                        <a:spcAft>
                          <a:spcPts val="0"/>
                        </a:spcAft>
                        <a:buNone/>
                      </a:pPr>
                      <a:r>
                        <a:rPr lang="en" sz="1100" b="1"/>
                        <a:t>AIC</a:t>
                      </a:r>
                      <a:endParaRPr sz="1100" b="1"/>
                    </a:p>
                  </a:txBody>
                  <a:tcPr marL="63500" marR="63500" marT="63500" marB="63500">
                    <a:solidFill>
                      <a:srgbClr val="D9D9D9"/>
                    </a:solidFill>
                  </a:tcPr>
                </a:tc>
                <a:tc>
                  <a:txBody>
                    <a:bodyPr/>
                    <a:lstStyle/>
                    <a:p>
                      <a:pPr marL="0" lvl="0" indent="0" algn="ctr" rtl="0">
                        <a:spcBef>
                          <a:spcPts val="0"/>
                        </a:spcBef>
                        <a:spcAft>
                          <a:spcPts val="0"/>
                        </a:spcAft>
                        <a:buNone/>
                      </a:pPr>
                      <a:r>
                        <a:rPr lang="en" sz="1100" b="1"/>
                        <a:t>6254.5</a:t>
                      </a:r>
                      <a:endParaRPr sz="1100" b="1"/>
                    </a:p>
                  </a:txBody>
                  <a:tcPr marL="63500" marR="63500" marT="63500" marB="63500"/>
                </a:tc>
                <a:extLst>
                  <a:ext uri="{0D108BD9-81ED-4DB2-BD59-A6C34878D82A}">
                    <a16:rowId xmlns:a16="http://schemas.microsoft.com/office/drawing/2014/main" val="1001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4"/>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Interpretation of Odds Ratios with Confidence Intervals</a:t>
            </a:r>
            <a:endParaRPr/>
          </a:p>
        </p:txBody>
      </p:sp>
      <p:sp>
        <p:nvSpPr>
          <p:cNvPr id="328" name="Google Shape;328;p44"/>
          <p:cNvSpPr txBox="1"/>
          <p:nvPr/>
        </p:nvSpPr>
        <p:spPr>
          <a:xfrm>
            <a:off x="178950" y="196475"/>
            <a:ext cx="8766300" cy="4685400"/>
          </a:xfrm>
          <a:prstGeom prst="rect">
            <a:avLst/>
          </a:prstGeom>
          <a:noFill/>
          <a:ln>
            <a:noFill/>
          </a:ln>
        </p:spPr>
        <p:txBody>
          <a:bodyPr spcFirstLastPara="1" wrap="square" lIns="91425" tIns="91425" rIns="91425" bIns="91425" anchor="t" anchorCtr="0">
            <a:noAutofit/>
          </a:bodyPr>
          <a:lstStyle/>
          <a:p>
            <a:pPr marL="0" marR="190500" lvl="0" indent="0" algn="l" rtl="0">
              <a:lnSpc>
                <a:spcPct val="146668"/>
              </a:lnSpc>
              <a:spcBef>
                <a:spcPts val="0"/>
              </a:spcBef>
              <a:spcAft>
                <a:spcPts val="0"/>
              </a:spcAft>
              <a:buNone/>
            </a:pPr>
            <a:endParaRPr sz="900">
              <a:solidFill>
                <a:srgbClr val="E01E5A"/>
              </a:solidFill>
              <a:highlight>
                <a:srgbClr val="F8F8F8"/>
              </a:highlight>
              <a:latin typeface="Courier New"/>
              <a:ea typeface="Courier New"/>
              <a:cs typeface="Courier New"/>
              <a:sym typeface="Courier New"/>
            </a:endParaRPr>
          </a:p>
          <a:p>
            <a:pPr marL="190500" marR="190500" lvl="0" indent="0" algn="l" rtl="0">
              <a:lnSpc>
                <a:spcPct val="146668"/>
              </a:lnSpc>
              <a:spcBef>
                <a:spcPts val="0"/>
              </a:spcBef>
              <a:spcAft>
                <a:spcPts val="0"/>
              </a:spcAft>
              <a:buNone/>
            </a:pPr>
            <a:endParaRPr sz="900">
              <a:solidFill>
                <a:srgbClr val="E01E5A"/>
              </a:solidFill>
              <a:highlight>
                <a:srgbClr val="F8F8F8"/>
              </a:highlight>
              <a:latin typeface="Courier New"/>
              <a:ea typeface="Courier New"/>
              <a:cs typeface="Courier New"/>
              <a:sym typeface="Courier New"/>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graphicFrame>
        <p:nvGraphicFramePr>
          <p:cNvPr id="329" name="Google Shape;329;p44"/>
          <p:cNvGraphicFramePr/>
          <p:nvPr/>
        </p:nvGraphicFramePr>
        <p:xfrm>
          <a:off x="952350" y="492860"/>
          <a:ext cx="7481925" cy="3687780"/>
        </p:xfrm>
        <a:graphic>
          <a:graphicData uri="http://schemas.openxmlformats.org/drawingml/2006/table">
            <a:tbl>
              <a:tblPr>
                <a:noFill/>
                <a:tableStyleId>{4ADFC184-38CE-4AF2-8F94-77D5A2FD51BB}</a:tableStyleId>
              </a:tblPr>
              <a:tblGrid>
                <a:gridCol w="2275800">
                  <a:extLst>
                    <a:ext uri="{9D8B030D-6E8A-4147-A177-3AD203B41FA5}">
                      <a16:colId xmlns:a16="http://schemas.microsoft.com/office/drawing/2014/main" val="20000"/>
                    </a:ext>
                  </a:extLst>
                </a:gridCol>
                <a:gridCol w="1735375">
                  <a:extLst>
                    <a:ext uri="{9D8B030D-6E8A-4147-A177-3AD203B41FA5}">
                      <a16:colId xmlns:a16="http://schemas.microsoft.com/office/drawing/2014/main" val="20001"/>
                    </a:ext>
                  </a:extLst>
                </a:gridCol>
                <a:gridCol w="1735375">
                  <a:extLst>
                    <a:ext uri="{9D8B030D-6E8A-4147-A177-3AD203B41FA5}">
                      <a16:colId xmlns:a16="http://schemas.microsoft.com/office/drawing/2014/main" val="20002"/>
                    </a:ext>
                  </a:extLst>
                </a:gridCol>
                <a:gridCol w="1735375">
                  <a:extLst>
                    <a:ext uri="{9D8B030D-6E8A-4147-A177-3AD203B41FA5}">
                      <a16:colId xmlns:a16="http://schemas.microsoft.com/office/drawing/2014/main" val="20003"/>
                    </a:ext>
                  </a:extLst>
                </a:gridCol>
              </a:tblGrid>
              <a:tr h="371575">
                <a:tc>
                  <a:txBody>
                    <a:bodyPr/>
                    <a:lstStyle/>
                    <a:p>
                      <a:pPr marL="0" lvl="0" indent="0" algn="ctr"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Estimate (odds)</a:t>
                      </a:r>
                      <a:endParaRPr sz="1200"/>
                    </a:p>
                  </a:txBody>
                  <a:tcPr marL="91425" marR="91425" marT="91425" marB="91425">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2.5%</a:t>
                      </a:r>
                      <a:endParaRPr sz="1200"/>
                    </a:p>
                  </a:txBody>
                  <a:tcPr marL="91425" marR="91425" marT="91425" marB="91425">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97.5%</a:t>
                      </a:r>
                      <a:endParaRPr sz="1200"/>
                    </a:p>
                  </a:txBody>
                  <a:tcPr marL="91425" marR="91425" marT="91425" marB="91425">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341200">
                <a:tc>
                  <a:txBody>
                    <a:bodyPr/>
                    <a:lstStyle/>
                    <a:p>
                      <a:pPr marL="0" lvl="0" indent="0" algn="ctr" rtl="0">
                        <a:spcBef>
                          <a:spcPts val="0"/>
                        </a:spcBef>
                        <a:spcAft>
                          <a:spcPts val="0"/>
                        </a:spcAft>
                        <a:buNone/>
                      </a:pPr>
                      <a:r>
                        <a:rPr lang="en" sz="1200"/>
                        <a:t>Balance &gt; €0</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0.01</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0.00</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0.01</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41200">
                <a:tc>
                  <a:txBody>
                    <a:bodyPr/>
                    <a:lstStyle/>
                    <a:p>
                      <a:pPr marL="0" lvl="0" indent="0" algn="ctr" rtl="0">
                        <a:spcBef>
                          <a:spcPts val="0"/>
                        </a:spcBef>
                        <a:spcAft>
                          <a:spcPts val="0"/>
                        </a:spcAft>
                        <a:buNone/>
                      </a:pPr>
                      <a:r>
                        <a:rPr lang="en" sz="1200"/>
                        <a:t>Male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0.12</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0.10</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0.16</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41200">
                <a:tc>
                  <a:txBody>
                    <a:bodyPr/>
                    <a:lstStyle/>
                    <a:p>
                      <a:pPr marL="0" lvl="0" indent="0" algn="ctr" rtl="0">
                        <a:spcBef>
                          <a:spcPts val="0"/>
                        </a:spcBef>
                        <a:spcAft>
                          <a:spcPts val="0"/>
                        </a:spcAft>
                        <a:buNone/>
                      </a:pPr>
                      <a:r>
                        <a:rPr lang="en" sz="1200"/>
                        <a:t>Age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1.14</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1.12</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1.15</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41200">
                <a:tc>
                  <a:txBody>
                    <a:bodyPr/>
                    <a:lstStyle/>
                    <a:p>
                      <a:pPr marL="0" lvl="0" indent="0" algn="ctr" rtl="0">
                        <a:spcBef>
                          <a:spcPts val="0"/>
                        </a:spcBef>
                        <a:spcAft>
                          <a:spcPts val="0"/>
                        </a:spcAft>
                        <a:buNone/>
                      </a:pPr>
                      <a:r>
                        <a:rPr lang="en" sz="1200"/>
                        <a:t>Is Active Member</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14.05</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8.00</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24.86</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41200">
                <a:tc>
                  <a:txBody>
                    <a:bodyPr/>
                    <a:lstStyle/>
                    <a:p>
                      <a:pPr marL="0" lvl="0" indent="0" algn="ctr" rtl="0">
                        <a:spcBef>
                          <a:spcPts val="0"/>
                        </a:spcBef>
                        <a:spcAft>
                          <a:spcPts val="0"/>
                        </a:spcAft>
                        <a:buNone/>
                      </a:pPr>
                      <a:r>
                        <a:rPr lang="en" sz="1200"/>
                        <a:t>&gt; 1 Product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0.39</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0.32</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0.48</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41200">
                <a:tc>
                  <a:txBody>
                    <a:bodyPr/>
                    <a:lstStyle/>
                    <a:p>
                      <a:pPr marL="0" lvl="0" indent="0" algn="ctr" rtl="0">
                        <a:spcBef>
                          <a:spcPts val="0"/>
                        </a:spcBef>
                        <a:spcAft>
                          <a:spcPts val="0"/>
                        </a:spcAft>
                        <a:buNone/>
                      </a:pPr>
                      <a:r>
                        <a:rPr lang="en" sz="1200"/>
                        <a:t>Germany</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3.58</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2.99</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4.28</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41200">
                <a:tc>
                  <a:txBody>
                    <a:bodyPr/>
                    <a:lstStyle/>
                    <a:p>
                      <a:pPr marL="0" lvl="0" indent="0" algn="ctr" rtl="0">
                        <a:spcBef>
                          <a:spcPts val="0"/>
                        </a:spcBef>
                        <a:spcAft>
                          <a:spcPts val="0"/>
                        </a:spcAft>
                        <a:buNone/>
                      </a:pPr>
                      <a:r>
                        <a:rPr lang="en" sz="1200"/>
                        <a:t>Age * Is An Active Member</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200"/>
                        <a:t>0.92</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0.90</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0.93</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41200">
                <a:tc>
                  <a:txBody>
                    <a:bodyPr/>
                    <a:lstStyle/>
                    <a:p>
                      <a:pPr marL="0" lvl="0" indent="0" algn="ctr" rtl="0">
                        <a:spcBef>
                          <a:spcPts val="0"/>
                        </a:spcBef>
                        <a:spcAft>
                          <a:spcPts val="0"/>
                        </a:spcAft>
                        <a:buNone/>
                      </a:pPr>
                      <a:r>
                        <a:rPr lang="en" sz="1200"/>
                        <a:t>(Balance &gt; €0) * (&gt; 1 Product)</a:t>
                      </a:r>
                      <a:endParaRPr sz="1200"/>
                    </a:p>
                  </a:txBody>
                  <a:tcPr marL="91425" marR="91425" marT="91425" marB="91425">
                    <a:lnT w="9525" cap="flat" cmpd="sng">
                      <a:solidFill>
                        <a:srgbClr val="9E9E9E"/>
                      </a:solidFill>
                      <a:prstDash val="solid"/>
                      <a:round/>
                      <a:headEnd type="none" w="sm" len="sm"/>
                      <a:tailEnd type="none" w="sm" len="sm"/>
                    </a:lnT>
                    <a:solidFill>
                      <a:srgbClr val="D9D9D9"/>
                    </a:solidFill>
                  </a:tcPr>
                </a:tc>
                <a:tc>
                  <a:txBody>
                    <a:bodyPr/>
                    <a:lstStyle/>
                    <a:p>
                      <a:pPr marL="0" lvl="0" indent="0" algn="ctr" rtl="0">
                        <a:spcBef>
                          <a:spcPts val="0"/>
                        </a:spcBef>
                        <a:spcAft>
                          <a:spcPts val="0"/>
                        </a:spcAft>
                        <a:buNone/>
                      </a:pPr>
                      <a:r>
                        <a:rPr lang="en" sz="1200"/>
                        <a:t>10.72</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200"/>
                        <a:t>7.69</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200"/>
                        <a:t>14.97</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8"/>
                  </a:ext>
                </a:extLst>
              </a:tr>
              <a:tr h="341200">
                <a:tc>
                  <a:txBody>
                    <a:bodyPr/>
                    <a:lstStyle/>
                    <a:p>
                      <a:pPr marL="0" lvl="0" indent="0" algn="ctr" rtl="0">
                        <a:spcBef>
                          <a:spcPts val="0"/>
                        </a:spcBef>
                        <a:spcAft>
                          <a:spcPts val="0"/>
                        </a:spcAft>
                        <a:buNone/>
                      </a:pPr>
                      <a:r>
                        <a:rPr lang="en" sz="1200"/>
                        <a:t>Germany * (&gt; 1 Product)</a:t>
                      </a:r>
                      <a:endParaRPr sz="1200"/>
                    </a:p>
                  </a:txBody>
                  <a:tcPr marL="91425" marR="91425" marT="91425" marB="91425">
                    <a:solidFill>
                      <a:srgbClr val="D9D9D9"/>
                    </a:solidFill>
                  </a:tcPr>
                </a:tc>
                <a:tc>
                  <a:txBody>
                    <a:bodyPr/>
                    <a:lstStyle/>
                    <a:p>
                      <a:pPr marL="0" lvl="0" indent="0" algn="ctr" rtl="0">
                        <a:spcBef>
                          <a:spcPts val="0"/>
                        </a:spcBef>
                        <a:spcAft>
                          <a:spcPts val="0"/>
                        </a:spcAft>
                        <a:buNone/>
                      </a:pPr>
                      <a:r>
                        <a:rPr lang="en" sz="1200"/>
                        <a:t>0.24</a:t>
                      </a:r>
                      <a:endParaRPr sz="1200"/>
                    </a:p>
                  </a:txBody>
                  <a:tcPr marL="91425" marR="91425" marT="91425" marB="91425"/>
                </a:tc>
                <a:tc>
                  <a:txBody>
                    <a:bodyPr/>
                    <a:lstStyle/>
                    <a:p>
                      <a:pPr marL="0" lvl="0" indent="0" algn="ctr" rtl="0">
                        <a:spcBef>
                          <a:spcPts val="0"/>
                        </a:spcBef>
                        <a:spcAft>
                          <a:spcPts val="0"/>
                        </a:spcAft>
                        <a:buNone/>
                      </a:pPr>
                      <a:r>
                        <a:rPr lang="en" sz="1200"/>
                        <a:t>0.18</a:t>
                      </a:r>
                      <a:endParaRPr sz="1200"/>
                    </a:p>
                  </a:txBody>
                  <a:tcPr marL="91425" marR="91425" marT="91425" marB="91425"/>
                </a:tc>
                <a:tc>
                  <a:txBody>
                    <a:bodyPr/>
                    <a:lstStyle/>
                    <a:p>
                      <a:pPr marL="0" lvl="0" indent="0" algn="ctr" rtl="0">
                        <a:spcBef>
                          <a:spcPts val="0"/>
                        </a:spcBef>
                        <a:spcAft>
                          <a:spcPts val="0"/>
                        </a:spcAft>
                        <a:buNone/>
                      </a:pPr>
                      <a:r>
                        <a:rPr lang="en" sz="1200"/>
                        <a:t>0.33</a:t>
                      </a:r>
                      <a:endParaRPr sz="120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5"/>
          <p:cNvSpPr txBox="1">
            <a:spLocks noGrp="1"/>
          </p:cNvSpPr>
          <p:nvPr>
            <p:ph type="title" idx="4294967295"/>
          </p:nvPr>
        </p:nvSpPr>
        <p:spPr>
          <a:xfrm>
            <a:off x="660900" y="5068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Interpretation of Odds Ratios</a:t>
            </a:r>
            <a:endParaRPr sz="2400"/>
          </a:p>
        </p:txBody>
      </p:sp>
      <p:sp>
        <p:nvSpPr>
          <p:cNvPr id="335" name="Google Shape;335;p45"/>
          <p:cNvSpPr txBox="1"/>
          <p:nvPr/>
        </p:nvSpPr>
        <p:spPr>
          <a:xfrm>
            <a:off x="660900" y="1189050"/>
            <a:ext cx="7822200" cy="34200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Those with a balance greater than €0 are 99% less likely to exit the bank than those with a €0 balance</a:t>
            </a:r>
            <a:endParaRPr sz="1300"/>
          </a:p>
          <a:p>
            <a:pPr marL="457200" lvl="0" indent="-311150" algn="l" rtl="0">
              <a:spcBef>
                <a:spcPts val="0"/>
              </a:spcBef>
              <a:spcAft>
                <a:spcPts val="0"/>
              </a:spcAft>
              <a:buSzPts val="1300"/>
              <a:buChar char="●"/>
            </a:pPr>
            <a:r>
              <a:rPr lang="en" sz="1300"/>
              <a:t>Those that are of the Male gender are 88% less likely to ext the bank than those who are female</a:t>
            </a:r>
            <a:endParaRPr sz="1300"/>
          </a:p>
          <a:p>
            <a:pPr marL="457200" lvl="0" indent="-311150" algn="l" rtl="0">
              <a:spcBef>
                <a:spcPts val="0"/>
              </a:spcBef>
              <a:spcAft>
                <a:spcPts val="0"/>
              </a:spcAft>
              <a:buSzPts val="1300"/>
              <a:buChar char="●"/>
            </a:pPr>
            <a:r>
              <a:rPr lang="en" sz="1300"/>
              <a:t>As you increase age by 1 year, then you are 14% more likely to exit the bank</a:t>
            </a:r>
            <a:endParaRPr sz="1300"/>
          </a:p>
          <a:p>
            <a:pPr marL="457200" lvl="0" indent="-311150" algn="l" rtl="0">
              <a:spcBef>
                <a:spcPts val="0"/>
              </a:spcBef>
              <a:spcAft>
                <a:spcPts val="0"/>
              </a:spcAft>
              <a:buSzPts val="1300"/>
              <a:buChar char="●"/>
            </a:pPr>
            <a:r>
              <a:rPr lang="en" sz="1300"/>
              <a:t>Those who are active members of the bank are 14.05 times more likely to exit the bank than those who are inactive at the bank </a:t>
            </a:r>
            <a:endParaRPr sz="1300"/>
          </a:p>
          <a:p>
            <a:pPr marL="457200" lvl="0" indent="-311150" algn="l" rtl="0">
              <a:spcBef>
                <a:spcPts val="0"/>
              </a:spcBef>
              <a:spcAft>
                <a:spcPts val="0"/>
              </a:spcAft>
              <a:buSzPts val="1300"/>
              <a:buChar char="●"/>
            </a:pPr>
            <a:r>
              <a:rPr lang="en" sz="1300"/>
              <a:t>Those who have more than one product are 61% less likely to exit the bank than those who have one or less</a:t>
            </a:r>
            <a:endParaRPr sz="1300"/>
          </a:p>
          <a:p>
            <a:pPr marL="457200" lvl="0" indent="-311150" algn="l" rtl="0">
              <a:spcBef>
                <a:spcPts val="0"/>
              </a:spcBef>
              <a:spcAft>
                <a:spcPts val="0"/>
              </a:spcAft>
              <a:buSzPts val="1300"/>
              <a:buChar char="●"/>
            </a:pPr>
            <a:r>
              <a:rPr lang="en" sz="1300"/>
              <a:t>Those who are from Germany are 3.58 times as likely to exit the bank than those who are from France</a:t>
            </a:r>
            <a:endParaRPr sz="1300"/>
          </a:p>
          <a:p>
            <a:pPr marL="457200" lvl="0" indent="-311150" algn="l" rtl="0">
              <a:spcBef>
                <a:spcPts val="0"/>
              </a:spcBef>
              <a:spcAft>
                <a:spcPts val="0"/>
              </a:spcAft>
              <a:buSzPts val="1300"/>
              <a:buChar char="●"/>
            </a:pPr>
            <a:r>
              <a:rPr lang="en" sz="1300"/>
              <a:t>A customer’s age tends to be 0.92 years older when they are active members, as opposed to when they aren’t.</a:t>
            </a:r>
            <a:endParaRPr sz="13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6"/>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Odds Ratios plotted alongside each other</a:t>
            </a:r>
            <a:endParaRPr/>
          </a:p>
        </p:txBody>
      </p:sp>
      <p:pic>
        <p:nvPicPr>
          <p:cNvPr id="341" name="Google Shape;341;p46"/>
          <p:cNvPicPr preferRelativeResize="0"/>
          <p:nvPr/>
        </p:nvPicPr>
        <p:blipFill>
          <a:blip r:embed="rId3">
            <a:alphaModFix/>
          </a:blip>
          <a:stretch>
            <a:fillRect/>
          </a:stretch>
        </p:blipFill>
        <p:spPr>
          <a:xfrm>
            <a:off x="434325" y="304800"/>
            <a:ext cx="7202493" cy="385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7"/>
          <p:cNvSpPr txBox="1">
            <a:spLocks noGrp="1"/>
          </p:cNvSpPr>
          <p:nvPr>
            <p:ph type="title"/>
          </p:nvPr>
        </p:nvSpPr>
        <p:spPr>
          <a:xfrm>
            <a:off x="1693800" y="1513800"/>
            <a:ext cx="5756400" cy="21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MMP plot, Pseudo R-Squared, Pearson’s Chi-squared test, and Influence Plot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8"/>
          <p:cNvSpPr txBox="1"/>
          <p:nvPr/>
        </p:nvSpPr>
        <p:spPr>
          <a:xfrm>
            <a:off x="5215900" y="394950"/>
            <a:ext cx="3301800" cy="40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Null hypothesis: </a:t>
            </a:r>
            <a:r>
              <a:rPr lang="en" sz="1200" dirty="0"/>
              <a:t>The logistic linear model is a good fit for the data. </a:t>
            </a:r>
            <a:r>
              <a:rPr lang="en" sz="1100" dirty="0"/>
              <a:t>				</a:t>
            </a:r>
            <a:endParaRPr sz="1100" dirty="0"/>
          </a:p>
          <a:p>
            <a:pPr marL="0" lvl="0" indent="0" algn="l" rtl="0">
              <a:spcBef>
                <a:spcPts val="0"/>
              </a:spcBef>
              <a:spcAft>
                <a:spcPts val="0"/>
              </a:spcAft>
              <a:buNone/>
            </a:pPr>
            <a:r>
              <a:rPr lang="en" b="1" dirty="0"/>
              <a:t>Pearson Chi- Squared</a:t>
            </a:r>
            <a:r>
              <a:rPr lang="en" dirty="0"/>
              <a:t> = </a:t>
            </a:r>
            <a:r>
              <a:rPr lang="en" b="1" dirty="0"/>
              <a:t>8481.656</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b="1" dirty="0"/>
              <a:t>Critical Q-chisq = 8198.047</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b="1" dirty="0"/>
              <a:t>8481.656 &gt; 8198.047 </a:t>
            </a:r>
          </a:p>
          <a:p>
            <a:pPr marL="0" lvl="0" indent="0" algn="l" rtl="0">
              <a:spcBef>
                <a:spcPts val="0"/>
              </a:spcBef>
              <a:spcAft>
                <a:spcPts val="0"/>
              </a:spcAft>
              <a:buNone/>
            </a:pPr>
            <a:endParaRPr b="1" dirty="0"/>
          </a:p>
          <a:p>
            <a:pPr marL="0" lvl="0" indent="0" algn="l" rtl="0">
              <a:spcBef>
                <a:spcPts val="0"/>
              </a:spcBef>
              <a:spcAft>
                <a:spcPts val="0"/>
              </a:spcAft>
              <a:buNone/>
            </a:pPr>
            <a:r>
              <a:rPr lang="en" sz="1300" b="1" dirty="0"/>
              <a:t>Comparing Pearson Chi-Squared vs Critical Chi-squared value</a:t>
            </a:r>
            <a:endParaRPr sz="1300" b="1" dirty="0"/>
          </a:p>
          <a:p>
            <a:pPr marL="0" lvl="0" indent="0" algn="l" rtl="0">
              <a:spcBef>
                <a:spcPts val="0"/>
              </a:spcBef>
              <a:spcAft>
                <a:spcPts val="0"/>
              </a:spcAft>
              <a:buNone/>
            </a:pPr>
            <a:endParaRPr sz="1300" b="1" dirty="0"/>
          </a:p>
          <a:p>
            <a:pPr marL="0" lvl="0" indent="0" algn="l" rtl="0">
              <a:spcBef>
                <a:spcPts val="0"/>
              </a:spcBef>
              <a:spcAft>
                <a:spcPts val="0"/>
              </a:spcAft>
              <a:buNone/>
            </a:pPr>
            <a:r>
              <a:rPr lang="en" sz="1200" dirty="0"/>
              <a:t>Since the calculated value of Pearson Chi p-value was </a:t>
            </a:r>
            <a:r>
              <a:rPr lang="en" b="1" dirty="0"/>
              <a:t> </a:t>
            </a:r>
            <a:r>
              <a:rPr lang="en" sz="1200" b="1" dirty="0"/>
              <a:t>6.528932x10</a:t>
            </a:r>
            <a:r>
              <a:rPr lang="en" sz="1200" b="1" baseline="30000" dirty="0"/>
              <a:t>-05</a:t>
            </a:r>
            <a:r>
              <a:rPr lang="en" sz="1000" dirty="0"/>
              <a:t> </a:t>
            </a:r>
            <a:r>
              <a:rPr lang="en" sz="1200" dirty="0"/>
              <a:t>, we reject the null hypothesis, and conclude that the logistic model is not a good fit for the data. However, the chi-square value is relatively close to the critical value, so cross-validation is suggested to check this.</a:t>
            </a:r>
            <a:endParaRPr sz="1200" dirty="0"/>
          </a:p>
          <a:p>
            <a:pPr marL="0" lvl="0" indent="0" algn="l" rtl="0">
              <a:lnSpc>
                <a:spcPct val="115000"/>
              </a:lnSpc>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endParaRPr b="1" dirty="0"/>
          </a:p>
        </p:txBody>
      </p:sp>
      <p:pic>
        <p:nvPicPr>
          <p:cNvPr id="352" name="Google Shape;352;p48"/>
          <p:cNvPicPr preferRelativeResize="0"/>
          <p:nvPr/>
        </p:nvPicPr>
        <p:blipFill>
          <a:blip r:embed="rId3">
            <a:alphaModFix/>
          </a:blip>
          <a:stretch>
            <a:fillRect/>
          </a:stretch>
        </p:blipFill>
        <p:spPr>
          <a:xfrm>
            <a:off x="851025" y="4170613"/>
            <a:ext cx="4064051" cy="597925"/>
          </a:xfrm>
          <a:prstGeom prst="rect">
            <a:avLst/>
          </a:prstGeom>
          <a:noFill/>
          <a:ln>
            <a:noFill/>
          </a:ln>
        </p:spPr>
      </p:pic>
      <p:pic>
        <p:nvPicPr>
          <p:cNvPr id="353" name="Google Shape;353;p48"/>
          <p:cNvPicPr preferRelativeResize="0"/>
          <p:nvPr/>
        </p:nvPicPr>
        <p:blipFill rotWithShape="1">
          <a:blip r:embed="rId4">
            <a:alphaModFix/>
          </a:blip>
          <a:srcRect t="6120"/>
          <a:stretch/>
        </p:blipFill>
        <p:spPr>
          <a:xfrm>
            <a:off x="706000" y="327826"/>
            <a:ext cx="4064050" cy="39515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49"/>
          <p:cNvPicPr preferRelativeResize="0"/>
          <p:nvPr/>
        </p:nvPicPr>
        <p:blipFill rotWithShape="1">
          <a:blip r:embed="rId3">
            <a:alphaModFix/>
          </a:blip>
          <a:srcRect l="1816" t="13577"/>
          <a:stretch/>
        </p:blipFill>
        <p:spPr>
          <a:xfrm>
            <a:off x="428600" y="313175"/>
            <a:ext cx="4223728" cy="3850325"/>
          </a:xfrm>
          <a:prstGeom prst="rect">
            <a:avLst/>
          </a:prstGeom>
          <a:noFill/>
          <a:ln>
            <a:noFill/>
          </a:ln>
        </p:spPr>
      </p:pic>
      <p:sp>
        <p:nvSpPr>
          <p:cNvPr id="359" name="Google Shape;359;p49"/>
          <p:cNvSpPr txBox="1"/>
          <p:nvPr/>
        </p:nvSpPr>
        <p:spPr>
          <a:xfrm>
            <a:off x="5007450" y="751000"/>
            <a:ext cx="3240900" cy="34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Data size  = 8000</a:t>
            </a:r>
            <a:endParaRPr b="1">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4/N = </a:t>
            </a:r>
            <a:r>
              <a:rPr lang="en" sz="1450" b="1">
                <a:solidFill>
                  <a:srgbClr val="202124"/>
                </a:solidFill>
                <a:highlight>
                  <a:srgbClr val="FFFFFF"/>
                </a:highlight>
              </a:rPr>
              <a:t>0.0005</a:t>
            </a:r>
            <a:r>
              <a:rPr lang="en" sz="600" b="1">
                <a:latin typeface="Calibri"/>
                <a:ea typeface="Calibri"/>
                <a:cs typeface="Calibri"/>
                <a:sym typeface="Calibri"/>
              </a:rPr>
              <a:t>  </a:t>
            </a:r>
            <a:r>
              <a:rPr lang="en" sz="600">
                <a:latin typeface="Calibri"/>
                <a:ea typeface="Calibri"/>
                <a:cs typeface="Calibri"/>
                <a:sym typeface="Calibri"/>
              </a:rPr>
              <a:t> </a:t>
            </a:r>
            <a:endParaRPr sz="6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Our data size is large enough for us to glance over the Outlier test and not exclude this one outlier from our data.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Majority of points  &lt;3 and &gt;-3 St.Resids</a:t>
            </a: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Most of our data points are &lt;3 and &gt;-3 for our studentized residuals so we are safe to move on without any high influential/leverage points. </a:t>
            </a:r>
            <a:endParaRPr>
              <a:latin typeface="Calibri"/>
              <a:ea typeface="Calibri"/>
              <a:cs typeface="Calibri"/>
              <a:sym typeface="Calibri"/>
            </a:endParaRPr>
          </a:p>
        </p:txBody>
      </p:sp>
      <p:pic>
        <p:nvPicPr>
          <p:cNvPr id="360" name="Google Shape;360;p49"/>
          <p:cNvPicPr preferRelativeResize="0"/>
          <p:nvPr/>
        </p:nvPicPr>
        <p:blipFill>
          <a:blip r:embed="rId4">
            <a:alphaModFix/>
          </a:blip>
          <a:stretch>
            <a:fillRect/>
          </a:stretch>
        </p:blipFill>
        <p:spPr>
          <a:xfrm>
            <a:off x="589125" y="4025450"/>
            <a:ext cx="3693150" cy="829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Interaction Plots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1"/>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Interaction Plot - Balance_cat_greater_than_zero * NumOfProducts_cat_greater_than_one</a:t>
            </a:r>
            <a:endParaRPr/>
          </a:p>
          <a:p>
            <a:pPr marL="0" lvl="0" indent="0" algn="l" rtl="0">
              <a:spcBef>
                <a:spcPts val="0"/>
              </a:spcBef>
              <a:spcAft>
                <a:spcPts val="0"/>
              </a:spcAft>
              <a:buNone/>
            </a:pPr>
            <a:endParaRPr/>
          </a:p>
        </p:txBody>
      </p:sp>
      <p:pic>
        <p:nvPicPr>
          <p:cNvPr id="371" name="Google Shape;371;p51"/>
          <p:cNvPicPr preferRelativeResize="0"/>
          <p:nvPr/>
        </p:nvPicPr>
        <p:blipFill>
          <a:blip r:embed="rId3">
            <a:alphaModFix/>
          </a:blip>
          <a:stretch>
            <a:fillRect/>
          </a:stretch>
        </p:blipFill>
        <p:spPr>
          <a:xfrm>
            <a:off x="1935325" y="304800"/>
            <a:ext cx="5273346" cy="385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 variable         EXITED</a:t>
            </a:r>
            <a:endParaRPr dirty="0"/>
          </a:p>
        </p:txBody>
      </p:sp>
      <p:sp>
        <p:nvSpPr>
          <p:cNvPr id="149" name="Google Shape;149;p16"/>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Exited</a:t>
            </a:r>
            <a:r>
              <a:rPr lang="en"/>
              <a:t> is a binary categorical variable that measures whether or not a given customer has entirely stopped using the bank’s services and products.  </a:t>
            </a:r>
            <a:endParaRPr/>
          </a:p>
          <a:p>
            <a:pPr marL="0" lvl="0" indent="0" algn="l" rtl="0">
              <a:spcBef>
                <a:spcPts val="1600"/>
              </a:spcBef>
              <a:spcAft>
                <a:spcPts val="0"/>
              </a:spcAft>
              <a:buNone/>
            </a:pPr>
            <a:r>
              <a:rPr lang="en"/>
              <a:t>	0 - customer has not exited</a:t>
            </a:r>
            <a:endParaRPr/>
          </a:p>
          <a:p>
            <a:pPr marL="0" lvl="0" indent="0" algn="l" rtl="0">
              <a:spcBef>
                <a:spcPts val="1600"/>
              </a:spcBef>
              <a:spcAft>
                <a:spcPts val="1600"/>
              </a:spcAft>
              <a:buNone/>
            </a:pPr>
            <a:r>
              <a:rPr lang="en"/>
              <a:t>	1 - customer has exited</a:t>
            </a:r>
            <a:endParaRPr/>
          </a:p>
        </p:txBody>
      </p:sp>
      <p:sp>
        <p:nvSpPr>
          <p:cNvPr id="150" name="Google Shape;150;p16"/>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For a bank, securing new customers and retaining current customers is the goal.  Of the two, it is much less expensive to retain current customers than it is to secure new ones.  The goal of this study is to create a suitable model to predict whether an existing customer exits or not. Therefore, predicting Exited is the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Interaction Plot - Age * IsActiveMember_1</a:t>
            </a:r>
            <a:endParaRPr/>
          </a:p>
          <a:p>
            <a:pPr marL="0" lvl="0" indent="0" algn="l" rtl="0">
              <a:spcBef>
                <a:spcPts val="0"/>
              </a:spcBef>
              <a:spcAft>
                <a:spcPts val="0"/>
              </a:spcAft>
              <a:buNone/>
            </a:pPr>
            <a:endParaRPr/>
          </a:p>
        </p:txBody>
      </p:sp>
      <p:pic>
        <p:nvPicPr>
          <p:cNvPr id="377" name="Google Shape;377;p52"/>
          <p:cNvPicPr preferRelativeResize="0"/>
          <p:nvPr/>
        </p:nvPicPr>
        <p:blipFill>
          <a:blip r:embed="rId3">
            <a:alphaModFix/>
          </a:blip>
          <a:stretch>
            <a:fillRect/>
          </a:stretch>
        </p:blipFill>
        <p:spPr>
          <a:xfrm>
            <a:off x="1935325" y="304800"/>
            <a:ext cx="5273346" cy="385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Interaction Plot - NumOfProducts_cat_greater_than_one * Geography_Germany</a:t>
            </a:r>
            <a:endParaRPr/>
          </a:p>
          <a:p>
            <a:pPr marL="0" lvl="0" indent="0" algn="l" rtl="0">
              <a:spcBef>
                <a:spcPts val="0"/>
              </a:spcBef>
              <a:spcAft>
                <a:spcPts val="0"/>
              </a:spcAft>
              <a:buNone/>
            </a:pPr>
            <a:endParaRPr/>
          </a:p>
        </p:txBody>
      </p:sp>
      <p:pic>
        <p:nvPicPr>
          <p:cNvPr id="383" name="Google Shape;383;p53"/>
          <p:cNvPicPr preferRelativeResize="0"/>
          <p:nvPr/>
        </p:nvPicPr>
        <p:blipFill>
          <a:blip r:embed="rId3">
            <a:alphaModFix/>
          </a:blip>
          <a:stretch>
            <a:fillRect/>
          </a:stretch>
        </p:blipFill>
        <p:spPr>
          <a:xfrm>
            <a:off x="1935325" y="304800"/>
            <a:ext cx="5273346" cy="385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4"/>
          <p:cNvSpPr txBox="1">
            <a:spLocks noGrp="1"/>
          </p:cNvSpPr>
          <p:nvPr>
            <p:ph type="title" idx="4294967295"/>
          </p:nvPr>
        </p:nvSpPr>
        <p:spPr>
          <a:xfrm>
            <a:off x="311700" y="3896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Interpretation of Interaction Plots</a:t>
            </a:r>
            <a:endParaRPr sz="2400"/>
          </a:p>
        </p:txBody>
      </p:sp>
      <p:sp>
        <p:nvSpPr>
          <p:cNvPr id="389" name="Google Shape;389;p54"/>
          <p:cNvSpPr txBox="1"/>
          <p:nvPr/>
        </p:nvSpPr>
        <p:spPr>
          <a:xfrm>
            <a:off x="311700" y="924775"/>
            <a:ext cx="8520600" cy="36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 </a:t>
            </a:r>
            <a:r>
              <a:rPr lang="en" b="1">
                <a:solidFill>
                  <a:schemeClr val="dk2"/>
                </a:solidFill>
                <a:latin typeface="Calibri"/>
                <a:ea typeface="Calibri"/>
                <a:cs typeface="Calibri"/>
                <a:sym typeface="Calibri"/>
              </a:rPr>
              <a:t> </a:t>
            </a:r>
            <a:r>
              <a:rPr lang="en" sz="1600" b="1">
                <a:solidFill>
                  <a:schemeClr val="dk2"/>
                </a:solidFill>
                <a:latin typeface="Calibri"/>
                <a:ea typeface="Calibri"/>
                <a:cs typeface="Calibri"/>
                <a:sym typeface="Calibri"/>
              </a:rPr>
              <a:t>NumOfProducts_cat_greater_than_one</a:t>
            </a:r>
            <a:r>
              <a:rPr lang="en" sz="1600">
                <a:solidFill>
                  <a:schemeClr val="dk2"/>
                </a:solidFill>
                <a:latin typeface="Calibri"/>
                <a:ea typeface="Calibri"/>
                <a:cs typeface="Calibri"/>
                <a:sym typeface="Calibri"/>
              </a:rPr>
              <a:t> </a:t>
            </a:r>
            <a:r>
              <a:rPr lang="en" sz="1700" b="1">
                <a:latin typeface="Calibri"/>
                <a:ea typeface="Calibri"/>
                <a:cs typeface="Calibri"/>
                <a:sym typeface="Calibri"/>
              </a:rPr>
              <a:t>interaction with Balance_greater_than_Zero variable</a:t>
            </a:r>
            <a:r>
              <a:rPr lang="en" sz="1500" b="1">
                <a:latin typeface="Calibri"/>
                <a:ea typeface="Calibri"/>
                <a:cs typeface="Calibri"/>
                <a:sym typeface="Calibri"/>
              </a:rPr>
              <a:t> </a:t>
            </a:r>
            <a:endParaRPr sz="1500" b="1">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 </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100"/>
              <a:t>For customer whose Balance was zero, the odds of exiting were much lower for those who had at least 1 Product with the bank vs those who only had 1 product with the bank. If balance was greater than zero, although the odds of exiting were lower for customers having number of products greater than one, the odds of exiting were much closer for Number of products being greater than 1, or being less than or equal to one. </a:t>
            </a:r>
            <a:endParaRPr sz="1100"/>
          </a:p>
          <a:p>
            <a:pPr marL="457200" lvl="0" indent="0" algn="l" rtl="0">
              <a:spcBef>
                <a:spcPts val="0"/>
              </a:spcBef>
              <a:spcAft>
                <a:spcPts val="0"/>
              </a:spcAft>
              <a:buNone/>
            </a:pPr>
            <a:endParaRPr sz="1100"/>
          </a:p>
          <a:p>
            <a:pPr marL="0" lvl="0" indent="0" algn="l" rtl="0">
              <a:spcBef>
                <a:spcPts val="0"/>
              </a:spcBef>
              <a:spcAft>
                <a:spcPts val="0"/>
              </a:spcAft>
              <a:buNone/>
            </a:pPr>
            <a:r>
              <a:rPr lang="en" sz="1700" b="1">
                <a:latin typeface="Calibri"/>
                <a:ea typeface="Calibri"/>
                <a:cs typeface="Calibri"/>
                <a:sym typeface="Calibri"/>
              </a:rPr>
              <a:t>Age interaction with IsActiveMember variable</a:t>
            </a:r>
            <a:endParaRPr sz="1700"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100"/>
              <a:t>As age increases after the age of 30, the odds of exiting increases between Active Members and Non Active Members. However, even though both Non Active and Active members odds increase, the odds of a non-active member exiting increases faster as age increases. It’s the exact opposite for age less than 30. </a:t>
            </a: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r>
              <a:rPr lang="en" sz="1700" b="1">
                <a:latin typeface="Calibri"/>
                <a:ea typeface="Calibri"/>
                <a:cs typeface="Calibri"/>
                <a:sym typeface="Calibri"/>
              </a:rPr>
              <a:t>NumOfProducts_cat_greater_than_one interaction with</a:t>
            </a:r>
            <a:r>
              <a:rPr lang="en" sz="1700" b="1">
                <a:solidFill>
                  <a:schemeClr val="dk2"/>
                </a:solidFill>
                <a:latin typeface="Calibri"/>
                <a:ea typeface="Calibri"/>
                <a:cs typeface="Calibri"/>
                <a:sym typeface="Calibri"/>
              </a:rPr>
              <a:t> Geography_Germany</a:t>
            </a:r>
            <a:endParaRPr sz="1700" b="1">
              <a:solidFill>
                <a:schemeClr val="dk2"/>
              </a:solidFill>
              <a:latin typeface="Calibri"/>
              <a:ea typeface="Calibri"/>
              <a:cs typeface="Calibri"/>
              <a:sym typeface="Calibri"/>
            </a:endParaRPr>
          </a:p>
          <a:p>
            <a:pPr marL="0" lvl="0" indent="0" algn="l" rtl="0">
              <a:spcBef>
                <a:spcPts val="0"/>
              </a:spcBef>
              <a:spcAft>
                <a:spcPts val="0"/>
              </a:spcAft>
              <a:buNone/>
            </a:pPr>
            <a:endParaRPr sz="1300" b="1">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en" sz="1100"/>
              <a:t>For both customers who do and do not live in Germany, the likelihood of the client exiting the bank is lower if their number of product with the bank is greater than one. </a:t>
            </a:r>
            <a:endParaRPr sz="1300">
              <a:solidFill>
                <a:schemeClr val="dk2"/>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5"/>
          <p:cNvSpPr txBox="1">
            <a:spLocks noGrp="1"/>
          </p:cNvSpPr>
          <p:nvPr>
            <p:ph type="title"/>
          </p:nvPr>
        </p:nvSpPr>
        <p:spPr>
          <a:xfrm>
            <a:off x="311700" y="3896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Contingency Table, Interpretation, and Cross Validation</a:t>
            </a:r>
            <a:endParaRPr sz="2400"/>
          </a:p>
        </p:txBody>
      </p:sp>
      <p:sp>
        <p:nvSpPr>
          <p:cNvPr id="395" name="Google Shape;395;p55"/>
          <p:cNvSpPr txBox="1"/>
          <p:nvPr/>
        </p:nvSpPr>
        <p:spPr>
          <a:xfrm>
            <a:off x="4399875" y="1121975"/>
            <a:ext cx="4227900" cy="298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dirty="0"/>
              <a:t>Recall (Sensitivity):</a:t>
            </a:r>
            <a:r>
              <a:rPr lang="en" sz="1300" dirty="0"/>
              <a:t> 143 / (280+143) = 0.3381</a:t>
            </a:r>
            <a:endParaRPr sz="1300" dirty="0"/>
          </a:p>
          <a:p>
            <a:pPr marL="0" lvl="0" indent="0" algn="l" rtl="0">
              <a:lnSpc>
                <a:spcPct val="115000"/>
              </a:lnSpc>
              <a:spcBef>
                <a:spcPts val="0"/>
              </a:spcBef>
              <a:spcAft>
                <a:spcPts val="0"/>
              </a:spcAft>
              <a:buNone/>
            </a:pPr>
            <a:r>
              <a:rPr lang="en" sz="1300" dirty="0"/>
              <a:t>33.81% of people who exited were predicted correctly</a:t>
            </a:r>
            <a:endParaRPr sz="1300" dirty="0"/>
          </a:p>
          <a:p>
            <a:pPr marL="0" lvl="0" indent="0" algn="l" rtl="0">
              <a:lnSpc>
                <a:spcPct val="115000"/>
              </a:lnSpc>
              <a:spcBef>
                <a:spcPts val="0"/>
              </a:spcBef>
              <a:spcAft>
                <a:spcPts val="0"/>
              </a:spcAft>
              <a:buNone/>
            </a:pPr>
            <a:endParaRPr sz="1300" b="1" dirty="0"/>
          </a:p>
          <a:p>
            <a:pPr marL="0" lvl="0" indent="0" algn="l" rtl="0">
              <a:lnSpc>
                <a:spcPct val="115000"/>
              </a:lnSpc>
              <a:spcBef>
                <a:spcPts val="0"/>
              </a:spcBef>
              <a:spcAft>
                <a:spcPts val="0"/>
              </a:spcAft>
              <a:buNone/>
            </a:pPr>
            <a:r>
              <a:rPr lang="en" sz="1300" b="1" dirty="0"/>
              <a:t>Specificity:</a:t>
            </a:r>
            <a:r>
              <a:rPr lang="en" sz="1300" dirty="0"/>
              <a:t> 1526 / (1526 + 51) = 0.9677</a:t>
            </a:r>
            <a:endParaRPr sz="1300" dirty="0"/>
          </a:p>
          <a:p>
            <a:pPr marL="0" lvl="0" indent="0" algn="l" rtl="0">
              <a:lnSpc>
                <a:spcPct val="115000"/>
              </a:lnSpc>
              <a:spcBef>
                <a:spcPts val="0"/>
              </a:spcBef>
              <a:spcAft>
                <a:spcPts val="0"/>
              </a:spcAft>
              <a:buNone/>
            </a:pPr>
            <a:r>
              <a:rPr lang="en" sz="1300" dirty="0"/>
              <a:t>96.77% of people who did not exit were predicted correctly</a:t>
            </a:r>
            <a:endParaRPr sz="1300" dirty="0"/>
          </a:p>
          <a:p>
            <a:pPr marL="0" lvl="0" indent="0" algn="l" rtl="0">
              <a:lnSpc>
                <a:spcPct val="115000"/>
              </a:lnSpc>
              <a:spcBef>
                <a:spcPts val="0"/>
              </a:spcBef>
              <a:spcAft>
                <a:spcPts val="0"/>
              </a:spcAft>
              <a:buNone/>
            </a:pPr>
            <a:endParaRPr sz="1300" dirty="0"/>
          </a:p>
          <a:p>
            <a:pPr marL="0" lvl="0" indent="0" algn="l" rtl="0">
              <a:lnSpc>
                <a:spcPct val="115000"/>
              </a:lnSpc>
              <a:spcBef>
                <a:spcPts val="0"/>
              </a:spcBef>
              <a:spcAft>
                <a:spcPts val="0"/>
              </a:spcAft>
              <a:buNone/>
            </a:pPr>
            <a:r>
              <a:rPr lang="en" sz="1300" b="1" dirty="0"/>
              <a:t>Accuracy:</a:t>
            </a:r>
            <a:r>
              <a:rPr lang="en" sz="1300" dirty="0"/>
              <a:t> </a:t>
            </a:r>
            <a:endParaRPr sz="1300" dirty="0"/>
          </a:p>
          <a:p>
            <a:pPr marL="0" lvl="0" indent="0" algn="l" rtl="0">
              <a:lnSpc>
                <a:spcPct val="115000"/>
              </a:lnSpc>
              <a:spcBef>
                <a:spcPts val="0"/>
              </a:spcBef>
              <a:spcAft>
                <a:spcPts val="0"/>
              </a:spcAft>
              <a:buNone/>
            </a:pPr>
            <a:r>
              <a:rPr lang="en" sz="1300" dirty="0"/>
              <a:t>(1526 + 143) / (1526 + 51 + 280 + 143) = 0.8345</a:t>
            </a:r>
            <a:endParaRPr sz="1300" dirty="0"/>
          </a:p>
          <a:p>
            <a:pPr marL="0" lvl="0" indent="0" algn="l" rtl="0">
              <a:lnSpc>
                <a:spcPct val="115000"/>
              </a:lnSpc>
              <a:spcBef>
                <a:spcPts val="0"/>
              </a:spcBef>
              <a:spcAft>
                <a:spcPts val="0"/>
              </a:spcAft>
              <a:buNone/>
            </a:pPr>
            <a:r>
              <a:rPr lang="en" sz="1300" dirty="0"/>
              <a:t>Overall, 83.45% of people in the dataset were predicted correctly</a:t>
            </a:r>
            <a:endParaRPr sz="1300" dirty="0"/>
          </a:p>
          <a:p>
            <a:pPr marL="457200" lvl="0" indent="-311150" algn="l" rtl="0">
              <a:lnSpc>
                <a:spcPct val="115000"/>
              </a:lnSpc>
              <a:spcBef>
                <a:spcPts val="0"/>
              </a:spcBef>
              <a:spcAft>
                <a:spcPts val="0"/>
              </a:spcAft>
              <a:buSzPts val="1300"/>
              <a:buChar char="●"/>
            </a:pPr>
            <a:r>
              <a:rPr lang="en" sz="1300" dirty="0"/>
              <a:t>Conducted 5-Fold CV and obtained the same results as the contingency table</a:t>
            </a:r>
            <a:endParaRPr sz="1300" dirty="0"/>
          </a:p>
          <a:p>
            <a:pPr marL="0" lvl="0" indent="0" algn="l" rtl="0">
              <a:lnSpc>
                <a:spcPct val="115000"/>
              </a:lnSpc>
              <a:spcBef>
                <a:spcPts val="0"/>
              </a:spcBef>
              <a:spcAft>
                <a:spcPts val="0"/>
              </a:spcAft>
              <a:buNone/>
            </a:pPr>
            <a:endParaRPr sz="1300" dirty="0"/>
          </a:p>
        </p:txBody>
      </p:sp>
      <p:graphicFrame>
        <p:nvGraphicFramePr>
          <p:cNvPr id="396" name="Google Shape;396;p55"/>
          <p:cNvGraphicFramePr/>
          <p:nvPr>
            <p:extLst>
              <p:ext uri="{D42A27DB-BD31-4B8C-83A1-F6EECF244321}">
                <p14:modId xmlns:p14="http://schemas.microsoft.com/office/powerpoint/2010/main" val="2291817671"/>
              </p:ext>
            </p:extLst>
          </p:nvPr>
        </p:nvGraphicFramePr>
        <p:xfrm>
          <a:off x="857075" y="1536263"/>
          <a:ext cx="3034275" cy="2157300"/>
        </p:xfrm>
        <a:graphic>
          <a:graphicData uri="http://schemas.openxmlformats.org/drawingml/2006/table">
            <a:tbl>
              <a:tblPr>
                <a:noFill/>
                <a:tableStyleId>{4ADFC184-38CE-4AF2-8F94-77D5A2FD51BB}</a:tableStyleId>
              </a:tblPr>
              <a:tblGrid>
                <a:gridCol w="1011425">
                  <a:extLst>
                    <a:ext uri="{9D8B030D-6E8A-4147-A177-3AD203B41FA5}">
                      <a16:colId xmlns:a16="http://schemas.microsoft.com/office/drawing/2014/main" val="20000"/>
                    </a:ext>
                  </a:extLst>
                </a:gridCol>
                <a:gridCol w="1011425">
                  <a:extLst>
                    <a:ext uri="{9D8B030D-6E8A-4147-A177-3AD203B41FA5}">
                      <a16:colId xmlns:a16="http://schemas.microsoft.com/office/drawing/2014/main" val="20001"/>
                    </a:ext>
                  </a:extLst>
                </a:gridCol>
                <a:gridCol w="1011425">
                  <a:extLst>
                    <a:ext uri="{9D8B030D-6E8A-4147-A177-3AD203B41FA5}">
                      <a16:colId xmlns:a16="http://schemas.microsoft.com/office/drawing/2014/main" val="20002"/>
                    </a:ext>
                  </a:extLst>
                </a:gridCol>
              </a:tblGrid>
              <a:tr h="539325">
                <a:tc>
                  <a:txBody>
                    <a:bodyPr/>
                    <a:lstStyle/>
                    <a:p>
                      <a:pPr marL="0" lvl="0" indent="0" algn="ctr" rtl="0">
                        <a:spcBef>
                          <a:spcPts val="0"/>
                        </a:spcBef>
                        <a:spcAft>
                          <a:spcPts val="0"/>
                        </a:spcAft>
                        <a:buNone/>
                      </a:pPr>
                      <a:endParaRPr/>
                    </a:p>
                  </a:txBody>
                  <a:tcPr marL="91425" marR="91425" marT="91425" marB="91425" anchor="ctr"/>
                </a:tc>
                <a:tc gridSpan="2">
                  <a:txBody>
                    <a:bodyPr/>
                    <a:lstStyle/>
                    <a:p>
                      <a:pPr marL="0" lvl="0" indent="0" algn="ctr" rtl="0">
                        <a:spcBef>
                          <a:spcPts val="0"/>
                        </a:spcBef>
                        <a:spcAft>
                          <a:spcPts val="0"/>
                        </a:spcAft>
                        <a:buNone/>
                      </a:pPr>
                      <a:r>
                        <a:rPr lang="en"/>
                        <a:t>Predicted</a:t>
                      </a:r>
                      <a:endParaRPr/>
                    </a:p>
                  </a:txBody>
                  <a:tcPr marL="91425" marR="91425" marT="91425" marB="91425" anchor="ctr"/>
                </a:tc>
                <a:tc hMerge="1">
                  <a:txBody>
                    <a:bodyPr/>
                    <a:lstStyle/>
                    <a:p>
                      <a:endParaRPr lang="en-US"/>
                    </a:p>
                  </a:txBody>
                  <a:tcPr/>
                </a:tc>
                <a:extLst>
                  <a:ext uri="{0D108BD9-81ED-4DB2-BD59-A6C34878D82A}">
                    <a16:rowId xmlns:a16="http://schemas.microsoft.com/office/drawing/2014/main" val="10000"/>
                  </a:ext>
                </a:extLst>
              </a:tr>
              <a:tr h="539325">
                <a:tc>
                  <a:txBody>
                    <a:bodyPr/>
                    <a:lstStyle/>
                    <a:p>
                      <a:pPr marL="0" lvl="0" indent="0" algn="ctr" rtl="0">
                        <a:spcBef>
                          <a:spcPts val="0"/>
                        </a:spcBef>
                        <a:spcAft>
                          <a:spcPts val="0"/>
                        </a:spcAft>
                        <a:buNone/>
                      </a:pPr>
                      <a:r>
                        <a:rPr lang="en"/>
                        <a:t>Actual</a:t>
                      </a:r>
                      <a:endParaRPr/>
                    </a:p>
                  </a:txBody>
                  <a:tcPr marL="91425" marR="91425" marT="91425" marB="91425" anchor="ctr"/>
                </a:tc>
                <a:tc>
                  <a:txBody>
                    <a:bodyPr/>
                    <a:lstStyle/>
                    <a:p>
                      <a:pPr marL="0" lvl="0" indent="0" algn="ctr" rtl="0">
                        <a:spcBef>
                          <a:spcPts val="0"/>
                        </a:spcBef>
                        <a:spcAft>
                          <a:spcPts val="0"/>
                        </a:spcAft>
                        <a:buNone/>
                      </a:pPr>
                      <a:r>
                        <a:rPr lang="en"/>
                        <a:t>No Exit</a:t>
                      </a:r>
                      <a:endParaRPr/>
                    </a:p>
                  </a:txBody>
                  <a:tcPr marL="91425" marR="91425" marT="91425" marB="91425" anchor="ctr"/>
                </a:tc>
                <a:tc>
                  <a:txBody>
                    <a:bodyPr/>
                    <a:lstStyle/>
                    <a:p>
                      <a:pPr marL="0" lvl="0" indent="0" algn="ctr" rtl="0">
                        <a:spcBef>
                          <a:spcPts val="0"/>
                        </a:spcBef>
                        <a:spcAft>
                          <a:spcPts val="0"/>
                        </a:spcAft>
                        <a:buNone/>
                      </a:pPr>
                      <a:r>
                        <a:rPr lang="en"/>
                        <a:t>Exit</a:t>
                      </a:r>
                      <a:endParaRPr/>
                    </a:p>
                  </a:txBody>
                  <a:tcPr marL="91425" marR="91425" marT="91425" marB="91425" anchor="ctr"/>
                </a:tc>
                <a:extLst>
                  <a:ext uri="{0D108BD9-81ED-4DB2-BD59-A6C34878D82A}">
                    <a16:rowId xmlns:a16="http://schemas.microsoft.com/office/drawing/2014/main" val="10001"/>
                  </a:ext>
                </a:extLst>
              </a:tr>
              <a:tr h="539325">
                <a:tc>
                  <a:txBody>
                    <a:bodyPr/>
                    <a:lstStyle/>
                    <a:p>
                      <a:pPr marL="0" lvl="0" indent="0" algn="ctr" rtl="0">
                        <a:spcBef>
                          <a:spcPts val="0"/>
                        </a:spcBef>
                        <a:spcAft>
                          <a:spcPts val="0"/>
                        </a:spcAft>
                        <a:buNone/>
                      </a:pPr>
                      <a:r>
                        <a:rPr lang="en"/>
                        <a:t>No Exit</a:t>
                      </a:r>
                      <a:endParaRPr/>
                    </a:p>
                  </a:txBody>
                  <a:tcPr marL="91425" marR="91425" marT="91425" marB="91425" anchor="ctr"/>
                </a:tc>
                <a:tc>
                  <a:txBody>
                    <a:bodyPr/>
                    <a:lstStyle/>
                    <a:p>
                      <a:pPr marL="0" lvl="0" indent="0" algn="ctr" rtl="0">
                        <a:spcBef>
                          <a:spcPts val="0"/>
                        </a:spcBef>
                        <a:spcAft>
                          <a:spcPts val="0"/>
                        </a:spcAft>
                        <a:buNone/>
                      </a:pPr>
                      <a:r>
                        <a:rPr lang="en" dirty="0"/>
                        <a:t>1526</a:t>
                      </a:r>
                      <a:endParaRPr dirty="0"/>
                    </a:p>
                  </a:txBody>
                  <a:tcPr marL="91425" marR="91425" marT="91425" marB="91425" anchor="ctr"/>
                </a:tc>
                <a:tc>
                  <a:txBody>
                    <a:bodyPr/>
                    <a:lstStyle/>
                    <a:p>
                      <a:pPr marL="0" lvl="0" indent="0" algn="ctr" rtl="0">
                        <a:spcBef>
                          <a:spcPts val="0"/>
                        </a:spcBef>
                        <a:spcAft>
                          <a:spcPts val="0"/>
                        </a:spcAft>
                        <a:buNone/>
                      </a:pPr>
                      <a:r>
                        <a:rPr lang="en" dirty="0"/>
                        <a:t>51</a:t>
                      </a:r>
                      <a:endParaRPr dirty="0"/>
                    </a:p>
                  </a:txBody>
                  <a:tcPr marL="91425" marR="91425" marT="91425" marB="91425" anchor="ctr"/>
                </a:tc>
                <a:extLst>
                  <a:ext uri="{0D108BD9-81ED-4DB2-BD59-A6C34878D82A}">
                    <a16:rowId xmlns:a16="http://schemas.microsoft.com/office/drawing/2014/main" val="10002"/>
                  </a:ext>
                </a:extLst>
              </a:tr>
              <a:tr h="539325">
                <a:tc>
                  <a:txBody>
                    <a:bodyPr/>
                    <a:lstStyle/>
                    <a:p>
                      <a:pPr marL="0" lvl="0" indent="0" algn="ctr" rtl="0">
                        <a:spcBef>
                          <a:spcPts val="0"/>
                        </a:spcBef>
                        <a:spcAft>
                          <a:spcPts val="0"/>
                        </a:spcAft>
                        <a:buNone/>
                      </a:pPr>
                      <a:r>
                        <a:rPr lang="en"/>
                        <a:t>Exit</a:t>
                      </a:r>
                      <a:endParaRPr/>
                    </a:p>
                  </a:txBody>
                  <a:tcPr marL="91425" marR="91425" marT="91425" marB="91425" anchor="ctr"/>
                </a:tc>
                <a:tc>
                  <a:txBody>
                    <a:bodyPr/>
                    <a:lstStyle/>
                    <a:p>
                      <a:pPr marL="0" lvl="0" indent="0" algn="ctr" rtl="0">
                        <a:spcBef>
                          <a:spcPts val="0"/>
                        </a:spcBef>
                        <a:spcAft>
                          <a:spcPts val="0"/>
                        </a:spcAft>
                        <a:buNone/>
                      </a:pPr>
                      <a:r>
                        <a:rPr lang="en" dirty="0"/>
                        <a:t>280</a:t>
                      </a:r>
                      <a:endParaRPr dirty="0"/>
                    </a:p>
                  </a:txBody>
                  <a:tcPr marL="91425" marR="91425" marT="91425" marB="91425" anchor="ctr"/>
                </a:tc>
                <a:tc>
                  <a:txBody>
                    <a:bodyPr/>
                    <a:lstStyle/>
                    <a:p>
                      <a:pPr marL="0" lvl="0" indent="0" algn="ctr" rtl="0">
                        <a:spcBef>
                          <a:spcPts val="0"/>
                        </a:spcBef>
                        <a:spcAft>
                          <a:spcPts val="0"/>
                        </a:spcAft>
                        <a:buNone/>
                      </a:pPr>
                      <a:r>
                        <a:rPr lang="en" dirty="0"/>
                        <a:t>143</a:t>
                      </a:r>
                      <a:endParaRPr dirty="0"/>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6"/>
          <p:cNvSpPr txBox="1">
            <a:spLocks noGrp="1"/>
          </p:cNvSpPr>
          <p:nvPr>
            <p:ph type="title"/>
          </p:nvPr>
        </p:nvSpPr>
        <p:spPr>
          <a:xfrm>
            <a:off x="436875" y="401325"/>
            <a:ext cx="4236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ROC Curves</a:t>
            </a:r>
            <a:endParaRPr sz="2400"/>
          </a:p>
        </p:txBody>
      </p:sp>
      <p:pic>
        <p:nvPicPr>
          <p:cNvPr id="402" name="Google Shape;402;p56"/>
          <p:cNvPicPr preferRelativeResize="0"/>
          <p:nvPr/>
        </p:nvPicPr>
        <p:blipFill>
          <a:blip r:embed="rId3">
            <a:alphaModFix/>
          </a:blip>
          <a:stretch>
            <a:fillRect/>
          </a:stretch>
        </p:blipFill>
        <p:spPr>
          <a:xfrm>
            <a:off x="382588" y="1087163"/>
            <a:ext cx="4345175" cy="2816975"/>
          </a:xfrm>
          <a:prstGeom prst="rect">
            <a:avLst/>
          </a:prstGeom>
          <a:noFill/>
          <a:ln>
            <a:noFill/>
          </a:ln>
        </p:spPr>
      </p:pic>
      <p:pic>
        <p:nvPicPr>
          <p:cNvPr id="403" name="Google Shape;403;p56"/>
          <p:cNvPicPr preferRelativeResize="0"/>
          <p:nvPr/>
        </p:nvPicPr>
        <p:blipFill rotWithShape="1">
          <a:blip r:embed="rId4">
            <a:alphaModFix/>
          </a:blip>
          <a:srcRect t="13412"/>
          <a:stretch/>
        </p:blipFill>
        <p:spPr>
          <a:xfrm>
            <a:off x="4782050" y="401325"/>
            <a:ext cx="3885476" cy="2181050"/>
          </a:xfrm>
          <a:prstGeom prst="rect">
            <a:avLst/>
          </a:prstGeom>
          <a:noFill/>
          <a:ln>
            <a:noFill/>
          </a:ln>
        </p:spPr>
      </p:pic>
      <p:pic>
        <p:nvPicPr>
          <p:cNvPr id="404" name="Google Shape;404;p56"/>
          <p:cNvPicPr preferRelativeResize="0"/>
          <p:nvPr/>
        </p:nvPicPr>
        <p:blipFill rotWithShape="1">
          <a:blip r:embed="rId5">
            <a:alphaModFix/>
          </a:blip>
          <a:srcRect t="13412"/>
          <a:stretch/>
        </p:blipFill>
        <p:spPr>
          <a:xfrm>
            <a:off x="4782050" y="2647950"/>
            <a:ext cx="3885476" cy="2181050"/>
          </a:xfrm>
          <a:prstGeom prst="rect">
            <a:avLst/>
          </a:prstGeom>
          <a:noFill/>
          <a:ln>
            <a:noFill/>
          </a:ln>
        </p:spPr>
      </p:pic>
      <p:sp>
        <p:nvSpPr>
          <p:cNvPr id="405" name="Google Shape;405;p56"/>
          <p:cNvSpPr txBox="1"/>
          <p:nvPr/>
        </p:nvSpPr>
        <p:spPr>
          <a:xfrm>
            <a:off x="787874" y="3966275"/>
            <a:ext cx="3885600" cy="62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t>Area under the curve: </a:t>
            </a:r>
            <a:r>
              <a:rPr lang="en" sz="1300"/>
              <a:t>0.8194133</a:t>
            </a:r>
            <a:endParaRPr sz="1300" b="1"/>
          </a:p>
          <a:p>
            <a:pPr marL="0" lvl="0" indent="0" algn="l" rtl="0">
              <a:lnSpc>
                <a:spcPct val="115000"/>
              </a:lnSpc>
              <a:spcBef>
                <a:spcPts val="0"/>
              </a:spcBef>
              <a:spcAft>
                <a:spcPts val="0"/>
              </a:spcAft>
              <a:buNone/>
            </a:pPr>
            <a:endParaRPr sz="15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2349450" y="376175"/>
            <a:ext cx="4445100" cy="62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Summary and Conclusions</a:t>
            </a:r>
            <a:endParaRPr sz="2400"/>
          </a:p>
          <a:p>
            <a:pPr marL="0" lvl="0" indent="0" algn="ctr" rtl="0">
              <a:spcBef>
                <a:spcPts val="0"/>
              </a:spcBef>
              <a:spcAft>
                <a:spcPts val="0"/>
              </a:spcAft>
              <a:buNone/>
            </a:pPr>
            <a:endParaRPr sz="2400"/>
          </a:p>
          <a:p>
            <a:pPr marL="0" lvl="0" indent="0" algn="ctr" rtl="0">
              <a:spcBef>
                <a:spcPts val="0"/>
              </a:spcBef>
              <a:spcAft>
                <a:spcPts val="0"/>
              </a:spcAft>
              <a:buNone/>
            </a:pPr>
            <a:endParaRPr sz="2400"/>
          </a:p>
        </p:txBody>
      </p:sp>
      <p:sp>
        <p:nvSpPr>
          <p:cNvPr id="411" name="Google Shape;411;p57"/>
          <p:cNvSpPr txBox="1"/>
          <p:nvPr/>
        </p:nvSpPr>
        <p:spPr>
          <a:xfrm>
            <a:off x="547800" y="999875"/>
            <a:ext cx="8048400" cy="36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Our results indicate that likelihood of a client exiting a bank is 99% less likely for clients with a balance higher than zero, 88% less likely for males, and 61% less likely for clients with more than one product. Meanwhile, exiting is 14% more likely as client age increases by one year, 14.05 times more likely for active members and 3.58 times more likely for those in Germany than those in France.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Interaction plots imply the likelihood of a client exiting a bank varies with the number of product and client’s balance. The likelihood also reverses after age 30 as clients age for active vs. non-active members. The model has an overall accuracy of 83%, with specificity of 97% and sensitivity of 34%.</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goal of this study was to predict customers that will exit. If these customers can be detected the bank can proactively reach out to them with special deals or free products to retain their business. Ultimately, for this scenario, sensitivity is the most important measure and the model performs poorly as it only correctly predicts exits 34% of the time.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8"/>
          <p:cNvSpPr txBox="1">
            <a:spLocks noGrp="1"/>
          </p:cNvSpPr>
          <p:nvPr>
            <p:ph type="title"/>
          </p:nvPr>
        </p:nvSpPr>
        <p:spPr>
          <a:xfrm>
            <a:off x="3626500" y="354875"/>
            <a:ext cx="21504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Shortcomings</a:t>
            </a:r>
            <a:endParaRPr sz="2400"/>
          </a:p>
        </p:txBody>
      </p:sp>
      <p:sp>
        <p:nvSpPr>
          <p:cNvPr id="417" name="Google Shape;417;p58"/>
          <p:cNvSpPr txBox="1"/>
          <p:nvPr/>
        </p:nvSpPr>
        <p:spPr>
          <a:xfrm>
            <a:off x="3273150" y="2699725"/>
            <a:ext cx="2725500" cy="7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Nunito"/>
                <a:ea typeface="Nunito"/>
                <a:cs typeface="Nunito"/>
                <a:sym typeface="Nunito"/>
              </a:rPr>
              <a:t>Recommendations</a:t>
            </a:r>
            <a:endParaRPr/>
          </a:p>
        </p:txBody>
      </p:sp>
      <p:sp>
        <p:nvSpPr>
          <p:cNvPr id="418" name="Google Shape;418;p58"/>
          <p:cNvSpPr txBox="1"/>
          <p:nvPr/>
        </p:nvSpPr>
        <p:spPr>
          <a:xfrm>
            <a:off x="751750" y="3192850"/>
            <a:ext cx="7899900" cy="17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Given these results, we provide the following recommendations to the banks: </a:t>
            </a:r>
            <a:endParaRPr/>
          </a:p>
          <a:p>
            <a:pPr marL="457200" lvl="0" indent="-317500" algn="l" rtl="0">
              <a:spcBef>
                <a:spcPts val="0"/>
              </a:spcBef>
              <a:spcAft>
                <a:spcPts val="0"/>
              </a:spcAft>
              <a:buSzPts val="1400"/>
              <a:buChar char="●"/>
            </a:pPr>
            <a:r>
              <a:rPr lang="en"/>
              <a:t>Collect more data on those above age 30 </a:t>
            </a:r>
            <a:endParaRPr/>
          </a:p>
          <a:p>
            <a:pPr marL="457200" lvl="0" indent="-317500" algn="l" rtl="0">
              <a:spcBef>
                <a:spcPts val="0"/>
              </a:spcBef>
              <a:spcAft>
                <a:spcPts val="0"/>
              </a:spcAft>
              <a:buSzPts val="1400"/>
              <a:buChar char="●"/>
            </a:pPr>
            <a:r>
              <a:rPr lang="en"/>
              <a:t>Collect more data in other countries if possible</a:t>
            </a:r>
            <a:endParaRPr/>
          </a:p>
          <a:p>
            <a:pPr marL="457200" lvl="0" indent="-317500" algn="l" rtl="0">
              <a:spcBef>
                <a:spcPts val="0"/>
              </a:spcBef>
              <a:spcAft>
                <a:spcPts val="0"/>
              </a:spcAft>
              <a:buSzPts val="1400"/>
              <a:buChar char="●"/>
            </a:pPr>
            <a:r>
              <a:rPr lang="en"/>
              <a:t>Investigate cultural or financial differences, specifically in Germany, that may be causing higher exit rates than France</a:t>
            </a:r>
            <a:endParaRPr/>
          </a:p>
          <a:p>
            <a:pPr marL="457200" lvl="0" indent="-317500" algn="l" rtl="0">
              <a:spcBef>
                <a:spcPts val="0"/>
              </a:spcBef>
              <a:spcAft>
                <a:spcPts val="0"/>
              </a:spcAft>
              <a:buSzPts val="1400"/>
              <a:buChar char="●"/>
            </a:pPr>
            <a:r>
              <a:rPr lang="en"/>
              <a:t>Investigate subsets of clients who have zero balance</a:t>
            </a:r>
            <a:endParaRPr/>
          </a:p>
          <a:p>
            <a:pPr marL="457200" lvl="0" indent="-317500" algn="l" rtl="0">
              <a:spcBef>
                <a:spcPts val="0"/>
              </a:spcBef>
              <a:spcAft>
                <a:spcPts val="0"/>
              </a:spcAft>
              <a:buSzPts val="1400"/>
              <a:buChar char="●"/>
            </a:pPr>
            <a:r>
              <a:rPr lang="en"/>
              <a:t>Market research to strategize for new products and services</a:t>
            </a:r>
            <a:endParaRPr/>
          </a:p>
        </p:txBody>
      </p:sp>
      <p:sp>
        <p:nvSpPr>
          <p:cNvPr id="419" name="Google Shape;419;p58"/>
          <p:cNvSpPr txBox="1"/>
          <p:nvPr/>
        </p:nvSpPr>
        <p:spPr>
          <a:xfrm>
            <a:off x="685950" y="808225"/>
            <a:ext cx="7899900" cy="18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The shortcomings of our model include:</a:t>
            </a:r>
            <a:endParaRPr dirty="0"/>
          </a:p>
          <a:p>
            <a:pPr marL="457200" lvl="0" indent="-317500" algn="l" rtl="0">
              <a:spcBef>
                <a:spcPts val="0"/>
              </a:spcBef>
              <a:spcAft>
                <a:spcPts val="0"/>
              </a:spcAft>
              <a:buSzPts val="1400"/>
              <a:buChar char="●"/>
            </a:pPr>
            <a:r>
              <a:rPr lang="en-US" dirty="0"/>
              <a:t>The model did not perform well in predicting customers who leave, with only a 34% success rate.  This suggests other models should be looked at, such as random forest or deep learning models, though these do not offer the same interpretability a </a:t>
            </a:r>
            <a:r>
              <a:rPr lang="en-US"/>
              <a:t>logistic model does.</a:t>
            </a:r>
            <a:endParaRPr dirty="0"/>
          </a:p>
          <a:p>
            <a:pPr marL="457200" lvl="0" indent="-317500" algn="l" rtl="0">
              <a:spcBef>
                <a:spcPts val="0"/>
              </a:spcBef>
              <a:spcAft>
                <a:spcPts val="0"/>
              </a:spcAft>
              <a:buSzPts val="1400"/>
              <a:buChar char="●"/>
            </a:pPr>
            <a:r>
              <a:rPr lang="en" dirty="0"/>
              <a:t>Investigate on a deeper level what some of our predictor variables really mean, for example what an “active member” truly means and how it is determined. Another one to look at would be: what does it really mean when balance =0? Does it mean that this person doesn’t have a checking/savings account? </a:t>
            </a:r>
            <a:endParaRPr dirty="0"/>
          </a:p>
          <a:p>
            <a:pPr marL="457200" lvl="0" indent="0" algn="l" rtl="0">
              <a:spcBef>
                <a:spcPts val="0"/>
              </a:spcBef>
              <a:spcAft>
                <a:spcPts val="0"/>
              </a:spcAft>
              <a:buNone/>
            </a:pP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For a Great Quarter!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19150" y="845600"/>
            <a:ext cx="7834196"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Predictor variables </a:t>
            </a:r>
            <a:r>
              <a:rPr lang="en" sz="2500" dirty="0"/>
              <a:t>(before any transformations)</a:t>
            </a:r>
            <a:endParaRPr sz="2500" dirty="0"/>
          </a:p>
        </p:txBody>
      </p:sp>
      <p:sp>
        <p:nvSpPr>
          <p:cNvPr id="156" name="Google Shape;156;p17"/>
          <p:cNvSpPr txBox="1">
            <a:spLocks noGrp="1"/>
          </p:cNvSpPr>
          <p:nvPr>
            <p:ph type="body" idx="1"/>
          </p:nvPr>
        </p:nvSpPr>
        <p:spPr>
          <a:xfrm>
            <a:off x="819150" y="1533525"/>
            <a:ext cx="56361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Age</a:t>
            </a:r>
            <a:r>
              <a:rPr lang="en" dirty="0"/>
              <a:t> - customer age (quantitative)</a:t>
            </a:r>
            <a:endParaRPr dirty="0"/>
          </a:p>
          <a:p>
            <a:pPr marL="0" lvl="0" indent="0" algn="l" rtl="0">
              <a:spcBef>
                <a:spcPts val="1600"/>
              </a:spcBef>
              <a:spcAft>
                <a:spcPts val="0"/>
              </a:spcAft>
              <a:buNone/>
            </a:pPr>
            <a:r>
              <a:rPr lang="en" b="1" dirty="0"/>
              <a:t>Balance</a:t>
            </a:r>
            <a:r>
              <a:rPr lang="en" dirty="0"/>
              <a:t> - customer checking account balance (</a:t>
            </a:r>
            <a:r>
              <a:rPr lang="en" sz="1200" dirty="0">
                <a:solidFill>
                  <a:srgbClr val="000000"/>
                </a:solidFill>
                <a:latin typeface="Arial"/>
                <a:ea typeface="Arial"/>
                <a:cs typeface="Arial"/>
                <a:sym typeface="Arial"/>
              </a:rPr>
              <a:t>€) </a:t>
            </a:r>
            <a:r>
              <a:rPr lang="en" dirty="0"/>
              <a:t>(quantitative)</a:t>
            </a:r>
            <a:endParaRPr dirty="0"/>
          </a:p>
          <a:p>
            <a:pPr marL="0" lvl="0" indent="0" algn="l" rtl="0">
              <a:spcBef>
                <a:spcPts val="1600"/>
              </a:spcBef>
              <a:spcAft>
                <a:spcPts val="0"/>
              </a:spcAft>
              <a:buNone/>
            </a:pPr>
            <a:r>
              <a:rPr lang="en" b="1" dirty="0"/>
              <a:t>Gender</a:t>
            </a:r>
            <a:r>
              <a:rPr lang="en" dirty="0"/>
              <a:t> - male / female (categorical)</a:t>
            </a:r>
            <a:endParaRPr dirty="0"/>
          </a:p>
          <a:p>
            <a:pPr marL="0" lvl="0" indent="0" algn="l" rtl="0">
              <a:spcBef>
                <a:spcPts val="1600"/>
              </a:spcBef>
              <a:spcAft>
                <a:spcPts val="0"/>
              </a:spcAft>
              <a:buNone/>
            </a:pPr>
            <a:r>
              <a:rPr lang="en" b="1" dirty="0"/>
              <a:t>Geography</a:t>
            </a:r>
            <a:r>
              <a:rPr lang="en" dirty="0"/>
              <a:t> - France / Germany / Spain (categorical)</a:t>
            </a:r>
            <a:endParaRPr dirty="0"/>
          </a:p>
          <a:p>
            <a:pPr marL="0" lvl="0" indent="0" algn="l" rtl="0">
              <a:spcBef>
                <a:spcPts val="1600"/>
              </a:spcBef>
              <a:spcAft>
                <a:spcPts val="0"/>
              </a:spcAft>
              <a:buNone/>
            </a:pPr>
            <a:r>
              <a:rPr lang="en" b="1" dirty="0"/>
              <a:t>Is Active Member</a:t>
            </a:r>
            <a:r>
              <a:rPr lang="en" dirty="0"/>
              <a:t> - proprietary internal bank metric whether or not customer meets criteria as an “active member” 0 (no) / 1 (yes) (categorical)</a:t>
            </a:r>
            <a:endParaRPr dirty="0"/>
          </a:p>
          <a:p>
            <a:pPr marL="0" lvl="0" indent="0" algn="l" rtl="0">
              <a:spcBef>
                <a:spcPts val="1600"/>
              </a:spcBef>
              <a:spcAft>
                <a:spcPts val="1600"/>
              </a:spcAft>
              <a:buNone/>
            </a:pPr>
            <a:r>
              <a:rPr lang="en" b="1" dirty="0"/>
              <a:t>Number of Products</a:t>
            </a:r>
            <a:r>
              <a:rPr lang="en" dirty="0"/>
              <a:t> - number of products (checking/loan/credit card/etc.) customer has with bank (quantitative)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819150" y="388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 of selecting Predictor variables</a:t>
            </a:r>
            <a:endParaRPr/>
          </a:p>
        </p:txBody>
      </p:sp>
      <p:sp>
        <p:nvSpPr>
          <p:cNvPr id="162" name="Google Shape;162;p18"/>
          <p:cNvSpPr txBox="1">
            <a:spLocks noGrp="1"/>
          </p:cNvSpPr>
          <p:nvPr>
            <p:ph type="body" idx="1"/>
          </p:nvPr>
        </p:nvSpPr>
        <p:spPr>
          <a:xfrm>
            <a:off x="819150" y="1152525"/>
            <a:ext cx="56361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Individual customer identifiers Customer ID and Surname were eliminated  </a:t>
            </a:r>
            <a:endParaRPr/>
          </a:p>
          <a:p>
            <a:pPr marL="0" lvl="0" indent="0" algn="l" rtl="0">
              <a:spcBef>
                <a:spcPts val="1600"/>
              </a:spcBef>
              <a:spcAft>
                <a:spcPts val="0"/>
              </a:spcAft>
              <a:buNone/>
            </a:pPr>
            <a:r>
              <a:rPr lang="en"/>
              <a:t>Exploratory data analysis suggested all other variables were viable as candidates for our model. Further, multicollinearity checks suggested viable interactions to account for.</a:t>
            </a:r>
            <a:endParaRPr/>
          </a:p>
          <a:p>
            <a:pPr marL="0" lvl="0" indent="0" algn="l" rtl="0">
              <a:spcBef>
                <a:spcPts val="1600"/>
              </a:spcBef>
              <a:spcAft>
                <a:spcPts val="0"/>
              </a:spcAft>
              <a:buNone/>
            </a:pPr>
            <a:r>
              <a:rPr lang="en"/>
              <a:t>Determination of the final model:</a:t>
            </a:r>
            <a:endParaRPr/>
          </a:p>
          <a:p>
            <a:pPr marL="457200" lvl="0" indent="-311150" algn="l" rtl="0">
              <a:spcBef>
                <a:spcPts val="1600"/>
              </a:spcBef>
              <a:spcAft>
                <a:spcPts val="0"/>
              </a:spcAft>
              <a:buSzPts val="1300"/>
              <a:buAutoNum type="arabicPeriod"/>
            </a:pPr>
            <a:r>
              <a:rPr lang="en"/>
              <a:t>Backwards elimination of individual predictors.  This included checking scenarios where quantitative variables were transformed to categorical</a:t>
            </a:r>
            <a:endParaRPr/>
          </a:p>
          <a:p>
            <a:pPr marL="457200" lvl="0" indent="-311150" algn="l" rtl="0">
              <a:spcBef>
                <a:spcPts val="0"/>
              </a:spcBef>
              <a:spcAft>
                <a:spcPts val="0"/>
              </a:spcAft>
              <a:buSzPts val="1300"/>
              <a:buAutoNum type="arabicPeriod"/>
            </a:pPr>
            <a:r>
              <a:rPr lang="en"/>
              <a:t>Once the model was reduced, we then explored the addition of interaction terms.  Additional and removal of combinations of interaction terms were explored until AIC and residuals were minimized and coefficient significance was maximized.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Frequency Distributions of Categorical Variables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Frequency distribution for HasCrCard (Has Credit Card)</a:t>
            </a:r>
            <a:endParaRPr/>
          </a:p>
          <a:p>
            <a:pPr marL="0" lvl="0" indent="0" algn="l" rtl="0">
              <a:spcBef>
                <a:spcPts val="0"/>
              </a:spcBef>
              <a:spcAft>
                <a:spcPts val="0"/>
              </a:spcAft>
              <a:buNone/>
            </a:pPr>
            <a:endParaRPr/>
          </a:p>
        </p:txBody>
      </p:sp>
      <p:pic>
        <p:nvPicPr>
          <p:cNvPr id="173" name="Google Shape;173;p20"/>
          <p:cNvPicPr preferRelativeResize="0"/>
          <p:nvPr/>
        </p:nvPicPr>
        <p:blipFill>
          <a:blip r:embed="rId3">
            <a:alphaModFix/>
          </a:blip>
          <a:stretch>
            <a:fillRect/>
          </a:stretch>
        </p:blipFill>
        <p:spPr>
          <a:xfrm>
            <a:off x="1356425" y="269925"/>
            <a:ext cx="4958550" cy="389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Frequency distribution for Gender</a:t>
            </a:r>
            <a:endParaRPr/>
          </a:p>
          <a:p>
            <a:pPr marL="0" lvl="0" indent="0" algn="l" rtl="0">
              <a:spcBef>
                <a:spcPts val="0"/>
              </a:spcBef>
              <a:spcAft>
                <a:spcPts val="0"/>
              </a:spcAft>
              <a:buNone/>
            </a:pPr>
            <a:endParaRPr/>
          </a:p>
        </p:txBody>
      </p:sp>
      <p:pic>
        <p:nvPicPr>
          <p:cNvPr id="179" name="Google Shape;179;p21"/>
          <p:cNvPicPr preferRelativeResize="0"/>
          <p:nvPr/>
        </p:nvPicPr>
        <p:blipFill>
          <a:blip r:embed="rId3">
            <a:alphaModFix/>
          </a:blip>
          <a:stretch>
            <a:fillRect/>
          </a:stretch>
        </p:blipFill>
        <p:spPr>
          <a:xfrm>
            <a:off x="1382725" y="299925"/>
            <a:ext cx="4920325" cy="38635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2922</Words>
  <Application>Microsoft Office PowerPoint</Application>
  <PresentationFormat>On-screen Show (16:9)</PresentationFormat>
  <Paragraphs>307</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Merriweather</vt:lpstr>
      <vt:lpstr>Courier New</vt:lpstr>
      <vt:lpstr>Calibri</vt:lpstr>
      <vt:lpstr>Roboto</vt:lpstr>
      <vt:lpstr>Nunito</vt:lpstr>
      <vt:lpstr>Arial</vt:lpstr>
      <vt:lpstr>Shift</vt:lpstr>
      <vt:lpstr>Predicting Customer Churn?</vt:lpstr>
      <vt:lpstr>Abstract</vt:lpstr>
      <vt:lpstr>Data Set Chosen</vt:lpstr>
      <vt:lpstr>Outcome variable         EXITED</vt:lpstr>
      <vt:lpstr>Predictor variables (before any transformations)</vt:lpstr>
      <vt:lpstr>Method of selecting Predictor variables</vt:lpstr>
      <vt:lpstr>Frequency Distributions of Categorical Variables</vt:lpstr>
      <vt:lpstr>PowerPoint Presentation</vt:lpstr>
      <vt:lpstr>PowerPoint Presentation</vt:lpstr>
      <vt:lpstr>PowerPoint Presentation</vt:lpstr>
      <vt:lpstr>PowerPoint Presentation</vt:lpstr>
      <vt:lpstr>Distribution and Multicollinearity Checks of Quantitative Variables </vt:lpstr>
      <vt:lpstr>Categorization of Balance</vt:lpstr>
      <vt:lpstr>Categorization of Credit Score</vt:lpstr>
      <vt:lpstr>Categorization of Number of products</vt:lpstr>
      <vt:lpstr>Normality Analysis Of Variables</vt:lpstr>
      <vt:lpstr>PowerPoint Presentation</vt:lpstr>
      <vt:lpstr>PowerPoint Presentation</vt:lpstr>
      <vt:lpstr>PowerPoint Presentation</vt:lpstr>
      <vt:lpstr>PowerPoint Presentation</vt:lpstr>
      <vt:lpstr>PowerPoint Presentation</vt:lpstr>
      <vt:lpstr>PowerPoint Presentation</vt:lpstr>
      <vt:lpstr>Transformation Analysis</vt:lpstr>
      <vt:lpstr>PowerPoint Presentation</vt:lpstr>
      <vt:lpstr>PowerPoint Presentation</vt:lpstr>
      <vt:lpstr>PowerPoint Presentation</vt:lpstr>
      <vt:lpstr>PowerPoint Presentation</vt:lpstr>
      <vt:lpstr>PowerPoint Presentation</vt:lpstr>
      <vt:lpstr>Final Model</vt:lpstr>
      <vt:lpstr>PowerPoint Presentation</vt:lpstr>
      <vt:lpstr>PowerPoint Presentation</vt:lpstr>
      <vt:lpstr>PowerPoint Presentation</vt:lpstr>
      <vt:lpstr>Interpretation of Odds Ratios</vt:lpstr>
      <vt:lpstr>PowerPoint Presentation</vt:lpstr>
      <vt:lpstr>MMP plot, Pseudo R-Squared, Pearson’s Chi-squared test, and Influence Plot</vt:lpstr>
      <vt:lpstr>PowerPoint Presentation</vt:lpstr>
      <vt:lpstr>PowerPoint Presentation</vt:lpstr>
      <vt:lpstr>Interaction Plots</vt:lpstr>
      <vt:lpstr>PowerPoint Presentation</vt:lpstr>
      <vt:lpstr>PowerPoint Presentation</vt:lpstr>
      <vt:lpstr>PowerPoint Presentation</vt:lpstr>
      <vt:lpstr>Interpretation of Interaction Plots</vt:lpstr>
      <vt:lpstr>Contingency Table, Interpretation, and Cross Validation</vt:lpstr>
      <vt:lpstr>ROC Curves</vt:lpstr>
      <vt:lpstr>Summary and Conclusions  </vt:lpstr>
      <vt:lpstr>Shortcomings</vt:lpstr>
      <vt:lpstr>Thank You For a Great Quarter!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dc:title>
  <cp:lastModifiedBy>Chris Bowne</cp:lastModifiedBy>
  <cp:revision>1</cp:revision>
  <dcterms:modified xsi:type="dcterms:W3CDTF">2021-04-03T21:22:41Z</dcterms:modified>
</cp:coreProperties>
</file>