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1" r:id="rId3"/>
    <p:sldId id="263" r:id="rId4"/>
    <p:sldId id="277" r:id="rId5"/>
    <p:sldId id="264" r:id="rId6"/>
    <p:sldId id="278" r:id="rId7"/>
    <p:sldId id="279" r:id="rId8"/>
    <p:sldId id="265" r:id="rId9"/>
    <p:sldId id="269" r:id="rId10"/>
    <p:sldId id="266" r:id="rId11"/>
    <p:sldId id="270" r:id="rId12"/>
    <p:sldId id="280" r:id="rId13"/>
    <p:sldId id="28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632"/>
    <a:srgbClr val="DE8A94"/>
    <a:srgbClr val="D2CBAE"/>
    <a:srgbClr val="86AEFE"/>
    <a:srgbClr val="012060"/>
    <a:srgbClr val="DED9C3"/>
    <a:srgbClr val="EDEADF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5" autoAdjust="0"/>
    <p:restoredTop sz="94660"/>
  </p:normalViewPr>
  <p:slideViewPr>
    <p:cSldViewPr snapToGrid="0">
      <p:cViewPr>
        <p:scale>
          <a:sx n="75" d="100"/>
          <a:sy n="75" d="100"/>
        </p:scale>
        <p:origin x="98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2134-E3BE-D967-9EE6-945AB68A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A7A9-0A7D-D760-B7D7-0068CD27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D7AF0-6AFE-3ABB-2151-1AEBDBAE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DB28-9262-E2E7-B889-F1B24BF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7A0A-54CF-2B2C-A39A-CD9B7C1D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E902-EFB4-260D-4010-89AFA16D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C20F7-1AB1-118A-5EDC-C5B9A63E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B4D2-7269-99D9-89EF-A644746E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16AA-89DB-1642-A837-57CE4020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8DA15-7EB7-45E8-D613-E8E8F271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EA15A-7B7F-58EE-DC51-09538F889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41C9F-79C3-311A-4F2B-B12328C4B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C4D4-B1F2-B49D-70C9-7EBA8946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FCAF-6E8D-8D48-0786-F2EAE546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AF49-A137-B952-01E9-D39FE8F2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C0D0-35EA-E5D2-7389-E40287C0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430-F44B-6C54-50F2-EC7E8EBB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D5D1-1A58-EC9F-94BF-C9EC9196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DC3C-0867-0743-65BB-779FF6FD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099F-D950-6A63-7DA7-9F44B51B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FD9E-1276-C149-BA32-8AFA9C2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A05E-1541-B1E5-8695-04D6C4B6F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D351-6DBB-3D4C-37ED-695257E5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E56C-1E8B-668A-76A4-12BDFB50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23DD-F29C-0758-6E50-A0375DF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70BF-BA46-6CB1-3E5D-4B7F0E51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8062-9092-DE5E-DA8F-413B2E753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E6CB-1840-A248-C85F-460A3407F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AED3-404F-BC6F-3253-740D246D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6044-768A-3FB1-2A75-FC9D74C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BF0BA-89CA-9ED9-4960-12D09511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2C49-B70E-FC30-901D-34FC9A20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A7D5-4A1D-66FB-4A1D-B2FBD104A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A1CD-07E1-156D-BA33-D4DFD455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96D10-C286-E4B3-02FF-05926AF6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D87FC-D90E-603A-C0DC-D36E222BD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6196E-1FDF-E64B-9C89-1DAB35C0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DBF5E-BC1C-49D7-C0E7-67722921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35A22-EF33-6389-D6D2-399CA6CC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3B5D-7DEB-F346-6615-D74C3FCC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3C944-D9B8-78D6-DAC8-3B238DE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CFBBB-D78C-FD80-70E2-CC6A8862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6570-14FC-912E-037B-BC723175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4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EFCFB-E4E6-E374-D472-2F299BFA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2DACA-03BA-7F51-8F64-90B49805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BBA26-C6B2-27F4-3839-5A6D9EE1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73B2-0698-518F-ACD4-58352A92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D087-C064-C98A-7A13-AFDD2312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06AFD-A789-549F-77B1-9099BFD75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AD683-4B99-FEA5-1D4A-E17BA57A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ABA6-04E6-B1FF-5BDC-4EDFBAF1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266A-49F9-0E49-B50F-6EFE299B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68F1-217B-FB37-135D-C4BEE62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D83E3-C3CD-2643-ECB6-564874446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8DF19-41E5-4F70-562D-8BBEF4B5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33A0E-D770-C45A-C6C6-C44CBCBD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4CD4-BDA0-D492-DA01-2EC90996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61A4B-869D-F27B-9BB2-05737632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3046F-4415-0D9E-D58C-FBA53ADD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9A20-1636-41EF-E1F2-BBB9782F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12E2-E984-7466-AE33-E02062606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ABC9-9D36-4576-8AAA-3C7AF0264DF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C0C0-EE08-55CA-82E1-547E2FE97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C93F-8356-8FB9-3911-6E9654FA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6F92-18E2-4A15-AF40-A13B1995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YklT_aDmMpNuHrKEYgtVfPKXPyoJxIo?usp=shar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9.jpg"/><Relationship Id="rId21" Type="http://schemas.openxmlformats.org/officeDocument/2006/relationships/image" Target="../media/image23.svg"/><Relationship Id="rId7" Type="http://schemas.openxmlformats.org/officeDocument/2006/relationships/image" Target="../media/image42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3.svg"/><Relationship Id="rId5" Type="http://schemas.openxmlformats.org/officeDocument/2006/relationships/image" Target="../media/image5.pn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40.png"/><Relationship Id="rId9" Type="http://schemas.openxmlformats.org/officeDocument/2006/relationships/image" Target="../media/image44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9.jpg"/><Relationship Id="rId21" Type="http://schemas.openxmlformats.org/officeDocument/2006/relationships/image" Target="../media/image25.svg"/><Relationship Id="rId7" Type="http://schemas.openxmlformats.org/officeDocument/2006/relationships/image" Target="../media/image48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1.jpe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5.svg"/><Relationship Id="rId5" Type="http://schemas.openxmlformats.org/officeDocument/2006/relationships/image" Target="../media/image46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45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hyperlink" Target="https://colab.research.google.com/drive/1AYklT_aDmMpNuHrKEYgtVfPKXPyoJxIo?usp=sharing" TargetMode="Externa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hyperlink" Target="https://colab.research.google.com/drive/1AYklT_aDmMpNuHrKEYgtVfPKXPyoJxIo?usp=sharing" TargetMode="Externa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.jpeg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1.jpeg"/><Relationship Id="rId16" Type="http://schemas.openxmlformats.org/officeDocument/2006/relationships/image" Target="../media/image2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0.png"/><Relationship Id="rId21" Type="http://schemas.openxmlformats.org/officeDocument/2006/relationships/image" Target="../media/image34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jpg"/><Relationship Id="rId16" Type="http://schemas.openxmlformats.org/officeDocument/2006/relationships/image" Target="../media/image23.sv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svg"/><Relationship Id="rId10" Type="http://schemas.openxmlformats.org/officeDocument/2006/relationships/image" Target="../media/image17.svg"/><Relationship Id="rId19" Type="http://schemas.openxmlformats.org/officeDocument/2006/relationships/image" Target="../media/image1.jpe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0.png"/><Relationship Id="rId21" Type="http://schemas.openxmlformats.org/officeDocument/2006/relationships/image" Target="../media/image38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jpg"/><Relationship Id="rId16" Type="http://schemas.openxmlformats.org/officeDocument/2006/relationships/image" Target="../media/image23.sv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40.svg"/><Relationship Id="rId10" Type="http://schemas.openxmlformats.org/officeDocument/2006/relationships/image" Target="../media/image17.svg"/><Relationship Id="rId19" Type="http://schemas.openxmlformats.org/officeDocument/2006/relationships/image" Target="../media/image1.jpe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1429F3-5733-DDE6-F65A-7F767A372131}"/>
              </a:ext>
            </a:extLst>
          </p:cNvPr>
          <p:cNvSpPr/>
          <p:nvPr/>
        </p:nvSpPr>
        <p:spPr>
          <a:xfrm>
            <a:off x="381000" y="327543"/>
            <a:ext cx="11430000" cy="109728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2603F-72DD-EB4A-1F47-A498EC9E1C45}"/>
              </a:ext>
            </a:extLst>
          </p:cNvPr>
          <p:cNvSpPr/>
          <p:nvPr/>
        </p:nvSpPr>
        <p:spPr>
          <a:xfrm>
            <a:off x="6096000" y="5566138"/>
            <a:ext cx="6096000" cy="1291862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51C517FF-1D14-3E8C-0191-35D4F10838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37298" y="3956451"/>
            <a:ext cx="3717402" cy="1127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D7255-094C-180E-745C-67CC8C012804}"/>
              </a:ext>
            </a:extLst>
          </p:cNvPr>
          <p:cNvSpPr/>
          <p:nvPr/>
        </p:nvSpPr>
        <p:spPr>
          <a:xfrm>
            <a:off x="381000" y="480113"/>
            <a:ext cx="11430000" cy="109728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CA44F-AAD9-6261-6E8D-0595BA851A28}"/>
              </a:ext>
            </a:extLst>
          </p:cNvPr>
          <p:cNvSpPr txBox="1"/>
          <p:nvPr/>
        </p:nvSpPr>
        <p:spPr>
          <a:xfrm>
            <a:off x="1512425" y="965405"/>
            <a:ext cx="916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Dubai Medium" panose="020B0603030403030204" pitchFamily="34" charset="-78"/>
                <a:cs typeface="Dubai Medium" panose="020B0603030403030204" pitchFamily="34" charset="-78"/>
              </a:rPr>
              <a:t>Image-Based Model Drift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B5DB9-4BBA-687E-B21E-E1B4FE890876}"/>
              </a:ext>
            </a:extLst>
          </p:cNvPr>
          <p:cNvSpPr txBox="1"/>
          <p:nvPr/>
        </p:nvSpPr>
        <p:spPr>
          <a:xfrm>
            <a:off x="3623358" y="1791764"/>
            <a:ext cx="494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model inversion and membership inference attacks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E3659-57F9-DFAD-4D27-EA320AEC1219}"/>
              </a:ext>
            </a:extLst>
          </p:cNvPr>
          <p:cNvSpPr txBox="1"/>
          <p:nvPr/>
        </p:nvSpPr>
        <p:spPr>
          <a:xfrm>
            <a:off x="9606987" y="5820475"/>
            <a:ext cx="2262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Aug 2023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CTC IRAD ML Lab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6EBFCB-C979-AC71-F5C4-3B9F7683517D}"/>
              </a:ext>
            </a:extLst>
          </p:cNvPr>
          <p:cNvGrpSpPr/>
          <p:nvPr/>
        </p:nvGrpSpPr>
        <p:grpSpPr>
          <a:xfrm>
            <a:off x="322553" y="5706721"/>
            <a:ext cx="5504907" cy="1125918"/>
            <a:chOff x="3291853" y="4337859"/>
            <a:chExt cx="5504907" cy="11259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2CB4B8-F7BE-FB07-CAEA-BE5FC6ECA3E1}"/>
                </a:ext>
              </a:extLst>
            </p:cNvPr>
            <p:cNvSpPr txBox="1"/>
            <p:nvPr/>
          </p:nvSpPr>
          <p:spPr>
            <a:xfrm>
              <a:off x="4450093" y="4386559"/>
              <a:ext cx="434666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Jupyter Notebook Link: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https://colab.research.google.com/drive/1AYklT_aDmMpNuHrKEYgtVfPKXPyoJxIo?usp=sharing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0" name="Picture 6" descr="Getting Started With Jupyter Notebooks Open Source Tools For Data - Riset">
              <a:extLst>
                <a:ext uri="{FF2B5EF4-FFF2-40B4-BE49-F238E27FC236}">
                  <a16:creationId xmlns:a16="http://schemas.microsoft.com/office/drawing/2014/main" id="{1FE15AB2-AE09-61AE-0603-D1E2B314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53" y="4337859"/>
              <a:ext cx="871960" cy="101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00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6" y="148320"/>
            <a:ext cx="609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Membership Inference Attacks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6258560" y="328610"/>
            <a:ext cx="5768694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6258560" y="471486"/>
            <a:ext cx="5768692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C937A9-DF09-9830-6DA5-360CBDE0E173}"/>
              </a:ext>
            </a:extLst>
          </p:cNvPr>
          <p:cNvGrpSpPr/>
          <p:nvPr/>
        </p:nvGrpSpPr>
        <p:grpSpPr>
          <a:xfrm>
            <a:off x="6288912" y="724419"/>
            <a:ext cx="5706319" cy="5335505"/>
            <a:chOff x="6288912" y="724419"/>
            <a:chExt cx="5706319" cy="5335505"/>
          </a:xfrm>
        </p:grpSpPr>
        <p:pic>
          <p:nvPicPr>
            <p:cNvPr id="5" name="Picture 4" descr="Diagram, timeline&#10;&#10;Description automatically generated">
              <a:extLst>
                <a:ext uri="{FF2B5EF4-FFF2-40B4-BE49-F238E27FC236}">
                  <a16:creationId xmlns:a16="http://schemas.microsoft.com/office/drawing/2014/main" id="{0AC1C928-8A1B-DD01-E650-A8571AB62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912" y="724419"/>
              <a:ext cx="5706319" cy="53355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C42829-4681-E26B-DA83-90F8D97CDE8C}"/>
                </a:ext>
              </a:extLst>
            </p:cNvPr>
            <p:cNvSpPr/>
            <p:nvPr/>
          </p:nvSpPr>
          <p:spPr>
            <a:xfrm>
              <a:off x="7166610" y="3206397"/>
              <a:ext cx="1261110" cy="54864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base gray 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26EBFB-19E8-0728-C355-8517237730E2}"/>
                </a:ext>
              </a:extLst>
            </p:cNvPr>
            <p:cNvSpPr/>
            <p:nvPr/>
          </p:nvSpPr>
          <p:spPr>
            <a:xfrm>
              <a:off x="9777426" y="3206397"/>
              <a:ext cx="1651807" cy="54864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production gray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574E8D-1402-5C54-6500-85391D18931A}"/>
                </a:ext>
              </a:extLst>
            </p:cNvPr>
            <p:cNvSpPr/>
            <p:nvPr/>
          </p:nvSpPr>
          <p:spPr>
            <a:xfrm>
              <a:off x="6978519" y="3869033"/>
              <a:ext cx="1283465" cy="718744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membership inference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90E973-A050-B060-818A-F9CB78094904}"/>
                </a:ext>
              </a:extLst>
            </p:cNvPr>
            <p:cNvSpPr/>
            <p:nvPr/>
          </p:nvSpPr>
          <p:spPr>
            <a:xfrm>
              <a:off x="6894195" y="4688205"/>
              <a:ext cx="1546860" cy="41910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membership inference attack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B19DA2F-5934-6F5C-FE17-66FCA1961B91}"/>
                    </a:ext>
                  </a:extLst>
                </p:cNvPr>
                <p:cNvSpPr/>
                <p:nvPr/>
              </p:nvSpPr>
              <p:spPr>
                <a:xfrm>
                  <a:off x="9147150" y="5422774"/>
                  <a:ext cx="2600350" cy="442085"/>
                </a:xfrm>
                <a:prstGeom prst="rect">
                  <a:avLst/>
                </a:prstGeom>
                <a:solidFill>
                  <a:srgbClr val="01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Compare Drift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with 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Drift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25EAF78-3586-41D8-3AD5-F6F58781F9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7150" y="5422774"/>
                  <a:ext cx="2600350" cy="442085"/>
                </a:xfrm>
                <a:prstGeom prst="rect">
                  <a:avLst/>
                </a:prstGeom>
                <a:blipFill>
                  <a:blip r:embed="rId4"/>
                  <a:stretch>
                    <a:fillRect t="-2778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98B85DF-5159-274A-D7A9-92933A28BFF3}"/>
                    </a:ext>
                  </a:extLst>
                </p:cNvPr>
                <p:cNvSpPr/>
                <p:nvPr/>
              </p:nvSpPr>
              <p:spPr>
                <a:xfrm>
                  <a:off x="6995262" y="5422774"/>
                  <a:ext cx="1368450" cy="442085"/>
                </a:xfrm>
                <a:prstGeom prst="rect">
                  <a:avLst/>
                </a:prstGeom>
                <a:solidFill>
                  <a:srgbClr val="01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Drift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D9052C3-783A-0850-77B9-D06241184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262" y="5422774"/>
                  <a:ext cx="1368450" cy="4420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Graphic 14" descr="Badge 6 with solid fill">
            <a:extLst>
              <a:ext uri="{FF2B5EF4-FFF2-40B4-BE49-F238E27FC236}">
                <a16:creationId xmlns:a16="http://schemas.microsoft.com/office/drawing/2014/main" id="{353F06C5-F703-ABB4-59E1-FEFA37B6D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555" y="3888184"/>
            <a:ext cx="548640" cy="548640"/>
          </a:xfrm>
          <a:prstGeom prst="rect">
            <a:avLst/>
          </a:prstGeom>
        </p:spPr>
      </p:pic>
      <p:pic>
        <p:nvPicPr>
          <p:cNvPr id="16" name="Graphic 15" descr="Badge 5 with solid fill">
            <a:extLst>
              <a:ext uri="{FF2B5EF4-FFF2-40B4-BE49-F238E27FC236}">
                <a16:creationId xmlns:a16="http://schemas.microsoft.com/office/drawing/2014/main" id="{D974B9E8-9C3D-B881-2FC8-360163A3B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555" y="1536600"/>
            <a:ext cx="548640" cy="548640"/>
          </a:xfrm>
          <a:prstGeom prst="rect">
            <a:avLst/>
          </a:prstGeom>
        </p:spPr>
      </p:pic>
      <p:pic>
        <p:nvPicPr>
          <p:cNvPr id="18" name="Graphic 17" descr="Badge 1 outline">
            <a:extLst>
              <a:ext uri="{FF2B5EF4-FFF2-40B4-BE49-F238E27FC236}">
                <a16:creationId xmlns:a16="http://schemas.microsoft.com/office/drawing/2014/main" id="{C2608AA9-7E78-9C00-0C9E-4EDCEA126A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5573" y="1721584"/>
            <a:ext cx="548640" cy="548640"/>
          </a:xfrm>
          <a:prstGeom prst="rect">
            <a:avLst/>
          </a:prstGeom>
        </p:spPr>
      </p:pic>
      <p:pic>
        <p:nvPicPr>
          <p:cNvPr id="19" name="Graphic 18" descr="Badge outline">
            <a:extLst>
              <a:ext uri="{FF2B5EF4-FFF2-40B4-BE49-F238E27FC236}">
                <a16:creationId xmlns:a16="http://schemas.microsoft.com/office/drawing/2014/main" id="{B801116A-D4AC-6173-31D4-CF2FEE08F1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2456" y="1721584"/>
            <a:ext cx="548640" cy="548640"/>
          </a:xfrm>
          <a:prstGeom prst="rect">
            <a:avLst/>
          </a:prstGeom>
        </p:spPr>
      </p:pic>
      <p:pic>
        <p:nvPicPr>
          <p:cNvPr id="20" name="Graphic 19" descr="Badge 3 outline">
            <a:extLst>
              <a:ext uri="{FF2B5EF4-FFF2-40B4-BE49-F238E27FC236}">
                <a16:creationId xmlns:a16="http://schemas.microsoft.com/office/drawing/2014/main" id="{F052733C-46B0-8977-8C8A-AC7EE12888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85573" y="3154680"/>
            <a:ext cx="548640" cy="548640"/>
          </a:xfrm>
          <a:prstGeom prst="rect">
            <a:avLst/>
          </a:prstGeom>
        </p:spPr>
      </p:pic>
      <p:pic>
        <p:nvPicPr>
          <p:cNvPr id="21" name="Graphic 20" descr="Badge 4 outline">
            <a:extLst>
              <a:ext uri="{FF2B5EF4-FFF2-40B4-BE49-F238E27FC236}">
                <a16:creationId xmlns:a16="http://schemas.microsoft.com/office/drawing/2014/main" id="{494D9DFA-14A5-43AD-04B2-8468751956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28786" y="3117851"/>
            <a:ext cx="548640" cy="548640"/>
          </a:xfrm>
          <a:prstGeom prst="rect">
            <a:avLst/>
          </a:prstGeom>
        </p:spPr>
      </p:pic>
      <p:pic>
        <p:nvPicPr>
          <p:cNvPr id="22" name="Graphic 21" descr="Badge 5 outline">
            <a:extLst>
              <a:ext uri="{FF2B5EF4-FFF2-40B4-BE49-F238E27FC236}">
                <a16:creationId xmlns:a16="http://schemas.microsoft.com/office/drawing/2014/main" id="{F9581573-6E09-7F99-DF3C-668D03FB99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2731" y="4355630"/>
            <a:ext cx="548640" cy="548640"/>
          </a:xfrm>
          <a:prstGeom prst="rect">
            <a:avLst/>
          </a:prstGeom>
          <a:effectLst>
            <a:glow rad="12700">
              <a:schemeClr val="bg2">
                <a:lumMod val="90000"/>
              </a:schemeClr>
            </a:glow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3" name="Graphic 22" descr="Badge 6 outline">
            <a:extLst>
              <a:ext uri="{FF2B5EF4-FFF2-40B4-BE49-F238E27FC236}">
                <a16:creationId xmlns:a16="http://schemas.microsoft.com/office/drawing/2014/main" id="{6E9C4BCE-78A9-3D1B-9D7D-C97E89BBF9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56180" y="4355630"/>
            <a:ext cx="548640" cy="548640"/>
          </a:xfrm>
          <a:prstGeom prst="rect">
            <a:avLst/>
          </a:prstGeom>
          <a:effectLst>
            <a:glow rad="12700">
              <a:schemeClr val="bg2">
                <a:lumMod val="90000"/>
              </a:schemeClr>
            </a:glow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B9EA87-7100-21A9-F456-2D579BF6DC19}"/>
              </a:ext>
            </a:extLst>
          </p:cNvPr>
          <p:cNvSpPr txBox="1"/>
          <p:nvPr/>
        </p:nvSpPr>
        <p:spPr>
          <a:xfrm>
            <a:off x="1136195" y="1613433"/>
            <a:ext cx="4800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on base model with base gray data</a:t>
            </a:r>
          </a:p>
          <a:p>
            <a:pPr marL="457200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drift 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whether the concept of a class has drifted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49403-A8D9-D481-E417-632311586A55}"/>
              </a:ext>
            </a:extLst>
          </p:cNvPr>
          <p:cNvSpPr txBox="1"/>
          <p:nvPr/>
        </p:nvSpPr>
        <p:spPr>
          <a:xfrm>
            <a:off x="1136195" y="3962813"/>
            <a:ext cx="4800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on base model with production gray data</a:t>
            </a:r>
          </a:p>
          <a:p>
            <a:pPr marL="457200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drift 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whether the concept of a class has drifted</a:t>
            </a:r>
          </a:p>
        </p:txBody>
      </p:sp>
      <p:pic>
        <p:nvPicPr>
          <p:cNvPr id="31" name="Graphic 30" descr="Badge 7 outline">
            <a:extLst>
              <a:ext uri="{FF2B5EF4-FFF2-40B4-BE49-F238E27FC236}">
                <a16:creationId xmlns:a16="http://schemas.microsoft.com/office/drawing/2014/main" id="{5ED908E7-31D0-2818-0E1E-9F6327AA42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56180" y="5240086"/>
            <a:ext cx="548640" cy="548640"/>
          </a:xfrm>
          <a:prstGeom prst="rect">
            <a:avLst/>
          </a:prstGeom>
          <a:effectLst>
            <a:glow rad="12700">
              <a:schemeClr val="bg2">
                <a:lumMod val="90000"/>
              </a:schemeClr>
            </a:glow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E68BEE-944C-0B45-A844-0D1E84225357}"/>
              </a:ext>
            </a:extLst>
          </p:cNvPr>
          <p:cNvSpPr/>
          <p:nvPr/>
        </p:nvSpPr>
        <p:spPr>
          <a:xfrm>
            <a:off x="6288912" y="5107305"/>
            <a:ext cx="5706319" cy="1053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448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Model Drift Detection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4554245" y="328610"/>
            <a:ext cx="7473010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4554245" y="471486"/>
            <a:ext cx="7473008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C937A9-DF09-9830-6DA5-360CBDE0E173}"/>
              </a:ext>
            </a:extLst>
          </p:cNvPr>
          <p:cNvGrpSpPr/>
          <p:nvPr/>
        </p:nvGrpSpPr>
        <p:grpSpPr>
          <a:xfrm>
            <a:off x="6288912" y="724419"/>
            <a:ext cx="5706319" cy="5335505"/>
            <a:chOff x="6288912" y="724419"/>
            <a:chExt cx="5706319" cy="5335505"/>
          </a:xfrm>
        </p:grpSpPr>
        <p:pic>
          <p:nvPicPr>
            <p:cNvPr id="5" name="Picture 4" descr="Diagram, timeline&#10;&#10;Description automatically generated">
              <a:extLst>
                <a:ext uri="{FF2B5EF4-FFF2-40B4-BE49-F238E27FC236}">
                  <a16:creationId xmlns:a16="http://schemas.microsoft.com/office/drawing/2014/main" id="{0AC1C928-8A1B-DD01-E650-A8571AB62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912" y="724419"/>
              <a:ext cx="5706319" cy="53355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C42829-4681-E26B-DA83-90F8D97CDE8C}"/>
                </a:ext>
              </a:extLst>
            </p:cNvPr>
            <p:cNvSpPr/>
            <p:nvPr/>
          </p:nvSpPr>
          <p:spPr>
            <a:xfrm>
              <a:off x="7166610" y="3206397"/>
              <a:ext cx="1261110" cy="54864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base gray 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26EBFB-19E8-0728-C355-8517237730E2}"/>
                </a:ext>
              </a:extLst>
            </p:cNvPr>
            <p:cNvSpPr/>
            <p:nvPr/>
          </p:nvSpPr>
          <p:spPr>
            <a:xfrm>
              <a:off x="9777426" y="3206397"/>
              <a:ext cx="1651807" cy="54864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production gray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574E8D-1402-5C54-6500-85391D18931A}"/>
                </a:ext>
              </a:extLst>
            </p:cNvPr>
            <p:cNvSpPr/>
            <p:nvPr/>
          </p:nvSpPr>
          <p:spPr>
            <a:xfrm>
              <a:off x="6978519" y="3869033"/>
              <a:ext cx="1283465" cy="718744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membership inference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90E973-A050-B060-818A-F9CB78094904}"/>
                </a:ext>
              </a:extLst>
            </p:cNvPr>
            <p:cNvSpPr/>
            <p:nvPr/>
          </p:nvSpPr>
          <p:spPr>
            <a:xfrm>
              <a:off x="6894195" y="4688205"/>
              <a:ext cx="1546860" cy="41910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membership inference attack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B19DA2F-5934-6F5C-FE17-66FCA1961B91}"/>
                    </a:ext>
                  </a:extLst>
                </p:cNvPr>
                <p:cNvSpPr/>
                <p:nvPr/>
              </p:nvSpPr>
              <p:spPr>
                <a:xfrm>
                  <a:off x="9147150" y="5422774"/>
                  <a:ext cx="2600350" cy="442085"/>
                </a:xfrm>
                <a:prstGeom prst="rect">
                  <a:avLst/>
                </a:prstGeom>
                <a:solidFill>
                  <a:srgbClr val="01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Compare Drift Accuracy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with Drift Accuracy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B19DA2F-5934-6F5C-FE17-66FCA1961B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7150" y="5422774"/>
                  <a:ext cx="2600350" cy="442085"/>
                </a:xfrm>
                <a:prstGeom prst="rect">
                  <a:avLst/>
                </a:prstGeom>
                <a:blipFill>
                  <a:blip r:embed="rId4"/>
                  <a:stretch>
                    <a:fillRect t="-2778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98B85DF-5159-274A-D7A9-92933A28BFF3}"/>
                    </a:ext>
                  </a:extLst>
                </p:cNvPr>
                <p:cNvSpPr/>
                <p:nvPr/>
              </p:nvSpPr>
              <p:spPr>
                <a:xfrm>
                  <a:off x="6995262" y="5422774"/>
                  <a:ext cx="1368450" cy="442085"/>
                </a:xfrm>
                <a:prstGeom prst="rect">
                  <a:avLst/>
                </a:prstGeom>
                <a:solidFill>
                  <a:srgbClr val="01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Drift Accuracy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98B85DF-5159-274A-D7A9-92933A28B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262" y="5422774"/>
                  <a:ext cx="1368450" cy="442085"/>
                </a:xfrm>
                <a:prstGeom prst="rect">
                  <a:avLst/>
                </a:prstGeom>
                <a:blipFill>
                  <a:blip r:embed="rId5"/>
                  <a:stretch>
                    <a:fillRect t="-2778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Graphic 16" descr="Badge 7 with solid fill">
            <a:extLst>
              <a:ext uri="{FF2B5EF4-FFF2-40B4-BE49-F238E27FC236}">
                <a16:creationId xmlns:a16="http://schemas.microsoft.com/office/drawing/2014/main" id="{B6572FAF-6CA6-736A-0709-E4A047FCC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693" y="2924675"/>
            <a:ext cx="548640" cy="548640"/>
          </a:xfrm>
          <a:prstGeom prst="rect">
            <a:avLst/>
          </a:prstGeom>
        </p:spPr>
      </p:pic>
      <p:pic>
        <p:nvPicPr>
          <p:cNvPr id="18" name="Graphic 17" descr="Badge 1 outline">
            <a:extLst>
              <a:ext uri="{FF2B5EF4-FFF2-40B4-BE49-F238E27FC236}">
                <a16:creationId xmlns:a16="http://schemas.microsoft.com/office/drawing/2014/main" id="{C2608AA9-7E78-9C00-0C9E-4EDCEA126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5573" y="1721584"/>
            <a:ext cx="548640" cy="548640"/>
          </a:xfrm>
          <a:prstGeom prst="rect">
            <a:avLst/>
          </a:prstGeom>
        </p:spPr>
      </p:pic>
      <p:pic>
        <p:nvPicPr>
          <p:cNvPr id="19" name="Graphic 18" descr="Badge outline">
            <a:extLst>
              <a:ext uri="{FF2B5EF4-FFF2-40B4-BE49-F238E27FC236}">
                <a16:creationId xmlns:a16="http://schemas.microsoft.com/office/drawing/2014/main" id="{B801116A-D4AC-6173-31D4-CF2FEE08F1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32456" y="1721584"/>
            <a:ext cx="548640" cy="548640"/>
          </a:xfrm>
          <a:prstGeom prst="rect">
            <a:avLst/>
          </a:prstGeom>
        </p:spPr>
      </p:pic>
      <p:pic>
        <p:nvPicPr>
          <p:cNvPr id="20" name="Graphic 19" descr="Badge 3 outline">
            <a:extLst>
              <a:ext uri="{FF2B5EF4-FFF2-40B4-BE49-F238E27FC236}">
                <a16:creationId xmlns:a16="http://schemas.microsoft.com/office/drawing/2014/main" id="{F052733C-46B0-8977-8C8A-AC7EE12888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5573" y="3154680"/>
            <a:ext cx="548640" cy="548640"/>
          </a:xfrm>
          <a:prstGeom prst="rect">
            <a:avLst/>
          </a:prstGeom>
        </p:spPr>
      </p:pic>
      <p:pic>
        <p:nvPicPr>
          <p:cNvPr id="21" name="Graphic 20" descr="Badge 4 outline">
            <a:extLst>
              <a:ext uri="{FF2B5EF4-FFF2-40B4-BE49-F238E27FC236}">
                <a16:creationId xmlns:a16="http://schemas.microsoft.com/office/drawing/2014/main" id="{494D9DFA-14A5-43AD-04B2-8468751956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28786" y="3117851"/>
            <a:ext cx="548640" cy="548640"/>
          </a:xfrm>
          <a:prstGeom prst="rect">
            <a:avLst/>
          </a:prstGeom>
        </p:spPr>
      </p:pic>
      <p:pic>
        <p:nvPicPr>
          <p:cNvPr id="22" name="Graphic 21" descr="Badge 5 outline">
            <a:extLst>
              <a:ext uri="{FF2B5EF4-FFF2-40B4-BE49-F238E27FC236}">
                <a16:creationId xmlns:a16="http://schemas.microsoft.com/office/drawing/2014/main" id="{F9581573-6E09-7F99-DF3C-668D03FB99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2731" y="4355630"/>
            <a:ext cx="548640" cy="548640"/>
          </a:xfrm>
          <a:prstGeom prst="rect">
            <a:avLst/>
          </a:prstGeom>
          <a:effectLst>
            <a:glow rad="12700">
              <a:schemeClr val="bg2">
                <a:lumMod val="90000"/>
              </a:schemeClr>
            </a:glow>
          </a:effectLst>
        </p:spPr>
      </p:pic>
      <p:pic>
        <p:nvPicPr>
          <p:cNvPr id="23" name="Graphic 22" descr="Badge 6 outline">
            <a:extLst>
              <a:ext uri="{FF2B5EF4-FFF2-40B4-BE49-F238E27FC236}">
                <a16:creationId xmlns:a16="http://schemas.microsoft.com/office/drawing/2014/main" id="{6E9C4BCE-78A9-3D1B-9D7D-C97E89BBF9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56180" y="4355630"/>
            <a:ext cx="548640" cy="548640"/>
          </a:xfrm>
          <a:prstGeom prst="rect">
            <a:avLst/>
          </a:prstGeom>
          <a:effectLst>
            <a:glow rad="12700">
              <a:schemeClr val="bg2">
                <a:lumMod val="90000"/>
              </a:schemeClr>
            </a:glo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6A3759-48EF-0F6D-ACD2-475DE2E6D30A}"/>
              </a:ext>
            </a:extLst>
          </p:cNvPr>
          <p:cNvSpPr txBox="1"/>
          <p:nvPr/>
        </p:nvSpPr>
        <p:spPr>
          <a:xfrm>
            <a:off x="1136333" y="302016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drift accuracy score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drift accuracy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drift confirmed</a:t>
            </a:r>
          </a:p>
        </p:txBody>
      </p:sp>
      <p:pic>
        <p:nvPicPr>
          <p:cNvPr id="31" name="Graphic 30" descr="Badge 7 outline">
            <a:extLst>
              <a:ext uri="{FF2B5EF4-FFF2-40B4-BE49-F238E27FC236}">
                <a16:creationId xmlns:a16="http://schemas.microsoft.com/office/drawing/2014/main" id="{5ED908E7-31D0-2818-0E1E-9F6327AA42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56180" y="5240086"/>
            <a:ext cx="548640" cy="548640"/>
          </a:xfrm>
          <a:prstGeom prst="rect">
            <a:avLst/>
          </a:prstGeom>
          <a:effectLst>
            <a:glow rad="12700">
              <a:schemeClr val="bg2">
                <a:lumMod val="90000"/>
              </a:schemeClr>
            </a:glow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93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BF12BE-2F01-E64F-0818-0079DED18B6D}"/>
              </a:ext>
            </a:extLst>
          </p:cNvPr>
          <p:cNvSpPr txBox="1"/>
          <p:nvPr/>
        </p:nvSpPr>
        <p:spPr>
          <a:xfrm>
            <a:off x="6096000" y="4395323"/>
            <a:ext cx="3025773" cy="369332"/>
          </a:xfrm>
          <a:prstGeom prst="rect">
            <a:avLst/>
          </a:prstGeom>
          <a:noFill/>
          <a:ln w="28575">
            <a:solidFill>
              <a:srgbClr val="DE8A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model drift is indicated</a:t>
            </a:r>
          </a:p>
        </p:txBody>
      </p:sp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2A798227-4BC4-C35E-8E5B-841F66CEF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4725" y="4193381"/>
            <a:ext cx="571274" cy="571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523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Does our approach work?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5407025" y="328610"/>
            <a:ext cx="6620230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5407025" y="471486"/>
            <a:ext cx="6620228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B1EF9EE-FF64-3C5C-2A45-083722632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79259"/>
              </p:ext>
            </p:extLst>
          </p:nvPr>
        </p:nvGraphicFramePr>
        <p:xfrm>
          <a:off x="1524000" y="1621158"/>
          <a:ext cx="9144000" cy="170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9772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639004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42145043"/>
                    </a:ext>
                  </a:extLst>
                </a:gridCol>
              </a:tblGrid>
              <a:tr h="56056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8A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model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2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model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2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640127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CIFAR-10</a:t>
                      </a:r>
                    </a:p>
                  </a:txBody>
                  <a:tcPr anchor="ctr">
                    <a:solidFill>
                      <a:srgbClr val="8726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0.5738</a:t>
                      </a:r>
                    </a:p>
                  </a:txBody>
                  <a:tcPr>
                    <a:solidFill>
                      <a:srgbClr val="EDEA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0.5969</a:t>
                      </a:r>
                    </a:p>
                  </a:txBody>
                  <a:tcPr>
                    <a:solidFill>
                      <a:srgbClr val="EDEA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691467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EMNIST</a:t>
                      </a:r>
                    </a:p>
                  </a:txBody>
                  <a:tcPr anchor="ctr">
                    <a:solidFill>
                      <a:srgbClr val="8726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0.8200</a:t>
                      </a:r>
                    </a:p>
                  </a:txBody>
                  <a:tcPr>
                    <a:solidFill>
                      <a:srgbClr val="DED9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0.8246</a:t>
                      </a:r>
                    </a:p>
                  </a:txBody>
                  <a:tcPr>
                    <a:solidFill>
                      <a:srgbClr val="DE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689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8CCC24-E4A5-3022-A58E-648D51CD8991}"/>
              </a:ext>
            </a:extLst>
          </p:cNvPr>
          <p:cNvSpPr txBox="1"/>
          <p:nvPr/>
        </p:nvSpPr>
        <p:spPr>
          <a:xfrm>
            <a:off x="1524000" y="3336536"/>
            <a:ext cx="4413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**results collected using an average of three tests from our  </a:t>
            </a:r>
            <a:r>
              <a:rPr lang="en-US" sz="700" b="0" dirty="0">
                <a:solidFill>
                  <a:srgbClr val="86AEF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published </a:t>
            </a:r>
            <a:r>
              <a:rPr lang="en-US" sz="700" b="0" dirty="0" err="1">
                <a:solidFill>
                  <a:srgbClr val="86AEF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sz="700" b="0" dirty="0">
                <a:solidFill>
                  <a:srgbClr val="86AEF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notebook</a:t>
            </a:r>
            <a:r>
              <a:rPr lang="en-US" sz="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en-US" sz="7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504B56-8341-C4E2-E2D6-05D97072E69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608887" y="3314978"/>
            <a:ext cx="0" cy="1080345"/>
          </a:xfrm>
          <a:prstGeom prst="straightConnector1">
            <a:avLst/>
          </a:prstGeom>
          <a:ln w="28575">
            <a:solidFill>
              <a:srgbClr val="DE8A9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5F103-026E-C573-7A69-29706B23BB84}"/>
              </a:ext>
            </a:extLst>
          </p:cNvPr>
          <p:cNvSpPr/>
          <p:nvPr/>
        </p:nvSpPr>
        <p:spPr>
          <a:xfrm rot="2780513">
            <a:off x="7021130" y="5193567"/>
            <a:ext cx="401216" cy="2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F29A2988-1CD6-0DAC-A627-E316F50B1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4647" y="4142847"/>
            <a:ext cx="531430" cy="5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D498DC-BE37-57BC-DA24-587ACBE9B2B2}"/>
              </a:ext>
            </a:extLst>
          </p:cNvPr>
          <p:cNvSpPr txBox="1"/>
          <p:nvPr/>
        </p:nvSpPr>
        <p:spPr>
          <a:xfrm>
            <a:off x="4940950" y="4525325"/>
            <a:ext cx="4208638" cy="369332"/>
          </a:xfrm>
          <a:prstGeom prst="rect">
            <a:avLst/>
          </a:prstGeom>
          <a:noFill/>
          <a:ln w="28575">
            <a:solidFill>
              <a:srgbClr val="DE8A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drift acc  &lt;&lt;  base drift acc</a:t>
            </a:r>
          </a:p>
        </p:txBody>
      </p:sp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AD81DF9B-1B0D-B6B6-56E1-D497440D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1840" y="4152444"/>
            <a:ext cx="588796" cy="640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523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Does our approach work?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5407025" y="328610"/>
            <a:ext cx="6620230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5407025" y="471486"/>
            <a:ext cx="6620228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B1EF9EE-FF64-3C5C-2A45-083722632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92784"/>
              </p:ext>
            </p:extLst>
          </p:nvPr>
        </p:nvGraphicFramePr>
        <p:xfrm>
          <a:off x="1387930" y="1638933"/>
          <a:ext cx="9416140" cy="185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8">
                  <a:extLst>
                    <a:ext uri="{9D8B030D-6E8A-4147-A177-3AD203B41FA5}">
                      <a16:colId xmlns:a16="http://schemas.microsoft.com/office/drawing/2014/main" val="389772055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1443558532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2638710107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941761096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1914139561"/>
                    </a:ext>
                  </a:extLst>
                </a:gridCol>
              </a:tblGrid>
              <a:tr h="5605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**results using our  </a:t>
                      </a:r>
                      <a:r>
                        <a:rPr lang="en-US" sz="1400" b="0" dirty="0">
                          <a:solidFill>
                            <a:srgbClr val="86AEF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published Jupyter notebook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E8A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with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gray data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2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with production gray data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26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with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gray data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26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with production gray data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2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640127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CIFAR-10</a:t>
                      </a:r>
                    </a:p>
                  </a:txBody>
                  <a:tcPr anchor="ctr">
                    <a:solidFill>
                      <a:srgbClr val="8726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>
                    <a:solidFill>
                      <a:srgbClr val="EDEA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0.6666</a:t>
                      </a:r>
                    </a:p>
                  </a:txBody>
                  <a:tcPr>
                    <a:solidFill>
                      <a:srgbClr val="EDEA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>
                    <a:solidFill>
                      <a:srgbClr val="EDEA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0.3611</a:t>
                      </a:r>
                    </a:p>
                  </a:txBody>
                  <a:tcPr>
                    <a:solidFill>
                      <a:srgbClr val="EDEA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691467"/>
                  </a:ext>
                </a:extLst>
              </a:tr>
              <a:tr h="5605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EMNIST</a:t>
                      </a:r>
                    </a:p>
                  </a:txBody>
                  <a:tcPr anchor="ctr">
                    <a:solidFill>
                      <a:srgbClr val="8726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>
                    <a:solidFill>
                      <a:srgbClr val="DED9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0.5352</a:t>
                      </a:r>
                    </a:p>
                  </a:txBody>
                  <a:tcPr>
                    <a:solidFill>
                      <a:srgbClr val="DED9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0.9516</a:t>
                      </a:r>
                    </a:p>
                  </a:txBody>
                  <a:tcPr>
                    <a:solidFill>
                      <a:srgbClr val="DED9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0.1713</a:t>
                      </a:r>
                    </a:p>
                  </a:txBody>
                  <a:tcPr>
                    <a:solidFill>
                      <a:srgbClr val="DE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6895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F56237-0A51-58D1-D14A-3D428449147E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5150222" y="3491585"/>
            <a:ext cx="1895047" cy="1033740"/>
          </a:xfrm>
          <a:prstGeom prst="straightConnector1">
            <a:avLst/>
          </a:prstGeom>
          <a:ln w="28575">
            <a:solidFill>
              <a:srgbClr val="01206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36FF-EF40-A17E-91E2-99D67B71DF49}"/>
              </a:ext>
            </a:extLst>
          </p:cNvPr>
          <p:cNvSpPr/>
          <p:nvPr/>
        </p:nvSpPr>
        <p:spPr>
          <a:xfrm>
            <a:off x="3275702" y="1638933"/>
            <a:ext cx="3749040" cy="1852652"/>
          </a:xfrm>
          <a:prstGeom prst="rect">
            <a:avLst/>
          </a:prstGeom>
          <a:noFill/>
          <a:ln w="28575">
            <a:solidFill>
              <a:srgbClr val="01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B44E79-8E21-C021-03E2-E9F388F71FA1}"/>
              </a:ext>
            </a:extLst>
          </p:cNvPr>
          <p:cNvSpPr txBox="1"/>
          <p:nvPr/>
        </p:nvSpPr>
        <p:spPr>
          <a:xfrm>
            <a:off x="3275702" y="1195853"/>
            <a:ext cx="3749040" cy="338554"/>
          </a:xfrm>
          <a:prstGeom prst="rect">
            <a:avLst/>
          </a:prstGeom>
          <a:noFill/>
          <a:ln w="28575">
            <a:solidFill>
              <a:srgbClr val="01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Membership Inference Attacks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CB20C1-2720-9050-69F1-0360516E777A}"/>
              </a:ext>
            </a:extLst>
          </p:cNvPr>
          <p:cNvCxnSpPr>
            <a:cxnSpLocks/>
            <a:stCxn id="10" idx="0"/>
            <a:endCxn id="17" idx="2"/>
          </p:cNvCxnSpPr>
          <p:nvPr/>
        </p:nvCxnSpPr>
        <p:spPr>
          <a:xfrm flipV="1">
            <a:off x="7045269" y="3491585"/>
            <a:ext cx="1883851" cy="1033740"/>
          </a:xfrm>
          <a:prstGeom prst="straightConnector1">
            <a:avLst/>
          </a:prstGeom>
          <a:ln w="28575">
            <a:solidFill>
              <a:srgbClr val="86AEF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74F83FE-B4A1-6176-C52B-1AA44F519496}"/>
              </a:ext>
            </a:extLst>
          </p:cNvPr>
          <p:cNvSpPr txBox="1"/>
          <p:nvPr/>
        </p:nvSpPr>
        <p:spPr>
          <a:xfrm>
            <a:off x="5876484" y="4899548"/>
            <a:ext cx="2356232" cy="369332"/>
          </a:xfrm>
          <a:prstGeom prst="rect">
            <a:avLst/>
          </a:prstGeom>
          <a:noFill/>
          <a:ln w="28575">
            <a:solidFill>
              <a:srgbClr val="DE8A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drift detected</a:t>
            </a:r>
          </a:p>
        </p:txBody>
      </p:sp>
      <p:pic>
        <p:nvPicPr>
          <p:cNvPr id="67" name="Graphic 66" descr="Checkmark with solid fill">
            <a:extLst>
              <a:ext uri="{FF2B5EF4-FFF2-40B4-BE49-F238E27FC236}">
                <a16:creationId xmlns:a16="http://schemas.microsoft.com/office/drawing/2014/main" id="{9DCC77AF-0176-0EB0-4C67-62F018CF5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9176" y="4116053"/>
            <a:ext cx="588796" cy="64008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48E6F45-29FD-A916-CFF9-D3E7B3544252}"/>
              </a:ext>
            </a:extLst>
          </p:cNvPr>
          <p:cNvSpPr/>
          <p:nvPr/>
        </p:nvSpPr>
        <p:spPr>
          <a:xfrm rot="2780513">
            <a:off x="4554655" y="4302667"/>
            <a:ext cx="280852" cy="177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E06CE-2EBF-48E6-0F7F-C8445DF36229}"/>
              </a:ext>
            </a:extLst>
          </p:cNvPr>
          <p:cNvSpPr txBox="1"/>
          <p:nvPr/>
        </p:nvSpPr>
        <p:spPr>
          <a:xfrm>
            <a:off x="1387930" y="3486891"/>
            <a:ext cx="4413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**results collected using an average of three tests from our  </a:t>
            </a:r>
            <a:r>
              <a:rPr lang="en-US" sz="700" b="0" dirty="0">
                <a:solidFill>
                  <a:srgbClr val="86AEF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published </a:t>
            </a:r>
            <a:r>
              <a:rPr lang="en-US" sz="700" b="0" dirty="0" err="1">
                <a:solidFill>
                  <a:srgbClr val="86AEF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US" sz="700" b="0" dirty="0">
                <a:solidFill>
                  <a:srgbClr val="86AEF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notebook</a:t>
            </a:r>
            <a:r>
              <a:rPr lang="en-US" sz="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en-US" sz="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5ABCA-66E6-28F9-A765-3CADB5E337F7}"/>
              </a:ext>
            </a:extLst>
          </p:cNvPr>
          <p:cNvSpPr/>
          <p:nvPr/>
        </p:nvSpPr>
        <p:spPr>
          <a:xfrm>
            <a:off x="7054600" y="1638933"/>
            <a:ext cx="3749040" cy="1852652"/>
          </a:xfrm>
          <a:prstGeom prst="rect">
            <a:avLst/>
          </a:prstGeom>
          <a:noFill/>
          <a:ln w="28575">
            <a:solidFill>
              <a:srgbClr val="86A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DF0AD-83D3-EEE5-2535-9325C66EC976}"/>
              </a:ext>
            </a:extLst>
          </p:cNvPr>
          <p:cNvSpPr txBox="1"/>
          <p:nvPr/>
        </p:nvSpPr>
        <p:spPr>
          <a:xfrm>
            <a:off x="7054600" y="1195853"/>
            <a:ext cx="3749040" cy="338554"/>
          </a:xfrm>
          <a:prstGeom prst="rect">
            <a:avLst/>
          </a:prstGeom>
          <a:noFill/>
          <a:ln w="28575">
            <a:solidFill>
              <a:srgbClr val="86AE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Membership Inference Attacks</a:t>
            </a:r>
          </a:p>
        </p:txBody>
      </p:sp>
    </p:spTree>
    <p:extLst>
      <p:ext uri="{BB962C8B-B14F-4D97-AF65-F5344CB8AC3E}">
        <p14:creationId xmlns:p14="http://schemas.microsoft.com/office/powerpoint/2010/main" val="389280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1615779" y="148320"/>
            <a:ext cx="896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What is the future direction with this method?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10688933" y="328610"/>
            <a:ext cx="1338321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10688930" y="471486"/>
            <a:ext cx="1338321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EA2FB0-FC39-1162-1E1A-1A6F82E28B92}"/>
              </a:ext>
            </a:extLst>
          </p:cNvPr>
          <p:cNvSpPr txBox="1"/>
          <p:nvPr/>
        </p:nvSpPr>
        <p:spPr>
          <a:xfrm>
            <a:off x="833903" y="4340563"/>
            <a:ext cx="435201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→ Mitigation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drift in a model and recover from drift with an updated model</a:t>
            </a:r>
          </a:p>
        </p:txBody>
      </p:sp>
      <p:pic>
        <p:nvPicPr>
          <p:cNvPr id="1026" name="Picture 2" descr="How To Improve Machine Learning Model Performance: Five Ways">
            <a:extLst>
              <a:ext uri="{FF2B5EF4-FFF2-40B4-BE49-F238E27FC236}">
                <a16:creationId xmlns:a16="http://schemas.microsoft.com/office/drawing/2014/main" id="{BDFCC79E-D590-D765-4E25-118158802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r="12104"/>
          <a:stretch/>
        </p:blipFill>
        <p:spPr bwMode="auto">
          <a:xfrm>
            <a:off x="1424180" y="1348021"/>
            <a:ext cx="3171463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gmentation results for satellite images from our dataset part 1 [23 ...">
            <a:extLst>
              <a:ext uri="{FF2B5EF4-FFF2-40B4-BE49-F238E27FC236}">
                <a16:creationId xmlns:a16="http://schemas.microsoft.com/office/drawing/2014/main" id="{3C433C64-9AC4-9D13-09C4-8B4AE994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45" y="1290972"/>
            <a:ext cx="3171463" cy="24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00E3DE2-D00B-752D-2475-1B04ACA4301D}"/>
              </a:ext>
            </a:extLst>
          </p:cNvPr>
          <p:cNvSpPr txBox="1"/>
          <p:nvPr/>
        </p:nvSpPr>
        <p:spPr>
          <a:xfrm>
            <a:off x="7322664" y="4340563"/>
            <a:ext cx="403542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 Imagery Datasets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drift in a model that operates on overhead imagery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9CEF7F-8463-A56B-B472-869B74723CD8}"/>
              </a:ext>
            </a:extLst>
          </p:cNvPr>
          <p:cNvCxnSpPr>
            <a:cxnSpLocks/>
          </p:cNvCxnSpPr>
          <p:nvPr/>
        </p:nvCxnSpPr>
        <p:spPr>
          <a:xfrm>
            <a:off x="6096000" y="914400"/>
            <a:ext cx="0" cy="5116010"/>
          </a:xfrm>
          <a:prstGeom prst="line">
            <a:avLst/>
          </a:prstGeom>
          <a:ln w="28575">
            <a:solidFill>
              <a:srgbClr val="D2CB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20D8881-5F33-7C88-B630-5065155A7511}"/>
              </a:ext>
            </a:extLst>
          </p:cNvPr>
          <p:cNvSpPr/>
          <p:nvPr/>
        </p:nvSpPr>
        <p:spPr>
          <a:xfrm>
            <a:off x="164746" y="328610"/>
            <a:ext cx="1338321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8FAB087-A563-C209-61E1-1FB58B7DC2D4}"/>
              </a:ext>
            </a:extLst>
          </p:cNvPr>
          <p:cNvSpPr/>
          <p:nvPr/>
        </p:nvSpPr>
        <p:spPr>
          <a:xfrm>
            <a:off x="164743" y="471486"/>
            <a:ext cx="1338321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81AC3D-7F95-A66E-BFFF-E1FF12DB388B}"/>
              </a:ext>
            </a:extLst>
          </p:cNvPr>
          <p:cNvSpPr txBox="1"/>
          <p:nvPr/>
        </p:nvSpPr>
        <p:spPr>
          <a:xfrm>
            <a:off x="5796280" y="6459963"/>
            <a:ext cx="632183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images from </a:t>
            </a:r>
            <a:r>
              <a:rPr lang="en-US" sz="800" dirty="0">
                <a:solidFill>
                  <a:srgbClr val="D2CBAE"/>
                </a:solidFill>
              </a:rPr>
              <a:t>https://www.researchgate.net/figure/Segmentation-results-for-satellite-images-from-our-dataset-part-1-23-different_fig2_347844387</a:t>
            </a:r>
          </a:p>
          <a:p>
            <a:pPr algn="r"/>
            <a:r>
              <a:rPr lang="en-US" sz="800" dirty="0">
                <a:solidFill>
                  <a:schemeClr val="bg1"/>
                </a:solidFill>
              </a:rPr>
              <a:t>and </a:t>
            </a:r>
            <a:r>
              <a:rPr lang="en-US" sz="800" dirty="0">
                <a:solidFill>
                  <a:srgbClr val="D2CBAE"/>
                </a:solidFill>
              </a:rPr>
              <a:t>https://www.anolytics.ai/blog/how-to-improve-machine-learning-model-performance/</a:t>
            </a:r>
          </a:p>
        </p:txBody>
      </p:sp>
    </p:spTree>
    <p:extLst>
      <p:ext uri="{BB962C8B-B14F-4D97-AF65-F5344CB8AC3E}">
        <p14:creationId xmlns:p14="http://schemas.microsoft.com/office/powerpoint/2010/main" val="427159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60299-339F-4781-828A-6B42DDF1BDF2}"/>
              </a:ext>
            </a:extLst>
          </p:cNvPr>
          <p:cNvSpPr/>
          <p:nvPr/>
        </p:nvSpPr>
        <p:spPr>
          <a:xfrm>
            <a:off x="0" y="712633"/>
            <a:ext cx="12192000" cy="5578822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444D5-8551-9D7A-61D0-8E240712BCC3}"/>
              </a:ext>
            </a:extLst>
          </p:cNvPr>
          <p:cNvSpPr txBox="1"/>
          <p:nvPr/>
        </p:nvSpPr>
        <p:spPr>
          <a:xfrm>
            <a:off x="73887" y="148320"/>
            <a:ext cx="381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4092C-B489-3146-7A6F-EF2EE9AA4378}"/>
              </a:ext>
            </a:extLst>
          </p:cNvPr>
          <p:cNvSpPr txBox="1"/>
          <p:nvPr/>
        </p:nvSpPr>
        <p:spPr>
          <a:xfrm>
            <a:off x="457200" y="648564"/>
            <a:ext cx="5510784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Model Drift?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Importance of Model Drift Detection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of Our Approach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Gray Data Definition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Membership Inference Definition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 1-2: Model Creation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 3-4: Gray Data Generation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 5-6: Membership Inference Attacks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7: Model Drift Detection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Recent Results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Future Direction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EF6BA-17AD-7C5B-7E4E-CE3750CAD6FD}"/>
              </a:ext>
            </a:extLst>
          </p:cNvPr>
          <p:cNvSpPr txBox="1"/>
          <p:nvPr/>
        </p:nvSpPr>
        <p:spPr>
          <a:xfrm>
            <a:off x="6224018" y="648564"/>
            <a:ext cx="5510784" cy="571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…………………………………….……3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…………………………………….……4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…………………………………….……5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………………………………………….6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………………………………………….7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………………………………………….8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………………………………………….9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…………………………………………10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…………………………………………11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………………………………………….12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………………………………………….13</a:t>
            </a:r>
          </a:p>
        </p:txBody>
      </p:sp>
      <p:pic>
        <p:nvPicPr>
          <p:cNvPr id="3" name="Picture 2" descr="CTC_verB_color.jpg">
            <a:extLst>
              <a:ext uri="{FF2B5EF4-FFF2-40B4-BE49-F238E27FC236}">
                <a16:creationId xmlns:a16="http://schemas.microsoft.com/office/drawing/2014/main" id="{4F87E7FD-C678-C3EA-61C1-0AD5437C3FD5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0597920" y="6352311"/>
            <a:ext cx="1530072" cy="451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5D0B36-E2EE-B31D-61CD-A482ACA167FD}"/>
              </a:ext>
            </a:extLst>
          </p:cNvPr>
          <p:cNvSpPr txBox="1"/>
          <p:nvPr/>
        </p:nvSpPr>
        <p:spPr>
          <a:xfrm>
            <a:off x="64008" y="6424213"/>
            <a:ext cx="466920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any header to navigate to the slide</a:t>
            </a:r>
          </a:p>
        </p:txBody>
      </p:sp>
    </p:spTree>
    <p:extLst>
      <p:ext uri="{BB962C8B-B14F-4D97-AF65-F5344CB8AC3E}">
        <p14:creationId xmlns:p14="http://schemas.microsoft.com/office/powerpoint/2010/main" val="181711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4F8065-D339-2EC9-A00D-3E3B553EA8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20869" y="2098559"/>
            <a:ext cx="1162978" cy="1126951"/>
          </a:xfrm>
          <a:prstGeom prst="bentConnector3">
            <a:avLst/>
          </a:prstGeom>
          <a:ln w="28575">
            <a:solidFill>
              <a:srgbClr val="D2CBA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427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What is Model Drift?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22410C-E278-06E2-7AA5-E4B36CC30163}"/>
              </a:ext>
            </a:extLst>
          </p:cNvPr>
          <p:cNvSpPr/>
          <p:nvPr/>
        </p:nvSpPr>
        <p:spPr>
          <a:xfrm>
            <a:off x="4270159" y="328610"/>
            <a:ext cx="7757096" cy="104776"/>
          </a:xfrm>
          <a:custGeom>
            <a:avLst/>
            <a:gdLst>
              <a:gd name="connsiteX0" fmla="*/ 0 w 7757096"/>
              <a:gd name="connsiteY0" fmla="*/ 0 h 104776"/>
              <a:gd name="connsiteX1" fmla="*/ 7757096 w 7757096"/>
              <a:gd name="connsiteY1" fmla="*/ 0 h 104776"/>
              <a:gd name="connsiteX2" fmla="*/ 7757096 w 7757096"/>
              <a:gd name="connsiteY2" fmla="*/ 104776 h 104776"/>
              <a:gd name="connsiteX3" fmla="*/ 0 w 7757096"/>
              <a:gd name="connsiteY3" fmla="*/ 104776 h 104776"/>
              <a:gd name="connsiteX4" fmla="*/ 0 w 7757096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7096" h="104776">
                <a:moveTo>
                  <a:pt x="0" y="0"/>
                </a:moveTo>
                <a:lnTo>
                  <a:pt x="7757096" y="0"/>
                </a:lnTo>
                <a:lnTo>
                  <a:pt x="7757096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C4C1531-1C47-9B99-1311-B7B61F51ACF2}"/>
              </a:ext>
            </a:extLst>
          </p:cNvPr>
          <p:cNvSpPr/>
          <p:nvPr/>
        </p:nvSpPr>
        <p:spPr>
          <a:xfrm>
            <a:off x="4270159" y="471486"/>
            <a:ext cx="7757094" cy="104776"/>
          </a:xfrm>
          <a:custGeom>
            <a:avLst/>
            <a:gdLst>
              <a:gd name="connsiteX0" fmla="*/ 0 w 7757094"/>
              <a:gd name="connsiteY0" fmla="*/ 0 h 104776"/>
              <a:gd name="connsiteX1" fmla="*/ 7757094 w 7757094"/>
              <a:gd name="connsiteY1" fmla="*/ 0 h 104776"/>
              <a:gd name="connsiteX2" fmla="*/ 7757094 w 7757094"/>
              <a:gd name="connsiteY2" fmla="*/ 104776 h 104776"/>
              <a:gd name="connsiteX3" fmla="*/ 0 w 7757094"/>
              <a:gd name="connsiteY3" fmla="*/ 104776 h 104776"/>
              <a:gd name="connsiteX4" fmla="*/ 0 w 7757094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7094" h="104776">
                <a:moveTo>
                  <a:pt x="0" y="0"/>
                </a:moveTo>
                <a:lnTo>
                  <a:pt x="7757094" y="0"/>
                </a:lnTo>
                <a:lnTo>
                  <a:pt x="7757094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D83C4-FEDD-9C28-599D-6C12470D10A0}"/>
              </a:ext>
            </a:extLst>
          </p:cNvPr>
          <p:cNvSpPr txBox="1"/>
          <p:nvPr/>
        </p:nvSpPr>
        <p:spPr>
          <a:xfrm>
            <a:off x="1259888" y="1437597"/>
            <a:ext cx="9744229" cy="457200"/>
          </a:xfrm>
          <a:prstGeom prst="rect">
            <a:avLst/>
          </a:prstGeom>
          <a:noFill/>
          <a:ln w="28575">
            <a:solidFill>
              <a:srgbClr val="D2CBAE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61BE2-FF5A-3553-DD84-98192CC78B7C}"/>
              </a:ext>
            </a:extLst>
          </p:cNvPr>
          <p:cNvSpPr txBox="1"/>
          <p:nvPr/>
        </p:nvSpPr>
        <p:spPr>
          <a:xfrm>
            <a:off x="1259888" y="3498155"/>
            <a:ext cx="4132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Drift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occurs when the data changes from original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D02544-469E-D1C4-6A94-0341508738CF}"/>
              </a:ext>
            </a:extLst>
          </p:cNvPr>
          <p:cNvSpPr txBox="1"/>
          <p:nvPr/>
        </p:nvSpPr>
        <p:spPr>
          <a:xfrm>
            <a:off x="1813959" y="4359821"/>
            <a:ext cx="3460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e.g., a model will be provided with entirely new data that it has not yet seen.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4D4E7-B298-EAA3-2947-B64127C4F50E}"/>
              </a:ext>
            </a:extLst>
          </p:cNvPr>
          <p:cNvCxnSpPr>
            <a:cxnSpLocks/>
          </p:cNvCxnSpPr>
          <p:nvPr/>
        </p:nvCxnSpPr>
        <p:spPr>
          <a:xfrm rot="5400000">
            <a:off x="3308152" y="2098559"/>
            <a:ext cx="1162978" cy="1126951"/>
          </a:xfrm>
          <a:prstGeom prst="bentConnector3">
            <a:avLst/>
          </a:prstGeom>
          <a:ln w="28575">
            <a:solidFill>
              <a:srgbClr val="D2CBA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10D2D9-9BD1-854E-A144-075DEB1475BA}"/>
              </a:ext>
            </a:extLst>
          </p:cNvPr>
          <p:cNvSpPr txBox="1"/>
          <p:nvPr/>
        </p:nvSpPr>
        <p:spPr>
          <a:xfrm>
            <a:off x="1270209" y="1447992"/>
            <a:ext cx="974422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Drift 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performance of a machine learning model worsens over 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82B50F-85BC-570B-BE13-F30F99F18839}"/>
              </a:ext>
            </a:extLst>
          </p:cNvPr>
          <p:cNvSpPr/>
          <p:nvPr/>
        </p:nvSpPr>
        <p:spPr>
          <a:xfrm>
            <a:off x="1213219" y="3436232"/>
            <a:ext cx="4276171" cy="1961885"/>
          </a:xfrm>
          <a:prstGeom prst="rect">
            <a:avLst/>
          </a:prstGeom>
          <a:noFill/>
          <a:ln w="28575">
            <a:solidFill>
              <a:srgbClr val="D2CBA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397D0B-54E1-3B2D-E6CE-253F574BB5DF}"/>
              </a:ext>
            </a:extLst>
          </p:cNvPr>
          <p:cNvSpPr txBox="1"/>
          <p:nvPr/>
        </p:nvSpPr>
        <p:spPr>
          <a:xfrm>
            <a:off x="7393056" y="3501973"/>
            <a:ext cx="4132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Drift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occurs when the model’s awareness of a certain feature changes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90B7F-7B78-51F2-3014-D2B7A44C2655}"/>
              </a:ext>
            </a:extLst>
          </p:cNvPr>
          <p:cNvSpPr txBox="1"/>
          <p:nvPr/>
        </p:nvSpPr>
        <p:spPr>
          <a:xfrm>
            <a:off x="7947127" y="4363639"/>
            <a:ext cx="3460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e.g., the data given to the model will be perturbed or manipulated in some way.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95AF31-BB33-2AC8-61B6-535C87ACDA93}"/>
              </a:ext>
            </a:extLst>
          </p:cNvPr>
          <p:cNvSpPr/>
          <p:nvPr/>
        </p:nvSpPr>
        <p:spPr>
          <a:xfrm>
            <a:off x="7296110" y="3436232"/>
            <a:ext cx="4276171" cy="1961885"/>
          </a:xfrm>
          <a:prstGeom prst="rect">
            <a:avLst/>
          </a:prstGeom>
          <a:noFill/>
          <a:ln w="28575">
            <a:solidFill>
              <a:srgbClr val="D2CBA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2D1BE7-FA0A-6EF8-D7B5-3E78CEA91C90}"/>
              </a:ext>
            </a:extLst>
          </p:cNvPr>
          <p:cNvGrpSpPr/>
          <p:nvPr/>
        </p:nvGrpSpPr>
        <p:grpSpPr>
          <a:xfrm>
            <a:off x="6921371" y="4078396"/>
            <a:ext cx="749478" cy="749478"/>
            <a:chOff x="8491095" y="3107936"/>
            <a:chExt cx="749478" cy="74947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3620AA-9D6B-BF99-E135-BD07C00DBE72}"/>
                </a:ext>
              </a:extLst>
            </p:cNvPr>
            <p:cNvSpPr/>
            <p:nvPr/>
          </p:nvSpPr>
          <p:spPr>
            <a:xfrm>
              <a:off x="8491095" y="3107936"/>
              <a:ext cx="749478" cy="749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25BB5DD-12D7-42E9-D9B1-DCF7CDFBC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1095" y="3107936"/>
              <a:ext cx="749478" cy="749478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9FEE2D-D8BF-FCF3-B79E-CE9C8DD505BE}"/>
              </a:ext>
            </a:extLst>
          </p:cNvPr>
          <p:cNvGrpSpPr/>
          <p:nvPr/>
        </p:nvGrpSpPr>
        <p:grpSpPr>
          <a:xfrm>
            <a:off x="849772" y="4078396"/>
            <a:ext cx="749478" cy="798598"/>
            <a:chOff x="1064481" y="2388918"/>
            <a:chExt cx="749478" cy="7985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6CDE59-6E4A-A6C1-E83A-8D0CDA2C65C4}"/>
                </a:ext>
              </a:extLst>
            </p:cNvPr>
            <p:cNvSpPr/>
            <p:nvPr/>
          </p:nvSpPr>
          <p:spPr>
            <a:xfrm>
              <a:off x="1064481" y="2388918"/>
              <a:ext cx="749478" cy="798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BD8379-F764-A65B-46D7-9D72F773F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481" y="2425515"/>
              <a:ext cx="749478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8DA2192-B284-6892-72B5-A899C694E6B9}"/>
              </a:ext>
            </a:extLst>
          </p:cNvPr>
          <p:cNvSpPr txBox="1"/>
          <p:nvPr/>
        </p:nvSpPr>
        <p:spPr>
          <a:xfrm>
            <a:off x="7448913" y="6583073"/>
            <a:ext cx="4669200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images from </a:t>
            </a:r>
            <a:r>
              <a:rPr lang="en-US" sz="800" dirty="0">
                <a:solidFill>
                  <a:srgbClr val="D2CBAE"/>
                </a:solidFill>
              </a:rPr>
              <a:t>https://www.flaticon.com/free-icons</a:t>
            </a:r>
          </a:p>
        </p:txBody>
      </p:sp>
    </p:spTree>
    <p:extLst>
      <p:ext uri="{BB962C8B-B14F-4D97-AF65-F5344CB8AC3E}">
        <p14:creationId xmlns:p14="http://schemas.microsoft.com/office/powerpoint/2010/main" val="27517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682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Why is this important?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EA2FB0-FC39-1162-1E1A-1A6F82E28B92}"/>
              </a:ext>
            </a:extLst>
          </p:cNvPr>
          <p:cNvSpPr txBox="1"/>
          <p:nvPr/>
        </p:nvSpPr>
        <p:spPr>
          <a:xfrm>
            <a:off x="864909" y="2496902"/>
            <a:ext cx="305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information is a constant in real-world 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21EB0-6EB8-DAFE-A16E-92D36DAD1556}"/>
              </a:ext>
            </a:extLst>
          </p:cNvPr>
          <p:cNvSpPr txBox="1"/>
          <p:nvPr/>
        </p:nvSpPr>
        <p:spPr>
          <a:xfrm>
            <a:off x="5796280" y="6459963"/>
            <a:ext cx="632183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images from </a:t>
            </a:r>
            <a:r>
              <a:rPr lang="en-US" sz="800" dirty="0">
                <a:solidFill>
                  <a:srgbClr val="D2CBAE"/>
                </a:solidFill>
              </a:rPr>
              <a:t>https://mymodernmet.com/navid-baraty-nyc-intersections</a:t>
            </a:r>
          </a:p>
          <a:p>
            <a:pPr algn="r"/>
            <a:r>
              <a:rPr lang="en-US" sz="800" dirty="0">
                <a:solidFill>
                  <a:schemeClr val="bg1"/>
                </a:solidFill>
              </a:rPr>
              <a:t>and </a:t>
            </a:r>
            <a:r>
              <a:rPr lang="en-US" sz="800" dirty="0">
                <a:solidFill>
                  <a:srgbClr val="D2CBAE"/>
                </a:solidFill>
              </a:rPr>
              <a:t>https://www.bing.com/images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10787-B073-A75F-3A65-5D74E5DA4989}"/>
              </a:ext>
            </a:extLst>
          </p:cNvPr>
          <p:cNvSpPr txBox="1"/>
          <p:nvPr/>
        </p:nvSpPr>
        <p:spPr>
          <a:xfrm>
            <a:off x="4522289" y="3799793"/>
            <a:ext cx="305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a model fails leads to better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12D5C-902F-E793-B42D-A38F6DA6FFAA}"/>
              </a:ext>
            </a:extLst>
          </p:cNvPr>
          <p:cNvSpPr txBox="1"/>
          <p:nvPr/>
        </p:nvSpPr>
        <p:spPr>
          <a:xfrm>
            <a:off x="8179669" y="5102683"/>
            <a:ext cx="305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 model’s performance long-term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057047C-31C5-C726-12AD-74A83A89349A}"/>
              </a:ext>
            </a:extLst>
          </p:cNvPr>
          <p:cNvSpPr/>
          <p:nvPr/>
        </p:nvSpPr>
        <p:spPr>
          <a:xfrm>
            <a:off x="4722495" y="328610"/>
            <a:ext cx="7304759" cy="104776"/>
          </a:xfrm>
          <a:custGeom>
            <a:avLst/>
            <a:gdLst>
              <a:gd name="connsiteX0" fmla="*/ 0 w 7757096"/>
              <a:gd name="connsiteY0" fmla="*/ 0 h 104776"/>
              <a:gd name="connsiteX1" fmla="*/ 7757096 w 7757096"/>
              <a:gd name="connsiteY1" fmla="*/ 0 h 104776"/>
              <a:gd name="connsiteX2" fmla="*/ 7757096 w 7757096"/>
              <a:gd name="connsiteY2" fmla="*/ 104776 h 104776"/>
              <a:gd name="connsiteX3" fmla="*/ 0 w 7757096"/>
              <a:gd name="connsiteY3" fmla="*/ 104776 h 104776"/>
              <a:gd name="connsiteX4" fmla="*/ 0 w 7757096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7096" h="104776">
                <a:moveTo>
                  <a:pt x="0" y="0"/>
                </a:moveTo>
                <a:lnTo>
                  <a:pt x="7757096" y="0"/>
                </a:lnTo>
                <a:lnTo>
                  <a:pt x="7757096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647C9A-7834-BB46-6975-CC6496246B96}"/>
              </a:ext>
            </a:extLst>
          </p:cNvPr>
          <p:cNvSpPr/>
          <p:nvPr/>
        </p:nvSpPr>
        <p:spPr>
          <a:xfrm>
            <a:off x="4722495" y="471486"/>
            <a:ext cx="7304757" cy="104776"/>
          </a:xfrm>
          <a:custGeom>
            <a:avLst/>
            <a:gdLst>
              <a:gd name="connsiteX0" fmla="*/ 0 w 7757094"/>
              <a:gd name="connsiteY0" fmla="*/ 0 h 104776"/>
              <a:gd name="connsiteX1" fmla="*/ 7757094 w 7757094"/>
              <a:gd name="connsiteY1" fmla="*/ 0 h 104776"/>
              <a:gd name="connsiteX2" fmla="*/ 7757094 w 7757094"/>
              <a:gd name="connsiteY2" fmla="*/ 104776 h 104776"/>
              <a:gd name="connsiteX3" fmla="*/ 0 w 7757094"/>
              <a:gd name="connsiteY3" fmla="*/ 104776 h 104776"/>
              <a:gd name="connsiteX4" fmla="*/ 0 w 7757094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7094" h="104776">
                <a:moveTo>
                  <a:pt x="0" y="0"/>
                </a:moveTo>
                <a:lnTo>
                  <a:pt x="7757094" y="0"/>
                </a:lnTo>
                <a:lnTo>
                  <a:pt x="7757094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F69EB52-08BF-A5E8-71C7-9167534E3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19" y="1132571"/>
            <a:ext cx="1841325" cy="12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E4F6DA9B-1637-61B5-1F1F-FB2792E3C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0" t="6411" r="16181" b="25122"/>
          <a:stretch/>
        </p:blipFill>
        <p:spPr bwMode="auto">
          <a:xfrm>
            <a:off x="460727" y="1132571"/>
            <a:ext cx="1841325" cy="12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1EBC7D-1DE7-B7BC-1BEA-5D3B474078C7}"/>
              </a:ext>
            </a:extLst>
          </p:cNvPr>
          <p:cNvSpPr/>
          <p:nvPr/>
        </p:nvSpPr>
        <p:spPr>
          <a:xfrm>
            <a:off x="2177407" y="1570755"/>
            <a:ext cx="427624" cy="336710"/>
          </a:xfrm>
          <a:prstGeom prst="rightArrow">
            <a:avLst/>
          </a:prstGeom>
          <a:solidFill>
            <a:srgbClr val="D2CBA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 descr="Best Final Piece Of The Puzzle Stock Photos, Pictures &amp; Royalty-Free ...">
            <a:extLst>
              <a:ext uri="{FF2B5EF4-FFF2-40B4-BE49-F238E27FC236}">
                <a16:creationId xmlns:a16="http://schemas.microsoft.com/office/drawing/2014/main" id="{28B3DEBB-0B5F-5237-EA40-82E8A171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24" y="2428148"/>
            <a:ext cx="1817551" cy="12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hand shake">
            <a:extLst>
              <a:ext uri="{FF2B5EF4-FFF2-40B4-BE49-F238E27FC236}">
                <a16:creationId xmlns:a16="http://schemas.microsoft.com/office/drawing/2014/main" id="{C148F5B9-AAE6-6BF9-C09B-3D2E8D95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039" y="3725617"/>
            <a:ext cx="1739878" cy="12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2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B4E39-ABC3-6061-597A-4B8AB0FC6BE8}"/>
              </a:ext>
            </a:extLst>
          </p:cNvPr>
          <p:cNvSpPr/>
          <p:nvPr/>
        </p:nvSpPr>
        <p:spPr>
          <a:xfrm>
            <a:off x="3157574" y="328610"/>
            <a:ext cx="8869680" cy="104776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B1873-07D5-68FB-3595-B8288CD84E05}"/>
              </a:ext>
            </a:extLst>
          </p:cNvPr>
          <p:cNvSpPr/>
          <p:nvPr/>
        </p:nvSpPr>
        <p:spPr>
          <a:xfrm>
            <a:off x="3157573" y="471486"/>
            <a:ext cx="8869680" cy="104776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381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Our approach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EEBF5-D2FD-FAAE-DD00-172C8F3FD3AB}"/>
              </a:ext>
            </a:extLst>
          </p:cNvPr>
          <p:cNvGrpSpPr/>
          <p:nvPr/>
        </p:nvGrpSpPr>
        <p:grpSpPr>
          <a:xfrm>
            <a:off x="767002" y="708809"/>
            <a:ext cx="5706319" cy="5335505"/>
            <a:chOff x="6288912" y="724419"/>
            <a:chExt cx="5706319" cy="5335505"/>
          </a:xfrm>
        </p:grpSpPr>
        <p:pic>
          <p:nvPicPr>
            <p:cNvPr id="4" name="Picture 3" descr="Diagram, timeline&#10;&#10;Description automatically generated">
              <a:extLst>
                <a:ext uri="{FF2B5EF4-FFF2-40B4-BE49-F238E27FC236}">
                  <a16:creationId xmlns:a16="http://schemas.microsoft.com/office/drawing/2014/main" id="{FBFD594E-2616-C387-B56B-672717682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912" y="724419"/>
              <a:ext cx="5706319" cy="53355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80FC93-8ED3-64FC-8A4B-AAAA5BE49EE6}"/>
                </a:ext>
              </a:extLst>
            </p:cNvPr>
            <p:cNvSpPr/>
            <p:nvPr/>
          </p:nvSpPr>
          <p:spPr>
            <a:xfrm>
              <a:off x="7166610" y="3206397"/>
              <a:ext cx="1261110" cy="54864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base gray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118A8-16A5-62E6-032D-C0C102CE9A4C}"/>
                </a:ext>
              </a:extLst>
            </p:cNvPr>
            <p:cNvSpPr/>
            <p:nvPr/>
          </p:nvSpPr>
          <p:spPr>
            <a:xfrm>
              <a:off x="9777426" y="3206397"/>
              <a:ext cx="1651807" cy="54864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production gray 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C8B5E1-ADB0-25AE-8538-63E98EC70C6A}"/>
                </a:ext>
              </a:extLst>
            </p:cNvPr>
            <p:cNvSpPr/>
            <p:nvPr/>
          </p:nvSpPr>
          <p:spPr>
            <a:xfrm>
              <a:off x="6978519" y="3869033"/>
              <a:ext cx="1283465" cy="718744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membership inference models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C88649-2D71-82E7-4ACC-94249FD09004}"/>
                </a:ext>
              </a:extLst>
            </p:cNvPr>
            <p:cNvSpPr/>
            <p:nvPr/>
          </p:nvSpPr>
          <p:spPr>
            <a:xfrm>
              <a:off x="6894195" y="4688205"/>
              <a:ext cx="1546860" cy="419100"/>
            </a:xfrm>
            <a:prstGeom prst="rect">
              <a:avLst/>
            </a:prstGeom>
            <a:solidFill>
              <a:srgbClr val="DED9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membership inference attack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124B5CA-82D7-7B16-D312-F69EA217F439}"/>
                    </a:ext>
                  </a:extLst>
                </p:cNvPr>
                <p:cNvSpPr/>
                <p:nvPr/>
              </p:nvSpPr>
              <p:spPr>
                <a:xfrm>
                  <a:off x="9147150" y="5422774"/>
                  <a:ext cx="2600350" cy="442085"/>
                </a:xfrm>
                <a:prstGeom prst="rect">
                  <a:avLst/>
                </a:prstGeom>
                <a:solidFill>
                  <a:srgbClr val="01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Compare Drift Accuracy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with Drift Accuracy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124B5CA-82D7-7B16-D312-F69EA217F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7150" y="5422774"/>
                  <a:ext cx="2600350" cy="442085"/>
                </a:xfrm>
                <a:prstGeom prst="rect">
                  <a:avLst/>
                </a:prstGeom>
                <a:blipFill>
                  <a:blip r:embed="rId4"/>
                  <a:stretch>
                    <a:fillRect t="-2740" b="-123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FC41D9D-2D5A-8FB8-C868-5CB4C44426B4}"/>
                    </a:ext>
                  </a:extLst>
                </p:cNvPr>
                <p:cNvSpPr/>
                <p:nvPr/>
              </p:nvSpPr>
              <p:spPr>
                <a:xfrm>
                  <a:off x="6995262" y="5422774"/>
                  <a:ext cx="1368450" cy="442085"/>
                </a:xfrm>
                <a:prstGeom prst="rect">
                  <a:avLst/>
                </a:prstGeom>
                <a:solidFill>
                  <a:srgbClr val="01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Drift Accuracy Score(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FC41D9D-2D5A-8FB8-C868-5CB4C44426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262" y="5422774"/>
                  <a:ext cx="1368450" cy="442085"/>
                </a:xfrm>
                <a:prstGeom prst="rect">
                  <a:avLst/>
                </a:prstGeom>
                <a:blipFill>
                  <a:blip r:embed="rId5"/>
                  <a:stretch>
                    <a:fillRect t="-2740" b="-123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Graphic 15" descr="Badge 1 outline">
            <a:extLst>
              <a:ext uri="{FF2B5EF4-FFF2-40B4-BE49-F238E27FC236}">
                <a16:creationId xmlns:a16="http://schemas.microsoft.com/office/drawing/2014/main" id="{2E936477-4A2D-B812-0622-79BFF372A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663" y="1705974"/>
            <a:ext cx="548640" cy="548640"/>
          </a:xfrm>
          <a:prstGeom prst="rect">
            <a:avLst/>
          </a:prstGeom>
          <a:effectLst/>
        </p:spPr>
      </p:pic>
      <p:pic>
        <p:nvPicPr>
          <p:cNvPr id="17" name="Graphic 16" descr="Badge outline">
            <a:extLst>
              <a:ext uri="{FF2B5EF4-FFF2-40B4-BE49-F238E27FC236}">
                <a16:creationId xmlns:a16="http://schemas.microsoft.com/office/drawing/2014/main" id="{45B560F9-81C0-0CDE-5DE4-4A1510119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0546" y="1705974"/>
            <a:ext cx="548640" cy="548640"/>
          </a:xfrm>
          <a:prstGeom prst="rect">
            <a:avLst/>
          </a:prstGeom>
          <a:effectLst/>
        </p:spPr>
      </p:pic>
      <p:pic>
        <p:nvPicPr>
          <p:cNvPr id="18" name="Graphic 17" descr="Badge 3 outline">
            <a:extLst>
              <a:ext uri="{FF2B5EF4-FFF2-40B4-BE49-F238E27FC236}">
                <a16:creationId xmlns:a16="http://schemas.microsoft.com/office/drawing/2014/main" id="{443F6301-858B-3E33-D707-5A9C545B94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3663" y="3101958"/>
            <a:ext cx="548640" cy="548640"/>
          </a:xfrm>
          <a:prstGeom prst="rect">
            <a:avLst/>
          </a:prstGeom>
          <a:effectLst/>
        </p:spPr>
      </p:pic>
      <p:pic>
        <p:nvPicPr>
          <p:cNvPr id="19" name="Graphic 18" descr="Badge 4 outline">
            <a:extLst>
              <a:ext uri="{FF2B5EF4-FFF2-40B4-BE49-F238E27FC236}">
                <a16:creationId xmlns:a16="http://schemas.microsoft.com/office/drawing/2014/main" id="{A53FEE07-FE3A-392E-ECD6-AB94CC762D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06876" y="3102241"/>
            <a:ext cx="548640" cy="548640"/>
          </a:xfrm>
          <a:prstGeom prst="rect">
            <a:avLst/>
          </a:prstGeom>
          <a:effectLst/>
        </p:spPr>
      </p:pic>
      <p:pic>
        <p:nvPicPr>
          <p:cNvPr id="20" name="Graphic 19" descr="Badge 5 outline">
            <a:extLst>
              <a:ext uri="{FF2B5EF4-FFF2-40B4-BE49-F238E27FC236}">
                <a16:creationId xmlns:a16="http://schemas.microsoft.com/office/drawing/2014/main" id="{27010DF3-97A3-33FC-2B73-3B25F2339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0821" y="4340020"/>
            <a:ext cx="548640" cy="548640"/>
          </a:xfrm>
          <a:prstGeom prst="rect">
            <a:avLst/>
          </a:prstGeom>
        </p:spPr>
      </p:pic>
      <p:pic>
        <p:nvPicPr>
          <p:cNvPr id="21" name="Graphic 20" descr="Badge 6 outline">
            <a:extLst>
              <a:ext uri="{FF2B5EF4-FFF2-40B4-BE49-F238E27FC236}">
                <a16:creationId xmlns:a16="http://schemas.microsoft.com/office/drawing/2014/main" id="{FB3113E1-7438-E6AA-7BFF-B194424CEB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34270" y="4340020"/>
            <a:ext cx="548640" cy="548640"/>
          </a:xfrm>
          <a:prstGeom prst="rect">
            <a:avLst/>
          </a:prstGeom>
        </p:spPr>
      </p:pic>
      <p:pic>
        <p:nvPicPr>
          <p:cNvPr id="22" name="Graphic 21" descr="Badge 7 outline">
            <a:extLst>
              <a:ext uri="{FF2B5EF4-FFF2-40B4-BE49-F238E27FC236}">
                <a16:creationId xmlns:a16="http://schemas.microsoft.com/office/drawing/2014/main" id="{931C6BD3-A79C-5C85-8CDE-AD6F62B6B1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34270" y="5224476"/>
            <a:ext cx="548640" cy="548640"/>
          </a:xfrm>
          <a:prstGeom prst="rect">
            <a:avLst/>
          </a:prstGeom>
          <a:effectLst>
            <a:glow rad="12700">
              <a:schemeClr val="bg2">
                <a:lumMod val="90000"/>
              </a:schemeClr>
            </a:glo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239A79-6E0D-C4F6-1762-28F26D6D4ED0}"/>
              </a:ext>
            </a:extLst>
          </p:cNvPr>
          <p:cNvSpPr txBox="1"/>
          <p:nvPr/>
        </p:nvSpPr>
        <p:spPr>
          <a:xfrm>
            <a:off x="7628437" y="2756821"/>
            <a:ext cx="4398816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steps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base model’s definition of the concepts (or classes) of image datasets: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indent="-628650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#1-2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models on different portions of the dataset</a:t>
            </a:r>
          </a:p>
          <a:p>
            <a:pPr marL="457200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#3-4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model</a:t>
            </a:r>
          </a:p>
          <a:p>
            <a:pPr marL="1082675" indent="-625475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#5-6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 membership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gray data within base model</a:t>
            </a:r>
          </a:p>
          <a:p>
            <a:pPr marL="457200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check scores to detect drift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5C1A6-16EB-31A2-96F1-EBE3779F8BCC}"/>
              </a:ext>
            </a:extLst>
          </p:cNvPr>
          <p:cNvSpPr txBox="1"/>
          <p:nvPr/>
        </p:nvSpPr>
        <p:spPr>
          <a:xfrm>
            <a:off x="8249795" y="1564795"/>
            <a:ext cx="3251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drift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image data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E1E9F5F-F8AF-7ACA-6A14-ACA09A4C28EA}"/>
              </a:ext>
            </a:extLst>
          </p:cNvPr>
          <p:cNvSpPr/>
          <p:nvPr/>
        </p:nvSpPr>
        <p:spPr>
          <a:xfrm>
            <a:off x="6473320" y="813686"/>
            <a:ext cx="689607" cy="5335505"/>
          </a:xfrm>
          <a:prstGeom prst="rightBrace">
            <a:avLst>
              <a:gd name="adj1" fmla="val 8333"/>
              <a:gd name="adj2" fmla="val 19949"/>
            </a:avLst>
          </a:prstGeom>
          <a:ln w="28575">
            <a:solidFill>
              <a:srgbClr val="01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0F1D1-D830-578F-1AC7-74E722D8C2F4}"/>
              </a:ext>
            </a:extLst>
          </p:cNvPr>
          <p:cNvGrpSpPr/>
          <p:nvPr/>
        </p:nvGrpSpPr>
        <p:grpSpPr>
          <a:xfrm>
            <a:off x="7331621" y="1605555"/>
            <a:ext cx="749478" cy="749478"/>
            <a:chOff x="8491095" y="3107936"/>
            <a:chExt cx="749478" cy="7494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CC26F2-BE41-3F5E-111B-9C94151B1031}"/>
                </a:ext>
              </a:extLst>
            </p:cNvPr>
            <p:cNvSpPr/>
            <p:nvPr/>
          </p:nvSpPr>
          <p:spPr>
            <a:xfrm>
              <a:off x="8491095" y="3107936"/>
              <a:ext cx="749478" cy="749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5D7740D-83AC-88BD-6890-C5B0CC71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91095" y="3107936"/>
              <a:ext cx="749478" cy="749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44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448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What is Gray Data?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4196447" y="328610"/>
            <a:ext cx="7830808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4196447" y="471486"/>
            <a:ext cx="7830806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1BD2A-A22B-1C8C-CA03-49800BA6542B}"/>
              </a:ext>
            </a:extLst>
          </p:cNvPr>
          <p:cNvSpPr txBox="1"/>
          <p:nvPr/>
        </p:nvSpPr>
        <p:spPr>
          <a:xfrm>
            <a:off x="1636712" y="1181009"/>
            <a:ext cx="891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inversion attacks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classifier to attempt to recreate the training data given to a model as “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data”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8CFC6-3E00-B7A4-EF46-224D43DA2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" r="608"/>
          <a:stretch/>
        </p:blipFill>
        <p:spPr>
          <a:xfrm>
            <a:off x="3153459" y="2529038"/>
            <a:ext cx="1042988" cy="1035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D0084-1AA0-9CB3-71BB-6CF14B05A6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4" t="1913" r="2340" b="2126"/>
          <a:stretch/>
        </p:blipFill>
        <p:spPr>
          <a:xfrm>
            <a:off x="1898848" y="2529038"/>
            <a:ext cx="1030773" cy="1035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A31EF-6CC7-E188-F1BC-15053A147F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8" b="990"/>
          <a:stretch/>
        </p:blipFill>
        <p:spPr>
          <a:xfrm>
            <a:off x="9082223" y="2532014"/>
            <a:ext cx="1043410" cy="1032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B9CC0B-33EE-3D59-CFFA-5723A8A9D5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51" t="2047" r="1826" b="1079"/>
          <a:stretch/>
        </p:blipFill>
        <p:spPr>
          <a:xfrm>
            <a:off x="7880020" y="2532014"/>
            <a:ext cx="1030773" cy="10323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810130-8744-B9E3-5475-3ADD534DCA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29" b="986"/>
          <a:stretch/>
        </p:blipFill>
        <p:spPr>
          <a:xfrm>
            <a:off x="6156260" y="2530502"/>
            <a:ext cx="1030773" cy="10354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A0BAE3-F400-6E2E-98B1-44DB32FF72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50" t="1657" r="1524" b="1015"/>
          <a:stretch/>
        </p:blipFill>
        <p:spPr>
          <a:xfrm>
            <a:off x="4889434" y="2533630"/>
            <a:ext cx="1030773" cy="10307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AF3750-CA8B-5A92-C864-732C486ABF27}"/>
              </a:ext>
            </a:extLst>
          </p:cNvPr>
          <p:cNvSpPr txBox="1"/>
          <p:nvPr/>
        </p:nvSpPr>
        <p:spPr>
          <a:xfrm>
            <a:off x="2266950" y="4934901"/>
            <a:ext cx="2724150" cy="646331"/>
          </a:xfrm>
          <a:prstGeom prst="rect">
            <a:avLst/>
          </a:prstGeom>
          <a:noFill/>
          <a:ln w="28575">
            <a:solidFill>
              <a:srgbClr val="D2CBA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MNIST training data given to the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03F2C-8E79-43A2-4369-09D6CAC5A1AA}"/>
              </a:ext>
            </a:extLst>
          </p:cNvPr>
          <p:cNvSpPr txBox="1"/>
          <p:nvPr/>
        </p:nvSpPr>
        <p:spPr>
          <a:xfrm>
            <a:off x="6396731" y="4796563"/>
            <a:ext cx="3714750" cy="923330"/>
          </a:xfrm>
          <a:prstGeom prst="rect">
            <a:avLst/>
          </a:prstGeom>
          <a:noFill/>
          <a:ln w="28575">
            <a:solidFill>
              <a:srgbClr val="01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human-uninterpretable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from the model to represent some MNIST training 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1D8FCC-A9E0-83A4-CC4A-88C7A2C25110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H="1" flipV="1">
            <a:off x="2414235" y="3564402"/>
            <a:ext cx="1214790" cy="1370499"/>
          </a:xfrm>
          <a:prstGeom prst="straightConnector1">
            <a:avLst/>
          </a:prstGeom>
          <a:ln w="28575">
            <a:solidFill>
              <a:srgbClr val="D2CBA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0F0A17-81F4-A4A1-2A5F-DE3ED0494AFD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H="1" flipV="1">
            <a:off x="3674953" y="3564402"/>
            <a:ext cx="4579153" cy="1232161"/>
          </a:xfrm>
          <a:prstGeom prst="straightConnector1">
            <a:avLst/>
          </a:prstGeom>
          <a:ln w="28575">
            <a:solidFill>
              <a:srgbClr val="01206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12C43B-1835-A33F-104B-23FD3E5CD831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6671647" y="3565914"/>
            <a:ext cx="1582459" cy="1230649"/>
          </a:xfrm>
          <a:prstGeom prst="straightConnector1">
            <a:avLst/>
          </a:prstGeom>
          <a:ln w="28575">
            <a:solidFill>
              <a:srgbClr val="01206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19D7F8-4847-100F-7431-681744CF8F4C}"/>
              </a:ext>
            </a:extLst>
          </p:cNvPr>
          <p:cNvCxnSpPr>
            <a:cxnSpLocks/>
            <a:stCxn id="23" idx="0"/>
            <a:endCxn id="14" idx="2"/>
          </p:cNvCxnSpPr>
          <p:nvPr/>
        </p:nvCxnSpPr>
        <p:spPr>
          <a:xfrm flipV="1">
            <a:off x="8254106" y="3564402"/>
            <a:ext cx="1349822" cy="1232161"/>
          </a:xfrm>
          <a:prstGeom prst="straightConnector1">
            <a:avLst/>
          </a:prstGeom>
          <a:ln w="28575">
            <a:solidFill>
              <a:srgbClr val="01206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BE2C6E-9F7A-E535-6C97-05E0503BFD80}"/>
              </a:ext>
            </a:extLst>
          </p:cNvPr>
          <p:cNvSpPr txBox="1"/>
          <p:nvPr/>
        </p:nvSpPr>
        <p:spPr>
          <a:xfrm>
            <a:off x="5796280" y="6459963"/>
            <a:ext cx="6321833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images from </a:t>
            </a:r>
            <a:r>
              <a:rPr lang="en-US" sz="800" dirty="0">
                <a:solidFill>
                  <a:srgbClr val="D2CBAE"/>
                </a:solidFill>
              </a:rPr>
              <a:t>https://www.tensorflow.org/datasets/catalog/mnist</a:t>
            </a:r>
          </a:p>
          <a:p>
            <a:pPr algn="r"/>
            <a:r>
              <a:rPr lang="en-US" sz="800" dirty="0">
                <a:solidFill>
                  <a:schemeClr val="bg1"/>
                </a:solidFill>
              </a:rPr>
              <a:t>and </a:t>
            </a:r>
            <a:r>
              <a:rPr lang="en-US" sz="800" dirty="0">
                <a:solidFill>
                  <a:srgbClr val="D2CBAE"/>
                </a:solidFill>
              </a:rPr>
              <a:t>https://www.tensorflow.org/datasets/catalog/mnist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9528D8-4947-AC2F-27EC-EE0B2B0D0AD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3629025" y="3564402"/>
            <a:ext cx="1775796" cy="1370499"/>
          </a:xfrm>
          <a:prstGeom prst="straightConnector1">
            <a:avLst/>
          </a:prstGeom>
          <a:ln w="28575">
            <a:solidFill>
              <a:srgbClr val="D2CBA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3DB297-26A3-F83F-125F-69979391B289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3629025" y="3564402"/>
            <a:ext cx="4766382" cy="1370499"/>
          </a:xfrm>
          <a:prstGeom prst="straightConnector1">
            <a:avLst/>
          </a:prstGeom>
          <a:ln w="28575">
            <a:solidFill>
              <a:srgbClr val="D2CBA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6" y="148320"/>
            <a:ext cx="626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What is Membership Inference?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6499225" y="328610"/>
            <a:ext cx="5528030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6499223" y="471486"/>
            <a:ext cx="5528029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FBA9B-6AD0-62B5-71CE-B67A462050DB}"/>
              </a:ext>
            </a:extLst>
          </p:cNvPr>
          <p:cNvSpPr txBox="1"/>
          <p:nvPr/>
        </p:nvSpPr>
        <p:spPr>
          <a:xfrm>
            <a:off x="431448" y="1980512"/>
            <a:ext cx="4773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inference attacks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predict if a specific instance of data was used in the training data for the model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AFF4A-7908-06C2-8465-A1024BBD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55" y="1130850"/>
            <a:ext cx="6261597" cy="2714989"/>
          </a:xfrm>
          <a:prstGeom prst="rect">
            <a:avLst/>
          </a:prstGeom>
          <a:noFill/>
          <a:ln w="28575">
            <a:solidFill>
              <a:srgbClr val="D2CBA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03DBD1-2F66-9139-4D9F-3499EEE86579}"/>
              </a:ext>
            </a:extLst>
          </p:cNvPr>
          <p:cNvSpPr txBox="1"/>
          <p:nvPr/>
        </p:nvSpPr>
        <p:spPr>
          <a:xfrm>
            <a:off x="843855" y="4685747"/>
            <a:ext cx="4901370" cy="646331"/>
          </a:xfrm>
          <a:prstGeom prst="rect">
            <a:avLst/>
          </a:prstGeom>
          <a:noFill/>
          <a:ln w="28575">
            <a:solidFill>
              <a:srgbClr val="01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feeding random examples the model to determine key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2E679-E106-8937-A8DB-D5FD5FA9C908}"/>
              </a:ext>
            </a:extLst>
          </p:cNvPr>
          <p:cNvSpPr txBox="1"/>
          <p:nvPr/>
        </p:nvSpPr>
        <p:spPr>
          <a:xfrm>
            <a:off x="7143750" y="4685747"/>
            <a:ext cx="4208638" cy="646331"/>
          </a:xfrm>
          <a:prstGeom prst="rect">
            <a:avLst/>
          </a:prstGeom>
          <a:noFill/>
          <a:ln w="28575">
            <a:solidFill>
              <a:srgbClr val="01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can predict whether a data point was in the training data of a model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0B7423-C2E3-E106-931C-E904C34349A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248069" y="3762375"/>
            <a:ext cx="1898651" cy="923372"/>
          </a:xfrm>
          <a:prstGeom prst="straightConnector1">
            <a:avLst/>
          </a:prstGeom>
          <a:ln w="28575">
            <a:solidFill>
              <a:srgbClr val="01206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575392-D3DF-C3A5-F134-6D035913840B}"/>
              </a:ext>
            </a:extLst>
          </p:cNvPr>
          <p:cNvSpPr/>
          <p:nvPr/>
        </p:nvSpPr>
        <p:spPr>
          <a:xfrm>
            <a:off x="5544185" y="1546860"/>
            <a:ext cx="2662555" cy="1779434"/>
          </a:xfrm>
          <a:prstGeom prst="rect">
            <a:avLst/>
          </a:prstGeom>
          <a:noFill/>
          <a:ln w="9525">
            <a:solidFill>
              <a:srgbClr val="767676"/>
            </a:solidFill>
          </a:ln>
          <a:effectLst>
            <a:outerShdw blurRad="12700" dir="8400000" algn="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A02131-E55B-8F22-235A-902A36C14328}"/>
              </a:ext>
            </a:extLst>
          </p:cNvPr>
          <p:cNvCxnSpPr>
            <a:cxnSpLocks/>
            <a:stCxn id="2" idx="0"/>
            <a:endCxn id="31" idx="1"/>
          </p:cNvCxnSpPr>
          <p:nvPr/>
        </p:nvCxnSpPr>
        <p:spPr>
          <a:xfrm flipV="1">
            <a:off x="3294540" y="2436577"/>
            <a:ext cx="2249645" cy="2249170"/>
          </a:xfrm>
          <a:prstGeom prst="straightConnector1">
            <a:avLst/>
          </a:prstGeom>
          <a:ln w="28575">
            <a:solidFill>
              <a:srgbClr val="01206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5896DF-6BC2-3653-90B6-9E291058EAB5}"/>
              </a:ext>
            </a:extLst>
          </p:cNvPr>
          <p:cNvSpPr txBox="1"/>
          <p:nvPr/>
        </p:nvSpPr>
        <p:spPr>
          <a:xfrm>
            <a:off x="5796280" y="6583073"/>
            <a:ext cx="6321833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image from </a:t>
            </a:r>
            <a:r>
              <a:rPr lang="en-US" sz="800" dirty="0">
                <a:solidFill>
                  <a:srgbClr val="D2CBAE"/>
                </a:solidFill>
              </a:rPr>
              <a:t>https://bdtechtalks.com/2021/04/23/machine-learning-membership-inference-attacks/</a:t>
            </a:r>
          </a:p>
        </p:txBody>
      </p:sp>
    </p:spTree>
    <p:extLst>
      <p:ext uri="{BB962C8B-B14F-4D97-AF65-F5344CB8AC3E}">
        <p14:creationId xmlns:p14="http://schemas.microsoft.com/office/powerpoint/2010/main" val="5243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693AAAFA-95E8-6F3B-DC43-773BA8F40FA5}"/>
              </a:ext>
            </a:extLst>
          </p:cNvPr>
          <p:cNvGrpSpPr/>
          <p:nvPr/>
        </p:nvGrpSpPr>
        <p:grpSpPr>
          <a:xfrm>
            <a:off x="2956280" y="724419"/>
            <a:ext cx="5841058" cy="5483662"/>
            <a:chOff x="6186196" y="724419"/>
            <a:chExt cx="5841058" cy="548366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A4C257-F9AD-7827-3400-F19AB2C8092B}"/>
                </a:ext>
              </a:extLst>
            </p:cNvPr>
            <p:cNvGrpSpPr/>
            <p:nvPr/>
          </p:nvGrpSpPr>
          <p:grpSpPr>
            <a:xfrm>
              <a:off x="6288912" y="724419"/>
              <a:ext cx="5706319" cy="5335505"/>
              <a:chOff x="6288912" y="724419"/>
              <a:chExt cx="5706319" cy="5335505"/>
            </a:xfrm>
          </p:grpSpPr>
          <p:pic>
            <p:nvPicPr>
              <p:cNvPr id="54" name="Picture 53" descr="Diagram, timeline&#10;&#10;Description automatically generated">
                <a:extLst>
                  <a:ext uri="{FF2B5EF4-FFF2-40B4-BE49-F238E27FC236}">
                    <a16:creationId xmlns:a16="http://schemas.microsoft.com/office/drawing/2014/main" id="{972043E1-4300-BF20-2E39-66B7A0181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8912" y="724419"/>
                <a:ext cx="5706319" cy="5335505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290E99-8D72-53D8-2AEB-B792D09384B3}"/>
                  </a:ext>
                </a:extLst>
              </p:cNvPr>
              <p:cNvSpPr/>
              <p:nvPr/>
            </p:nvSpPr>
            <p:spPr>
              <a:xfrm>
                <a:off x="7166610" y="3206397"/>
                <a:ext cx="1261110" cy="548640"/>
              </a:xfrm>
              <a:prstGeom prst="rect">
                <a:avLst/>
              </a:prstGeom>
              <a:solidFill>
                <a:srgbClr val="DED9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base gray data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8BB4130-6EE7-850F-B27E-A95A774FE85C}"/>
                  </a:ext>
                </a:extLst>
              </p:cNvPr>
              <p:cNvSpPr/>
              <p:nvPr/>
            </p:nvSpPr>
            <p:spPr>
              <a:xfrm>
                <a:off x="9777426" y="3206397"/>
                <a:ext cx="1651807" cy="548640"/>
              </a:xfrm>
              <a:prstGeom prst="rect">
                <a:avLst/>
              </a:prstGeom>
              <a:solidFill>
                <a:srgbClr val="DED9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production gray data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CBF292C-3872-A240-D7EE-825827921893}"/>
                  </a:ext>
                </a:extLst>
              </p:cNvPr>
              <p:cNvSpPr/>
              <p:nvPr/>
            </p:nvSpPr>
            <p:spPr>
              <a:xfrm>
                <a:off x="6978519" y="3869033"/>
                <a:ext cx="1283465" cy="718744"/>
              </a:xfrm>
              <a:prstGeom prst="rect">
                <a:avLst/>
              </a:prstGeom>
              <a:solidFill>
                <a:srgbClr val="DED9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membership inference models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575047E-8638-4B24-FFAA-C1425F2CA3E2}"/>
                  </a:ext>
                </a:extLst>
              </p:cNvPr>
              <p:cNvSpPr/>
              <p:nvPr/>
            </p:nvSpPr>
            <p:spPr>
              <a:xfrm>
                <a:off x="6894195" y="4688205"/>
                <a:ext cx="1546860" cy="419100"/>
              </a:xfrm>
              <a:prstGeom prst="rect">
                <a:avLst/>
              </a:prstGeom>
              <a:solidFill>
                <a:srgbClr val="DED9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membership inference attack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5C04C6A-8923-FFA5-FCEA-D4DFF4E25233}"/>
                      </a:ext>
                    </a:extLst>
                  </p:cNvPr>
                  <p:cNvSpPr/>
                  <p:nvPr/>
                </p:nvSpPr>
                <p:spPr>
                  <a:xfrm>
                    <a:off x="9147150" y="5422774"/>
                    <a:ext cx="2600350" cy="442085"/>
                  </a:xfrm>
                  <a:prstGeom prst="rect">
                    <a:avLst/>
                  </a:prstGeom>
                  <a:solidFill>
                    <a:srgbClr val="01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Compare Drift Score(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 with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Drift Score(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6DAA2204-9FD1-E6CC-0A8E-97D220D363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7150" y="5422774"/>
                    <a:ext cx="2600350" cy="4420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778"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198DBF3-47E2-B993-8F33-C5DF432D9379}"/>
                      </a:ext>
                    </a:extLst>
                  </p:cNvPr>
                  <p:cNvSpPr/>
                  <p:nvPr/>
                </p:nvSpPr>
                <p:spPr>
                  <a:xfrm>
                    <a:off x="6995262" y="5422774"/>
                    <a:ext cx="1368450" cy="442085"/>
                  </a:xfrm>
                  <a:prstGeom prst="rect">
                    <a:avLst/>
                  </a:prstGeom>
                  <a:solidFill>
                    <a:srgbClr val="01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Drift Score(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0B9AA3E9-BC78-79AB-4860-B90BCBEEB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262" y="5422774"/>
                    <a:ext cx="1368450" cy="4420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6" name="Graphic 65" descr="Badge 1 outline">
              <a:extLst>
                <a:ext uri="{FF2B5EF4-FFF2-40B4-BE49-F238E27FC236}">
                  <a16:creationId xmlns:a16="http://schemas.microsoft.com/office/drawing/2014/main" id="{59FC6E1D-4F72-274C-A2BF-1A26576A2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85573" y="1721584"/>
              <a:ext cx="548640" cy="5486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p:spPr>
        </p:pic>
        <p:pic>
          <p:nvPicPr>
            <p:cNvPr id="67" name="Graphic 66" descr="Badge outline">
              <a:extLst>
                <a:ext uri="{FF2B5EF4-FFF2-40B4-BE49-F238E27FC236}">
                  <a16:creationId xmlns:a16="http://schemas.microsoft.com/office/drawing/2014/main" id="{446FE59B-FED4-CBB2-01A1-34A38062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32456" y="1721584"/>
              <a:ext cx="548640" cy="5486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p:spPr>
        </p:pic>
        <p:pic>
          <p:nvPicPr>
            <p:cNvPr id="68" name="Graphic 67" descr="Badge 3 outline">
              <a:extLst>
                <a:ext uri="{FF2B5EF4-FFF2-40B4-BE49-F238E27FC236}">
                  <a16:creationId xmlns:a16="http://schemas.microsoft.com/office/drawing/2014/main" id="{4B8FEAEC-1FCE-063F-1EA8-E74ADDCC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85573" y="3117568"/>
              <a:ext cx="548640" cy="5486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p:spPr>
        </p:pic>
        <p:pic>
          <p:nvPicPr>
            <p:cNvPr id="69" name="Graphic 68" descr="Badge 4 outline">
              <a:extLst>
                <a:ext uri="{FF2B5EF4-FFF2-40B4-BE49-F238E27FC236}">
                  <a16:creationId xmlns:a16="http://schemas.microsoft.com/office/drawing/2014/main" id="{93B9F9F1-97BA-99F4-7FB8-1983C054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28786" y="3117851"/>
              <a:ext cx="548640" cy="5486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p:spPr>
        </p:pic>
        <p:pic>
          <p:nvPicPr>
            <p:cNvPr id="70" name="Graphic 69" descr="Badge 5 outline">
              <a:extLst>
                <a:ext uri="{FF2B5EF4-FFF2-40B4-BE49-F238E27FC236}">
                  <a16:creationId xmlns:a16="http://schemas.microsoft.com/office/drawing/2014/main" id="{659384D2-2AE2-4CD1-D8CF-CFBE0445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72731" y="4355630"/>
              <a:ext cx="548640" cy="548640"/>
            </a:xfrm>
            <a:prstGeom prst="rect">
              <a:avLst/>
            </a:prstGeom>
          </p:spPr>
        </p:pic>
        <p:pic>
          <p:nvPicPr>
            <p:cNvPr id="71" name="Graphic 70" descr="Badge 6 outline">
              <a:extLst>
                <a:ext uri="{FF2B5EF4-FFF2-40B4-BE49-F238E27FC236}">
                  <a16:creationId xmlns:a16="http://schemas.microsoft.com/office/drawing/2014/main" id="{38B9629C-70BC-9E79-2CEF-1F0DC7805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456180" y="4355630"/>
              <a:ext cx="548640" cy="548640"/>
            </a:xfrm>
            <a:prstGeom prst="rect">
              <a:avLst/>
            </a:prstGeom>
          </p:spPr>
        </p:pic>
        <p:pic>
          <p:nvPicPr>
            <p:cNvPr id="82" name="Graphic 81" descr="Badge 7 outline">
              <a:extLst>
                <a:ext uri="{FF2B5EF4-FFF2-40B4-BE49-F238E27FC236}">
                  <a16:creationId xmlns:a16="http://schemas.microsoft.com/office/drawing/2014/main" id="{840FC937-7395-7EEF-13FC-46201872D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456180" y="5240086"/>
              <a:ext cx="548640" cy="548640"/>
            </a:xfrm>
            <a:prstGeom prst="rect">
              <a:avLst/>
            </a:prstGeom>
            <a:effectLst>
              <a:glow rad="12700">
                <a:schemeClr val="bg2">
                  <a:lumMod val="90000"/>
                </a:schemeClr>
              </a:glow>
            </a:effectLst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26B9DD-7A9D-6399-6067-0DF57787C902}"/>
                </a:ext>
              </a:extLst>
            </p:cNvPr>
            <p:cNvSpPr/>
            <p:nvPr/>
          </p:nvSpPr>
          <p:spPr>
            <a:xfrm>
              <a:off x="6186196" y="3054941"/>
              <a:ext cx="5841058" cy="3153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318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Model Creation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19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3279140" y="328610"/>
            <a:ext cx="8748115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3279140" y="471486"/>
            <a:ext cx="8748113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Graphic 62" descr="Badge with solid fill">
            <a:extLst>
              <a:ext uri="{FF2B5EF4-FFF2-40B4-BE49-F238E27FC236}">
                <a16:creationId xmlns:a16="http://schemas.microsoft.com/office/drawing/2014/main" id="{E2690BAB-2221-414C-9261-D8CDC0D1E7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59266" y="4562887"/>
            <a:ext cx="548640" cy="548640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ABF1FB1-1220-ED9A-E403-EB515F0D287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2081" y="4575115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7A4BB14-C771-900C-23EE-B9D526E42199}"/>
              </a:ext>
            </a:extLst>
          </p:cNvPr>
          <p:cNvSpPr txBox="1"/>
          <p:nvPr/>
        </p:nvSpPr>
        <p:spPr>
          <a:xfrm>
            <a:off x="1300721" y="4663231"/>
            <a:ext cx="431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base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F6BEB3-7E68-911A-7BFD-E7E115870FE7}"/>
              </a:ext>
            </a:extLst>
          </p:cNvPr>
          <p:cNvSpPr txBox="1"/>
          <p:nvPr/>
        </p:nvSpPr>
        <p:spPr>
          <a:xfrm>
            <a:off x="6807906" y="4656049"/>
            <a:ext cx="456113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production data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125416-8846-E561-B9F8-C940B3212A57}"/>
              </a:ext>
            </a:extLst>
          </p:cNvPr>
          <p:cNvSpPr txBox="1"/>
          <p:nvPr/>
        </p:nvSpPr>
        <p:spPr>
          <a:xfrm>
            <a:off x="1858314" y="3746030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training data in original dataset into base data and production data, then…</a:t>
            </a:r>
          </a:p>
        </p:txBody>
      </p:sp>
    </p:spTree>
    <p:extLst>
      <p:ext uri="{BB962C8B-B14F-4D97-AF65-F5344CB8AC3E}">
        <p14:creationId xmlns:p14="http://schemas.microsoft.com/office/powerpoint/2010/main" val="125193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693AAAFA-95E8-6F3B-DC43-773BA8F40FA5}"/>
              </a:ext>
            </a:extLst>
          </p:cNvPr>
          <p:cNvGrpSpPr/>
          <p:nvPr/>
        </p:nvGrpSpPr>
        <p:grpSpPr>
          <a:xfrm>
            <a:off x="2956280" y="724419"/>
            <a:ext cx="5841058" cy="5483662"/>
            <a:chOff x="6186196" y="724419"/>
            <a:chExt cx="5841058" cy="548366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A4C257-F9AD-7827-3400-F19AB2C8092B}"/>
                </a:ext>
              </a:extLst>
            </p:cNvPr>
            <p:cNvGrpSpPr/>
            <p:nvPr/>
          </p:nvGrpSpPr>
          <p:grpSpPr>
            <a:xfrm>
              <a:off x="6288912" y="724419"/>
              <a:ext cx="5706319" cy="5335505"/>
              <a:chOff x="6288912" y="724419"/>
              <a:chExt cx="5706319" cy="5335505"/>
            </a:xfrm>
          </p:grpSpPr>
          <p:pic>
            <p:nvPicPr>
              <p:cNvPr id="54" name="Picture 53" descr="Diagram, timeline&#10;&#10;Description automatically generated">
                <a:extLst>
                  <a:ext uri="{FF2B5EF4-FFF2-40B4-BE49-F238E27FC236}">
                    <a16:creationId xmlns:a16="http://schemas.microsoft.com/office/drawing/2014/main" id="{972043E1-4300-BF20-2E39-66B7A0181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8912" y="724419"/>
                <a:ext cx="5706319" cy="5335505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290E99-8D72-53D8-2AEB-B792D09384B3}"/>
                  </a:ext>
                </a:extLst>
              </p:cNvPr>
              <p:cNvSpPr/>
              <p:nvPr/>
            </p:nvSpPr>
            <p:spPr>
              <a:xfrm>
                <a:off x="7166610" y="3206397"/>
                <a:ext cx="1261110" cy="548640"/>
              </a:xfrm>
              <a:prstGeom prst="rect">
                <a:avLst/>
              </a:prstGeom>
              <a:solidFill>
                <a:srgbClr val="DED9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base gray data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8BB4130-6EE7-850F-B27E-A95A774FE85C}"/>
                  </a:ext>
                </a:extLst>
              </p:cNvPr>
              <p:cNvSpPr/>
              <p:nvPr/>
            </p:nvSpPr>
            <p:spPr>
              <a:xfrm>
                <a:off x="9777426" y="3206397"/>
                <a:ext cx="1651807" cy="548640"/>
              </a:xfrm>
              <a:prstGeom prst="rect">
                <a:avLst/>
              </a:prstGeom>
              <a:solidFill>
                <a:srgbClr val="DED9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production gray data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CBF292C-3872-A240-D7EE-825827921893}"/>
                  </a:ext>
                </a:extLst>
              </p:cNvPr>
              <p:cNvSpPr/>
              <p:nvPr/>
            </p:nvSpPr>
            <p:spPr>
              <a:xfrm>
                <a:off x="6978519" y="3869033"/>
                <a:ext cx="1283465" cy="718744"/>
              </a:xfrm>
              <a:prstGeom prst="rect">
                <a:avLst/>
              </a:prstGeom>
              <a:solidFill>
                <a:srgbClr val="DED9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membership inference models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575047E-8638-4B24-FFAA-C1425F2CA3E2}"/>
                  </a:ext>
                </a:extLst>
              </p:cNvPr>
              <p:cNvSpPr/>
              <p:nvPr/>
            </p:nvSpPr>
            <p:spPr>
              <a:xfrm>
                <a:off x="6894195" y="4688205"/>
                <a:ext cx="1546860" cy="419100"/>
              </a:xfrm>
              <a:prstGeom prst="rect">
                <a:avLst/>
              </a:prstGeom>
              <a:solidFill>
                <a:srgbClr val="DED9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membership inference attack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5C04C6A-8923-FFA5-FCEA-D4DFF4E25233}"/>
                      </a:ext>
                    </a:extLst>
                  </p:cNvPr>
                  <p:cNvSpPr/>
                  <p:nvPr/>
                </p:nvSpPr>
                <p:spPr>
                  <a:xfrm>
                    <a:off x="9147150" y="5422774"/>
                    <a:ext cx="2600350" cy="442085"/>
                  </a:xfrm>
                  <a:prstGeom prst="rect">
                    <a:avLst/>
                  </a:prstGeom>
                  <a:solidFill>
                    <a:srgbClr val="01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Compare Drift Score(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 with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Drift Score(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6DAA2204-9FD1-E6CC-0A8E-97D220D363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7150" y="5422774"/>
                    <a:ext cx="2600350" cy="4420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778"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198DBF3-47E2-B993-8F33-C5DF432D9379}"/>
                      </a:ext>
                    </a:extLst>
                  </p:cNvPr>
                  <p:cNvSpPr/>
                  <p:nvPr/>
                </p:nvSpPr>
                <p:spPr>
                  <a:xfrm>
                    <a:off x="6995262" y="5422774"/>
                    <a:ext cx="1368450" cy="442085"/>
                  </a:xfrm>
                  <a:prstGeom prst="rect">
                    <a:avLst/>
                  </a:prstGeom>
                  <a:solidFill>
                    <a:srgbClr val="01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Drift Score(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0B9AA3E9-BC78-79AB-4860-B90BCBEEB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262" y="5422774"/>
                    <a:ext cx="1368450" cy="4420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6" name="Graphic 65" descr="Badge 1 outline">
              <a:extLst>
                <a:ext uri="{FF2B5EF4-FFF2-40B4-BE49-F238E27FC236}">
                  <a16:creationId xmlns:a16="http://schemas.microsoft.com/office/drawing/2014/main" id="{59FC6E1D-4F72-274C-A2BF-1A26576A2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85573" y="1721584"/>
              <a:ext cx="548640" cy="548640"/>
            </a:xfrm>
            <a:prstGeom prst="rect">
              <a:avLst/>
            </a:prstGeom>
            <a:effectLst/>
          </p:spPr>
        </p:pic>
        <p:pic>
          <p:nvPicPr>
            <p:cNvPr id="67" name="Graphic 66" descr="Badge outline">
              <a:extLst>
                <a:ext uri="{FF2B5EF4-FFF2-40B4-BE49-F238E27FC236}">
                  <a16:creationId xmlns:a16="http://schemas.microsoft.com/office/drawing/2014/main" id="{446FE59B-FED4-CBB2-01A1-34A38062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32456" y="1721584"/>
              <a:ext cx="548640" cy="548640"/>
            </a:xfrm>
            <a:prstGeom prst="rect">
              <a:avLst/>
            </a:prstGeom>
            <a:effectLst/>
          </p:spPr>
        </p:pic>
        <p:pic>
          <p:nvPicPr>
            <p:cNvPr id="68" name="Graphic 67" descr="Badge 3 outline">
              <a:extLst>
                <a:ext uri="{FF2B5EF4-FFF2-40B4-BE49-F238E27FC236}">
                  <a16:creationId xmlns:a16="http://schemas.microsoft.com/office/drawing/2014/main" id="{4B8FEAEC-1FCE-063F-1EA8-E74ADDCC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85573" y="3117568"/>
              <a:ext cx="548640" cy="5486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p:spPr>
        </p:pic>
        <p:pic>
          <p:nvPicPr>
            <p:cNvPr id="69" name="Graphic 68" descr="Badge 4 outline">
              <a:extLst>
                <a:ext uri="{FF2B5EF4-FFF2-40B4-BE49-F238E27FC236}">
                  <a16:creationId xmlns:a16="http://schemas.microsoft.com/office/drawing/2014/main" id="{93B9F9F1-97BA-99F4-7FB8-1983C054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28786" y="3117851"/>
              <a:ext cx="548640" cy="5486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70000"/>
                </a:prstClr>
              </a:outerShdw>
            </a:effectLst>
          </p:spPr>
        </p:pic>
        <p:pic>
          <p:nvPicPr>
            <p:cNvPr id="70" name="Graphic 69" descr="Badge 5 outline">
              <a:extLst>
                <a:ext uri="{FF2B5EF4-FFF2-40B4-BE49-F238E27FC236}">
                  <a16:creationId xmlns:a16="http://schemas.microsoft.com/office/drawing/2014/main" id="{659384D2-2AE2-4CD1-D8CF-CFBE0445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72731" y="4355630"/>
              <a:ext cx="548640" cy="548640"/>
            </a:xfrm>
            <a:prstGeom prst="rect">
              <a:avLst/>
            </a:prstGeom>
          </p:spPr>
        </p:pic>
        <p:pic>
          <p:nvPicPr>
            <p:cNvPr id="71" name="Graphic 70" descr="Badge 6 outline">
              <a:extLst>
                <a:ext uri="{FF2B5EF4-FFF2-40B4-BE49-F238E27FC236}">
                  <a16:creationId xmlns:a16="http://schemas.microsoft.com/office/drawing/2014/main" id="{38B9629C-70BC-9E79-2CEF-1F0DC7805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456180" y="4355630"/>
              <a:ext cx="548640" cy="548640"/>
            </a:xfrm>
            <a:prstGeom prst="rect">
              <a:avLst/>
            </a:prstGeom>
          </p:spPr>
        </p:pic>
        <p:pic>
          <p:nvPicPr>
            <p:cNvPr id="82" name="Graphic 81" descr="Badge 7 outline">
              <a:extLst>
                <a:ext uri="{FF2B5EF4-FFF2-40B4-BE49-F238E27FC236}">
                  <a16:creationId xmlns:a16="http://schemas.microsoft.com/office/drawing/2014/main" id="{840FC937-7395-7EEF-13FC-46201872D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456180" y="5240086"/>
              <a:ext cx="548640" cy="548640"/>
            </a:xfrm>
            <a:prstGeom prst="rect">
              <a:avLst/>
            </a:prstGeom>
            <a:effectLst>
              <a:glow rad="12700">
                <a:schemeClr val="bg2">
                  <a:lumMod val="90000"/>
                </a:schemeClr>
              </a:glow>
            </a:effectLst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26B9DD-7A9D-6399-6067-0DF57787C902}"/>
                </a:ext>
              </a:extLst>
            </p:cNvPr>
            <p:cNvSpPr/>
            <p:nvPr/>
          </p:nvSpPr>
          <p:spPr>
            <a:xfrm>
              <a:off x="6186196" y="3754754"/>
              <a:ext cx="5841058" cy="2453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E97B88-C2E9-3AD0-29EA-9269C97CB77C}"/>
              </a:ext>
            </a:extLst>
          </p:cNvPr>
          <p:cNvSpPr txBox="1"/>
          <p:nvPr/>
        </p:nvSpPr>
        <p:spPr>
          <a:xfrm>
            <a:off x="73887" y="148320"/>
            <a:ext cx="448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Gray Data Generation</a:t>
            </a:r>
          </a:p>
        </p:txBody>
      </p:sp>
      <p:pic>
        <p:nvPicPr>
          <p:cNvPr id="7" name="Picture 6" descr="CTC_verB_color.jpg">
            <a:extLst>
              <a:ext uri="{FF2B5EF4-FFF2-40B4-BE49-F238E27FC236}">
                <a16:creationId xmlns:a16="http://schemas.microsoft.com/office/drawing/2014/main" id="{BD1DC0D2-CB21-C7D1-F703-E512D1AB6C28}"/>
              </a:ext>
            </a:extLst>
          </p:cNvPr>
          <p:cNvPicPr/>
          <p:nvPr/>
        </p:nvPicPr>
        <p:blipFill>
          <a:blip r:embed="rId19"/>
          <a:stretch>
            <a:fillRect/>
          </a:stretch>
        </p:blipFill>
        <p:spPr>
          <a:xfrm>
            <a:off x="73887" y="6352311"/>
            <a:ext cx="1530072" cy="451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6C8DA9-EF26-8128-A013-47E23110FF94}"/>
              </a:ext>
            </a:extLst>
          </p:cNvPr>
          <p:cNvSpPr/>
          <p:nvPr/>
        </p:nvSpPr>
        <p:spPr>
          <a:xfrm>
            <a:off x="1724629" y="6352311"/>
            <a:ext cx="10393484" cy="451583"/>
          </a:xfrm>
          <a:prstGeom prst="rect">
            <a:avLst/>
          </a:pr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CC3AC-E5D1-B904-6444-67171B57A03F}"/>
              </a:ext>
            </a:extLst>
          </p:cNvPr>
          <p:cNvSpPr/>
          <p:nvPr/>
        </p:nvSpPr>
        <p:spPr>
          <a:xfrm>
            <a:off x="4554245" y="328610"/>
            <a:ext cx="7473010" cy="104776"/>
          </a:xfrm>
          <a:custGeom>
            <a:avLst/>
            <a:gdLst>
              <a:gd name="connsiteX0" fmla="*/ 0 w 7473010"/>
              <a:gd name="connsiteY0" fmla="*/ 0 h 104776"/>
              <a:gd name="connsiteX1" fmla="*/ 7473010 w 7473010"/>
              <a:gd name="connsiteY1" fmla="*/ 0 h 104776"/>
              <a:gd name="connsiteX2" fmla="*/ 7473010 w 7473010"/>
              <a:gd name="connsiteY2" fmla="*/ 104776 h 104776"/>
              <a:gd name="connsiteX3" fmla="*/ 0 w 7473010"/>
              <a:gd name="connsiteY3" fmla="*/ 104776 h 104776"/>
              <a:gd name="connsiteX4" fmla="*/ 0 w 7473010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10" h="104776">
                <a:moveTo>
                  <a:pt x="0" y="0"/>
                </a:moveTo>
                <a:lnTo>
                  <a:pt x="7473010" y="0"/>
                </a:lnTo>
                <a:lnTo>
                  <a:pt x="7473010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CD9964-6D07-22EF-1CAC-F5EC48C8CA6C}"/>
              </a:ext>
            </a:extLst>
          </p:cNvPr>
          <p:cNvSpPr/>
          <p:nvPr/>
        </p:nvSpPr>
        <p:spPr>
          <a:xfrm>
            <a:off x="4554245" y="471486"/>
            <a:ext cx="7473008" cy="104776"/>
          </a:xfrm>
          <a:custGeom>
            <a:avLst/>
            <a:gdLst>
              <a:gd name="connsiteX0" fmla="*/ 0 w 7473008"/>
              <a:gd name="connsiteY0" fmla="*/ 0 h 104776"/>
              <a:gd name="connsiteX1" fmla="*/ 7473008 w 7473008"/>
              <a:gd name="connsiteY1" fmla="*/ 0 h 104776"/>
              <a:gd name="connsiteX2" fmla="*/ 7473008 w 7473008"/>
              <a:gd name="connsiteY2" fmla="*/ 104776 h 104776"/>
              <a:gd name="connsiteX3" fmla="*/ 0 w 7473008"/>
              <a:gd name="connsiteY3" fmla="*/ 104776 h 104776"/>
              <a:gd name="connsiteX4" fmla="*/ 0 w 7473008"/>
              <a:gd name="connsiteY4" fmla="*/ 0 h 10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008" h="104776">
                <a:moveTo>
                  <a:pt x="0" y="0"/>
                </a:moveTo>
                <a:lnTo>
                  <a:pt x="7473008" y="0"/>
                </a:lnTo>
                <a:lnTo>
                  <a:pt x="7473008" y="104776"/>
                </a:lnTo>
                <a:lnTo>
                  <a:pt x="0" y="104776"/>
                </a:lnTo>
                <a:lnTo>
                  <a:pt x="0" y="0"/>
                </a:lnTo>
                <a:close/>
              </a:path>
            </a:pathLst>
          </a:custGeom>
          <a:solidFill>
            <a:srgbClr val="872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" descr="Badge 4 with solid fill">
            <a:extLst>
              <a:ext uri="{FF2B5EF4-FFF2-40B4-BE49-F238E27FC236}">
                <a16:creationId xmlns:a16="http://schemas.microsoft.com/office/drawing/2014/main" id="{16C871C6-FB4D-A65F-CA7F-D2E582764A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4406" y="4488714"/>
            <a:ext cx="548640" cy="548640"/>
          </a:xfrm>
          <a:prstGeom prst="rect">
            <a:avLst/>
          </a:prstGeom>
        </p:spPr>
      </p:pic>
      <p:pic>
        <p:nvPicPr>
          <p:cNvPr id="5" name="Graphic 4" descr="Badge 3 with solid fill">
            <a:extLst>
              <a:ext uri="{FF2B5EF4-FFF2-40B4-BE49-F238E27FC236}">
                <a16:creationId xmlns:a16="http://schemas.microsoft.com/office/drawing/2014/main" id="{C18F5936-7153-F505-5539-64F2F67446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5766" y="4488714"/>
            <a:ext cx="548640" cy="54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13CA8E-F762-E614-6628-CA455E442D7D}"/>
              </a:ext>
            </a:extLst>
          </p:cNvPr>
          <p:cNvSpPr txBox="1"/>
          <p:nvPr/>
        </p:nvSpPr>
        <p:spPr>
          <a:xfrm>
            <a:off x="1254406" y="4587586"/>
            <a:ext cx="4800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inversion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on the base model to generate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gray data</a:t>
            </a:r>
          </a:p>
          <a:p>
            <a:pPr marL="457200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base model’s concept of the classes from the base 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B5BB7-3141-9828-6CF3-DFDC3863EB07}"/>
              </a:ext>
            </a:extLst>
          </p:cNvPr>
          <p:cNvSpPr txBox="1"/>
          <p:nvPr/>
        </p:nvSpPr>
        <p:spPr>
          <a:xfrm>
            <a:off x="7023046" y="4555389"/>
            <a:ext cx="480291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inversion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on the production model to generate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gray data</a:t>
            </a:r>
          </a:p>
          <a:p>
            <a:pPr marL="457200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production model’s concept of the classes from production data</a:t>
            </a:r>
          </a:p>
        </p:txBody>
      </p:sp>
    </p:spTree>
    <p:extLst>
      <p:ext uri="{BB962C8B-B14F-4D97-AF65-F5344CB8AC3E}">
        <p14:creationId xmlns:p14="http://schemas.microsoft.com/office/powerpoint/2010/main" val="84414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970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Dubai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Haffner, Jillian</dc:creator>
  <cp:lastModifiedBy>Haffner, Jillian</cp:lastModifiedBy>
  <cp:revision>58</cp:revision>
  <dcterms:created xsi:type="dcterms:W3CDTF">2023-08-24T19:37:41Z</dcterms:created>
  <dcterms:modified xsi:type="dcterms:W3CDTF">2023-09-05T17:20:10Z</dcterms:modified>
</cp:coreProperties>
</file>