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E5490C-D688-9834-46A7-A2DC7CA7C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1EE139-02E9-59F4-721B-16CBDE79B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40E9F0-EE33-7175-9BC6-EF3E8823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1C642D-672F-E3E2-2CD6-A7C6A764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F11795-8D9E-86C1-3471-B7C840A0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04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3177A-54C6-0DAA-64A2-E926A6DE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8DDAD3-6E77-BE8C-DC7A-A5AE4614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43959B-45F2-0859-6A61-4D61CF08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B2D3F6-C388-0EAA-1D66-83034D4E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28573-39B7-5072-291A-762B8642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69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95594D-EA21-BE36-3800-13806ED58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BAD5EC-EC02-11DA-F72C-E000EB3EA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81D079-75E3-6486-3DF2-EF1258BB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0B9FF-8128-2DD9-C132-C4D31B5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8F5D1D-D142-0D7A-F55E-51C324BB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B5895-F55E-0E04-B33C-0D8C5A49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FF6A5E-3822-184B-7D7F-DBA56293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92139-416C-4F0F-2D55-2529D262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7E640F-80A1-D27D-B79B-BFE9257C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0B8F85-076C-D8E8-4140-75030A0C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25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A98D8-D27B-CF53-AF20-83B43F04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6D5733-3E7F-A48A-2036-6A20B757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DD27FB-3C55-371E-ECCF-9F0337D1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FEA7F5-139A-8356-AA02-6FC19C8C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C3C91-C9B8-0DA3-8B5E-74F5D2B4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42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2BC64-C2E2-EA5B-C5AF-B589AB1F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4E3806-ECD3-4279-9808-5B3C89527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97C340-1D91-FC59-3B84-69DB1C192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EA3331-C60E-731E-620A-3E7B648B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EE93C7-56BA-7842-9FD4-F1673902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855C87-7A03-63F3-9D63-95CC1EFE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61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398044-D531-737B-BA4A-EAB33158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1270BA-EC82-110B-FEEC-8CB8571B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7A6891-0911-5CCB-05C2-1846C0FF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F0A4EC-B985-B332-F986-B2E963737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0C117E-A91E-259A-8A26-5C03061F6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5221D0-1F99-0FB1-D414-E03C3513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DF4398-201A-22BA-C223-DFFA177C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680FDE-0B58-E4C0-AB3C-A4868339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07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3FD42-1293-7A3B-659C-E43125BF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6B0284-6931-E08D-C2C2-09DAE17F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ABE918-88C6-D6DA-BCC1-5E736B0A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CA53E0-BB47-BF05-0BAC-67DB3EAB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79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0471C2-E860-263E-498A-05C1D85A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1AFEB4-06BF-DF29-E0E2-3F77B28F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42526E-E0EC-3F13-1B9E-B9EB4A7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47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12AD-F408-F7AA-981E-BC11F75D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C12CD-4B5E-1703-5D5E-4BD25D66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8F55D8-DB32-39A0-5B4A-14B6BF1B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E2E52F-C3BA-9F27-0939-76F4F831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2B6A11-AD1F-0892-180D-54200A2D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16780F-70C3-A217-FAB2-5C7F61E6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50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9498B-B505-D31B-8484-5F075948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A2460D-AF17-1F40-A0A6-5531FEA80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4A9A29-5F23-114A-7BDD-B04AD1F74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FE50F4-FE89-B9C6-29EF-AE1A4D1B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C8A014-AA91-0C34-53E2-8157C0DA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EEB36C-643F-8BEC-BD25-0BAEFC1E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B586E6-3F50-3A1A-7B30-40984AFD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15BD6D-95D7-6AFC-DDE0-4797EEAE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B75BE8-8D00-8CEC-B024-AFF56D2B5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2004A4-44F8-AF36-8926-83096012E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30F10E-75CB-ACC7-F42A-1ED868E28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22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AI">
            <a:extLst>
              <a:ext uri="{FF2B5EF4-FFF2-40B4-BE49-F238E27FC236}">
                <a16:creationId xmlns:a16="http://schemas.microsoft.com/office/drawing/2014/main" id="{CEBE69F9-1CF1-B9AA-46C3-884D5384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19" y="982707"/>
            <a:ext cx="2535253" cy="101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E1CDB43-7A10-881D-CC83-3528FD71B18D}"/>
              </a:ext>
            </a:extLst>
          </p:cNvPr>
          <p:cNvSpPr txBox="1"/>
          <p:nvPr/>
        </p:nvSpPr>
        <p:spPr>
          <a:xfrm>
            <a:off x="3617186" y="153261"/>
            <a:ext cx="512512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800" b="1" dirty="0" err="1"/>
              <a:t>HelloLangChain</a:t>
            </a:r>
            <a:r>
              <a:rPr kumimoji="1" lang="ja-JP" altLang="en-US" sz="2800" b="1" dirty="0"/>
              <a:t>デモシナリオ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810CCED-1F78-1E1E-5E2F-CA90AB1E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06" y="2380316"/>
            <a:ext cx="2477926" cy="72336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FAA9F9-EFAC-224A-AF3B-FF221A8F5CAB}"/>
              </a:ext>
            </a:extLst>
          </p:cNvPr>
          <p:cNvSpPr txBox="1"/>
          <p:nvPr/>
        </p:nvSpPr>
        <p:spPr>
          <a:xfrm>
            <a:off x="199705" y="205295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テキストファイル</a:t>
            </a:r>
            <a:endParaRPr kumimoji="1" lang="ja-JP" altLang="en-US" sz="1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7C2C94B-42D8-FE68-00D0-A8653A744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80"/>
          <a:stretch/>
        </p:blipFill>
        <p:spPr>
          <a:xfrm>
            <a:off x="196775" y="3596837"/>
            <a:ext cx="2475726" cy="98395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E80066-4F11-18F1-3C7A-E1A826714701}"/>
              </a:ext>
            </a:extLst>
          </p:cNvPr>
          <p:cNvSpPr txBox="1"/>
          <p:nvPr/>
        </p:nvSpPr>
        <p:spPr>
          <a:xfrm>
            <a:off x="196775" y="3269913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PDF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173FD29-B27C-0216-A9C9-DA350EC46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63" y="5146050"/>
            <a:ext cx="2278730" cy="1425257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661BD1D-2D94-2FC0-B062-86726D8D6F96}"/>
              </a:ext>
            </a:extLst>
          </p:cNvPr>
          <p:cNvSpPr txBox="1"/>
          <p:nvPr/>
        </p:nvSpPr>
        <p:spPr>
          <a:xfrm>
            <a:off x="196775" y="481565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PPT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39BA354-BFF9-4DC4-7B2D-8B30159199BF}"/>
              </a:ext>
            </a:extLst>
          </p:cNvPr>
          <p:cNvSpPr/>
          <p:nvPr/>
        </p:nvSpPr>
        <p:spPr>
          <a:xfrm>
            <a:off x="3975315" y="2547503"/>
            <a:ext cx="1094281" cy="3889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TextLoader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フローチャート: 磁気ディスク 21">
            <a:extLst>
              <a:ext uri="{FF2B5EF4-FFF2-40B4-BE49-F238E27FC236}">
                <a16:creationId xmlns:a16="http://schemas.microsoft.com/office/drawing/2014/main" id="{714BF567-3133-6B3D-39A5-E754280FB4A1}"/>
              </a:ext>
            </a:extLst>
          </p:cNvPr>
          <p:cNvSpPr/>
          <p:nvPr/>
        </p:nvSpPr>
        <p:spPr>
          <a:xfrm>
            <a:off x="6179746" y="4389091"/>
            <a:ext cx="2278730" cy="110485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ベクトル</a:t>
            </a:r>
            <a:r>
              <a:rPr lang="en-US" altLang="ja-JP" sz="12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</a:rPr>
              <a:t>chromadb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25090B7-1DE2-A0F4-7CC2-815D62C0673F}"/>
              </a:ext>
            </a:extLst>
          </p:cNvPr>
          <p:cNvSpPr/>
          <p:nvPr/>
        </p:nvSpPr>
        <p:spPr>
          <a:xfrm>
            <a:off x="4020339" y="3894317"/>
            <a:ext cx="1272965" cy="3889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PyPDFLoader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C956646-A92F-B6F1-2038-E71D66AB06A3}"/>
              </a:ext>
            </a:extLst>
          </p:cNvPr>
          <p:cNvSpPr/>
          <p:nvPr/>
        </p:nvSpPr>
        <p:spPr>
          <a:xfrm>
            <a:off x="4035011" y="5459356"/>
            <a:ext cx="1272965" cy="801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Unstructured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PowerPoint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Loader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0F19994-37ED-CAA4-A3BC-1D7FBDEF20C0}"/>
              </a:ext>
            </a:extLst>
          </p:cNvPr>
          <p:cNvSpPr/>
          <p:nvPr/>
        </p:nvSpPr>
        <p:spPr>
          <a:xfrm>
            <a:off x="5579093" y="2649649"/>
            <a:ext cx="1738390" cy="573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OpenAI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Embeddings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AA4161C-B2C6-1D91-0B6C-D4FB83F68DD5}"/>
              </a:ext>
            </a:extLst>
          </p:cNvPr>
          <p:cNvSpPr/>
          <p:nvPr/>
        </p:nvSpPr>
        <p:spPr>
          <a:xfrm>
            <a:off x="7639608" y="2649649"/>
            <a:ext cx="1738390" cy="573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RetrievalQA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855B629-C31A-1F5A-9FE4-CB794D9D33F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069596" y="2742000"/>
            <a:ext cx="1264547" cy="167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1B69FE6-6F96-996F-447F-1EB897E13FD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293304" y="4088814"/>
            <a:ext cx="922435" cy="57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A32D675-A9DF-7DD3-83C9-0C0356A378AB}"/>
              </a:ext>
            </a:extLst>
          </p:cNvPr>
          <p:cNvCxnSpPr>
            <a:cxnSpLocks/>
            <a:stCxn id="26" idx="3"/>
            <a:endCxn id="22" idx="2"/>
          </p:cNvCxnSpPr>
          <p:nvPr/>
        </p:nvCxnSpPr>
        <p:spPr>
          <a:xfrm flipV="1">
            <a:off x="5307976" y="4941517"/>
            <a:ext cx="871770" cy="91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A139246-2759-2BF2-CA04-022BA861F383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 flipV="1">
            <a:off x="2677632" y="2742000"/>
            <a:ext cx="12976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8396854-8C54-7426-AF0D-EC8F7A772143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2672501" y="4088814"/>
            <a:ext cx="13478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D7F660B-E3FE-E60D-1430-5753871F17AC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2566993" y="5858679"/>
            <a:ext cx="1468018" cy="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AA19C20C-4A51-80C7-482B-2CD78B30CD69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448288" y="3223344"/>
            <a:ext cx="409712" cy="116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E99617E-B4B6-B297-1E44-86DE30C84095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7850335" y="3223344"/>
            <a:ext cx="658468" cy="116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0A96666-485F-3DD3-A5D9-E07731AC0345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096000" y="1802699"/>
            <a:ext cx="352288" cy="84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5C76CB5-D661-185B-C729-65D8E455522B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6796454" y="1802699"/>
            <a:ext cx="1712349" cy="84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スマイル 1024">
            <a:extLst>
              <a:ext uri="{FF2B5EF4-FFF2-40B4-BE49-F238E27FC236}">
                <a16:creationId xmlns:a16="http://schemas.microsoft.com/office/drawing/2014/main" id="{0F781A1D-EFE8-BA64-FFF5-6F94A1447E64}"/>
              </a:ext>
            </a:extLst>
          </p:cNvPr>
          <p:cNvSpPr/>
          <p:nvPr/>
        </p:nvSpPr>
        <p:spPr>
          <a:xfrm>
            <a:off x="11077894" y="2479296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tx1"/>
              </a:solidFill>
            </a:endParaRPr>
          </a:p>
        </p:txBody>
      </p: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A263B18B-8697-B9FA-3DFB-2402AE80F423}"/>
              </a:ext>
            </a:extLst>
          </p:cNvPr>
          <p:cNvCxnSpPr>
            <a:cxnSpLocks/>
          </p:cNvCxnSpPr>
          <p:nvPr/>
        </p:nvCxnSpPr>
        <p:spPr>
          <a:xfrm flipH="1">
            <a:off x="9377998" y="2775101"/>
            <a:ext cx="1621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BC2BEDEF-99C2-6047-2A7B-4C0E867E34C8}"/>
              </a:ext>
            </a:extLst>
          </p:cNvPr>
          <p:cNvCxnSpPr>
            <a:cxnSpLocks/>
          </p:cNvCxnSpPr>
          <p:nvPr/>
        </p:nvCxnSpPr>
        <p:spPr>
          <a:xfrm>
            <a:off x="9377998" y="3099331"/>
            <a:ext cx="1699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BE94438A-8AC2-64F7-776A-81B73F676AE1}"/>
              </a:ext>
            </a:extLst>
          </p:cNvPr>
          <p:cNvSpPr txBox="1"/>
          <p:nvPr/>
        </p:nvSpPr>
        <p:spPr>
          <a:xfrm>
            <a:off x="11077894" y="21077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利用者</a:t>
            </a:r>
            <a:endParaRPr kumimoji="1" lang="ja-JP" altLang="en-US" dirty="0"/>
          </a:p>
        </p:txBody>
      </p:sp>
      <p:sp>
        <p:nvSpPr>
          <p:cNvPr id="1039" name="吹き出し: 角を丸めた四角形 1038">
            <a:extLst>
              <a:ext uri="{FF2B5EF4-FFF2-40B4-BE49-F238E27FC236}">
                <a16:creationId xmlns:a16="http://schemas.microsoft.com/office/drawing/2014/main" id="{49A8076A-07D9-735A-A0D7-182E50D72ACB}"/>
              </a:ext>
            </a:extLst>
          </p:cNvPr>
          <p:cNvSpPr/>
          <p:nvPr/>
        </p:nvSpPr>
        <p:spPr>
          <a:xfrm>
            <a:off x="8990194" y="1348832"/>
            <a:ext cx="1875546" cy="846950"/>
          </a:xfrm>
          <a:prstGeom prst="wedgeRoundRectCallout">
            <a:avLst>
              <a:gd name="adj1" fmla="val 22436"/>
              <a:gd name="adj2" fmla="val 1098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CTC</a:t>
            </a:r>
            <a:r>
              <a:rPr lang="ja-JP" altLang="en-US" sz="1600" dirty="0">
                <a:solidFill>
                  <a:schemeClr val="tx1"/>
                </a:solidFill>
              </a:rPr>
              <a:t>って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どんな会社？</a:t>
            </a:r>
          </a:p>
        </p:txBody>
      </p:sp>
      <p:sp>
        <p:nvSpPr>
          <p:cNvPr id="1040" name="吹き出し: 角を丸めた四角形 1039">
            <a:extLst>
              <a:ext uri="{FF2B5EF4-FFF2-40B4-BE49-F238E27FC236}">
                <a16:creationId xmlns:a16="http://schemas.microsoft.com/office/drawing/2014/main" id="{46A587FA-BF7D-E162-1F69-A9A7729BB2D1}"/>
              </a:ext>
            </a:extLst>
          </p:cNvPr>
          <p:cNvSpPr/>
          <p:nvPr/>
        </p:nvSpPr>
        <p:spPr>
          <a:xfrm>
            <a:off x="9041655" y="4007067"/>
            <a:ext cx="2775207" cy="1868900"/>
          </a:xfrm>
          <a:prstGeom prst="wedgeRoundRectCallout">
            <a:avLst>
              <a:gd name="adj1" fmla="val -3410"/>
              <a:gd name="adj2" fmla="val -883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CTC</a:t>
            </a:r>
            <a:r>
              <a:rPr lang="ja-JP" altLang="en-US" sz="1600" dirty="0">
                <a:solidFill>
                  <a:schemeClr val="tx1"/>
                </a:solidFill>
              </a:rPr>
              <a:t>は伊藤忠テクノソリューションズ株式会社のことです。コンピュータ、ネットワーク、アプリケーションなど</a:t>
            </a:r>
            <a:r>
              <a:rPr lang="en-US" altLang="ja-JP" sz="1600" dirty="0">
                <a:solidFill>
                  <a:schemeClr val="tx1"/>
                </a:solidFill>
              </a:rPr>
              <a:t>…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2" name="吹き出し: 角を丸めた四角形 1041">
            <a:extLst>
              <a:ext uri="{FF2B5EF4-FFF2-40B4-BE49-F238E27FC236}">
                <a16:creationId xmlns:a16="http://schemas.microsoft.com/office/drawing/2014/main" id="{ED26C2D0-6D61-8EE2-AD90-1CCD14773561}"/>
              </a:ext>
            </a:extLst>
          </p:cNvPr>
          <p:cNvSpPr/>
          <p:nvPr/>
        </p:nvSpPr>
        <p:spPr>
          <a:xfrm>
            <a:off x="536330" y="1340781"/>
            <a:ext cx="1489516" cy="522017"/>
          </a:xfrm>
          <a:prstGeom prst="wedgeRoundRectCallout">
            <a:avLst>
              <a:gd name="adj1" fmla="val 24207"/>
              <a:gd name="adj2" fmla="val 930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社内ファイル</a:t>
            </a:r>
          </a:p>
        </p:txBody>
      </p:sp>
      <p:sp>
        <p:nvSpPr>
          <p:cNvPr id="1043" name="正方形/長方形 1042">
            <a:extLst>
              <a:ext uri="{FF2B5EF4-FFF2-40B4-BE49-F238E27FC236}">
                <a16:creationId xmlns:a16="http://schemas.microsoft.com/office/drawing/2014/main" id="{4668F605-78F1-E8E5-29EE-6D3F4820E68B}"/>
              </a:ext>
            </a:extLst>
          </p:cNvPr>
          <p:cNvSpPr/>
          <p:nvPr/>
        </p:nvSpPr>
        <p:spPr>
          <a:xfrm>
            <a:off x="8650554" y="6099633"/>
            <a:ext cx="1698242" cy="5972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LangChain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ライブラリ</a:t>
            </a:r>
          </a:p>
        </p:txBody>
      </p:sp>
      <p:sp>
        <p:nvSpPr>
          <p:cNvPr id="1044" name="テキスト ボックス 1043">
            <a:extLst>
              <a:ext uri="{FF2B5EF4-FFF2-40B4-BE49-F238E27FC236}">
                <a16:creationId xmlns:a16="http://schemas.microsoft.com/office/drawing/2014/main" id="{0EC9A84A-CDC6-965B-72ED-D22310228AC5}"/>
              </a:ext>
            </a:extLst>
          </p:cNvPr>
          <p:cNvSpPr txBox="1"/>
          <p:nvPr/>
        </p:nvSpPr>
        <p:spPr>
          <a:xfrm>
            <a:off x="7850335" y="623275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凡例：</a:t>
            </a:r>
          </a:p>
        </p:txBody>
      </p:sp>
      <p:sp>
        <p:nvSpPr>
          <p:cNvPr id="1046" name="テキスト ボックス 1045">
            <a:extLst>
              <a:ext uri="{FF2B5EF4-FFF2-40B4-BE49-F238E27FC236}">
                <a16:creationId xmlns:a16="http://schemas.microsoft.com/office/drawing/2014/main" id="{A618D171-2F07-B747-E1B3-E89E719378D2}"/>
              </a:ext>
            </a:extLst>
          </p:cNvPr>
          <p:cNvSpPr txBox="1"/>
          <p:nvPr/>
        </p:nvSpPr>
        <p:spPr>
          <a:xfrm>
            <a:off x="3060506" y="3806217"/>
            <a:ext cx="6158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Load_</a:t>
            </a:r>
          </a:p>
          <a:p>
            <a:r>
              <a:rPr lang="en-US" altLang="ja-JP" sz="1200" dirty="0"/>
              <a:t>and_</a:t>
            </a:r>
          </a:p>
          <a:p>
            <a:r>
              <a:rPr lang="en-US" altLang="ja-JP" sz="1200" dirty="0"/>
              <a:t>split</a:t>
            </a:r>
            <a:endParaRPr kumimoji="1" lang="ja-JP" altLang="en-US" sz="1200" dirty="0"/>
          </a:p>
        </p:txBody>
      </p:sp>
      <p:sp>
        <p:nvSpPr>
          <p:cNvPr id="1053" name="テキスト ボックス 1052">
            <a:extLst>
              <a:ext uri="{FF2B5EF4-FFF2-40B4-BE49-F238E27FC236}">
                <a16:creationId xmlns:a16="http://schemas.microsoft.com/office/drawing/2014/main" id="{B9092346-F342-545B-C457-BF94BCB64E39}"/>
              </a:ext>
            </a:extLst>
          </p:cNvPr>
          <p:cNvSpPr txBox="1"/>
          <p:nvPr/>
        </p:nvSpPr>
        <p:spPr>
          <a:xfrm>
            <a:off x="3057008" y="2562732"/>
            <a:ext cx="53893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Load</a:t>
            </a:r>
            <a:endParaRPr kumimoji="1" lang="ja-JP" altLang="en-US" sz="1200" dirty="0"/>
          </a:p>
        </p:txBody>
      </p:sp>
      <p:sp>
        <p:nvSpPr>
          <p:cNvPr id="1056" name="L 字 1055">
            <a:extLst>
              <a:ext uri="{FF2B5EF4-FFF2-40B4-BE49-F238E27FC236}">
                <a16:creationId xmlns:a16="http://schemas.microsoft.com/office/drawing/2014/main" id="{F9C16189-CEBD-9259-8E1C-B80F0EF1CBFC}"/>
              </a:ext>
            </a:extLst>
          </p:cNvPr>
          <p:cNvSpPr/>
          <p:nvPr/>
        </p:nvSpPr>
        <p:spPr>
          <a:xfrm rot="5400000">
            <a:off x="5452274" y="3623714"/>
            <a:ext cx="1946372" cy="1915879"/>
          </a:xfrm>
          <a:prstGeom prst="corner">
            <a:avLst>
              <a:gd name="adj1" fmla="val 18666"/>
              <a:gd name="adj2" fmla="val 169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8" name="テキスト ボックス 1057">
            <a:extLst>
              <a:ext uri="{FF2B5EF4-FFF2-40B4-BE49-F238E27FC236}">
                <a16:creationId xmlns:a16="http://schemas.microsoft.com/office/drawing/2014/main" id="{0B0F479E-9B8A-1095-8C8B-89B12CF000BE}"/>
              </a:ext>
            </a:extLst>
          </p:cNvPr>
          <p:cNvSpPr txBox="1"/>
          <p:nvPr/>
        </p:nvSpPr>
        <p:spPr>
          <a:xfrm>
            <a:off x="5725862" y="3627140"/>
            <a:ext cx="13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from_documents</a:t>
            </a:r>
            <a:endParaRPr kumimoji="1" lang="ja-JP" altLang="en-US" sz="1200" dirty="0"/>
          </a:p>
        </p:txBody>
      </p:sp>
      <p:sp>
        <p:nvSpPr>
          <p:cNvPr id="1059" name="テキスト ボックス 1058">
            <a:extLst>
              <a:ext uri="{FF2B5EF4-FFF2-40B4-BE49-F238E27FC236}">
                <a16:creationId xmlns:a16="http://schemas.microsoft.com/office/drawing/2014/main" id="{64F4320D-3E44-AB7F-85E3-72C94BA77FCD}"/>
              </a:ext>
            </a:extLst>
          </p:cNvPr>
          <p:cNvSpPr txBox="1"/>
          <p:nvPr/>
        </p:nvSpPr>
        <p:spPr>
          <a:xfrm>
            <a:off x="7676965" y="3506402"/>
            <a:ext cx="13596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from_chain_type</a:t>
            </a:r>
            <a:endParaRPr kumimoji="1" lang="ja-JP" altLang="en-US" sz="1200" dirty="0"/>
          </a:p>
        </p:txBody>
      </p:sp>
      <p:sp>
        <p:nvSpPr>
          <p:cNvPr id="1060" name="テキスト ボックス 1059">
            <a:extLst>
              <a:ext uri="{FF2B5EF4-FFF2-40B4-BE49-F238E27FC236}">
                <a16:creationId xmlns:a16="http://schemas.microsoft.com/office/drawing/2014/main" id="{646BF6DB-0675-B149-3193-4DC6F80EB34F}"/>
              </a:ext>
            </a:extLst>
          </p:cNvPr>
          <p:cNvSpPr txBox="1"/>
          <p:nvPr/>
        </p:nvSpPr>
        <p:spPr>
          <a:xfrm>
            <a:off x="9700123" y="2620474"/>
            <a:ext cx="42030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run</a:t>
            </a:r>
            <a:endParaRPr kumimoji="1" lang="ja-JP" altLang="en-US" sz="1200" dirty="0"/>
          </a:p>
        </p:txBody>
      </p:sp>
      <p:sp>
        <p:nvSpPr>
          <p:cNvPr id="1061" name="テキスト ボックス 1060">
            <a:extLst>
              <a:ext uri="{FF2B5EF4-FFF2-40B4-BE49-F238E27FC236}">
                <a16:creationId xmlns:a16="http://schemas.microsoft.com/office/drawing/2014/main" id="{1F28EE5C-17CF-807C-D16B-4F19B007D55A}"/>
              </a:ext>
            </a:extLst>
          </p:cNvPr>
          <p:cNvSpPr txBox="1"/>
          <p:nvPr/>
        </p:nvSpPr>
        <p:spPr>
          <a:xfrm>
            <a:off x="10017792" y="2946345"/>
            <a:ext cx="5902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result</a:t>
            </a:r>
            <a:endParaRPr kumimoji="1" lang="ja-JP" altLang="en-US" sz="1200" dirty="0"/>
          </a:p>
        </p:txBody>
      </p:sp>
      <p:cxnSp>
        <p:nvCxnSpPr>
          <p:cNvPr id="1062" name="直線矢印コネクタ 1061">
            <a:extLst>
              <a:ext uri="{FF2B5EF4-FFF2-40B4-BE49-F238E27FC236}">
                <a16:creationId xmlns:a16="http://schemas.microsoft.com/office/drawing/2014/main" id="{AC583031-1ED2-FC8D-464B-F0752BB57E5D}"/>
              </a:ext>
            </a:extLst>
          </p:cNvPr>
          <p:cNvCxnSpPr>
            <a:cxnSpLocks/>
          </p:cNvCxnSpPr>
          <p:nvPr/>
        </p:nvCxnSpPr>
        <p:spPr>
          <a:xfrm>
            <a:off x="10691446" y="6435069"/>
            <a:ext cx="1263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テキスト ボックス 1062">
            <a:extLst>
              <a:ext uri="{FF2B5EF4-FFF2-40B4-BE49-F238E27FC236}">
                <a16:creationId xmlns:a16="http://schemas.microsoft.com/office/drawing/2014/main" id="{2950148F-5F5C-2348-E718-3FA6EDF5625D}"/>
              </a:ext>
            </a:extLst>
          </p:cNvPr>
          <p:cNvSpPr txBox="1"/>
          <p:nvPr/>
        </p:nvSpPr>
        <p:spPr>
          <a:xfrm>
            <a:off x="11028138" y="6294308"/>
            <a:ext cx="516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関数</a:t>
            </a:r>
            <a:endParaRPr kumimoji="1" lang="ja-JP" altLang="en-US" sz="1200" dirty="0"/>
          </a:p>
        </p:txBody>
      </p:sp>
      <p:sp>
        <p:nvSpPr>
          <p:cNvPr id="1065" name="テキスト ボックス 1064">
            <a:extLst>
              <a:ext uri="{FF2B5EF4-FFF2-40B4-BE49-F238E27FC236}">
                <a16:creationId xmlns:a16="http://schemas.microsoft.com/office/drawing/2014/main" id="{0EB2D400-1755-A069-5182-19BF8C03D5CF}"/>
              </a:ext>
            </a:extLst>
          </p:cNvPr>
          <p:cNvSpPr txBox="1"/>
          <p:nvPr/>
        </p:nvSpPr>
        <p:spPr>
          <a:xfrm>
            <a:off x="3079171" y="5446846"/>
            <a:ext cx="6158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Load_</a:t>
            </a:r>
          </a:p>
          <a:p>
            <a:r>
              <a:rPr lang="en-US" altLang="ja-JP" sz="1200" dirty="0"/>
              <a:t>and_</a:t>
            </a:r>
          </a:p>
          <a:p>
            <a:r>
              <a:rPr lang="en-US" altLang="ja-JP" sz="1200" dirty="0"/>
              <a:t>split</a:t>
            </a:r>
            <a:endParaRPr kumimoji="1" lang="ja-JP" altLang="en-US" sz="1200" dirty="0"/>
          </a:p>
        </p:txBody>
      </p:sp>
      <p:sp>
        <p:nvSpPr>
          <p:cNvPr id="1066" name="テキスト ボックス 1065">
            <a:extLst>
              <a:ext uri="{FF2B5EF4-FFF2-40B4-BE49-F238E27FC236}">
                <a16:creationId xmlns:a16="http://schemas.microsoft.com/office/drawing/2014/main" id="{33645893-4B04-63E9-9C7C-633DB9319766}"/>
              </a:ext>
            </a:extLst>
          </p:cNvPr>
          <p:cNvSpPr txBox="1"/>
          <p:nvPr/>
        </p:nvSpPr>
        <p:spPr>
          <a:xfrm>
            <a:off x="301630" y="689535"/>
            <a:ext cx="105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デモは、</a:t>
            </a:r>
            <a:r>
              <a:rPr lang="ja-JP" altLang="en-US" dirty="0"/>
              <a:t>テキスト・</a:t>
            </a:r>
            <a:r>
              <a:rPr kumimoji="1" lang="en-US" altLang="ja-JP" dirty="0"/>
              <a:t>PDF</a:t>
            </a:r>
            <a:r>
              <a:rPr lang="ja-JP" altLang="en-US" dirty="0"/>
              <a:t>・</a:t>
            </a:r>
            <a:r>
              <a:rPr kumimoji="1" lang="en-US" altLang="ja-JP" dirty="0"/>
              <a:t>PPT</a:t>
            </a:r>
            <a:r>
              <a:rPr kumimoji="1" lang="ja-JP" altLang="en-US" dirty="0"/>
              <a:t>等の社内ファイルを学習させて、質問に答えるシナリオとなります。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216828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FAAE5DF9-61CC-6CC7-7A22-7683A8276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31680"/>
              </p:ext>
            </p:extLst>
          </p:nvPr>
        </p:nvGraphicFramePr>
        <p:xfrm>
          <a:off x="1452983" y="3556172"/>
          <a:ext cx="92860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017">
                  <a:extLst>
                    <a:ext uri="{9D8B030D-6E8A-4147-A177-3AD203B41FA5}">
                      <a16:colId xmlns:a16="http://schemas.microsoft.com/office/drawing/2014/main" val="1941671570"/>
                    </a:ext>
                  </a:extLst>
                </a:gridCol>
                <a:gridCol w="4643017">
                  <a:extLst>
                    <a:ext uri="{9D8B030D-6E8A-4147-A177-3AD203B41FA5}">
                      <a16:colId xmlns:a16="http://schemas.microsoft.com/office/drawing/2014/main" val="105662709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Visual Studio Code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HelloLangChainDemo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797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ライブラリ（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openai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langChain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titoken</a:t>
                      </a:r>
                      <a:r>
                        <a:rPr kumimoji="1"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9241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ベクトル</a:t>
                      </a:r>
                      <a:r>
                        <a:rPr kumimoji="1" lang="en-US" altLang="ja-JP" dirty="0"/>
                        <a:t>DB(</a:t>
                      </a:r>
                      <a:r>
                        <a:rPr kumimoji="1" lang="en-US" altLang="ja-JP" dirty="0" err="1"/>
                        <a:t>chromadb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09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Python</a:t>
                      </a:r>
                      <a:r>
                        <a:rPr kumimoji="1" lang="ja-JP" altLang="en-US" dirty="0"/>
                        <a:t>仮想環境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Venv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247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Python3.10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65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Git for Windows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Windows Subsystem Linux(Ubuntu)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458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Windows 10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73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CTC</a:t>
                      </a:r>
                      <a:r>
                        <a:rPr kumimoji="1" lang="ja-JP" altLang="en-US" dirty="0"/>
                        <a:t>セキュア</a:t>
                      </a:r>
                      <a:r>
                        <a:rPr kumimoji="1" lang="en-US" altLang="ja-JP" dirty="0"/>
                        <a:t>PC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7912"/>
                  </a:ext>
                </a:extLst>
              </a:tr>
            </a:tbl>
          </a:graphicData>
        </a:graphic>
      </p:graphicFrame>
      <p:pic>
        <p:nvPicPr>
          <p:cNvPr id="1026" name="Picture 2" descr="OpenAI">
            <a:extLst>
              <a:ext uri="{FF2B5EF4-FFF2-40B4-BE49-F238E27FC236}">
                <a16:creationId xmlns:a16="http://schemas.microsoft.com/office/drawing/2014/main" id="{CEBE69F9-1CF1-B9AA-46C3-884D5384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65" y="980505"/>
            <a:ext cx="2535253" cy="101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0442BE-1B28-2AF5-7BFF-A6EB90CD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041" y="1189844"/>
            <a:ext cx="2062065" cy="59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Dempiere PJ Reports】iDempiereのリポジトリがGitHubに移転 - OSS ERP Compiere  Distribution Lab">
            <a:extLst>
              <a:ext uri="{FF2B5EF4-FFF2-40B4-BE49-F238E27FC236}">
                <a16:creationId xmlns:a16="http://schemas.microsoft.com/office/drawing/2014/main" id="{3603324C-3C2F-E34C-5D58-5E8B3C015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87" y="1067205"/>
            <a:ext cx="1418254" cy="9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58C159-42A7-E2B7-E93B-48C6FF23664C}"/>
              </a:ext>
            </a:extLst>
          </p:cNvPr>
          <p:cNvSpPr txBox="1"/>
          <p:nvPr/>
        </p:nvSpPr>
        <p:spPr>
          <a:xfrm>
            <a:off x="674914" y="2129901"/>
            <a:ext cx="4089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開発環境構築手順（</a:t>
            </a:r>
            <a:r>
              <a:rPr lang="en-US" altLang="ja-JP" sz="1600" dirty="0" err="1"/>
              <a:t>HelloLangChainDocs</a:t>
            </a:r>
            <a:r>
              <a:rPr lang="en-US" altLang="ja-JP" sz="1600" dirty="0"/>
              <a:t>)</a:t>
            </a:r>
          </a:p>
          <a:p>
            <a:r>
              <a:rPr kumimoji="1" lang="ja-JP" altLang="en-US" sz="1600" dirty="0"/>
              <a:t>デモ環境</a:t>
            </a:r>
            <a:r>
              <a:rPr lang="ja-JP" altLang="en-US" sz="1600" dirty="0"/>
              <a:t>（</a:t>
            </a:r>
            <a:r>
              <a:rPr lang="en-US" altLang="ja-JP" sz="1600" dirty="0" err="1"/>
              <a:t>HelloLangChainDemo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E35863-493C-EF14-50D2-A3803F03AEC1}"/>
              </a:ext>
            </a:extLst>
          </p:cNvPr>
          <p:cNvSpPr txBox="1"/>
          <p:nvPr/>
        </p:nvSpPr>
        <p:spPr>
          <a:xfrm>
            <a:off x="5472483" y="2129901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生成</a:t>
            </a:r>
            <a:r>
              <a:rPr lang="en-US" altLang="ja-JP" sz="1600" dirty="0"/>
              <a:t>AI API</a:t>
            </a:r>
            <a:r>
              <a:rPr lang="ja-JP" altLang="en-US" sz="1600" dirty="0"/>
              <a:t>（</a:t>
            </a:r>
            <a:r>
              <a:rPr kumimoji="1" lang="en-US" altLang="ja-JP" sz="1600" dirty="0" err="1"/>
              <a:t>OpenAI</a:t>
            </a:r>
            <a:r>
              <a:rPr kumimoji="1" lang="en-US" altLang="ja-JP" sz="1600" dirty="0"/>
              <a:t> API)</a:t>
            </a:r>
            <a:endParaRPr kumimoji="1" lang="ja-JP" altLang="en-US" sz="1600" dirty="0"/>
          </a:p>
          <a:p>
            <a:r>
              <a:rPr lang="en-US" altLang="ja-JP" sz="1600" dirty="0"/>
              <a:t>API</a:t>
            </a:r>
            <a:r>
              <a:rPr lang="ja-JP" altLang="en-US" sz="1600" dirty="0"/>
              <a:t>キー</a:t>
            </a:r>
            <a:endParaRPr lang="en-US" altLang="ja-JP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7E7061B-0B1A-231C-970C-9CB73547079E}"/>
              </a:ext>
            </a:extLst>
          </p:cNvPr>
          <p:cNvSpPr txBox="1"/>
          <p:nvPr/>
        </p:nvSpPr>
        <p:spPr>
          <a:xfrm>
            <a:off x="9708187" y="210288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デモ</a:t>
            </a:r>
            <a:r>
              <a:rPr lang="ja-JP" altLang="en-US" sz="1600" dirty="0"/>
              <a:t>実行</a:t>
            </a:r>
            <a:r>
              <a:rPr kumimoji="1" lang="ja-JP" altLang="en-US" sz="1600" dirty="0"/>
              <a:t>環境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D4C009-FF2E-EB76-44AF-AB59C3B292A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719705" y="2714676"/>
            <a:ext cx="3775207" cy="77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136FA2-D199-FFA2-941C-A65AEB68D96A}"/>
              </a:ext>
            </a:extLst>
          </p:cNvPr>
          <p:cNvSpPr txBox="1"/>
          <p:nvPr/>
        </p:nvSpPr>
        <p:spPr>
          <a:xfrm>
            <a:off x="3929573" y="2932523"/>
            <a:ext cx="94929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Git Clone</a:t>
            </a:r>
            <a:endParaRPr kumimoji="1" lang="ja-JP" altLang="en-US" sz="1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B315A10-8889-815B-C587-18650A8CA1C7}"/>
              </a:ext>
            </a:extLst>
          </p:cNvPr>
          <p:cNvCxnSpPr>
            <a:cxnSpLocks/>
          </p:cNvCxnSpPr>
          <p:nvPr/>
        </p:nvCxnSpPr>
        <p:spPr>
          <a:xfrm flipH="1" flipV="1">
            <a:off x="6809286" y="2612571"/>
            <a:ext cx="553436" cy="94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F2F696-144D-0FC0-D39F-9B6B0D94F819}"/>
              </a:ext>
            </a:extLst>
          </p:cNvPr>
          <p:cNvSpPr txBox="1"/>
          <p:nvPr/>
        </p:nvSpPr>
        <p:spPr>
          <a:xfrm>
            <a:off x="6669864" y="2898495"/>
            <a:ext cx="83227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API</a:t>
            </a:r>
            <a:r>
              <a:rPr kumimoji="1" lang="ja-JP" altLang="en-US" sz="1400" dirty="0"/>
              <a:t>実行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87964C5-B7D4-1522-007F-1E69D5BE46F2}"/>
              </a:ext>
            </a:extLst>
          </p:cNvPr>
          <p:cNvCxnSpPr>
            <a:cxnSpLocks/>
          </p:cNvCxnSpPr>
          <p:nvPr/>
        </p:nvCxnSpPr>
        <p:spPr>
          <a:xfrm flipV="1">
            <a:off x="8976049" y="2477276"/>
            <a:ext cx="1306286" cy="107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C1248BB-3D58-1B9D-508B-5583D5B458A5}"/>
              </a:ext>
            </a:extLst>
          </p:cNvPr>
          <p:cNvSpPr txBox="1"/>
          <p:nvPr/>
        </p:nvSpPr>
        <p:spPr>
          <a:xfrm>
            <a:off x="9256781" y="2874877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デプロイ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E1CDB43-7A10-881D-CC83-3528FD71B18D}"/>
              </a:ext>
            </a:extLst>
          </p:cNvPr>
          <p:cNvSpPr txBox="1"/>
          <p:nvPr/>
        </p:nvSpPr>
        <p:spPr>
          <a:xfrm>
            <a:off x="3437648" y="153261"/>
            <a:ext cx="548419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800" b="1" dirty="0" err="1"/>
              <a:t>HelloLangChain</a:t>
            </a:r>
            <a:r>
              <a:rPr kumimoji="1" lang="ja-JP" altLang="en-US" sz="2800" b="1" dirty="0"/>
              <a:t>開発環境構成図</a:t>
            </a:r>
          </a:p>
        </p:txBody>
      </p:sp>
    </p:spTree>
    <p:extLst>
      <p:ext uri="{BB962C8B-B14F-4D97-AF65-F5344CB8AC3E}">
        <p14:creationId xmlns:p14="http://schemas.microsoft.com/office/powerpoint/2010/main" val="21005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165</Words>
  <Application>Microsoft Office PowerPoint</Application>
  <PresentationFormat>ワイド画面</PresentationFormat>
  <Paragraphs>54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　修一</dc:creator>
  <cp:lastModifiedBy>池田　修一</cp:lastModifiedBy>
  <cp:revision>6</cp:revision>
  <dcterms:created xsi:type="dcterms:W3CDTF">2023-06-25T06:43:43Z</dcterms:created>
  <dcterms:modified xsi:type="dcterms:W3CDTF">2023-06-25T09:13:47Z</dcterms:modified>
</cp:coreProperties>
</file>