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66" r:id="rId2"/>
    <p:sldId id="267" r:id="rId3"/>
    <p:sldId id="285" r:id="rId4"/>
    <p:sldId id="286" r:id="rId5"/>
    <p:sldId id="287" r:id="rId6"/>
    <p:sldId id="268" r:id="rId7"/>
    <p:sldId id="269" r:id="rId8"/>
    <p:sldId id="288" r:id="rId9"/>
    <p:sldId id="281" r:id="rId10"/>
    <p:sldId id="272" r:id="rId11"/>
    <p:sldId id="284"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FFFF"/>
    <a:srgbClr val="CFA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086" autoAdjust="0"/>
  </p:normalViewPr>
  <p:slideViewPr>
    <p:cSldViewPr snapToGrid="0">
      <p:cViewPr varScale="1">
        <p:scale>
          <a:sx n="50" d="100"/>
          <a:sy n="50" d="100"/>
        </p:scale>
        <p:origin x="1221" y="3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41224-5853-403B-91C1-998E4E9C40BF}" type="datetimeFigureOut">
              <a:rPr lang="zh-TW" altLang="en-US" smtClean="0"/>
              <a:t>2022/12/3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D15B0-C403-4798-B82E-3F57BEC3A9D8}" type="slidenum">
              <a:rPr lang="zh-TW" altLang="en-US" smtClean="0"/>
              <a:t>‹#›</a:t>
            </a:fld>
            <a:endParaRPr lang="zh-TW" altLang="en-US"/>
          </a:p>
        </p:txBody>
      </p:sp>
    </p:spTree>
    <p:extLst>
      <p:ext uri="{BB962C8B-B14F-4D97-AF65-F5344CB8AC3E}">
        <p14:creationId xmlns:p14="http://schemas.microsoft.com/office/powerpoint/2010/main" val="234641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m.wikipedia.org/wiki/%E5%89%9B%E9%AB%94"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zh.m.wikipedia.org/wiki/%E8%BD%89%E5%8B%95%E6%85%A3%E9%87%8F" TargetMode="External"/><Relationship Id="rId4" Type="http://schemas.openxmlformats.org/officeDocument/2006/relationships/hyperlink" Target="https://zh.m.wikipedia.org/wiki/%E8%B3%AA%E5%BF%8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00000"/>
                    </a:solidFill>
                    <a:effectLst/>
                    <a:latin typeface="Arial" panose="020B0604020202020204" pitchFamily="34" charset="0"/>
                  </a:rPr>
                  <a:t>轉動慣量所描述的是一個物體的</a:t>
                </a:r>
                <a:r>
                  <a:rPr lang="zh-TW" altLang="en-US" b="1" i="0" dirty="0">
                    <a:solidFill>
                      <a:srgbClr val="000000"/>
                    </a:solidFill>
                    <a:effectLst/>
                    <a:latin typeface="Arial" panose="020B0604020202020204" pitchFamily="34" charset="0"/>
                  </a:rPr>
                  <a:t>質量與質量的分布情形</a:t>
                </a:r>
                <a:r>
                  <a:rPr lang="zh-TW" altLang="en-US" b="0" i="0" dirty="0">
                    <a:solidFill>
                      <a:srgbClr val="000000"/>
                    </a:solidFill>
                    <a:effectLst/>
                    <a:latin typeface="Arial" panose="020B0604020202020204" pitchFamily="34" charset="0"/>
                  </a:rPr>
                  <a:t>。對於一個質點而言，其轉動慣量 定義為： </a:t>
                </a:r>
                <a14:m>
                  <m:oMath xmlns:m="http://schemas.openxmlformats.org/officeDocument/2006/math">
                    <m:r>
                      <a:rPr lang="en-US" altLang="zh-TW" sz="1200" b="0" i="0" dirty="0" smtClean="0">
                        <a:solidFill>
                          <a:srgbClr val="000000"/>
                        </a:solidFill>
                        <a:effectLst/>
                        <a:latin typeface="Cambria Math" panose="02040503050406030204" pitchFamily="18" charset="0"/>
                      </a:rPr>
                      <m:t>𝐼</m:t>
                    </m:r>
                    <m:r>
                      <a:rPr lang="en-US" altLang="zh-TW" sz="1200" b="0" i="0" dirty="0" smtClean="0">
                        <a:solidFill>
                          <a:srgbClr val="000000"/>
                        </a:solidFill>
                        <a:effectLst/>
                        <a:latin typeface="Cambria Math" panose="02040503050406030204" pitchFamily="18" charset="0"/>
                      </a:rPr>
                      <m:t>=</m:t>
                    </m:r>
                    <m:r>
                      <a:rPr lang="en-US" altLang="zh-TW" sz="1200" b="0" i="0" dirty="0" smtClean="0">
                        <a:solidFill>
                          <a:srgbClr val="000000"/>
                        </a:solidFill>
                        <a:effectLst/>
                        <a:latin typeface="Cambria Math" panose="02040503050406030204" pitchFamily="18" charset="0"/>
                      </a:rPr>
                      <m:t>𝑚</m:t>
                    </m:r>
                    <m:r>
                      <m:rPr>
                        <m:nor/>
                      </m:rPr>
                      <a:rPr lang="zh-TW" altLang="en-US" sz="1200"/>
                      <m:t>⋅</m:t>
                    </m:r>
                    <m:sSup>
                      <m:sSupPr>
                        <m:ctrlPr>
                          <a:rPr lang="en-US" altLang="zh-TW" sz="1200" b="0" i="1" dirty="0">
                            <a:solidFill>
                              <a:srgbClr val="000000"/>
                            </a:solidFill>
                            <a:effectLst/>
                            <a:latin typeface="Cambria Math" panose="02040503050406030204" pitchFamily="18" charset="0"/>
                          </a:rPr>
                        </m:ctrlPr>
                      </m:sSupPr>
                      <m:e>
                        <m:r>
                          <a:rPr lang="en-US" altLang="zh-TW" sz="1200" b="0" i="0" dirty="0">
                            <a:solidFill>
                              <a:srgbClr val="000000"/>
                            </a:solidFill>
                            <a:effectLst/>
                            <a:latin typeface="Cambria Math" panose="02040503050406030204" pitchFamily="18" charset="0"/>
                          </a:rPr>
                          <m:t>𝑟</m:t>
                        </m:r>
                      </m:e>
                      <m:sup>
                        <m:r>
                          <a:rPr lang="en-US" altLang="zh-TW" sz="1200" b="0" i="0" dirty="0">
                            <a:solidFill>
                              <a:srgbClr val="000000"/>
                            </a:solidFill>
                            <a:effectLst/>
                            <a:latin typeface="Cambria Math" panose="02040503050406030204" pitchFamily="18" charset="0"/>
                          </a:rPr>
                          <m:t>2</m:t>
                        </m:r>
                      </m:sup>
                    </m:sSup>
                  </m:oMath>
                </a14:m>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202124"/>
                    </a:solidFill>
                    <a:effectLst/>
                    <a:latin typeface="arial" panose="020B0604020202020204" pitchFamily="34" charset="0"/>
                  </a:rPr>
                  <a:t>Moment of inertia describes the distribution of mass and mass of an object. For a particle, its moment of inertia is defined as</a:t>
                </a:r>
                <a:r>
                  <a:rPr lang="zh-TW" altLang="en-US" sz="1200" b="0" i="0" dirty="0">
                    <a:solidFill>
                      <a:srgbClr val="202124"/>
                    </a:solidFill>
                    <a:effectLst/>
                    <a:latin typeface="arial" panose="020B0604020202020204" pitchFamily="34" charset="0"/>
                  </a:rPr>
                  <a:t> </a:t>
                </a:r>
                <a:r>
                  <a:rPr lang="zh-TW" altLang="en-US" b="0" i="0" dirty="0">
                    <a:solidFill>
                      <a:srgbClr val="000000"/>
                    </a:solidFill>
                    <a:effectLst/>
                    <a:latin typeface="Arial" panose="020B0604020202020204" pitchFamily="34" charset="0"/>
                  </a:rPr>
                  <a:t>： </a:t>
                </a:r>
                <a14:m>
                  <m:oMath xmlns:m="http://schemas.openxmlformats.org/officeDocument/2006/math">
                    <m:r>
                      <a:rPr lang="en-US" altLang="zh-TW" sz="1200" b="0" i="0" dirty="0" smtClean="0">
                        <a:solidFill>
                          <a:srgbClr val="000000"/>
                        </a:solidFill>
                        <a:effectLst/>
                        <a:latin typeface="Cambria Math" panose="02040503050406030204" pitchFamily="18" charset="0"/>
                      </a:rPr>
                      <m:t>𝐼</m:t>
                    </m:r>
                    <m:r>
                      <a:rPr lang="en-US" altLang="zh-TW" sz="1200" b="0" i="0" dirty="0" smtClean="0">
                        <a:solidFill>
                          <a:srgbClr val="000000"/>
                        </a:solidFill>
                        <a:effectLst/>
                        <a:latin typeface="Cambria Math" panose="02040503050406030204" pitchFamily="18" charset="0"/>
                      </a:rPr>
                      <m:t>=</m:t>
                    </m:r>
                    <m:r>
                      <a:rPr lang="en-US" altLang="zh-TW" sz="1200" b="0" i="0" dirty="0" smtClean="0">
                        <a:solidFill>
                          <a:srgbClr val="000000"/>
                        </a:solidFill>
                        <a:effectLst/>
                        <a:latin typeface="Cambria Math" panose="02040503050406030204" pitchFamily="18" charset="0"/>
                      </a:rPr>
                      <m:t>𝑚</m:t>
                    </m:r>
                    <m:r>
                      <m:rPr>
                        <m:nor/>
                      </m:rPr>
                      <a:rPr lang="zh-TW" altLang="en-US" sz="1200"/>
                      <m:t>⋅</m:t>
                    </m:r>
                    <m:sSup>
                      <m:sSupPr>
                        <m:ctrlPr>
                          <a:rPr lang="en-US" altLang="zh-TW" sz="1200" b="0" i="1" dirty="0">
                            <a:solidFill>
                              <a:srgbClr val="000000"/>
                            </a:solidFill>
                            <a:effectLst/>
                            <a:latin typeface="Cambria Math" panose="02040503050406030204" pitchFamily="18" charset="0"/>
                          </a:rPr>
                        </m:ctrlPr>
                      </m:sSupPr>
                      <m:e>
                        <m:r>
                          <a:rPr lang="en-US" altLang="zh-TW" sz="1200" b="0" i="0" dirty="0">
                            <a:solidFill>
                              <a:srgbClr val="000000"/>
                            </a:solidFill>
                            <a:effectLst/>
                            <a:latin typeface="Cambria Math" panose="02040503050406030204" pitchFamily="18" charset="0"/>
                          </a:rPr>
                          <m:t>𝑟</m:t>
                        </m:r>
                      </m:e>
                      <m:sup>
                        <m:r>
                          <a:rPr lang="en-US" altLang="zh-TW" sz="1200" b="0" i="0" dirty="0">
                            <a:solidFill>
                              <a:srgbClr val="000000"/>
                            </a:solidFill>
                            <a:effectLst/>
                            <a:latin typeface="Cambria Math" panose="02040503050406030204" pitchFamily="18" charset="0"/>
                          </a:rPr>
                          <m:t>2</m:t>
                        </m:r>
                      </m:sup>
                    </m:sSup>
                  </m:oMath>
                </a14:m>
                <a:endParaRPr lang="zh-TW"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00000"/>
                    </a:solidFill>
                    <a:effectLst/>
                    <a:latin typeface="Arial" panose="020B0604020202020204" pitchFamily="34" charset="0"/>
                  </a:rPr>
                  <a:t>我們現在假設一個質點</a:t>
                </a:r>
                <a:r>
                  <a:rPr lang="en-US" altLang="zh-TW" b="0" i="0" dirty="0">
                    <a:solidFill>
                      <a:srgbClr val="000000"/>
                    </a:solidFill>
                    <a:effectLst/>
                    <a:latin typeface="Arial" panose="020B0604020202020204" pitchFamily="34" charset="0"/>
                  </a:rPr>
                  <a:t>m</a:t>
                </a:r>
                <a:r>
                  <a:rPr lang="zh-TW" altLang="en-US" b="0" i="0" dirty="0">
                    <a:solidFill>
                      <a:srgbClr val="000000"/>
                    </a:solidFill>
                    <a:effectLst/>
                    <a:latin typeface="Arial" panose="020B0604020202020204" pitchFamily="34" charset="0"/>
                  </a:rPr>
                  <a:t>以速率</a:t>
                </a:r>
                <a:r>
                  <a:rPr lang="en-US" altLang="zh-TW" b="0" i="0" dirty="0">
                    <a:solidFill>
                      <a:srgbClr val="000000"/>
                    </a:solidFill>
                    <a:effectLst/>
                    <a:latin typeface="inherit"/>
                  </a:rPr>
                  <a:t>v</a:t>
                </a:r>
                <a:r>
                  <a:rPr lang="zh-TW" altLang="en-US" b="0" i="0" dirty="0">
                    <a:solidFill>
                      <a:srgbClr val="000000"/>
                    </a:solidFill>
                    <a:effectLst/>
                    <a:latin typeface="Arial" panose="020B0604020202020204" pitchFamily="34" charset="0"/>
                  </a:rPr>
                  <a:t>，距離圓心</a:t>
                </a:r>
                <a:r>
                  <a:rPr lang="en-US" altLang="zh-TW" b="0" i="1" dirty="0">
                    <a:solidFill>
                      <a:srgbClr val="000000"/>
                    </a:solidFill>
                    <a:effectLst/>
                    <a:latin typeface="KaTeX_Math"/>
                  </a:rPr>
                  <a:t>r </a:t>
                </a:r>
                <a:r>
                  <a:rPr lang="zh-TW" altLang="en-US" b="0" i="0" dirty="0">
                    <a:solidFill>
                      <a:srgbClr val="000000"/>
                    </a:solidFill>
                    <a:effectLst/>
                    <a:latin typeface="Arial" panose="020B0604020202020204" pitchFamily="34" charset="0"/>
                  </a:rPr>
                  <a:t>做等速率圓周運動。我們可以清楚的知道，若以運動中的質點為參考點，其移動動能則為</a:t>
                </a:r>
                <a:r>
                  <a:rPr lang="en-US" altLang="zh-TW" b="0" i="0" dirty="0">
                    <a:solidFill>
                      <a:srgbClr val="000000"/>
                    </a:solidFill>
                    <a:effectLst/>
                    <a:latin typeface="Arial" panose="020B0604020202020204" pitchFamily="34" charset="0"/>
                  </a:rPr>
                  <a:t>: </a:t>
                </a:r>
                <a14:m>
                  <m:oMath xmlns:m="http://schemas.openxmlformats.org/officeDocument/2006/math">
                    <m:sSub>
                      <m:sSubPr>
                        <m:ctrlPr>
                          <a:rPr lang="zh-TW" altLang="en-US" sz="1200" i="1" smtClean="0">
                            <a:solidFill>
                              <a:schemeClr val="tx1"/>
                            </a:solidFill>
                            <a:latin typeface="Cambria Math" panose="02040503050406030204" pitchFamily="18" charset="0"/>
                          </a:rPr>
                        </m:ctrlPr>
                      </m:sSubPr>
                      <m:e>
                        <m:r>
                          <a:rPr lang="zh-TW" altLang="en-US" sz="1200" i="1">
                            <a:solidFill>
                              <a:schemeClr val="tx1"/>
                            </a:solidFill>
                            <a:latin typeface="Cambria Math" panose="02040503050406030204" pitchFamily="18" charset="0"/>
                          </a:rPr>
                          <m:t>𝐸</m:t>
                        </m:r>
                      </m:e>
                      <m:sub>
                        <m:r>
                          <a:rPr lang="zh-TW" altLang="en-US" sz="1200" i="1">
                            <a:solidFill>
                              <a:schemeClr val="tx1"/>
                            </a:solidFill>
                            <a:latin typeface="Cambria Math" panose="02040503050406030204" pitchFamily="18" charset="0"/>
                          </a:rPr>
                          <m:t>𝑘</m:t>
                        </m:r>
                      </m:sub>
                    </m:sSub>
                    <m:r>
                      <a:rPr lang="zh-TW" altLang="en-US" sz="1200" i="0">
                        <a:solidFill>
                          <a:schemeClr val="tx1"/>
                        </a:solidFill>
                        <a:latin typeface="Cambria Math" panose="02040503050406030204" pitchFamily="18" charset="0"/>
                      </a:rPr>
                      <m:t>=</m:t>
                    </m:r>
                    <m:f>
                      <m:fPr>
                        <m:ctrlPr>
                          <a:rPr lang="zh-TW" altLang="en-US" sz="1200" i="1">
                            <a:solidFill>
                              <a:schemeClr val="tx1"/>
                            </a:solidFill>
                            <a:latin typeface="Cambria Math" panose="02040503050406030204" pitchFamily="18" charset="0"/>
                          </a:rPr>
                        </m:ctrlPr>
                      </m:fPr>
                      <m:num>
                        <m:r>
                          <a:rPr lang="zh-TW" altLang="en-US" sz="1200" i="0">
                            <a:solidFill>
                              <a:schemeClr val="tx1"/>
                            </a:solidFill>
                            <a:latin typeface="Cambria Math" panose="02040503050406030204" pitchFamily="18" charset="0"/>
                          </a:rPr>
                          <m:t>1</m:t>
                        </m:r>
                      </m:num>
                      <m:den>
                        <m:r>
                          <a:rPr lang="zh-TW" altLang="en-US" sz="1200" i="0">
                            <a:solidFill>
                              <a:schemeClr val="tx1"/>
                            </a:solidFill>
                            <a:latin typeface="Cambria Math" panose="02040503050406030204" pitchFamily="18" charset="0"/>
                          </a:rPr>
                          <m:t>2</m:t>
                        </m:r>
                      </m:den>
                    </m:f>
                    <m:r>
                      <a:rPr lang="zh-TW" altLang="en-US" sz="1200" i="1">
                        <a:solidFill>
                          <a:schemeClr val="tx1"/>
                        </a:solidFill>
                        <a:latin typeface="Cambria Math" panose="02040503050406030204" pitchFamily="18" charset="0"/>
                      </a:rPr>
                      <m:t>𝑚</m:t>
                    </m:r>
                    <m:sSup>
                      <m:sSupPr>
                        <m:ctrlPr>
                          <a:rPr lang="zh-TW" altLang="en-US" sz="1200" i="1">
                            <a:solidFill>
                              <a:schemeClr val="tx1"/>
                            </a:solidFill>
                            <a:latin typeface="Cambria Math" panose="02040503050406030204" pitchFamily="18" charset="0"/>
                          </a:rPr>
                        </m:ctrlPr>
                      </m:sSupPr>
                      <m:e>
                        <m:r>
                          <a:rPr lang="zh-TW" altLang="en-US" sz="1200" i="1">
                            <a:solidFill>
                              <a:schemeClr val="tx1"/>
                            </a:solidFill>
                            <a:latin typeface="Cambria Math" panose="02040503050406030204" pitchFamily="18" charset="0"/>
                          </a:rPr>
                          <m:t>𝑣</m:t>
                        </m:r>
                      </m:e>
                      <m:sup>
                        <m:r>
                          <a:rPr lang="zh-TW" altLang="en-US" sz="1200" i="0">
                            <a:solidFill>
                              <a:schemeClr val="tx1"/>
                            </a:solidFill>
                            <a:latin typeface="Cambria Math" panose="02040503050406030204" pitchFamily="18" charset="0"/>
                          </a:rPr>
                          <m:t>2</m:t>
                        </m:r>
                      </m:sup>
                    </m:sSup>
                  </m:oMath>
                </a14:m>
                <a:endParaRPr lang="en-US" altLang="zh-TW"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We now assume that a particle m is in constant circular motion with velocity v from the center r. We can clearly know that if the mass point in motion is used as the reference point, the kinetic energy of its movement is: </a:t>
                </a:r>
                <a14:m>
                  <m:oMath xmlns:m="http://schemas.openxmlformats.org/officeDocument/2006/math">
                    <m:sSub>
                      <m:sSubPr>
                        <m:ctrlPr>
                          <a:rPr lang="zh-TW" altLang="en-US" sz="1200" i="1" smtClean="0">
                            <a:solidFill>
                              <a:schemeClr val="tx1"/>
                            </a:solidFill>
                            <a:latin typeface="Cambria Math" panose="02040503050406030204" pitchFamily="18" charset="0"/>
                          </a:rPr>
                        </m:ctrlPr>
                      </m:sSubPr>
                      <m:e>
                        <m:r>
                          <a:rPr lang="zh-TW" altLang="en-US" sz="1200" i="1">
                            <a:solidFill>
                              <a:schemeClr val="tx1"/>
                            </a:solidFill>
                            <a:latin typeface="Cambria Math" panose="02040503050406030204" pitchFamily="18" charset="0"/>
                          </a:rPr>
                          <m:t>𝐸</m:t>
                        </m:r>
                      </m:e>
                      <m:sub>
                        <m:r>
                          <a:rPr lang="zh-TW" altLang="en-US" sz="1200" i="1">
                            <a:solidFill>
                              <a:schemeClr val="tx1"/>
                            </a:solidFill>
                            <a:latin typeface="Cambria Math" panose="02040503050406030204" pitchFamily="18" charset="0"/>
                          </a:rPr>
                          <m:t>𝑘</m:t>
                        </m:r>
                      </m:sub>
                    </m:sSub>
                    <m:r>
                      <a:rPr lang="zh-TW" altLang="en-US" sz="1200" i="0">
                        <a:solidFill>
                          <a:schemeClr val="tx1"/>
                        </a:solidFill>
                        <a:latin typeface="Cambria Math" panose="02040503050406030204" pitchFamily="18" charset="0"/>
                      </a:rPr>
                      <m:t>=</m:t>
                    </m:r>
                    <m:f>
                      <m:fPr>
                        <m:ctrlPr>
                          <a:rPr lang="zh-TW" altLang="en-US" sz="1200" i="1">
                            <a:solidFill>
                              <a:schemeClr val="tx1"/>
                            </a:solidFill>
                            <a:latin typeface="Cambria Math" panose="02040503050406030204" pitchFamily="18" charset="0"/>
                          </a:rPr>
                        </m:ctrlPr>
                      </m:fPr>
                      <m:num>
                        <m:r>
                          <a:rPr lang="zh-TW" altLang="en-US" sz="1200" i="0">
                            <a:solidFill>
                              <a:schemeClr val="tx1"/>
                            </a:solidFill>
                            <a:latin typeface="Cambria Math" panose="02040503050406030204" pitchFamily="18" charset="0"/>
                          </a:rPr>
                          <m:t>1</m:t>
                        </m:r>
                      </m:num>
                      <m:den>
                        <m:r>
                          <a:rPr lang="zh-TW" altLang="en-US" sz="1200" i="0">
                            <a:solidFill>
                              <a:schemeClr val="tx1"/>
                            </a:solidFill>
                            <a:latin typeface="Cambria Math" panose="02040503050406030204" pitchFamily="18" charset="0"/>
                          </a:rPr>
                          <m:t>2</m:t>
                        </m:r>
                      </m:den>
                    </m:f>
                    <m:r>
                      <a:rPr lang="zh-TW" altLang="en-US" sz="1200" i="1">
                        <a:solidFill>
                          <a:schemeClr val="tx1"/>
                        </a:solidFill>
                        <a:latin typeface="Cambria Math" panose="02040503050406030204" pitchFamily="18" charset="0"/>
                      </a:rPr>
                      <m:t>𝑚</m:t>
                    </m:r>
                    <m:sSup>
                      <m:sSupPr>
                        <m:ctrlPr>
                          <a:rPr lang="zh-TW" altLang="en-US" sz="1200" i="1">
                            <a:solidFill>
                              <a:schemeClr val="tx1"/>
                            </a:solidFill>
                            <a:latin typeface="Cambria Math" panose="02040503050406030204" pitchFamily="18" charset="0"/>
                          </a:rPr>
                        </m:ctrlPr>
                      </m:sSupPr>
                      <m:e>
                        <m:r>
                          <a:rPr lang="zh-TW" altLang="en-US" sz="1200" i="1">
                            <a:solidFill>
                              <a:schemeClr val="tx1"/>
                            </a:solidFill>
                            <a:latin typeface="Cambria Math" panose="02040503050406030204" pitchFamily="18" charset="0"/>
                          </a:rPr>
                          <m:t>𝑣</m:t>
                        </m:r>
                      </m:e>
                      <m:sup>
                        <m:r>
                          <a:rPr lang="zh-TW" altLang="en-US" sz="1200" i="0">
                            <a:solidFill>
                              <a:schemeClr val="tx1"/>
                            </a:solidFill>
                            <a:latin typeface="Cambria Math" panose="02040503050406030204" pitchFamily="18" charset="0"/>
                          </a:rPr>
                          <m:t>2</m:t>
                        </m:r>
                      </m:sup>
                    </m:sSup>
                  </m:oMath>
                </a14:m>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00000"/>
                    </a:solidFill>
                    <a:effectLst/>
                    <a:latin typeface="Arial" panose="020B0604020202020204" pitchFamily="34" charset="0"/>
                  </a:rPr>
                  <a:t>然而，我們現在將參考點移至圓心。參考點是固定的，因此不應有移動動能。那運動中的質點的動能跑去哪了</a:t>
                </a:r>
                <a:r>
                  <a:rPr lang="en-US" altLang="zh-TW" b="0" i="0" dirty="0">
                    <a:solidFill>
                      <a:srgbClr val="000000"/>
                    </a:solidFill>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However, we will now move the reference point to the center of the circle. The reference point is fixed, so there should be no moving kinetic energy. Where does the kinetic energy of the particle in motion go?</a:t>
                </a:r>
                <a:endParaRPr lang="en-US" altLang="zh-TW"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00000"/>
                    </a:solidFill>
                    <a:effectLst/>
                    <a:latin typeface="Arial" panose="020B0604020202020204" pitchFamily="34" charset="0"/>
                  </a:rPr>
                  <a:t>改寫成</a:t>
                </a:r>
                <a14:m>
                  <m:oMath xmlns:m="http://schemas.openxmlformats.org/officeDocument/2006/math">
                    <m:sSub>
                      <m:sSubPr>
                        <m:ctrlPr>
                          <a:rPr lang="zh-TW" altLang="en-US" i="1" smtClean="0">
                            <a:solidFill>
                              <a:schemeClr val="tx1"/>
                            </a:solidFill>
                            <a:latin typeface="Cambria Math" panose="02040503050406030204" pitchFamily="18" charset="0"/>
                          </a:rPr>
                        </m:ctrlPr>
                      </m:sSubPr>
                      <m:e>
                        <m:r>
                          <a:rPr lang="zh-TW" altLang="en-US" i="1" smtClean="0">
                            <a:solidFill>
                              <a:schemeClr val="tx1"/>
                            </a:solidFill>
                            <a:latin typeface="Cambria Math" panose="02040503050406030204" pitchFamily="18" charset="0"/>
                          </a:rPr>
                          <m:t> </m:t>
                        </m:r>
                        <m:r>
                          <a:rPr lang="zh-TW" altLang="en-US" i="1">
                            <a:solidFill>
                              <a:schemeClr val="tx1"/>
                            </a:solidFill>
                            <a:latin typeface="Cambria Math" panose="02040503050406030204" pitchFamily="18" charset="0"/>
                          </a:rPr>
                          <m:t>𝐸</m:t>
                        </m:r>
                      </m:e>
                      <m:sub>
                        <m:r>
                          <a:rPr lang="zh-TW" altLang="en-US" i="1">
                            <a:solidFill>
                              <a:schemeClr val="tx1"/>
                            </a:solidFill>
                            <a:latin typeface="Cambria Math" panose="02040503050406030204" pitchFamily="18" charset="0"/>
                          </a:rPr>
                          <m:t>𝑘</m:t>
                        </m:r>
                      </m:sub>
                    </m:sSub>
                    <m:r>
                      <a:rPr lang="zh-TW" altLang="en-US" i="0">
                        <a:solidFill>
                          <a:schemeClr val="tx1"/>
                        </a:solidFill>
                        <a:latin typeface="Cambria Math" panose="02040503050406030204" pitchFamily="18" charset="0"/>
                      </a:rPr>
                      <m:t>=</m:t>
                    </m:r>
                    <m:f>
                      <m:fPr>
                        <m:ctrlPr>
                          <a:rPr lang="zh-TW" altLang="en-US" i="1">
                            <a:solidFill>
                              <a:schemeClr val="tx1"/>
                            </a:solidFill>
                            <a:latin typeface="Cambria Math" panose="02040503050406030204" pitchFamily="18" charset="0"/>
                          </a:rPr>
                        </m:ctrlPr>
                      </m:fPr>
                      <m:num>
                        <m:r>
                          <a:rPr lang="zh-TW" altLang="en-US" i="0">
                            <a:solidFill>
                              <a:schemeClr val="tx1"/>
                            </a:solidFill>
                            <a:latin typeface="Cambria Math" panose="02040503050406030204" pitchFamily="18" charset="0"/>
                          </a:rPr>
                          <m:t>1</m:t>
                        </m:r>
                      </m:num>
                      <m:den>
                        <m:r>
                          <a:rPr lang="zh-TW" altLang="en-US" i="0">
                            <a:solidFill>
                              <a:schemeClr val="tx1"/>
                            </a:solidFill>
                            <a:latin typeface="Cambria Math" panose="02040503050406030204" pitchFamily="18" charset="0"/>
                          </a:rPr>
                          <m:t>2</m:t>
                        </m:r>
                      </m:den>
                    </m:f>
                    <m:r>
                      <a:rPr lang="zh-TW" altLang="en-US" i="1">
                        <a:solidFill>
                          <a:schemeClr val="tx1"/>
                        </a:solidFill>
                        <a:latin typeface="Cambria Math" panose="02040503050406030204" pitchFamily="18" charset="0"/>
                      </a:rPr>
                      <m:t>𝑚</m:t>
                    </m:r>
                    <m:sSup>
                      <m:sSupPr>
                        <m:ctrlPr>
                          <a:rPr lang="zh-TW" altLang="en-US" i="1">
                            <a:solidFill>
                              <a:schemeClr val="tx1"/>
                            </a:solidFill>
                            <a:latin typeface="Cambria Math" panose="02040503050406030204" pitchFamily="18" charset="0"/>
                          </a:rPr>
                        </m:ctrlPr>
                      </m:sSupPr>
                      <m:e>
                        <m:r>
                          <a:rPr lang="zh-TW" altLang="en-US" i="1">
                            <a:solidFill>
                              <a:schemeClr val="tx1"/>
                            </a:solidFill>
                            <a:latin typeface="Cambria Math" panose="02040503050406030204" pitchFamily="18" charset="0"/>
                          </a:rPr>
                          <m:t>𝑣</m:t>
                        </m:r>
                      </m:e>
                      <m:sup>
                        <m:r>
                          <a:rPr lang="zh-TW" altLang="en-US" i="0">
                            <a:solidFill>
                              <a:schemeClr val="tx1"/>
                            </a:solidFill>
                            <a:latin typeface="Cambria Math" panose="02040503050406030204" pitchFamily="18" charset="0"/>
                          </a:rPr>
                          <m:t>2</m:t>
                        </m:r>
                      </m:sup>
                    </m:sSup>
                    <m:r>
                      <a:rPr lang="en-US" altLang="zh-TW" i="1" smtClean="0">
                        <a:solidFill>
                          <a:schemeClr val="tx1"/>
                        </a:solidFill>
                        <a:latin typeface="Cambria Math" panose="02040503050406030204" pitchFamily="18" charset="0"/>
                      </a:rPr>
                      <m:t>=</m:t>
                    </m:r>
                    <m:f>
                      <m:fPr>
                        <m:ctrlPr>
                          <a:rPr lang="zh-TW" altLang="en-US" i="1" smtClean="0">
                            <a:solidFill>
                              <a:schemeClr val="tx1"/>
                            </a:solidFill>
                            <a:latin typeface="Cambria Math" panose="02040503050406030204" pitchFamily="18" charset="0"/>
                          </a:rPr>
                        </m:ctrlPr>
                      </m:fPr>
                      <m:num>
                        <m:r>
                          <a:rPr lang="zh-TW" altLang="en-US" i="0">
                            <a:solidFill>
                              <a:schemeClr val="tx1"/>
                            </a:solidFill>
                            <a:latin typeface="Cambria Math" panose="02040503050406030204" pitchFamily="18" charset="0"/>
                          </a:rPr>
                          <m:t>1</m:t>
                        </m:r>
                      </m:num>
                      <m:den>
                        <m:r>
                          <a:rPr lang="zh-TW" altLang="en-US" i="0">
                            <a:solidFill>
                              <a:schemeClr val="tx1"/>
                            </a:solidFill>
                            <a:latin typeface="Cambria Math" panose="02040503050406030204" pitchFamily="18" charset="0"/>
                          </a:rPr>
                          <m:t>2</m:t>
                        </m:r>
                      </m:den>
                    </m:f>
                    <m:r>
                      <a:rPr lang="en-US" altLang="zh-TW" i="1">
                        <a:solidFill>
                          <a:schemeClr val="tx1"/>
                        </a:solidFill>
                        <a:latin typeface="Cambria Math" panose="02040503050406030204" pitchFamily="18" charset="0"/>
                      </a:rPr>
                      <m:t>(</m:t>
                    </m:r>
                    <m:r>
                      <a:rPr lang="zh-TW" altLang="en-US" i="1">
                        <a:solidFill>
                          <a:schemeClr val="tx1"/>
                        </a:solidFill>
                        <a:latin typeface="Cambria Math" panose="02040503050406030204" pitchFamily="18" charset="0"/>
                      </a:rPr>
                      <m:t>𝑚</m:t>
                    </m:r>
                    <m:sSup>
                      <m:sSupPr>
                        <m:ctrlPr>
                          <a:rPr lang="zh-TW" altLang="en-US" i="1" smtClean="0">
                            <a:solidFill>
                              <a:schemeClr val="tx1"/>
                            </a:solidFill>
                            <a:latin typeface="Cambria Math" panose="02040503050406030204" pitchFamily="18" charset="0"/>
                          </a:rPr>
                        </m:ctrlPr>
                      </m:sSupPr>
                      <m:e>
                        <m:r>
                          <a:rPr lang="en-US" altLang="zh-TW" b="0" i="1" smtClean="0">
                            <a:solidFill>
                              <a:schemeClr val="tx1"/>
                            </a:solidFill>
                            <a:latin typeface="Cambria Math" panose="02040503050406030204" pitchFamily="18" charset="0"/>
                          </a:rPr>
                          <m:t>𝑟</m:t>
                        </m:r>
                      </m:e>
                      <m:sup>
                        <m:r>
                          <a:rPr lang="zh-TW" altLang="en-US" i="0">
                            <a:solidFill>
                              <a:schemeClr val="tx1"/>
                            </a:solidFill>
                            <a:latin typeface="Cambria Math" panose="02040503050406030204" pitchFamily="18" charset="0"/>
                          </a:rPr>
                          <m:t>2</m:t>
                        </m:r>
                      </m:sup>
                    </m:sSup>
                    <m:r>
                      <a:rPr lang="en-US" altLang="zh-TW" i="1">
                        <a:solidFill>
                          <a:schemeClr val="tx1"/>
                        </a:solidFill>
                        <a:latin typeface="Cambria Math" panose="02040503050406030204" pitchFamily="18" charset="0"/>
                      </a:rPr>
                      <m:t>)</m:t>
                    </m:r>
                    <m:sSup>
                      <m:sSupPr>
                        <m:ctrlPr>
                          <a:rPr lang="zh-TW" altLang="en-US" i="1" smtClean="0">
                            <a:solidFill>
                              <a:schemeClr val="tx1"/>
                            </a:solidFill>
                            <a:latin typeface="Cambria Math" panose="02040503050406030204" pitchFamily="18" charset="0"/>
                          </a:rPr>
                        </m:ctrlPr>
                      </m:sSupPr>
                      <m:e>
                        <m:d>
                          <m:dPr>
                            <m:ctrlPr>
                              <a:rPr lang="zh-TW" altLang="en-US" i="1">
                                <a:solidFill>
                                  <a:schemeClr val="tx1"/>
                                </a:solidFill>
                                <a:latin typeface="Cambria Math" panose="02040503050406030204" pitchFamily="18" charset="0"/>
                              </a:rPr>
                            </m:ctrlPr>
                          </m:dPr>
                          <m:e>
                            <m:f>
                              <m:fPr>
                                <m:ctrlPr>
                                  <a:rPr lang="zh-TW" altLang="en-US" i="1">
                                    <a:solidFill>
                                      <a:schemeClr val="tx1"/>
                                    </a:solidFill>
                                    <a:latin typeface="Cambria Math" panose="02040503050406030204" pitchFamily="18" charset="0"/>
                                  </a:rPr>
                                </m:ctrlPr>
                              </m:fPr>
                              <m:num>
                                <m:r>
                                  <a:rPr lang="zh-TW" altLang="en-US" i="1">
                                    <a:solidFill>
                                      <a:schemeClr val="tx1"/>
                                    </a:solidFill>
                                    <a:latin typeface="Cambria Math" panose="02040503050406030204" pitchFamily="18" charset="0"/>
                                  </a:rPr>
                                  <m:t>𝑣</m:t>
                                </m:r>
                              </m:num>
                              <m:den>
                                <m:r>
                                  <a:rPr lang="zh-TW" altLang="en-US" i="1">
                                    <a:solidFill>
                                      <a:schemeClr val="tx1"/>
                                    </a:solidFill>
                                    <a:latin typeface="Cambria Math" panose="02040503050406030204" pitchFamily="18" charset="0"/>
                                  </a:rPr>
                                  <m:t>𝑟</m:t>
                                </m:r>
                              </m:den>
                            </m:f>
                          </m:e>
                        </m:d>
                      </m:e>
                      <m:sup>
                        <m:r>
                          <a:rPr lang="zh-TW" altLang="en-US" i="0">
                            <a:solidFill>
                              <a:schemeClr val="tx1"/>
                            </a:solidFill>
                            <a:latin typeface="Cambria Math" panose="02040503050406030204" pitchFamily="18" charset="0"/>
                          </a:rPr>
                          <m:t>2</m:t>
                        </m:r>
                      </m:sup>
                    </m:sSup>
                  </m:oMath>
                </a14:m>
                <a:r>
                  <a:rPr lang="zh-TW" altLang="en-US" dirty="0"/>
                  <a:t>      其中，</a:t>
                </a:r>
                <a14:m>
                  <m:oMath xmlns:m="http://schemas.openxmlformats.org/officeDocument/2006/math">
                    <m:r>
                      <a:rPr lang="zh-TW" altLang="en-US" i="1" smtClean="0">
                        <a:solidFill>
                          <a:schemeClr val="tx1"/>
                        </a:solidFill>
                        <a:latin typeface="Cambria Math" panose="02040503050406030204" pitchFamily="18" charset="0"/>
                      </a:rPr>
                      <m:t>𝑚</m:t>
                    </m:r>
                    <m:sSup>
                      <m:sSupPr>
                        <m:ctrlPr>
                          <a:rPr lang="zh-TW" altLang="en-US" i="1" smtClean="0">
                            <a:solidFill>
                              <a:schemeClr val="tx1"/>
                            </a:solidFill>
                            <a:latin typeface="Cambria Math" panose="02040503050406030204" pitchFamily="18" charset="0"/>
                          </a:rPr>
                        </m:ctrlPr>
                      </m:sSupPr>
                      <m:e>
                        <m:r>
                          <a:rPr lang="en-US" altLang="zh-TW" b="0" i="1" smtClean="0">
                            <a:solidFill>
                              <a:schemeClr val="tx1"/>
                            </a:solidFill>
                            <a:latin typeface="Cambria Math" panose="02040503050406030204" pitchFamily="18" charset="0"/>
                          </a:rPr>
                          <m:t>𝑟</m:t>
                        </m:r>
                      </m:e>
                      <m:sup>
                        <m:r>
                          <a:rPr lang="zh-TW" altLang="en-US" i="0">
                            <a:solidFill>
                              <a:schemeClr val="tx1"/>
                            </a:solidFill>
                            <a:latin typeface="Cambria Math" panose="02040503050406030204" pitchFamily="18" charset="0"/>
                          </a:rPr>
                          <m:t>2</m:t>
                        </m:r>
                      </m:sup>
                    </m:sSup>
                  </m:oMath>
                </a14:m>
                <a:r>
                  <a:rPr lang="zh-TW" altLang="en-US" dirty="0"/>
                  <a:t>是轉動慣量</a:t>
                </a:r>
                <a14:m>
                  <m:oMath xmlns:m="http://schemas.openxmlformats.org/officeDocument/2006/math">
                    <m:r>
                      <a:rPr lang="zh-TW" altLang="en-US" i="1" smtClean="0">
                        <a:latin typeface="Cambria Math" panose="02040503050406030204" pitchFamily="18" charset="0"/>
                      </a:rPr>
                      <m:t>𝐼</m:t>
                    </m:r>
                  </m:oMath>
                </a14:m>
                <a:r>
                  <a:rPr lang="zh-TW" altLang="en-US" dirty="0"/>
                  <a:t> </a:t>
                </a:r>
                <a:r>
                  <a:rPr lang="en-US" altLang="zh-TW" dirty="0"/>
                  <a:t>;</a:t>
                </a:r>
                <a:r>
                  <a:rPr lang="zh-TW" altLang="en-US" dirty="0">
                    <a:solidFill>
                      <a:schemeClr val="tx1"/>
                    </a:solidFill>
                  </a:rPr>
                  <a:t> </a:t>
                </a:r>
                <a14:m>
                  <m:oMath xmlns:m="http://schemas.openxmlformats.org/officeDocument/2006/math">
                    <m:f>
                      <m:fPr>
                        <m:ctrlPr>
                          <a:rPr lang="zh-TW" altLang="en-US" i="1">
                            <a:solidFill>
                              <a:schemeClr val="tx1"/>
                            </a:solidFill>
                            <a:latin typeface="Cambria Math" panose="02040503050406030204" pitchFamily="18" charset="0"/>
                          </a:rPr>
                        </m:ctrlPr>
                      </m:fPr>
                      <m:num>
                        <m:r>
                          <a:rPr lang="zh-TW" altLang="en-US" i="1">
                            <a:solidFill>
                              <a:schemeClr val="tx1"/>
                            </a:solidFill>
                            <a:latin typeface="Cambria Math" panose="02040503050406030204" pitchFamily="18" charset="0"/>
                          </a:rPr>
                          <m:t>𝑣</m:t>
                        </m:r>
                      </m:num>
                      <m:den>
                        <m:r>
                          <a:rPr lang="zh-TW" altLang="en-US" i="1">
                            <a:solidFill>
                              <a:schemeClr val="tx1"/>
                            </a:solidFill>
                            <a:latin typeface="Cambria Math" panose="02040503050406030204" pitchFamily="18" charset="0"/>
                          </a:rPr>
                          <m:t>𝑟</m:t>
                        </m:r>
                      </m:den>
                    </m:f>
                    <m:r>
                      <a:rPr lang="zh-TW" altLang="en-US" i="1">
                        <a:latin typeface="Cambria Math" panose="02040503050406030204" pitchFamily="18" charset="0"/>
                      </a:rPr>
                      <m:t>是</m:t>
                    </m:r>
                  </m:oMath>
                </a14:m>
                <a:r>
                  <a:rPr lang="zh-TW" altLang="en-US" dirty="0"/>
                  <a:t>角速率</a:t>
                </a:r>
                <a14:m>
                  <m:oMath xmlns:m="http://schemas.openxmlformats.org/officeDocument/2006/math">
                    <m:r>
                      <a:rPr lang="zh-TW" altLang="en-US" i="1" smtClean="0">
                        <a:latin typeface="Cambria Math" panose="02040503050406030204" pitchFamily="18" charset="0"/>
                      </a:rPr>
                      <m:t>𝜔</m:t>
                    </m:r>
                  </m:oMath>
                </a14:m>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00000"/>
                    </a:solidFill>
                    <a:effectLst/>
                    <a:latin typeface="Arial" panose="020B0604020202020204" pitchFamily="34" charset="0"/>
                  </a:rPr>
                  <a:t>轉動慣量所描述的是一個物體的</a:t>
                </a:r>
                <a:r>
                  <a:rPr lang="zh-TW" altLang="en-US" b="1" i="0" dirty="0">
                    <a:solidFill>
                      <a:srgbClr val="000000"/>
                    </a:solidFill>
                    <a:effectLst/>
                    <a:latin typeface="Arial" panose="020B0604020202020204" pitchFamily="34" charset="0"/>
                  </a:rPr>
                  <a:t>質量與質量的分布情形</a:t>
                </a:r>
                <a:r>
                  <a:rPr lang="zh-TW" altLang="en-US" b="0" i="0" dirty="0">
                    <a:solidFill>
                      <a:srgbClr val="000000"/>
                    </a:solidFill>
                    <a:effectLst/>
                    <a:latin typeface="Arial" panose="020B0604020202020204" pitchFamily="34" charset="0"/>
                  </a:rPr>
                  <a:t>。對於一個質點而言，其轉動慣量 定義為： </a:t>
                </a:r>
                <a:r>
                  <a:rPr lang="en-US" altLang="zh-TW" sz="1200" b="0" i="0" dirty="0">
                    <a:solidFill>
                      <a:srgbClr val="000000"/>
                    </a:solidFill>
                    <a:effectLst/>
                    <a:latin typeface="Cambria Math" panose="02040503050406030204" pitchFamily="18" charset="0"/>
                  </a:rPr>
                  <a:t>𝐼=𝑚</a:t>
                </a:r>
                <a:r>
                  <a:rPr lang="zh-TW" altLang="en-US" sz="1200" b="0" i="0">
                    <a:solidFill>
                      <a:srgbClr val="000000"/>
                    </a:solidFill>
                    <a:effectLst/>
                    <a:latin typeface="Cambria Math" panose="02040503050406030204" pitchFamily="18" charset="0"/>
                  </a:rPr>
                  <a:t>"</a:t>
                </a:r>
                <a:r>
                  <a:rPr lang="zh-TW" altLang="en-US" sz="1200" i="0">
                    <a:latin typeface="Cambria Math" panose="02040503050406030204" pitchFamily="18" charset="0"/>
                  </a:rPr>
                  <a:t>⋅</a:t>
                </a:r>
                <a:r>
                  <a:rPr lang="en-US" altLang="zh-TW" sz="1200" b="0" i="0" dirty="0">
                    <a:solidFill>
                      <a:srgbClr val="000000"/>
                    </a:solidFill>
                    <a:effectLst/>
                    <a:latin typeface="Cambria Math" panose="02040503050406030204" pitchFamily="18" charset="0"/>
                  </a:rPr>
                  <a:t>" 𝑟^2</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202124"/>
                    </a:solidFill>
                    <a:effectLst/>
                    <a:latin typeface="arial" panose="020B0604020202020204" pitchFamily="34" charset="0"/>
                  </a:rPr>
                  <a:t>Moment of inertia describes the distribution of mass and mass of an object. For a particle, its moment of inertia is defined as</a:t>
                </a:r>
                <a:r>
                  <a:rPr lang="zh-TW" altLang="en-US" sz="1200" b="0" i="0" dirty="0">
                    <a:solidFill>
                      <a:srgbClr val="202124"/>
                    </a:solidFill>
                    <a:effectLst/>
                    <a:latin typeface="arial" panose="020B0604020202020204" pitchFamily="34" charset="0"/>
                  </a:rPr>
                  <a:t> </a:t>
                </a:r>
                <a:r>
                  <a:rPr lang="zh-TW" altLang="en-US" b="0" i="0" dirty="0">
                    <a:solidFill>
                      <a:srgbClr val="000000"/>
                    </a:solidFill>
                    <a:effectLst/>
                    <a:latin typeface="Arial" panose="020B0604020202020204" pitchFamily="34" charset="0"/>
                  </a:rPr>
                  <a:t>： </a:t>
                </a:r>
                <a:r>
                  <a:rPr lang="en-US" altLang="zh-TW" sz="1200" b="0" i="0" dirty="0">
                    <a:solidFill>
                      <a:srgbClr val="000000"/>
                    </a:solidFill>
                    <a:effectLst/>
                    <a:latin typeface="Cambria Math" panose="02040503050406030204" pitchFamily="18" charset="0"/>
                  </a:rPr>
                  <a:t>𝐼=𝑚</a:t>
                </a:r>
                <a:r>
                  <a:rPr lang="zh-TW" altLang="en-US" sz="1200" b="0" i="0">
                    <a:solidFill>
                      <a:srgbClr val="000000"/>
                    </a:solidFill>
                    <a:effectLst/>
                    <a:latin typeface="Cambria Math" panose="02040503050406030204" pitchFamily="18" charset="0"/>
                  </a:rPr>
                  <a:t>"</a:t>
                </a:r>
                <a:r>
                  <a:rPr lang="zh-TW" altLang="en-US" sz="1200" i="0">
                    <a:latin typeface="Cambria Math" panose="02040503050406030204" pitchFamily="18" charset="0"/>
                  </a:rPr>
                  <a:t>⋅</a:t>
                </a:r>
                <a:r>
                  <a:rPr lang="en-US" altLang="zh-TW" sz="1200" b="0" i="0" dirty="0">
                    <a:solidFill>
                      <a:srgbClr val="000000"/>
                    </a:solidFill>
                    <a:effectLst/>
                    <a:latin typeface="Cambria Math" panose="02040503050406030204" pitchFamily="18" charset="0"/>
                  </a:rPr>
                  <a:t>" 𝑟^2</a:t>
                </a:r>
                <a:endParaRPr lang="zh-TW"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00000"/>
                    </a:solidFill>
                    <a:effectLst/>
                    <a:latin typeface="Arial" panose="020B0604020202020204" pitchFamily="34" charset="0"/>
                  </a:rPr>
                  <a:t>我們現在假設一個質點</a:t>
                </a:r>
                <a:r>
                  <a:rPr lang="en-US" altLang="zh-TW" b="0" i="0" dirty="0">
                    <a:solidFill>
                      <a:srgbClr val="000000"/>
                    </a:solidFill>
                    <a:effectLst/>
                    <a:latin typeface="Arial" panose="020B0604020202020204" pitchFamily="34" charset="0"/>
                  </a:rPr>
                  <a:t>m</a:t>
                </a:r>
                <a:r>
                  <a:rPr lang="zh-TW" altLang="en-US" b="0" i="0" dirty="0">
                    <a:solidFill>
                      <a:srgbClr val="000000"/>
                    </a:solidFill>
                    <a:effectLst/>
                    <a:latin typeface="Arial" panose="020B0604020202020204" pitchFamily="34" charset="0"/>
                  </a:rPr>
                  <a:t>以速率</a:t>
                </a:r>
                <a:r>
                  <a:rPr lang="en-US" altLang="zh-TW" b="0" i="0" dirty="0">
                    <a:solidFill>
                      <a:srgbClr val="000000"/>
                    </a:solidFill>
                    <a:effectLst/>
                    <a:latin typeface="inherit"/>
                  </a:rPr>
                  <a:t>v</a:t>
                </a:r>
                <a:r>
                  <a:rPr lang="zh-TW" altLang="en-US" b="0" i="0" dirty="0">
                    <a:solidFill>
                      <a:srgbClr val="000000"/>
                    </a:solidFill>
                    <a:effectLst/>
                    <a:latin typeface="Arial" panose="020B0604020202020204" pitchFamily="34" charset="0"/>
                  </a:rPr>
                  <a:t>，距離圓心</a:t>
                </a:r>
                <a:r>
                  <a:rPr lang="en-US" altLang="zh-TW" b="0" i="1" dirty="0">
                    <a:solidFill>
                      <a:srgbClr val="000000"/>
                    </a:solidFill>
                    <a:effectLst/>
                    <a:latin typeface="KaTeX_Math"/>
                  </a:rPr>
                  <a:t>r </a:t>
                </a:r>
                <a:r>
                  <a:rPr lang="zh-TW" altLang="en-US" b="0" i="0" dirty="0">
                    <a:solidFill>
                      <a:srgbClr val="000000"/>
                    </a:solidFill>
                    <a:effectLst/>
                    <a:latin typeface="Arial" panose="020B0604020202020204" pitchFamily="34" charset="0"/>
                  </a:rPr>
                  <a:t>做等速率圓周運動。我們可以清楚的知道，若以運動中的質點為參考點，其移動動能則為</a:t>
                </a:r>
                <a:r>
                  <a:rPr lang="en-US" altLang="zh-TW" b="0" i="0" dirty="0">
                    <a:solidFill>
                      <a:srgbClr val="000000"/>
                    </a:solidFill>
                    <a:effectLst/>
                    <a:latin typeface="Arial" panose="020B0604020202020204" pitchFamily="34" charset="0"/>
                  </a:rPr>
                  <a:t>: </a:t>
                </a:r>
                <a:r>
                  <a:rPr lang="zh-TW" altLang="en-US" sz="1200" i="0">
                    <a:solidFill>
                      <a:schemeClr val="tx1"/>
                    </a:solidFill>
                    <a:latin typeface="Cambria Math" panose="02040503050406030204" pitchFamily="18" charset="0"/>
                  </a:rPr>
                  <a:t>𝐸_𝑘=1/2 𝑚𝑣^2</a:t>
                </a:r>
                <a:endParaRPr lang="en-US" altLang="zh-TW"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We now assume that a particle m is in constant circular motion with velocity v from the center r. We can clearly know that if the mass point in motion is used as the reference point, the kinetic energy of its movement is: </a:t>
                </a:r>
                <a:r>
                  <a:rPr lang="zh-TW" altLang="en-US" sz="1200" i="0">
                    <a:solidFill>
                      <a:schemeClr val="tx1"/>
                    </a:solidFill>
                    <a:latin typeface="Cambria Math" panose="02040503050406030204" pitchFamily="18" charset="0"/>
                  </a:rPr>
                  <a:t>𝐸_𝑘=1/2 𝑚𝑣^2</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00000"/>
                    </a:solidFill>
                    <a:effectLst/>
                    <a:latin typeface="Arial" panose="020B0604020202020204" pitchFamily="34" charset="0"/>
                  </a:rPr>
                  <a:t>然而，我們現在將參考點移至圓心。參考點是固定的，因此不應有移動動能。那運動中的質點的動能跑去哪了</a:t>
                </a:r>
                <a:r>
                  <a:rPr lang="en-US" altLang="zh-TW" b="0" i="0" dirty="0">
                    <a:solidFill>
                      <a:srgbClr val="000000"/>
                    </a:solidFill>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However, we will now move the reference point to the center of the circle. The reference point is fixed, so there should be no moving kinetic energy. Where does the kinetic energy of the particle in motion go?</a:t>
                </a:r>
                <a:endParaRPr lang="en-US" altLang="zh-TW"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00000"/>
                    </a:solidFill>
                    <a:effectLst/>
                    <a:latin typeface="Arial" panose="020B0604020202020204" pitchFamily="34" charset="0"/>
                  </a:rPr>
                  <a:t>改寫成</a:t>
                </a:r>
                <a:r>
                  <a:rPr lang="zh-TW" altLang="en-US" i="0">
                    <a:solidFill>
                      <a:schemeClr val="tx1"/>
                    </a:solidFill>
                    <a:latin typeface="Cambria Math" panose="02040503050406030204" pitchFamily="18" charset="0"/>
                  </a:rPr>
                  <a:t>〖 𝐸〗_𝑘=1/2 𝑚𝑣^2</a:t>
                </a:r>
                <a:r>
                  <a:rPr lang="en-US" altLang="zh-TW" i="0">
                    <a:solidFill>
                      <a:schemeClr val="tx1"/>
                    </a:solidFill>
                    <a:latin typeface="Cambria Math" panose="02040503050406030204" pitchFamily="18" charset="0"/>
                  </a:rPr>
                  <a:t>=</a:t>
                </a:r>
                <a:r>
                  <a:rPr lang="zh-TW" altLang="en-US" i="0">
                    <a:solidFill>
                      <a:schemeClr val="tx1"/>
                    </a:solidFill>
                    <a:latin typeface="Cambria Math" panose="02040503050406030204" pitchFamily="18" charset="0"/>
                  </a:rPr>
                  <a:t>1/2</a:t>
                </a:r>
                <a:r>
                  <a:rPr lang="en-US" altLang="zh-TW" i="0">
                    <a:solidFill>
                      <a:schemeClr val="tx1"/>
                    </a:solidFill>
                    <a:latin typeface="Cambria Math" panose="02040503050406030204" pitchFamily="18" charset="0"/>
                  </a:rPr>
                  <a:t>(</a:t>
                </a:r>
                <a:r>
                  <a:rPr lang="zh-TW" altLang="en-US" i="0">
                    <a:solidFill>
                      <a:schemeClr val="tx1"/>
                    </a:solidFill>
                    <a:latin typeface="Cambria Math" panose="02040503050406030204" pitchFamily="18" charset="0"/>
                  </a:rPr>
                  <a:t>𝑚</a:t>
                </a:r>
                <a:r>
                  <a:rPr lang="en-US" altLang="zh-TW" b="0" i="0">
                    <a:solidFill>
                      <a:schemeClr val="tx1"/>
                    </a:solidFill>
                    <a:latin typeface="Cambria Math" panose="02040503050406030204" pitchFamily="18" charset="0"/>
                  </a:rPr>
                  <a:t>𝑟</a:t>
                </a:r>
                <a:r>
                  <a:rPr lang="zh-TW" altLang="en-US" b="0" i="0">
                    <a:solidFill>
                      <a:schemeClr val="tx1"/>
                    </a:solidFill>
                    <a:latin typeface="Cambria Math" panose="02040503050406030204" pitchFamily="18" charset="0"/>
                  </a:rPr>
                  <a:t>^</a:t>
                </a:r>
                <a:r>
                  <a:rPr lang="zh-TW" altLang="en-US" i="0">
                    <a:solidFill>
                      <a:schemeClr val="tx1"/>
                    </a:solidFill>
                    <a:latin typeface="Cambria Math" panose="02040503050406030204" pitchFamily="18" charset="0"/>
                  </a:rPr>
                  <a:t>2</a:t>
                </a:r>
                <a:r>
                  <a:rPr lang="en-US" altLang="zh-TW" i="0">
                    <a:solidFill>
                      <a:schemeClr val="tx1"/>
                    </a:solidFill>
                    <a:latin typeface="Cambria Math" panose="02040503050406030204" pitchFamily="18" charset="0"/>
                  </a:rPr>
                  <a:t>)</a:t>
                </a:r>
                <a:r>
                  <a:rPr lang="zh-TW" altLang="en-US" i="0">
                    <a:solidFill>
                      <a:schemeClr val="tx1"/>
                    </a:solidFill>
                    <a:latin typeface="Cambria Math" panose="02040503050406030204" pitchFamily="18" charset="0"/>
                  </a:rPr>
                  <a:t>(𝑣/𝑟)^2</a:t>
                </a:r>
                <a:r>
                  <a:rPr lang="zh-TW" altLang="en-US" dirty="0"/>
                  <a:t>      其中，</a:t>
                </a:r>
                <a:r>
                  <a:rPr lang="zh-TW" altLang="en-US" i="0">
                    <a:solidFill>
                      <a:schemeClr val="tx1"/>
                    </a:solidFill>
                    <a:latin typeface="Cambria Math" panose="02040503050406030204" pitchFamily="18" charset="0"/>
                  </a:rPr>
                  <a:t>𝑚</a:t>
                </a:r>
                <a:r>
                  <a:rPr lang="en-US" altLang="zh-TW" b="0" i="0">
                    <a:solidFill>
                      <a:schemeClr val="tx1"/>
                    </a:solidFill>
                    <a:latin typeface="Cambria Math" panose="02040503050406030204" pitchFamily="18" charset="0"/>
                  </a:rPr>
                  <a:t>𝑟</a:t>
                </a:r>
                <a:r>
                  <a:rPr lang="zh-TW" altLang="en-US" b="0" i="0">
                    <a:solidFill>
                      <a:schemeClr val="tx1"/>
                    </a:solidFill>
                    <a:latin typeface="Cambria Math" panose="02040503050406030204" pitchFamily="18" charset="0"/>
                  </a:rPr>
                  <a:t>^</a:t>
                </a:r>
                <a:r>
                  <a:rPr lang="zh-TW" altLang="en-US" i="0">
                    <a:solidFill>
                      <a:schemeClr val="tx1"/>
                    </a:solidFill>
                    <a:latin typeface="Cambria Math" panose="02040503050406030204" pitchFamily="18" charset="0"/>
                  </a:rPr>
                  <a:t>2</a:t>
                </a:r>
                <a:r>
                  <a:rPr lang="zh-TW" altLang="en-US" dirty="0"/>
                  <a:t>是轉動慣量</a:t>
                </a:r>
                <a:r>
                  <a:rPr lang="zh-TW" altLang="en-US" i="0">
                    <a:latin typeface="Cambria Math" panose="02040503050406030204" pitchFamily="18" charset="0"/>
                  </a:rPr>
                  <a:t>𝐼</a:t>
                </a:r>
                <a:r>
                  <a:rPr lang="zh-TW" altLang="en-US" dirty="0"/>
                  <a:t> </a:t>
                </a:r>
                <a:r>
                  <a:rPr lang="en-US" altLang="zh-TW" dirty="0"/>
                  <a:t>;</a:t>
                </a:r>
                <a:r>
                  <a:rPr lang="zh-TW" altLang="en-US" dirty="0">
                    <a:solidFill>
                      <a:schemeClr val="tx1"/>
                    </a:solidFill>
                  </a:rPr>
                  <a:t> </a:t>
                </a:r>
                <a:r>
                  <a:rPr lang="zh-TW" altLang="en-US" i="0">
                    <a:solidFill>
                      <a:schemeClr val="tx1"/>
                    </a:solidFill>
                    <a:latin typeface="Cambria Math" panose="02040503050406030204" pitchFamily="18" charset="0"/>
                  </a:rPr>
                  <a:t>𝑣/𝑟 </a:t>
                </a:r>
                <a:r>
                  <a:rPr lang="zh-TW" altLang="en-US" i="0">
                    <a:latin typeface="Cambria Math" panose="02040503050406030204" pitchFamily="18" charset="0"/>
                  </a:rPr>
                  <a:t>是</a:t>
                </a:r>
                <a:r>
                  <a:rPr lang="zh-TW" altLang="en-US" dirty="0"/>
                  <a:t>角速率</a:t>
                </a:r>
                <a:r>
                  <a:rPr lang="zh-TW" altLang="en-US" i="0">
                    <a:latin typeface="Cambria Math" panose="02040503050406030204" pitchFamily="18" charset="0"/>
                  </a:rPr>
                  <a:t>𝜔</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BDD15B0-C403-4798-B82E-3F57BEC3A9D8}" type="slidenum">
              <a:rPr lang="zh-TW" altLang="en-US" smtClean="0"/>
              <a:t>6</a:t>
            </a:fld>
            <a:endParaRPr lang="zh-TW" altLang="en-US"/>
          </a:p>
        </p:txBody>
      </p:sp>
    </p:spTree>
    <p:extLst>
      <p:ext uri="{BB962C8B-B14F-4D97-AF65-F5344CB8AC3E}">
        <p14:creationId xmlns:p14="http://schemas.microsoft.com/office/powerpoint/2010/main" val="167500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i="0" dirty="0">
                <a:solidFill>
                  <a:schemeClr val="tx1">
                    <a:lumMod val="95000"/>
                    <a:lumOff val="5000"/>
                  </a:schemeClr>
                </a:solidFill>
                <a:effectLst/>
                <a:latin typeface="+mn-lt"/>
              </a:rPr>
              <a:t>平行軸定理</a:t>
            </a:r>
            <a:r>
              <a:rPr lang="zh-TW" altLang="en-US" sz="1200" b="0" i="0" dirty="0">
                <a:solidFill>
                  <a:schemeClr val="tx1">
                    <a:lumMod val="95000"/>
                    <a:lumOff val="5000"/>
                  </a:schemeClr>
                </a:solidFill>
                <a:effectLst/>
                <a:latin typeface="+mn-lt"/>
              </a:rPr>
              <a:t>能夠很簡易地，從</a:t>
            </a:r>
            <a:r>
              <a:rPr lang="zh-TW" altLang="en-US" sz="1200" b="0" i="0" u="none" strike="noStrike" dirty="0">
                <a:solidFill>
                  <a:schemeClr val="tx1">
                    <a:lumMod val="95000"/>
                    <a:lumOff val="5000"/>
                  </a:schemeClr>
                </a:solidFill>
                <a:effectLst/>
                <a:latin typeface="+mn-lt"/>
                <a:hlinkClick r:id="rId3" tooltip="剛體">
                  <a:extLst>
                    <a:ext uri="{A12FA001-AC4F-418D-AE19-62706E023703}">
                      <ahyp:hlinkClr xmlns:ahyp="http://schemas.microsoft.com/office/drawing/2018/hyperlinkcolor" xmlns="" val="tx"/>
                    </a:ext>
                  </a:extLst>
                </a:hlinkClick>
              </a:rPr>
              <a:t>剛體</a:t>
            </a:r>
            <a:r>
              <a:rPr lang="zh-TW" altLang="en-US" sz="1200" b="0" i="0" dirty="0">
                <a:solidFill>
                  <a:schemeClr val="tx1">
                    <a:lumMod val="95000"/>
                    <a:lumOff val="5000"/>
                  </a:schemeClr>
                </a:solidFill>
                <a:effectLst/>
                <a:latin typeface="+mn-lt"/>
              </a:rPr>
              <a:t>對於一支通過</a:t>
            </a:r>
            <a:r>
              <a:rPr lang="zh-TW" altLang="en-US" sz="1200" b="0" i="0" u="none" strike="noStrike" dirty="0">
                <a:solidFill>
                  <a:schemeClr val="tx1">
                    <a:lumMod val="95000"/>
                    <a:lumOff val="5000"/>
                  </a:schemeClr>
                </a:solidFill>
                <a:effectLst/>
                <a:latin typeface="+mn-lt"/>
                <a:hlinkClick r:id="rId4" tooltip="質心">
                  <a:extLst>
                    <a:ext uri="{A12FA001-AC4F-418D-AE19-62706E023703}">
                      <ahyp:hlinkClr xmlns:ahyp="http://schemas.microsoft.com/office/drawing/2018/hyperlinkcolor" xmlns="" val="tx"/>
                    </a:ext>
                  </a:extLst>
                </a:hlinkClick>
              </a:rPr>
              <a:t>質心</a:t>
            </a:r>
            <a:r>
              <a:rPr lang="zh-TW" altLang="en-US" sz="1200" b="0" i="0" dirty="0">
                <a:solidFill>
                  <a:schemeClr val="tx1">
                    <a:lumMod val="95000"/>
                    <a:lumOff val="5000"/>
                  </a:schemeClr>
                </a:solidFill>
                <a:effectLst/>
                <a:latin typeface="+mn-lt"/>
              </a:rPr>
              <a:t>的直軸（質心軸）的</a:t>
            </a:r>
            <a:r>
              <a:rPr lang="zh-TW" altLang="en-US" sz="1200" b="0" i="0" u="none" strike="noStrike" dirty="0">
                <a:solidFill>
                  <a:schemeClr val="tx1">
                    <a:lumMod val="95000"/>
                    <a:lumOff val="5000"/>
                  </a:schemeClr>
                </a:solidFill>
                <a:effectLst/>
                <a:latin typeface="+mn-lt"/>
                <a:hlinkClick r:id="rId5" tooltip="轉動慣量">
                  <a:extLst>
                    <a:ext uri="{A12FA001-AC4F-418D-AE19-62706E023703}">
                      <ahyp:hlinkClr xmlns:ahyp="http://schemas.microsoft.com/office/drawing/2018/hyperlinkcolor" xmlns="" val="tx"/>
                    </a:ext>
                  </a:extLst>
                </a:hlinkClick>
              </a:rPr>
              <a:t>轉動慣量</a:t>
            </a:r>
            <a:r>
              <a:rPr lang="zh-TW" altLang="en-US" sz="1200" b="0" i="0" dirty="0">
                <a:solidFill>
                  <a:schemeClr val="tx1">
                    <a:lumMod val="95000"/>
                    <a:lumOff val="5000"/>
                  </a:schemeClr>
                </a:solidFill>
                <a:effectLst/>
                <a:latin typeface="+mn-lt"/>
              </a:rPr>
              <a:t>，計算出剛體對平行於質心軸的另外一支直軸的轉動慣量。</a:t>
            </a: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lumMod val="95000"/>
                    <a:lumOff val="5000"/>
                  </a:schemeClr>
                </a:solidFill>
                <a:latin typeface="+mn-lt"/>
              </a:rPr>
              <a:t>The parallel axis theorem makes it easy to calculate, from the moment of inertia of a rigid body about one straight axis passing through the center of mass (the axis of mass) , that the rigid body has about another straight axis parallel to the axis of mass moment of inertia</a:t>
            </a:r>
            <a:endParaRPr lang="zh-TW" altLang="en-US" sz="1200" dirty="0">
              <a:solidFill>
                <a:schemeClr val="tx1">
                  <a:lumMod val="95000"/>
                  <a:lumOff val="5000"/>
                </a:schemeClr>
              </a:solidFill>
              <a:latin typeface="+mn-lt"/>
            </a:endParaRPr>
          </a:p>
          <a:p>
            <a:endParaRPr lang="en-US" altLang="zh-TW" sz="1200" dirty="0">
              <a:solidFill>
                <a:schemeClr val="tx1">
                  <a:lumMod val="95000"/>
                  <a:lumOff val="5000"/>
                </a:schemeClr>
              </a:solidFill>
              <a:latin typeface="+mn-lt"/>
            </a:endParaRPr>
          </a:p>
          <a:p>
            <a:r>
              <a:rPr lang="zh-TW" altLang="en-US" sz="1200" b="0" i="0" dirty="0">
                <a:solidFill>
                  <a:schemeClr val="tx1">
                    <a:lumMod val="95000"/>
                    <a:lumOff val="5000"/>
                  </a:schemeClr>
                </a:solidFill>
                <a:effectLst/>
                <a:latin typeface="+mn-lt"/>
              </a:rPr>
              <a:t>首先，讓我們假設一個不規則，質量為</a:t>
            </a:r>
            <a:r>
              <a:rPr lang="en-US" altLang="zh-TW" sz="1200" b="0" i="1" dirty="0">
                <a:solidFill>
                  <a:schemeClr val="tx1">
                    <a:lumMod val="95000"/>
                    <a:lumOff val="5000"/>
                  </a:schemeClr>
                </a:solidFill>
                <a:effectLst/>
                <a:latin typeface="+mn-lt"/>
              </a:rPr>
              <a:t>m</a:t>
            </a:r>
            <a:r>
              <a:rPr lang="zh-TW" altLang="en-US" sz="1200" b="0" i="0" dirty="0">
                <a:solidFill>
                  <a:schemeClr val="tx1">
                    <a:lumMod val="95000"/>
                    <a:lumOff val="5000"/>
                  </a:schemeClr>
                </a:solidFill>
                <a:effectLst/>
                <a:latin typeface="+mn-lt"/>
              </a:rPr>
              <a:t>的物體，其質心位置在原點，且接下來的轉軸皆平行於</a:t>
            </a:r>
            <a:r>
              <a:rPr lang="en-US" altLang="zh-TW" sz="1200" b="0" i="1" dirty="0">
                <a:solidFill>
                  <a:schemeClr val="tx1">
                    <a:lumMod val="95000"/>
                    <a:lumOff val="5000"/>
                  </a:schemeClr>
                </a:solidFill>
                <a:effectLst/>
                <a:latin typeface="+mn-lt"/>
              </a:rPr>
              <a:t>z</a:t>
            </a:r>
            <a:r>
              <a:rPr lang="zh-TW" altLang="en-US" sz="1200" b="0" i="0" dirty="0">
                <a:solidFill>
                  <a:schemeClr val="tx1">
                    <a:lumMod val="95000"/>
                    <a:lumOff val="5000"/>
                  </a:schemeClr>
                </a:solidFill>
                <a:effectLst/>
                <a:latin typeface="+mn-lt"/>
              </a:rPr>
              <a:t>軸。根據定義，我們可以得知該不規則物體過原點轉動軸的轉動慣量為</a:t>
            </a: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chemeClr val="tx1">
                    <a:lumMod val="95000"/>
                    <a:lumOff val="5000"/>
                  </a:schemeClr>
                </a:solidFill>
                <a:effectLst/>
                <a:latin typeface="+mn-lt"/>
              </a:rPr>
              <a:t>First, let us assume an irregularity with mass of </a:t>
            </a:r>
            <a:r>
              <a:rPr lang="en-US" altLang="zh-TW" sz="1200" b="0" i="1" dirty="0">
                <a:solidFill>
                  <a:schemeClr val="tx1">
                    <a:lumMod val="95000"/>
                    <a:lumOff val="5000"/>
                  </a:schemeClr>
                </a:solidFill>
                <a:effectLst/>
                <a:latin typeface="+mn-lt"/>
              </a:rPr>
              <a:t>m</a:t>
            </a:r>
            <a:r>
              <a:rPr lang="en-US" altLang="zh-TW" sz="1200" b="0" i="0" dirty="0">
                <a:solidFill>
                  <a:schemeClr val="tx1">
                    <a:lumMod val="95000"/>
                    <a:lumOff val="5000"/>
                  </a:schemeClr>
                </a:solidFill>
                <a:effectLst/>
                <a:latin typeface="+mn-lt"/>
              </a:rPr>
              <a:t>, whose center of mass is at the origin, and the following axes of rotation are all parallel to </a:t>
            </a:r>
            <a:r>
              <a:rPr lang="en-US" altLang="zh-TW" sz="1200" i="1" dirty="0">
                <a:solidFill>
                  <a:schemeClr val="tx1">
                    <a:lumMod val="95000"/>
                    <a:lumOff val="5000"/>
                  </a:schemeClr>
                </a:solidFill>
                <a:latin typeface="+mn-lt"/>
              </a:rPr>
              <a:t>Z </a:t>
            </a:r>
            <a:r>
              <a:rPr lang="en-US" altLang="zh-TW" sz="1200" b="0" i="0" dirty="0">
                <a:solidFill>
                  <a:schemeClr val="tx1">
                    <a:lumMod val="95000"/>
                    <a:lumOff val="5000"/>
                  </a:schemeClr>
                </a:solidFill>
                <a:effectLst/>
                <a:latin typeface="+mn-lt"/>
              </a:rPr>
              <a:t>axis. According to the definition, we can know that the moment of inertia of the irregular object passing through the origin is   ( </a:t>
            </a:r>
            <a:r>
              <a:rPr lang="zh-TW" altLang="en-US" sz="1200" b="0" i="0" dirty="0">
                <a:solidFill>
                  <a:schemeClr val="tx1">
                    <a:lumMod val="95000"/>
                    <a:lumOff val="5000"/>
                  </a:schemeClr>
                </a:solidFill>
                <a:effectLst/>
                <a:latin typeface="+mn-lt"/>
              </a:rPr>
              <a:t>第</a:t>
            </a:r>
            <a:r>
              <a:rPr lang="en-US" altLang="zh-TW" sz="1200" b="0" i="0" dirty="0">
                <a:solidFill>
                  <a:schemeClr val="tx1">
                    <a:lumMod val="95000"/>
                    <a:lumOff val="5000"/>
                  </a:schemeClr>
                </a:solidFill>
                <a:effectLst/>
                <a:latin typeface="+mn-lt"/>
              </a:rPr>
              <a:t>1</a:t>
            </a:r>
            <a:r>
              <a:rPr lang="zh-TW" altLang="en-US" sz="1200" b="0" i="0" dirty="0">
                <a:solidFill>
                  <a:schemeClr val="tx1">
                    <a:lumMod val="95000"/>
                    <a:lumOff val="5000"/>
                  </a:schemeClr>
                </a:solidFill>
                <a:effectLst/>
                <a:latin typeface="+mn-lt"/>
              </a:rPr>
              <a:t>個公式</a:t>
            </a:r>
            <a:r>
              <a:rPr lang="en-US" altLang="zh-TW" sz="1200" b="0" i="0" dirty="0">
                <a:solidFill>
                  <a:schemeClr val="tx1">
                    <a:lumMod val="95000"/>
                    <a:lumOff val="5000"/>
                  </a:schemeClr>
                </a:solidFill>
                <a:effectLst/>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dirty="0">
                <a:solidFill>
                  <a:schemeClr val="tx1">
                    <a:lumMod val="95000"/>
                    <a:lumOff val="5000"/>
                  </a:schemeClr>
                </a:solidFill>
                <a:effectLst/>
                <a:latin typeface="+mn-lt"/>
              </a:rPr>
              <a:t>接著，我們的目標是要求得該物體過</a:t>
            </a:r>
            <a:r>
              <a:rPr lang="en-US" altLang="zh-TW" sz="1200" b="0" i="0" dirty="0">
                <a:solidFill>
                  <a:schemeClr val="tx1">
                    <a:lumMod val="95000"/>
                    <a:lumOff val="5000"/>
                  </a:schemeClr>
                </a:solidFill>
                <a:effectLst/>
                <a:latin typeface="+mn-lt"/>
              </a:rPr>
              <a:t>P</a:t>
            </a:r>
            <a:r>
              <a:rPr lang="zh-TW" altLang="en-US" sz="1200" b="0" i="0" dirty="0">
                <a:solidFill>
                  <a:schemeClr val="tx1">
                    <a:lumMod val="95000"/>
                    <a:lumOff val="5000"/>
                  </a:schemeClr>
                </a:solidFill>
                <a:effectLst/>
                <a:latin typeface="+mn-lt"/>
              </a:rPr>
              <a:t>點，座標為</a:t>
            </a:r>
            <a:r>
              <a:rPr lang="en-US" altLang="zh-TW" sz="1200" b="0" i="0" dirty="0">
                <a:solidFill>
                  <a:schemeClr val="tx1">
                    <a:lumMod val="95000"/>
                    <a:lumOff val="5000"/>
                  </a:schemeClr>
                </a:solidFill>
                <a:effectLst/>
                <a:latin typeface="+mn-lt"/>
              </a:rPr>
              <a:t>(a, b)</a:t>
            </a:r>
            <a:r>
              <a:rPr lang="zh-TW" altLang="en-US" sz="1200" b="0" i="0" dirty="0">
                <a:solidFill>
                  <a:schemeClr val="tx1">
                    <a:lumMod val="95000"/>
                    <a:lumOff val="5000"/>
                  </a:schemeClr>
                </a:solidFill>
                <a:effectLst/>
                <a:latin typeface="+mn-lt"/>
              </a:rPr>
              <a:t>轉動軸的轉動慣量。根據定義，轉動慣量仍可寫為</a:t>
            </a: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chemeClr val="tx1">
                    <a:lumMod val="95000"/>
                    <a:lumOff val="5000"/>
                  </a:schemeClr>
                </a:solidFill>
                <a:effectLst/>
                <a:latin typeface="+mn-lt"/>
              </a:rPr>
              <a:t>Next ,our goal is to get moment of inertia of the </a:t>
            </a:r>
            <a:r>
              <a:rPr lang="en-US" altLang="zh-TW" sz="1200" dirty="0">
                <a:solidFill>
                  <a:schemeClr val="tx1">
                    <a:lumMod val="95000"/>
                    <a:lumOff val="5000"/>
                  </a:schemeClr>
                </a:solidFill>
                <a:latin typeface="+mn-lt"/>
              </a:rPr>
              <a:t>axis of rotation whose </a:t>
            </a:r>
            <a:r>
              <a:rPr lang="en-US" altLang="zh-TW" sz="1200" b="0" i="0" dirty="0">
                <a:solidFill>
                  <a:schemeClr val="tx1">
                    <a:lumMod val="95000"/>
                    <a:lumOff val="5000"/>
                  </a:schemeClr>
                </a:solidFill>
                <a:effectLst/>
                <a:latin typeface="+mn-lt"/>
              </a:rPr>
              <a:t>coordinates are(a, b) which the object pass trough  P point. By definition, the moment of inertia can still be written as</a:t>
            </a:r>
            <a:r>
              <a:rPr lang="zh-TW" altLang="en-US" sz="1200" b="0" i="0" dirty="0">
                <a:solidFill>
                  <a:schemeClr val="tx1">
                    <a:lumMod val="95000"/>
                    <a:lumOff val="5000"/>
                  </a:schemeClr>
                </a:solidFill>
                <a:effectLst/>
                <a:latin typeface="+mn-lt"/>
              </a:rPr>
              <a:t>  </a:t>
            </a:r>
            <a:r>
              <a:rPr lang="en-US" altLang="zh-TW" sz="1200" b="0" i="0" dirty="0">
                <a:solidFill>
                  <a:schemeClr val="tx1">
                    <a:lumMod val="95000"/>
                    <a:lumOff val="5000"/>
                  </a:schemeClr>
                </a:solidFill>
                <a:effectLst/>
                <a:latin typeface="+mn-lt"/>
              </a:rPr>
              <a:t>( </a:t>
            </a:r>
            <a:r>
              <a:rPr lang="zh-TW" altLang="en-US" sz="1200" b="0" i="0" dirty="0">
                <a:solidFill>
                  <a:schemeClr val="tx1">
                    <a:lumMod val="95000"/>
                    <a:lumOff val="5000"/>
                  </a:schemeClr>
                </a:solidFill>
                <a:effectLst/>
                <a:latin typeface="+mn-lt"/>
              </a:rPr>
              <a:t>第</a:t>
            </a:r>
            <a:r>
              <a:rPr lang="en-US" altLang="zh-TW" sz="1200" b="0" i="0" dirty="0">
                <a:solidFill>
                  <a:schemeClr val="tx1">
                    <a:lumMod val="95000"/>
                    <a:lumOff val="5000"/>
                  </a:schemeClr>
                </a:solidFill>
                <a:effectLst/>
                <a:latin typeface="+mn-lt"/>
              </a:rPr>
              <a:t>2</a:t>
            </a:r>
            <a:r>
              <a:rPr lang="zh-TW" altLang="en-US" sz="1200" b="0" i="0" dirty="0">
                <a:solidFill>
                  <a:schemeClr val="tx1">
                    <a:lumMod val="95000"/>
                    <a:lumOff val="5000"/>
                  </a:schemeClr>
                </a:solidFill>
                <a:effectLst/>
                <a:latin typeface="+mn-lt"/>
              </a:rPr>
              <a:t>個公式</a:t>
            </a:r>
            <a:r>
              <a:rPr lang="en-US" altLang="zh-TW" sz="1200" b="0" i="0" dirty="0">
                <a:solidFill>
                  <a:schemeClr val="tx1">
                    <a:lumMod val="95000"/>
                    <a:lumOff val="5000"/>
                  </a:schemeClr>
                </a:solidFill>
                <a:effectLst/>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dirty="0">
                <a:solidFill>
                  <a:schemeClr val="tx1">
                    <a:lumMod val="95000"/>
                    <a:lumOff val="5000"/>
                  </a:schemeClr>
                </a:solidFill>
                <a:effectLst/>
                <a:latin typeface="+mn-lt"/>
              </a:rPr>
              <a:t>然而，這裡的</a:t>
            </a:r>
            <a:r>
              <a:rPr lang="en-US" altLang="zh-TW" sz="1200" b="0" i="1" dirty="0">
                <a:solidFill>
                  <a:schemeClr val="tx1">
                    <a:lumMod val="95000"/>
                    <a:lumOff val="5000"/>
                  </a:schemeClr>
                </a:solidFill>
                <a:effectLst/>
                <a:latin typeface="+mn-lt"/>
              </a:rPr>
              <a:t>r</a:t>
            </a:r>
            <a:r>
              <a:rPr lang="zh-TW" altLang="en-US" sz="1200" b="0" i="0" dirty="0">
                <a:solidFill>
                  <a:schemeClr val="tx1">
                    <a:lumMod val="95000"/>
                    <a:lumOff val="5000"/>
                  </a:schemeClr>
                </a:solidFill>
                <a:effectLst/>
                <a:latin typeface="+mn-lt"/>
              </a:rPr>
              <a:t>代表的是各個質量元素</a:t>
            </a:r>
            <a:r>
              <a:rPr lang="en-US" altLang="zh-TW" sz="1200" b="0" i="0" dirty="0">
                <a:solidFill>
                  <a:schemeClr val="tx1">
                    <a:lumMod val="95000"/>
                    <a:lumOff val="5000"/>
                  </a:schemeClr>
                </a:solidFill>
                <a:effectLst/>
                <a:latin typeface="+mn-lt"/>
              </a:rPr>
              <a:t>dm</a:t>
            </a:r>
            <a:r>
              <a:rPr lang="zh-TW" altLang="en-US" sz="1200" b="0" i="0" dirty="0">
                <a:solidFill>
                  <a:schemeClr val="tx1">
                    <a:lumMod val="95000"/>
                    <a:lumOff val="5000"/>
                  </a:schemeClr>
                </a:solidFill>
                <a:effectLst/>
                <a:latin typeface="+mn-lt"/>
              </a:rPr>
              <a:t>相對於</a:t>
            </a:r>
            <a:r>
              <a:rPr lang="en-US" altLang="zh-TW" sz="1200" b="0" i="1" dirty="0">
                <a:solidFill>
                  <a:schemeClr val="tx1">
                    <a:lumMod val="95000"/>
                    <a:lumOff val="5000"/>
                  </a:schemeClr>
                </a:solidFill>
                <a:effectLst/>
                <a:latin typeface="+mn-lt"/>
              </a:rPr>
              <a:t>P</a:t>
            </a:r>
            <a:r>
              <a:rPr lang="zh-TW" altLang="en-US" sz="1200" b="0" i="0" dirty="0">
                <a:solidFill>
                  <a:schemeClr val="tx1">
                    <a:lumMod val="95000"/>
                    <a:lumOff val="5000"/>
                  </a:schemeClr>
                </a:solidFill>
                <a:effectLst/>
                <a:latin typeface="+mn-lt"/>
              </a:rPr>
              <a:t>點轉軸的距離，因此要寫為</a:t>
            </a: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chemeClr val="tx1">
                    <a:lumMod val="95000"/>
                    <a:lumOff val="5000"/>
                  </a:schemeClr>
                </a:solidFill>
                <a:effectLst/>
                <a:latin typeface="+mn-lt"/>
              </a:rPr>
              <a:t>However, </a:t>
            </a:r>
            <a:r>
              <a:rPr lang="en-US" altLang="zh-TW" sz="1200" b="0" i="1" dirty="0">
                <a:solidFill>
                  <a:schemeClr val="tx1">
                    <a:lumMod val="95000"/>
                    <a:lumOff val="5000"/>
                  </a:schemeClr>
                </a:solidFill>
                <a:effectLst/>
                <a:latin typeface="+mn-lt"/>
              </a:rPr>
              <a:t>r  </a:t>
            </a:r>
            <a:r>
              <a:rPr lang="en-US" altLang="zh-TW" sz="1200" b="0" i="0" dirty="0">
                <a:solidFill>
                  <a:schemeClr val="tx1">
                    <a:lumMod val="95000"/>
                    <a:lumOff val="5000"/>
                  </a:schemeClr>
                </a:solidFill>
                <a:effectLst/>
                <a:latin typeface="+mn-lt"/>
              </a:rPr>
              <a:t>represents the distance from each quality element dm relative to </a:t>
            </a:r>
            <a:r>
              <a:rPr lang="en-US" altLang="zh-TW" sz="1200" b="0" i="1" dirty="0">
                <a:solidFill>
                  <a:schemeClr val="tx1">
                    <a:lumMod val="95000"/>
                    <a:lumOff val="5000"/>
                  </a:schemeClr>
                </a:solidFill>
                <a:effectLst/>
                <a:latin typeface="+mn-lt"/>
              </a:rPr>
              <a:t>P  </a:t>
            </a:r>
            <a:r>
              <a:rPr lang="en-US" altLang="zh-TW" sz="1200" b="0" i="0" dirty="0">
                <a:solidFill>
                  <a:schemeClr val="tx1">
                    <a:lumMod val="95000"/>
                    <a:lumOff val="5000"/>
                  </a:schemeClr>
                </a:solidFill>
                <a:effectLst/>
                <a:latin typeface="+mn-lt"/>
              </a:rPr>
              <a:t>point of the rotation, so it is written as</a:t>
            </a:r>
            <a:r>
              <a:rPr lang="zh-TW" altLang="en-US" sz="1200" b="0" i="0" dirty="0">
                <a:solidFill>
                  <a:schemeClr val="tx1">
                    <a:lumMod val="95000"/>
                    <a:lumOff val="5000"/>
                  </a:schemeClr>
                </a:solidFill>
                <a:effectLst/>
                <a:latin typeface="+mn-lt"/>
              </a:rPr>
              <a:t>  </a:t>
            </a:r>
            <a:r>
              <a:rPr lang="en-US" altLang="zh-TW" sz="1200" b="0" i="0" dirty="0">
                <a:solidFill>
                  <a:schemeClr val="tx1">
                    <a:lumMod val="95000"/>
                    <a:lumOff val="5000"/>
                  </a:schemeClr>
                </a:solidFill>
                <a:effectLst/>
                <a:latin typeface="+mn-lt"/>
              </a:rPr>
              <a:t>( </a:t>
            </a:r>
            <a:r>
              <a:rPr lang="zh-TW" altLang="en-US" sz="1200" b="0" i="0" dirty="0">
                <a:solidFill>
                  <a:schemeClr val="tx1">
                    <a:lumMod val="95000"/>
                    <a:lumOff val="5000"/>
                  </a:schemeClr>
                </a:solidFill>
                <a:effectLst/>
                <a:latin typeface="+mn-lt"/>
              </a:rPr>
              <a:t>第</a:t>
            </a:r>
            <a:r>
              <a:rPr lang="en-US" altLang="zh-TW" sz="1200" b="0" i="0" dirty="0">
                <a:solidFill>
                  <a:schemeClr val="tx1">
                    <a:lumMod val="95000"/>
                    <a:lumOff val="5000"/>
                  </a:schemeClr>
                </a:solidFill>
                <a:effectLst/>
                <a:latin typeface="+mn-lt"/>
              </a:rPr>
              <a:t>3</a:t>
            </a:r>
            <a:r>
              <a:rPr lang="zh-TW" altLang="en-US" sz="1200" b="0" i="0" dirty="0">
                <a:solidFill>
                  <a:schemeClr val="tx1">
                    <a:lumMod val="95000"/>
                    <a:lumOff val="5000"/>
                  </a:schemeClr>
                </a:solidFill>
                <a:effectLst/>
                <a:latin typeface="+mn-lt"/>
              </a:rPr>
              <a:t>個公式</a:t>
            </a:r>
            <a:r>
              <a:rPr lang="en-US" altLang="zh-TW" sz="1200" b="0" i="0" dirty="0">
                <a:solidFill>
                  <a:schemeClr val="tx1">
                    <a:lumMod val="95000"/>
                    <a:lumOff val="5000"/>
                  </a:schemeClr>
                </a:solidFill>
                <a:effectLst/>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chemeClr val="tx1">
                    <a:lumMod val="95000"/>
                    <a:lumOff val="5000"/>
                  </a:schemeClr>
                </a:solidFill>
                <a:effectLst/>
                <a:latin typeface="+mn-lt"/>
              </a:rPr>
              <a:t>&gt;&gt;&gt;</a:t>
            </a:r>
            <a:r>
              <a:rPr lang="zh-TW" altLang="en-US" sz="1200" b="0" i="0" dirty="0">
                <a:solidFill>
                  <a:schemeClr val="tx1">
                    <a:lumMod val="95000"/>
                    <a:lumOff val="5000"/>
                  </a:schemeClr>
                </a:solidFill>
                <a:effectLst/>
                <a:latin typeface="+mn-lt"/>
              </a:rPr>
              <a:t>下兩頁投影片</a:t>
            </a: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dirty="0">
                <a:solidFill>
                  <a:schemeClr val="tx1">
                    <a:lumMod val="95000"/>
                    <a:lumOff val="5000"/>
                  </a:schemeClr>
                </a:solidFill>
                <a:effectLst/>
                <a:latin typeface="+mn-lt"/>
              </a:rPr>
              <a:t>展開公式得第</a:t>
            </a:r>
            <a:r>
              <a:rPr lang="en-US" altLang="zh-TW" sz="1200" b="0" i="0" dirty="0">
                <a:solidFill>
                  <a:schemeClr val="tx1">
                    <a:lumMod val="95000"/>
                    <a:lumOff val="5000"/>
                  </a:schemeClr>
                </a:solidFill>
                <a:effectLst/>
                <a:latin typeface="+mn-lt"/>
              </a:rPr>
              <a:t>4 </a:t>
            </a:r>
            <a:r>
              <a:rPr lang="zh-TW" altLang="en-US" sz="1200" b="0" i="0" dirty="0">
                <a:solidFill>
                  <a:schemeClr val="tx1">
                    <a:lumMod val="95000"/>
                    <a:lumOff val="5000"/>
                  </a:schemeClr>
                </a:solidFill>
                <a:effectLst/>
                <a:latin typeface="+mn-lt"/>
              </a:rPr>
              <a:t>、</a:t>
            </a:r>
            <a:r>
              <a:rPr lang="en-US" altLang="zh-TW" sz="1200" b="0" i="0" dirty="0">
                <a:solidFill>
                  <a:schemeClr val="tx1">
                    <a:lumMod val="95000"/>
                    <a:lumOff val="5000"/>
                  </a:schemeClr>
                </a:solidFill>
                <a:effectLst/>
                <a:latin typeface="+mn-lt"/>
              </a:rPr>
              <a:t>5</a:t>
            </a:r>
            <a:r>
              <a:rPr lang="zh-TW" altLang="en-US" sz="1200" b="0" i="0" dirty="0">
                <a:solidFill>
                  <a:schemeClr val="tx1">
                    <a:lumMod val="95000"/>
                    <a:lumOff val="5000"/>
                  </a:schemeClr>
                </a:solidFill>
                <a:effectLst/>
                <a:latin typeface="+mn-lt"/>
              </a:rPr>
              <a:t>行公式</a:t>
            </a:r>
            <a:endParaRPr lang="en-US" altLang="zh-TW" sz="1200" b="0" i="0" dirty="0">
              <a:solidFill>
                <a:schemeClr val="tx1">
                  <a:lumMod val="95000"/>
                  <a:lumOff val="5000"/>
                </a:schemeClr>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chemeClr val="tx1">
                  <a:lumMod val="95000"/>
                  <a:lumOff val="5000"/>
                </a:schemeClr>
              </a:solidFill>
              <a:effectLst/>
              <a:latin typeface="+mn-lt"/>
            </a:endParaRPr>
          </a:p>
          <a:p>
            <a:endParaRPr lang="zh-TW" altLang="en-US" dirty="0"/>
          </a:p>
        </p:txBody>
      </p:sp>
      <p:sp>
        <p:nvSpPr>
          <p:cNvPr id="4" name="投影片編號版面配置區 3"/>
          <p:cNvSpPr>
            <a:spLocks noGrp="1"/>
          </p:cNvSpPr>
          <p:nvPr>
            <p:ph type="sldNum" sz="quarter" idx="5"/>
          </p:nvPr>
        </p:nvSpPr>
        <p:spPr/>
        <p:txBody>
          <a:bodyPr/>
          <a:lstStyle/>
          <a:p>
            <a:fld id="{9BDD15B0-C403-4798-B82E-3F57BEC3A9D8}" type="slidenum">
              <a:rPr lang="zh-TW" altLang="en-US" smtClean="0"/>
              <a:t>7</a:t>
            </a:fld>
            <a:endParaRPr lang="zh-TW" altLang="en-US"/>
          </a:p>
        </p:txBody>
      </p:sp>
    </p:spTree>
    <p:extLst>
      <p:ext uri="{BB962C8B-B14F-4D97-AF65-F5344CB8AC3E}">
        <p14:creationId xmlns:p14="http://schemas.microsoft.com/office/powerpoint/2010/main" val="101245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平行運算  </a:t>
            </a:r>
            <a:r>
              <a:rPr lang="en-US" altLang="zh-TW" dirty="0" smtClean="0"/>
              <a:t>55</a:t>
            </a:r>
            <a:r>
              <a:rPr lang="zh-TW" altLang="en-US" dirty="0" smtClean="0"/>
              <a:t>倍加速</a:t>
            </a:r>
            <a:endParaRPr lang="en-US" altLang="zh-TW" dirty="0" smtClean="0"/>
          </a:p>
          <a:p>
            <a:r>
              <a:rPr lang="en-US" altLang="zh-TW" dirty="0" smtClean="0"/>
              <a:t>https://www.airitilibrary.com/Publication/alDetailedMesh1?DocID=U0001-2406201412151200&amp;PublishTypeID=P003</a:t>
            </a:r>
            <a:endParaRPr lang="zh-TW" altLang="en-US" dirty="0"/>
          </a:p>
        </p:txBody>
      </p:sp>
      <p:sp>
        <p:nvSpPr>
          <p:cNvPr id="4" name="投影片編號版面配置區 3"/>
          <p:cNvSpPr>
            <a:spLocks noGrp="1"/>
          </p:cNvSpPr>
          <p:nvPr>
            <p:ph type="sldNum" sz="quarter" idx="10"/>
          </p:nvPr>
        </p:nvSpPr>
        <p:spPr/>
        <p:txBody>
          <a:bodyPr/>
          <a:lstStyle/>
          <a:p>
            <a:fld id="{9BDD15B0-C403-4798-B82E-3F57BEC3A9D8}" type="slidenum">
              <a:rPr lang="zh-TW" altLang="en-US" smtClean="0"/>
              <a:t>8</a:t>
            </a:fld>
            <a:endParaRPr lang="zh-TW" altLang="en-US"/>
          </a:p>
        </p:txBody>
      </p:sp>
    </p:spTree>
    <p:extLst>
      <p:ext uri="{BB962C8B-B14F-4D97-AF65-F5344CB8AC3E}">
        <p14:creationId xmlns:p14="http://schemas.microsoft.com/office/powerpoint/2010/main" val="211024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741F6F-76F1-4285-B4C8-9819E93BC84E}"/>
              </a:ext>
            </a:extLst>
          </p:cNvPr>
          <p:cNvSpPr>
            <a:spLocks noGrp="1"/>
          </p:cNvSpPr>
          <p:nvPr>
            <p:ph type="ctrTitle"/>
          </p:nvPr>
        </p:nvSpPr>
        <p:spPr>
          <a:xfrm>
            <a:off x="1524000" y="1122363"/>
            <a:ext cx="9144000" cy="2387600"/>
          </a:xfrm>
        </p:spPr>
        <p:txBody>
          <a:bodyPr anchor="b"/>
          <a:lstStyle>
            <a:lvl1pPr algn="ctr">
              <a:defRPr sz="4500"/>
            </a:lvl1pPr>
          </a:lstStyle>
          <a:p>
            <a:r>
              <a:rPr lang="zh-TW" altLang="en-US"/>
              <a:t>按一下以編輯母片標題樣式</a:t>
            </a:r>
          </a:p>
        </p:txBody>
      </p:sp>
      <p:sp>
        <p:nvSpPr>
          <p:cNvPr id="3" name="副標題 2">
            <a:extLst>
              <a:ext uri="{FF2B5EF4-FFF2-40B4-BE49-F238E27FC236}">
                <a16:creationId xmlns:a16="http://schemas.microsoft.com/office/drawing/2014/main" id="{2892B21F-642B-455B-93D5-AEA1F4F0701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75F8724-D568-41AC-8FE3-E8573731C52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DEB46AD-60AC-437A-A351-4F38B3FBB89B}"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a:extLst>
              <a:ext uri="{FF2B5EF4-FFF2-40B4-BE49-F238E27FC236}">
                <a16:creationId xmlns:a16="http://schemas.microsoft.com/office/drawing/2014/main" id="{8EC1B058-2CE5-4F85-845C-D96E07342C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a:extLst>
              <a:ext uri="{FF2B5EF4-FFF2-40B4-BE49-F238E27FC236}">
                <a16:creationId xmlns:a16="http://schemas.microsoft.com/office/drawing/2014/main" id="{8B2A7EF5-B10D-460B-B5BD-739FC3602E04}"/>
              </a:ext>
            </a:extLst>
          </p:cNvPr>
          <p:cNvSpPr>
            <a:spLocks noGrp="1"/>
          </p:cNvSpPr>
          <p:nvPr>
            <p:ph type="sldNum" sz="quarter" idx="12"/>
          </p:nvPr>
        </p:nvSpPr>
        <p:spPr>
          <a:xfrm>
            <a:off x="8976320" y="649287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88879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639B93-DC95-496D-BCD7-377DB5F8866D}"/>
              </a:ext>
            </a:extLst>
          </p:cNvPr>
          <p:cNvSpPr>
            <a:spLocks noGrp="1"/>
          </p:cNvSpPr>
          <p:nvPr>
            <p:ph type="title"/>
          </p:nvPr>
        </p:nvSpPr>
        <p:spPr>
          <a:xfrm>
            <a:off x="839788" y="457200"/>
            <a:ext cx="3932237" cy="1600200"/>
          </a:xfrm>
        </p:spPr>
        <p:txBody>
          <a:bodyPr anchor="b"/>
          <a:lstStyle>
            <a:lvl1pPr>
              <a:defRPr sz="24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EF0A0EA-4BC1-44D8-9692-F90BE84E27EC}"/>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p>
        </p:txBody>
      </p:sp>
      <p:sp>
        <p:nvSpPr>
          <p:cNvPr id="4" name="文字版面配置區 3">
            <a:extLst>
              <a:ext uri="{FF2B5EF4-FFF2-40B4-BE49-F238E27FC236}">
                <a16:creationId xmlns:a16="http://schemas.microsoft.com/office/drawing/2014/main" id="{5331B533-1C39-49CC-B841-5D7E511EEA42}"/>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551FBA4-4866-459A-826F-615A42AF8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DC2DC8-92C5-40AA-9F7A-E28CBB7D0C9C}"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頁尾版面配置區 5">
            <a:extLst>
              <a:ext uri="{FF2B5EF4-FFF2-40B4-BE49-F238E27FC236}">
                <a16:creationId xmlns:a16="http://schemas.microsoft.com/office/drawing/2014/main" id="{2B3DAFFB-8065-496E-9BE9-A2F70F4FFD1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7" name="投影片編號版面配置區 6">
            <a:extLst>
              <a:ext uri="{FF2B5EF4-FFF2-40B4-BE49-F238E27FC236}">
                <a16:creationId xmlns:a16="http://schemas.microsoft.com/office/drawing/2014/main" id="{EAE20437-CA35-434E-ADCD-DD723FD93A9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81881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B27EFC-0F6B-4822-8425-8BD99DFCAF3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6B3A877-83CC-4D05-A705-4E0BDB0677F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7C7C97A-6BDB-4586-BF50-9F9365F9B22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D35B7C-9AC8-423E-A325-E1E287A91235}"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a:extLst>
              <a:ext uri="{FF2B5EF4-FFF2-40B4-BE49-F238E27FC236}">
                <a16:creationId xmlns:a16="http://schemas.microsoft.com/office/drawing/2014/main" id="{CB2D333A-936E-4EAB-853A-8C25F0D25BF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a:extLst>
              <a:ext uri="{FF2B5EF4-FFF2-40B4-BE49-F238E27FC236}">
                <a16:creationId xmlns:a16="http://schemas.microsoft.com/office/drawing/2014/main" id="{6AC70287-23BE-4080-9788-EB225A4784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55638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7D3F372-45F4-45F9-9A56-21A995C96A66}"/>
              </a:ext>
            </a:extLst>
          </p:cNvPr>
          <p:cNvSpPr>
            <a:spLocks noGrp="1"/>
          </p:cNvSpPr>
          <p:nvPr>
            <p:ph type="title" orient="vert"/>
          </p:nvPr>
        </p:nvSpPr>
        <p:spPr>
          <a:xfrm>
            <a:off x="8724901"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DAAB5FB-C923-4ECA-8C7B-9C167EBB23BE}"/>
              </a:ext>
            </a:extLst>
          </p:cNvPr>
          <p:cNvSpPr>
            <a:spLocks noGrp="1"/>
          </p:cNvSpPr>
          <p:nvPr>
            <p:ph type="body" orient="vert" idx="1"/>
          </p:nvPr>
        </p:nvSpPr>
        <p:spPr>
          <a:xfrm>
            <a:off x="838201"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29CD52C-7DB9-45FB-B38B-4F9F8DD393D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6540CD0-50BF-4F2C-AC6C-EDC9D989B0A0}"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a:extLst>
              <a:ext uri="{FF2B5EF4-FFF2-40B4-BE49-F238E27FC236}">
                <a16:creationId xmlns:a16="http://schemas.microsoft.com/office/drawing/2014/main" id="{85A3E6C1-AD1A-4A86-8278-BBBD22425D9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a:extLst>
              <a:ext uri="{FF2B5EF4-FFF2-40B4-BE49-F238E27FC236}">
                <a16:creationId xmlns:a16="http://schemas.microsoft.com/office/drawing/2014/main" id="{257EDEC9-919D-49E3-A1A0-87036021FA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6862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CBF532-6651-4475-BC30-69267690058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54CE745-DA7E-4705-91E3-11660178B9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A373C3-C118-403E-9D4A-572640716224}"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4" name="頁尾版面配置區 3">
            <a:extLst>
              <a:ext uri="{FF2B5EF4-FFF2-40B4-BE49-F238E27FC236}">
                <a16:creationId xmlns:a16="http://schemas.microsoft.com/office/drawing/2014/main" id="{A01EC6B2-148B-4B53-9FD2-F6B0C503207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投影片編號版面配置區 4">
            <a:extLst>
              <a:ext uri="{FF2B5EF4-FFF2-40B4-BE49-F238E27FC236}">
                <a16:creationId xmlns:a16="http://schemas.microsoft.com/office/drawing/2014/main" id="{4445EEFF-A21C-42C7-9A3B-660D78D688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87508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E45FCF-C341-4F6B-8C4B-C29D010CBA8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86168F5-5050-4DDB-AFDD-1D8333E85B4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817F1C8-EAC0-4706-88D9-69CCD69E719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71CDC9-8F2A-44B1-80E5-00C9B84E42E2}"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a:extLst>
              <a:ext uri="{FF2B5EF4-FFF2-40B4-BE49-F238E27FC236}">
                <a16:creationId xmlns:a16="http://schemas.microsoft.com/office/drawing/2014/main" id="{55F786F4-F6F0-4170-9085-ADF456B8A6E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a:extLst>
              <a:ext uri="{FF2B5EF4-FFF2-40B4-BE49-F238E27FC236}">
                <a16:creationId xmlns:a16="http://schemas.microsoft.com/office/drawing/2014/main" id="{31126CD4-6DED-48F3-9375-D7A7DFCCC91E}"/>
              </a:ext>
            </a:extLst>
          </p:cNvPr>
          <p:cNvSpPr>
            <a:spLocks noGrp="1"/>
          </p:cNvSpPr>
          <p:nvPr>
            <p:ph type="sldNum" sz="quarter" idx="12"/>
          </p:nvPr>
        </p:nvSpPr>
        <p:spPr>
          <a:xfrm>
            <a:off x="8976320" y="64928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30926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BBCC4-99FB-4096-8D13-95848454D13A}"/>
              </a:ext>
            </a:extLst>
          </p:cNvPr>
          <p:cNvSpPr>
            <a:spLocks noGrp="1"/>
          </p:cNvSpPr>
          <p:nvPr>
            <p:ph type="title"/>
          </p:nvPr>
        </p:nvSpPr>
        <p:spPr>
          <a:xfrm>
            <a:off x="831851" y="1709740"/>
            <a:ext cx="10515600" cy="2852737"/>
          </a:xfrm>
        </p:spPr>
        <p:txBody>
          <a:bodyPr anchor="b"/>
          <a:lstStyle>
            <a:lvl1pPr>
              <a:defRPr sz="45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1917E7-5C96-4415-BF66-D24CF4928FA4}"/>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6855985-F177-48E3-A050-B91696557B2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B9B41C-B523-4708-A7FA-C313F3D56B1A}"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a:extLst>
              <a:ext uri="{FF2B5EF4-FFF2-40B4-BE49-F238E27FC236}">
                <a16:creationId xmlns:a16="http://schemas.microsoft.com/office/drawing/2014/main" id="{92CA1B52-CD79-454D-AEB5-DACB818E0E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a:extLst>
              <a:ext uri="{FF2B5EF4-FFF2-40B4-BE49-F238E27FC236}">
                <a16:creationId xmlns:a16="http://schemas.microsoft.com/office/drawing/2014/main" id="{181C7EB7-E937-49EA-8919-01C5306ECC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19668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8A7424-3B4D-427A-A417-FD2E84479EA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5A0DECC-D9C9-4FFF-9B99-510FF140EC7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E1CD44C-EE43-4D88-BE81-65173CBD187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664E93E-3ECF-435B-A7E7-5047DBC8E3B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C4E7326-0D36-4952-9294-57D8C444E4B7}"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頁尾版面配置區 5">
            <a:extLst>
              <a:ext uri="{FF2B5EF4-FFF2-40B4-BE49-F238E27FC236}">
                <a16:creationId xmlns:a16="http://schemas.microsoft.com/office/drawing/2014/main" id="{C725258D-1E3B-4902-B11C-D7614BF5A42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7" name="投影片編號版面配置區 6">
            <a:extLst>
              <a:ext uri="{FF2B5EF4-FFF2-40B4-BE49-F238E27FC236}">
                <a16:creationId xmlns:a16="http://schemas.microsoft.com/office/drawing/2014/main" id="{D63F8BC2-69DE-4633-A488-F2DD5F12C9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96734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3F2FB6-6838-4223-B88B-FEAEA3C1C343}"/>
              </a:ext>
            </a:extLst>
          </p:cNvPr>
          <p:cNvSpPr>
            <a:spLocks noGrp="1"/>
          </p:cNvSpPr>
          <p:nvPr>
            <p:ph type="title"/>
          </p:nvPr>
        </p:nvSpPr>
        <p:spPr>
          <a:xfrm>
            <a:off x="839788" y="365127"/>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576582D-9634-49C0-BBF0-98547F1A509F}"/>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397AA95-8821-490B-8A86-EA6170187995}"/>
              </a:ext>
            </a:extLst>
          </p:cNvPr>
          <p:cNvSpPr>
            <a:spLocks noGrp="1"/>
          </p:cNvSpPr>
          <p:nvPr>
            <p:ph sz="half" idx="2"/>
          </p:nvPr>
        </p:nvSpPr>
        <p:spPr>
          <a:xfrm>
            <a:off x="839789"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49B5B07-CD0E-4588-A8B4-3CAECD7D66E3}"/>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696731A-B28B-4746-BD86-342DC77B1572}"/>
              </a:ext>
            </a:extLst>
          </p:cNvPr>
          <p:cNvSpPr>
            <a:spLocks noGrp="1"/>
          </p:cNvSpPr>
          <p:nvPr>
            <p:ph sz="quarter" idx="4"/>
          </p:nvPr>
        </p:nvSpPr>
        <p:spPr>
          <a:xfrm>
            <a:off x="6172201"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857CA34-ED61-4782-80A5-6F369D294D7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8046B6-58D0-4BBC-B4EB-17A9532FB066}"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8" name="頁尾版面配置區 7">
            <a:extLst>
              <a:ext uri="{FF2B5EF4-FFF2-40B4-BE49-F238E27FC236}">
                <a16:creationId xmlns:a16="http://schemas.microsoft.com/office/drawing/2014/main" id="{CC9E0124-C862-49BB-A1FC-D534AEC082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9" name="投影片編號版面配置區 8">
            <a:extLst>
              <a:ext uri="{FF2B5EF4-FFF2-40B4-BE49-F238E27FC236}">
                <a16:creationId xmlns:a16="http://schemas.microsoft.com/office/drawing/2014/main" id="{462C4B27-DDB5-4628-A0D5-46EB8B18AE9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7518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D5352-ED76-4315-9E57-D0063FEB36B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59D58BA-343E-4E4E-A428-618374A208C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DEF7EB-9EBF-4667-A6E5-C9F13FB2DB90}"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4" name="頁尾版面配置區 3">
            <a:extLst>
              <a:ext uri="{FF2B5EF4-FFF2-40B4-BE49-F238E27FC236}">
                <a16:creationId xmlns:a16="http://schemas.microsoft.com/office/drawing/2014/main" id="{2171A4DE-8EA4-4C4A-B4A6-002675A980C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投影片編號版面配置區 4">
            <a:extLst>
              <a:ext uri="{FF2B5EF4-FFF2-40B4-BE49-F238E27FC236}">
                <a16:creationId xmlns:a16="http://schemas.microsoft.com/office/drawing/2014/main" id="{6EC0DA92-6A53-49BF-BD20-CE13C5F2A4F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62822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7F3C75E-4949-4BF4-A818-D512ABD42C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841873-B692-4229-9F97-81C694C860B1}"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C3B6AC1B-968F-4E7D-944D-BB7E23A8C56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8AE4A5A2-A87F-475B-94FB-1373FC2FD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62880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AF11A-958F-412E-A90D-B95166F6BDED}"/>
              </a:ext>
            </a:extLst>
          </p:cNvPr>
          <p:cNvSpPr>
            <a:spLocks noGrp="1"/>
          </p:cNvSpPr>
          <p:nvPr>
            <p:ph type="title"/>
          </p:nvPr>
        </p:nvSpPr>
        <p:spPr>
          <a:xfrm>
            <a:off x="839788" y="457200"/>
            <a:ext cx="3932237" cy="1600200"/>
          </a:xfrm>
        </p:spPr>
        <p:txBody>
          <a:bodyPr anchor="b"/>
          <a:lstStyle>
            <a:lvl1pPr>
              <a:defRPr sz="24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37F445-1147-4370-B0D8-2255E3843956}"/>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960AA02-AE56-4BA1-9828-0FF14380354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C6F7566-7367-4206-9955-03FA8D9CFC3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FEB0D9F-6BB7-45C7-8AF6-BE72F12208ED}"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頁尾版面配置區 5">
            <a:extLst>
              <a:ext uri="{FF2B5EF4-FFF2-40B4-BE49-F238E27FC236}">
                <a16:creationId xmlns:a16="http://schemas.microsoft.com/office/drawing/2014/main" id="{DF7FC0E9-380C-47AD-9424-290BD0ED614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7" name="投影片編號版面配置區 6">
            <a:extLst>
              <a:ext uri="{FF2B5EF4-FFF2-40B4-BE49-F238E27FC236}">
                <a16:creationId xmlns:a16="http://schemas.microsoft.com/office/drawing/2014/main" id="{A78A8EED-D2B7-4FBB-A49E-9161E95F23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3068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62BC490-3ABF-480B-B4EE-EC90197FA53F}"/>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B00449F-28AD-438C-95E1-5F362ECDB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554EDB-D271-4A24-9E04-5B5A8A8E244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2A373C3-C118-403E-9D4A-572640716224}" type="datetime1">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a:extLst>
              <a:ext uri="{FF2B5EF4-FFF2-40B4-BE49-F238E27FC236}">
                <a16:creationId xmlns:a16="http://schemas.microsoft.com/office/drawing/2014/main" id="{081CB4D9-448A-462F-9F82-44676ACF68E6}"/>
              </a:ext>
            </a:extLst>
          </p:cNvPr>
          <p:cNvSpPr>
            <a:spLocks noGrp="1"/>
          </p:cNvSpPr>
          <p:nvPr>
            <p:ph type="ftr" sz="quarter" idx="3"/>
          </p:nvPr>
        </p:nvSpPr>
        <p:spPr>
          <a:xfrm>
            <a:off x="4051914"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a:extLst>
              <a:ext uri="{FF2B5EF4-FFF2-40B4-BE49-F238E27FC236}">
                <a16:creationId xmlns:a16="http://schemas.microsoft.com/office/drawing/2014/main" id="{7CB1BC7B-E4C2-4631-A446-1188BFB774B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pic>
        <p:nvPicPr>
          <p:cNvPr id="7" name="圖片 6">
            <a:extLst>
              <a:ext uri="{FF2B5EF4-FFF2-40B4-BE49-F238E27FC236}">
                <a16:creationId xmlns:a16="http://schemas.microsoft.com/office/drawing/2014/main" id="{0BCE5EC6-A1A5-4D6B-AC04-84E2486744B0}"/>
              </a:ext>
            </a:extLst>
          </p:cNvPr>
          <p:cNvPicPr>
            <a:picLocks noChangeAspect="1"/>
          </p:cNvPicPr>
          <p:nvPr/>
        </p:nvPicPr>
        <p:blipFill>
          <a:blip r:embed="rId14"/>
          <a:stretch>
            <a:fillRect/>
          </a:stretch>
        </p:blipFill>
        <p:spPr>
          <a:xfrm>
            <a:off x="10970068" y="112164"/>
            <a:ext cx="1067824" cy="1058800"/>
          </a:xfrm>
          <a:prstGeom prst="rect">
            <a:avLst/>
          </a:prstGeom>
        </p:spPr>
      </p:pic>
      <p:sp>
        <p:nvSpPr>
          <p:cNvPr id="8" name="文字方塊 7">
            <a:extLst>
              <a:ext uri="{FF2B5EF4-FFF2-40B4-BE49-F238E27FC236}">
                <a16:creationId xmlns:a16="http://schemas.microsoft.com/office/drawing/2014/main" id="{822D5F7E-A197-496A-BDFB-30AF7A5866C7}"/>
              </a:ext>
            </a:extLst>
          </p:cNvPr>
          <p:cNvSpPr txBox="1"/>
          <p:nvPr/>
        </p:nvSpPr>
        <p:spPr>
          <a:xfrm>
            <a:off x="4943872" y="27249"/>
            <a:ext cx="61125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Graduate Institute of Photonics and Optoelectronics,</a:t>
            </a:r>
            <a:endParaRPr kumimoji="0" lang="zh-TW" altLang="en-US" sz="2000"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10" name="文字方塊 9">
            <a:extLst>
              <a:ext uri="{FF2B5EF4-FFF2-40B4-BE49-F238E27FC236}">
                <a16:creationId xmlns:a16="http://schemas.microsoft.com/office/drawing/2014/main" id="{762FB147-4093-49D8-8E6F-E50B898E6E31}"/>
              </a:ext>
            </a:extLst>
          </p:cNvPr>
          <p:cNvSpPr txBox="1"/>
          <p:nvPr/>
        </p:nvSpPr>
        <p:spPr>
          <a:xfrm>
            <a:off x="7746773" y="332656"/>
            <a:ext cx="317376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National Taiwan University</a:t>
            </a:r>
            <a:endParaRPr kumimoji="0" lang="zh-TW" altLang="en-US" sz="2000"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11" name="矩形 10">
            <a:extLst>
              <a:ext uri="{FF2B5EF4-FFF2-40B4-BE49-F238E27FC236}">
                <a16:creationId xmlns:a16="http://schemas.microsoft.com/office/drawing/2014/main" id="{8B9BF99E-2A82-4458-925E-DD4121CEB2CC}"/>
              </a:ext>
            </a:extLst>
          </p:cNvPr>
          <p:cNvSpPr/>
          <p:nvPr/>
        </p:nvSpPr>
        <p:spPr>
          <a:xfrm>
            <a:off x="10856299" y="6388528"/>
            <a:ext cx="1335703" cy="162657"/>
          </a:xfrm>
          <a:prstGeom prst="rect">
            <a:avLst/>
          </a:prstGeom>
          <a:gradFill>
            <a:gsLst>
              <a:gs pos="0">
                <a:schemeClr val="accent5">
                  <a:lumMod val="75000"/>
                </a:schemeClr>
              </a:gs>
              <a:gs pos="61000">
                <a:schemeClr val="accent5">
                  <a:lumMod val="40000"/>
                  <a:lumOff val="60000"/>
                </a:schemeClr>
              </a:gs>
              <a:gs pos="83000">
                <a:schemeClr val="accent5">
                  <a:lumMod val="20000"/>
                  <a:lumOff val="80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2" name="矩形 11">
            <a:extLst>
              <a:ext uri="{FF2B5EF4-FFF2-40B4-BE49-F238E27FC236}">
                <a16:creationId xmlns:a16="http://schemas.microsoft.com/office/drawing/2014/main" id="{50A3F24A-872F-4CEC-A16F-54E1949DF916}"/>
              </a:ext>
            </a:extLst>
          </p:cNvPr>
          <p:cNvSpPr/>
          <p:nvPr/>
        </p:nvSpPr>
        <p:spPr>
          <a:xfrm>
            <a:off x="7848041" y="6388528"/>
            <a:ext cx="480207" cy="162657"/>
          </a:xfrm>
          <a:prstGeom prst="rect">
            <a:avLst/>
          </a:prstGeom>
          <a:gradFill>
            <a:gsLst>
              <a:gs pos="0">
                <a:schemeClr val="accent5">
                  <a:lumMod val="50000"/>
                </a:schemeClr>
              </a:gs>
              <a:gs pos="23000">
                <a:schemeClr val="accent5">
                  <a:lumMod val="50000"/>
                </a:schemeClr>
              </a:gs>
              <a:gs pos="78000">
                <a:schemeClr val="accent5">
                  <a:lumMod val="75000"/>
                </a:schemeClr>
              </a:gs>
              <a:gs pos="100000">
                <a:schemeClr val="accent5">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3" name="矩形 12">
            <a:extLst>
              <a:ext uri="{FF2B5EF4-FFF2-40B4-BE49-F238E27FC236}">
                <a16:creationId xmlns:a16="http://schemas.microsoft.com/office/drawing/2014/main" id="{26EBACCD-5225-411F-9764-AB21FDA19036}"/>
              </a:ext>
            </a:extLst>
          </p:cNvPr>
          <p:cNvSpPr/>
          <p:nvPr/>
        </p:nvSpPr>
        <p:spPr>
          <a:xfrm>
            <a:off x="8559865" y="6311898"/>
            <a:ext cx="3440791" cy="3231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500" b="1" i="0" u="none" strike="noStrike" kern="1200" cap="none" spc="0" normalizeH="0" baseline="0" noProof="0" dirty="0">
                <a:ln>
                  <a:noFill/>
                </a:ln>
                <a:solidFill>
                  <a:srgbClr val="5B9BD5">
                    <a:lumMod val="50000"/>
                  </a:srgbClr>
                </a:solidFill>
                <a:effectLst/>
                <a:uLnTx/>
                <a:uFillTx/>
                <a:latin typeface="HanWangZonYi" panose="02000500000000000000" pitchFamily="2" charset="-120"/>
                <a:ea typeface="HanWangZonYi" panose="02000500000000000000" pitchFamily="2" charset="-120"/>
                <a:cs typeface="Times New Roman" panose="02020603050405020304" pitchFamily="18" charset="0"/>
              </a:rPr>
              <a:t>VIRTUAL OPTICS LAB</a:t>
            </a:r>
            <a:endParaRPr kumimoji="0" lang="zh-TW" altLang="en-US" sz="1500" b="1" i="0" u="none" strike="noStrike" kern="1200" cap="none" spc="0" normalizeH="0" baseline="0" noProof="0" dirty="0">
              <a:ln>
                <a:noFill/>
              </a:ln>
              <a:solidFill>
                <a:srgbClr val="5B9BD5">
                  <a:lumMod val="50000"/>
                </a:srgbClr>
              </a:solidFill>
              <a:effectLst/>
              <a:uLnTx/>
              <a:uFillTx/>
              <a:latin typeface="HanWangZonYi" panose="02000500000000000000" pitchFamily="2" charset="-120"/>
              <a:ea typeface="HanWangZonYi" panose="02000500000000000000" pitchFamily="2" charset="-120"/>
              <a:cs typeface="Times New Roman" panose="02020603050405020304" pitchFamily="18" charset="0"/>
            </a:endParaRPr>
          </a:p>
        </p:txBody>
      </p:sp>
    </p:spTree>
    <p:extLst>
      <p:ext uri="{BB962C8B-B14F-4D97-AF65-F5344CB8AC3E}">
        <p14:creationId xmlns:p14="http://schemas.microsoft.com/office/powerpoint/2010/main" val="34732156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19112" y="1487211"/>
            <a:ext cx="11001375" cy="2133599"/>
          </a:xfrm>
        </p:spPr>
        <p:txBody>
          <a:bodyPr>
            <a:normAutofit fontScale="90000"/>
          </a:bodyPr>
          <a:lstStyle/>
          <a:p>
            <a:r>
              <a:rPr lang="en-US" altLang="zh-TW" sz="3600" b="1" dirty="0">
                <a:latin typeface="+mn-lt"/>
                <a:cs typeface="Times New Roman" panose="02020603050405020304" pitchFamily="18" charset="0"/>
              </a:rPr>
              <a:t>Simulation of Light Scattering and </a:t>
            </a:r>
            <a:r>
              <a:rPr lang="en-US" altLang="zh-TW" sz="3600" b="1" dirty="0" smtClean="0">
                <a:latin typeface="+mn-lt"/>
                <a:cs typeface="Times New Roman" panose="02020603050405020304" pitchFamily="18" charset="0"/>
              </a:rPr>
              <a:t>Propagation</a:t>
            </a:r>
            <a:br>
              <a:rPr lang="en-US" altLang="zh-TW" sz="3600" b="1" dirty="0" smtClean="0">
                <a:latin typeface="+mn-lt"/>
                <a:cs typeface="Times New Roman" panose="02020603050405020304" pitchFamily="18" charset="0"/>
              </a:rPr>
            </a:br>
            <a:r>
              <a:rPr lang="en-US" altLang="zh-TW" sz="3600" b="1" dirty="0" smtClean="0">
                <a:latin typeface="+mn-lt"/>
                <a:cs typeface="Times New Roman" panose="02020603050405020304" pitchFamily="18" charset="0"/>
              </a:rPr>
              <a:t/>
            </a:r>
            <a:br>
              <a:rPr lang="en-US" altLang="zh-TW" sz="3600" b="1" dirty="0" smtClean="0">
                <a:latin typeface="+mn-lt"/>
                <a:cs typeface="Times New Roman" panose="02020603050405020304" pitchFamily="18" charset="0"/>
              </a:rPr>
            </a:br>
            <a:r>
              <a:rPr lang="en-US" altLang="zh-TW" sz="3600" b="1" dirty="0" smtClean="0">
                <a:latin typeface="+mn-lt"/>
                <a:cs typeface="Times New Roman" panose="02020603050405020304" pitchFamily="18" charset="0"/>
              </a:rPr>
              <a:t>HW.9 Presentation</a:t>
            </a:r>
            <a:br>
              <a:rPr lang="en-US" altLang="zh-TW" sz="3600" b="1" dirty="0" smtClean="0">
                <a:latin typeface="+mn-lt"/>
                <a:cs typeface="Times New Roman" panose="02020603050405020304" pitchFamily="18" charset="0"/>
              </a:rPr>
            </a:br>
            <a:r>
              <a:rPr lang="en-US" altLang="zh-TW" sz="3600" b="1" dirty="0" smtClean="0">
                <a:latin typeface="+mn-lt"/>
                <a:cs typeface="Times New Roman" panose="02020603050405020304" pitchFamily="18" charset="0"/>
              </a:rPr>
              <a:t>Group6</a:t>
            </a:r>
            <a:br>
              <a:rPr lang="en-US" altLang="zh-TW" sz="3600" b="1" dirty="0" smtClean="0">
                <a:latin typeface="+mn-lt"/>
                <a:cs typeface="Times New Roman" panose="02020603050405020304" pitchFamily="18" charset="0"/>
              </a:rPr>
            </a:br>
            <a:r>
              <a:rPr lang="en-US" altLang="zh-TW" sz="3600" b="1">
                <a:latin typeface="+mn-lt"/>
                <a:ea typeface="標楷體" pitchFamily="65" charset="-120"/>
                <a:cs typeface="Times New Roman" panose="02020603050405020304" pitchFamily="18" charset="0"/>
              </a:rPr>
              <a:t/>
            </a:r>
            <a:br>
              <a:rPr lang="en-US" altLang="zh-TW" sz="3600" b="1">
                <a:latin typeface="+mn-lt"/>
                <a:ea typeface="標楷體" pitchFamily="65" charset="-120"/>
                <a:cs typeface="Times New Roman" panose="02020603050405020304" pitchFamily="18" charset="0"/>
              </a:rPr>
            </a:br>
            <a:r>
              <a:rPr lang="en-US" altLang="zh-TW" sz="2800" b="1" smtClean="0">
                <a:latin typeface="+mn-lt"/>
                <a:ea typeface="標楷體" pitchFamily="65" charset="-120"/>
                <a:cs typeface="Times New Roman" pitchFamily="18" charset="0"/>
              </a:rPr>
              <a:t>2022/12/05</a:t>
            </a:r>
            <a:endParaRPr lang="zh-TW" altLang="en-US" sz="2800" b="1" dirty="0">
              <a:latin typeface="+mn-lt"/>
              <a:ea typeface="標楷體" pitchFamily="65" charset="-120"/>
              <a:cs typeface="Times New Roman" pitchFamily="18" charset="0"/>
            </a:endParaRPr>
          </a:p>
        </p:txBody>
      </p:sp>
      <p:sp>
        <p:nvSpPr>
          <p:cNvPr id="3" name="副標題 2"/>
          <p:cNvSpPr>
            <a:spLocks noGrp="1"/>
          </p:cNvSpPr>
          <p:nvPr>
            <p:ph type="subTitle" idx="1"/>
          </p:nvPr>
        </p:nvSpPr>
        <p:spPr>
          <a:xfrm>
            <a:off x="1524000" y="3962123"/>
            <a:ext cx="9144000" cy="1655762"/>
          </a:xfrm>
        </p:spPr>
        <p:txBody>
          <a:bodyPr>
            <a:noAutofit/>
          </a:bodyPr>
          <a:lstStyle/>
          <a:p>
            <a:r>
              <a:rPr lang="en-US" altLang="zh-TW" sz="2400" b="1" dirty="0" smtClean="0">
                <a:cs typeface="Times New Roman" panose="02020603050405020304" pitchFamily="18" charset="0"/>
              </a:rPr>
              <a:t>Professor</a:t>
            </a:r>
            <a:r>
              <a:rPr lang="en-US" altLang="zh-TW" sz="2400" dirty="0" smtClean="0">
                <a:solidFill>
                  <a:schemeClr val="tx1"/>
                </a:solidFill>
                <a:ea typeface="標楷體" pitchFamily="65" charset="-120"/>
              </a:rPr>
              <a:t>: </a:t>
            </a:r>
            <a:r>
              <a:rPr lang="en-US" altLang="zh-TW" sz="2400" b="1" dirty="0" smtClean="0">
                <a:ea typeface="標楷體" panose="03000509000000000000" pitchFamily="65" charset="-120"/>
                <a:cs typeface="Times New Roman" panose="02020603050405020304" pitchFamily="18" charset="0"/>
              </a:rPr>
              <a:t>Dr</a:t>
            </a:r>
            <a:r>
              <a:rPr lang="en-US" altLang="zh-TW" sz="2400" b="1" dirty="0">
                <a:ea typeface="標楷體" panose="03000509000000000000" pitchFamily="65" charset="-120"/>
                <a:cs typeface="Times New Roman" panose="02020603050405020304" pitchFamily="18" charset="0"/>
              </a:rPr>
              <a:t>. Snow H. Tseng</a:t>
            </a:r>
            <a:endParaRPr lang="zh-TW" altLang="en-US" sz="2400" b="1" dirty="0">
              <a:ea typeface="標楷體" panose="03000509000000000000" pitchFamily="65" charset="-120"/>
              <a:cs typeface="Times New Roman" panose="02020603050405020304" pitchFamily="18" charset="0"/>
            </a:endParaRPr>
          </a:p>
          <a:p>
            <a:r>
              <a:rPr lang="en-US" altLang="zh-TW" sz="2400" b="1" dirty="0" smtClean="0">
                <a:cs typeface="Times New Roman" panose="02020603050405020304" pitchFamily="18" charset="0"/>
              </a:rPr>
              <a:t>Presenter</a:t>
            </a:r>
            <a:r>
              <a:rPr lang="en-US" altLang="zh-TW" sz="2400" dirty="0" smtClean="0">
                <a:solidFill>
                  <a:schemeClr val="tx1"/>
                </a:solidFill>
                <a:ea typeface="標楷體" pitchFamily="65" charset="-120"/>
              </a:rPr>
              <a:t>:</a:t>
            </a:r>
            <a:r>
              <a:rPr lang="en-US" altLang="zh-TW" sz="2400" dirty="0" smtClean="0">
                <a:ea typeface="標楷體" pitchFamily="65" charset="-120"/>
                <a:cs typeface="Times New Roman" pitchFamily="18" charset="0"/>
              </a:rPr>
              <a:t> </a:t>
            </a:r>
            <a:endParaRPr lang="en-US" altLang="zh-TW" sz="2400" b="1" dirty="0">
              <a:ea typeface="標楷體" pitchFamily="65" charset="-120"/>
              <a:cs typeface="Times New Roman" pitchFamily="18" charset="0"/>
            </a:endParaRPr>
          </a:p>
          <a:p>
            <a:r>
              <a:rPr lang="en-US" altLang="zh-TW" sz="2400" b="1" dirty="0">
                <a:cs typeface="Times New Roman" panose="02020603050405020304" pitchFamily="18" charset="0"/>
              </a:rPr>
              <a:t>Members:</a:t>
            </a:r>
            <a:r>
              <a:rPr lang="zh-TW" altLang="en-US" sz="2400" b="1" dirty="0">
                <a:cs typeface="Times New Roman" panose="02020603050405020304" pitchFamily="18" charset="0"/>
              </a:rPr>
              <a:t> </a:t>
            </a:r>
            <a:endParaRPr lang="en-US" altLang="zh-TW" sz="2400" b="1" dirty="0">
              <a:cs typeface="Times New Roman" panose="02020603050405020304" pitchFamily="18" charset="0"/>
            </a:endParaRPr>
          </a:p>
          <a:p>
            <a:r>
              <a:rPr lang="zh-TW" altLang="en-US" sz="2400" b="1" dirty="0" smtClean="0">
                <a:solidFill>
                  <a:schemeClr val="tx1"/>
                </a:solidFill>
                <a:ea typeface="標楷體" pitchFamily="65" charset="-120"/>
                <a:cs typeface="Times New Roman" pitchFamily="18" charset="0"/>
              </a:rPr>
              <a:t>吳天予 </a:t>
            </a:r>
            <a:r>
              <a:rPr lang="en-US" altLang="zh-TW" sz="2400" b="1" dirty="0" smtClean="0">
                <a:solidFill>
                  <a:schemeClr val="tx1"/>
                </a:solidFill>
                <a:ea typeface="標楷體" pitchFamily="65" charset="-120"/>
                <a:cs typeface="Times New Roman" pitchFamily="18" charset="0"/>
              </a:rPr>
              <a:t>Tammy</a:t>
            </a:r>
            <a:r>
              <a:rPr lang="zh-TW" altLang="en-US" sz="2400" b="1" dirty="0" smtClean="0">
                <a:solidFill>
                  <a:schemeClr val="tx1"/>
                </a:solidFill>
                <a:ea typeface="標楷體" pitchFamily="65" charset="-120"/>
                <a:cs typeface="Times New Roman" pitchFamily="18" charset="0"/>
              </a:rPr>
              <a:t>、</a:t>
            </a:r>
            <a:endParaRPr lang="zh-TW" altLang="en-US" sz="2400" b="1" dirty="0">
              <a:solidFill>
                <a:schemeClr val="tx1"/>
              </a:solidFill>
              <a:ea typeface="標楷體" pitchFamily="65" charset="-120"/>
              <a:cs typeface="Times New Roman" pitchFamily="18" charset="0"/>
            </a:endParaRPr>
          </a:p>
        </p:txBody>
      </p:sp>
      <p:sp>
        <p:nvSpPr>
          <p:cNvPr id="4" name="投影片編號版面配置區 3">
            <a:extLst>
              <a:ext uri="{FF2B5EF4-FFF2-40B4-BE49-F238E27FC236}">
                <a16:creationId xmlns:a16="http://schemas.microsoft.com/office/drawing/2014/main" id="{A02ECDBC-719E-47DF-8B63-B7DC8DCD822D}"/>
              </a:ext>
            </a:extLst>
          </p:cNvPr>
          <p:cNvSpPr>
            <a:spLocks noGrp="1"/>
          </p:cNvSpPr>
          <p:nvPr>
            <p:ph type="sldNum" sz="quarter" idx="12"/>
          </p:nvPr>
        </p:nvSpPr>
        <p:spPr>
          <a:xfrm>
            <a:off x="9033470" y="630051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24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24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423893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449A5387-237F-BB05-C2E5-F75B4145E18C}"/>
              </a:ext>
            </a:extLst>
          </p:cNvPr>
          <p:cNvSpPr txBox="1"/>
          <p:nvPr/>
        </p:nvSpPr>
        <p:spPr>
          <a:xfrm>
            <a:off x="559307" y="451239"/>
            <a:ext cx="7413117" cy="646331"/>
          </a:xfrm>
          <a:prstGeom prst="rect">
            <a:avLst/>
          </a:prstGeom>
          <a:noFill/>
        </p:spPr>
        <p:txBody>
          <a:bodyPr wrap="square">
            <a:spAutoFit/>
          </a:bodyPr>
          <a:lstStyle/>
          <a:p>
            <a:r>
              <a:rPr lang="en-US" altLang="zh-TW" sz="3600" b="1" dirty="0" smtClean="0">
                <a:solidFill>
                  <a:srgbClr val="C00000"/>
                </a:solidFill>
                <a:latin typeface="Times New Roman" panose="02020603050405020304" pitchFamily="18" charset="0"/>
                <a:cs typeface="Times New Roman" panose="02020603050405020304" pitchFamily="18" charset="0"/>
              </a:rPr>
              <a:t>Monte </a:t>
            </a:r>
            <a:r>
              <a:rPr lang="en-US" altLang="zh-TW" sz="3600" b="1" dirty="0">
                <a:solidFill>
                  <a:srgbClr val="C00000"/>
                </a:solidFill>
                <a:latin typeface="Times New Roman" panose="02020603050405020304" pitchFamily="18" charset="0"/>
                <a:cs typeface="Times New Roman" panose="02020603050405020304" pitchFamily="18" charset="0"/>
              </a:rPr>
              <a:t>Carlo </a:t>
            </a:r>
            <a:r>
              <a:rPr lang="en-US" altLang="zh-TW" sz="3600" b="1" dirty="0" smtClean="0">
                <a:solidFill>
                  <a:srgbClr val="C00000"/>
                </a:solidFill>
                <a:latin typeface="Times New Roman" panose="02020603050405020304" pitchFamily="18" charset="0"/>
                <a:cs typeface="Times New Roman" panose="02020603050405020304" pitchFamily="18" charset="0"/>
              </a:rPr>
              <a:t>Simulation</a:t>
            </a:r>
            <a:endParaRPr lang="zh-TW" altLang="en-US" sz="3600" dirty="0">
              <a:solidFill>
                <a:srgbClr val="C00000"/>
              </a:solidFill>
              <a:latin typeface="Times New Roman" panose="02020603050405020304" pitchFamily="18" charset="0"/>
              <a:cs typeface="Times New Roman" panose="02020603050405020304" pitchFamily="18" charset="0"/>
            </a:endParaRPr>
          </a:p>
        </p:txBody>
      </p:sp>
      <p:sp>
        <p:nvSpPr>
          <p:cNvPr id="10" name="投影片編號版面配置區 3">
            <a:extLst>
              <a:ext uri="{FF2B5EF4-FFF2-40B4-BE49-F238E27FC236}">
                <a16:creationId xmlns:a16="http://schemas.microsoft.com/office/drawing/2014/main" id="{A02ECDBC-719E-47DF-8B63-B7DC8DCD82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tint val="75000"/>
                  </a:prstClr>
                </a:solidFill>
                <a:latin typeface="Calibri"/>
                <a:ea typeface="新細明體" panose="02020500000000000000" pitchFamily="18" charset="-120"/>
              </a:rPr>
              <a:t>4</a:t>
            </a:r>
            <a:endParaRPr kumimoji="0" lang="zh-TW" altLang="en-US" sz="24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
        <p:nvSpPr>
          <p:cNvPr id="2" name="文字方塊 1"/>
          <p:cNvSpPr txBox="1"/>
          <p:nvPr/>
        </p:nvSpPr>
        <p:spPr>
          <a:xfrm>
            <a:off x="1047750" y="2042437"/>
            <a:ext cx="9924768" cy="2893100"/>
          </a:xfrm>
          <a:prstGeom prst="rect">
            <a:avLst/>
          </a:prstGeom>
          <a:noFill/>
        </p:spPr>
        <p:txBody>
          <a:bodyPr wrap="none" rtlCol="0">
            <a:spAutoFit/>
          </a:bodyPr>
          <a:lstStyle/>
          <a:p>
            <a:r>
              <a:rPr lang="en-US" altLang="zh-TW" sz="2800" b="1" dirty="0"/>
              <a:t>Limitations of Monte Carlo </a:t>
            </a:r>
            <a:r>
              <a:rPr lang="en-US" altLang="zh-TW" sz="2800" b="1" dirty="0" smtClean="0"/>
              <a:t>Simulation</a:t>
            </a:r>
          </a:p>
          <a:p>
            <a:endParaRPr lang="en-US" altLang="zh-TW" sz="2800" b="1" dirty="0"/>
          </a:p>
          <a:p>
            <a:endParaRPr lang="en-US" altLang="zh-TW" dirty="0"/>
          </a:p>
          <a:p>
            <a:pPr marL="342900" indent="-342900">
              <a:buFont typeface="+mj-lt"/>
              <a:buAutoNum type="arabicPeriod"/>
            </a:pPr>
            <a:r>
              <a:rPr lang="en-US" altLang="zh-TW" dirty="0"/>
              <a:t>It is a time consuming and complicated </a:t>
            </a:r>
            <a:r>
              <a:rPr lang="en-US" altLang="zh-TW" dirty="0" smtClean="0"/>
              <a:t>method.</a:t>
            </a:r>
          </a:p>
          <a:p>
            <a:pPr marL="342900" indent="-342900">
              <a:buFont typeface="+mj-lt"/>
              <a:buAutoNum type="arabicPeriod"/>
            </a:pPr>
            <a:r>
              <a:rPr lang="en-US" altLang="zh-TW" dirty="0" smtClean="0"/>
              <a:t>It </a:t>
            </a:r>
            <a:r>
              <a:rPr lang="en-US" altLang="zh-TW" dirty="0"/>
              <a:t>is not an easy method for quantitative risk analysis. You need software to run this </a:t>
            </a:r>
            <a:r>
              <a:rPr lang="en-US" altLang="zh-TW" dirty="0" smtClean="0"/>
              <a:t>method.</a:t>
            </a:r>
          </a:p>
          <a:p>
            <a:pPr marL="342900" indent="-342900">
              <a:buFont typeface="+mj-lt"/>
              <a:buAutoNum type="arabicPeriod"/>
            </a:pPr>
            <a:r>
              <a:rPr lang="en-US" altLang="zh-TW" dirty="0" smtClean="0"/>
              <a:t>There </a:t>
            </a:r>
            <a:r>
              <a:rPr lang="en-US" altLang="zh-TW" dirty="0"/>
              <a:t>should be enough samples or inputs to ensure realistic </a:t>
            </a:r>
            <a:r>
              <a:rPr lang="en-US" altLang="zh-TW" dirty="0" smtClean="0"/>
              <a:t>results.</a:t>
            </a:r>
          </a:p>
          <a:p>
            <a:pPr marL="342900" indent="-342900">
              <a:buFont typeface="+mj-lt"/>
              <a:buAutoNum type="arabicPeriod"/>
            </a:pPr>
            <a:r>
              <a:rPr lang="en-US" altLang="zh-TW" dirty="0" smtClean="0"/>
              <a:t>Results </a:t>
            </a:r>
            <a:r>
              <a:rPr lang="en-US" altLang="zh-TW" dirty="0"/>
              <a:t>can be effected from the </a:t>
            </a:r>
            <a:r>
              <a:rPr lang="en-US" altLang="zh-TW" dirty="0" err="1"/>
              <a:t>implementors</a:t>
            </a:r>
            <a:r>
              <a:rPr lang="en-US" altLang="zh-TW" dirty="0"/>
              <a:t> </a:t>
            </a:r>
            <a:r>
              <a:rPr lang="en-US" altLang="zh-TW" dirty="0" smtClean="0"/>
              <a:t>bias.</a:t>
            </a:r>
          </a:p>
          <a:p>
            <a:pPr marL="342900" indent="-342900">
              <a:buFont typeface="+mj-lt"/>
              <a:buAutoNum type="arabicPeriod"/>
            </a:pPr>
            <a:r>
              <a:rPr lang="en-US" altLang="zh-TW" dirty="0" smtClean="0"/>
              <a:t>Correct </a:t>
            </a:r>
            <a:r>
              <a:rPr lang="en-US" altLang="zh-TW" dirty="0"/>
              <a:t>analysis and results depend on the quality of the </a:t>
            </a:r>
            <a:r>
              <a:rPr lang="en-US" altLang="zh-TW" dirty="0" smtClean="0"/>
              <a:t>estimates.</a:t>
            </a:r>
          </a:p>
          <a:p>
            <a:pPr marL="342900" indent="-342900">
              <a:buFont typeface="+mj-lt"/>
              <a:buAutoNum type="arabicPeriod"/>
            </a:pPr>
            <a:r>
              <a:rPr lang="en-US" altLang="zh-TW" dirty="0" smtClean="0"/>
              <a:t>The </a:t>
            </a:r>
            <a:r>
              <a:rPr lang="en-US" altLang="zh-TW" dirty="0"/>
              <a:t>is tool provides a number of results based on the probabilities. It does not give the actual result.</a:t>
            </a:r>
            <a:endParaRPr lang="zh-TW" altLang="en-US" dirty="0"/>
          </a:p>
        </p:txBody>
      </p:sp>
    </p:spTree>
    <p:extLst>
      <p:ext uri="{BB962C8B-B14F-4D97-AF65-F5344CB8AC3E}">
        <p14:creationId xmlns:p14="http://schemas.microsoft.com/office/powerpoint/2010/main" val="358011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449A5387-237F-BB05-C2E5-F75B4145E18C}"/>
              </a:ext>
            </a:extLst>
          </p:cNvPr>
          <p:cNvSpPr txBox="1"/>
          <p:nvPr/>
        </p:nvSpPr>
        <p:spPr>
          <a:xfrm>
            <a:off x="559307" y="451239"/>
            <a:ext cx="7413117" cy="646331"/>
          </a:xfrm>
          <a:prstGeom prst="rect">
            <a:avLst/>
          </a:prstGeom>
          <a:noFill/>
        </p:spPr>
        <p:txBody>
          <a:bodyPr wrap="square">
            <a:spAutoFit/>
          </a:bodyPr>
          <a:lstStyle/>
          <a:p>
            <a:r>
              <a:rPr lang="en-US" altLang="zh-TW" sz="3600" b="1" dirty="0" smtClean="0">
                <a:solidFill>
                  <a:srgbClr val="C00000"/>
                </a:solidFill>
                <a:latin typeface="Times New Roman" panose="02020603050405020304" pitchFamily="18" charset="0"/>
                <a:cs typeface="Times New Roman" panose="02020603050405020304" pitchFamily="18" charset="0"/>
              </a:rPr>
              <a:t>Monte </a:t>
            </a:r>
            <a:r>
              <a:rPr lang="en-US" altLang="zh-TW" sz="3600" b="1" dirty="0">
                <a:solidFill>
                  <a:srgbClr val="C00000"/>
                </a:solidFill>
                <a:latin typeface="Times New Roman" panose="02020603050405020304" pitchFamily="18" charset="0"/>
                <a:cs typeface="Times New Roman" panose="02020603050405020304" pitchFamily="18" charset="0"/>
              </a:rPr>
              <a:t>Carlo Simulation Example  </a:t>
            </a:r>
            <a:endParaRPr lang="zh-TW" altLang="en-US" sz="3600" dirty="0">
              <a:solidFill>
                <a:srgbClr val="C00000"/>
              </a:solidFill>
              <a:latin typeface="Times New Roman" panose="02020603050405020304" pitchFamily="18" charset="0"/>
              <a:cs typeface="Times New Roman" panose="02020603050405020304" pitchFamily="18" charset="0"/>
            </a:endParaRPr>
          </a:p>
        </p:txBody>
      </p:sp>
      <p:sp>
        <p:nvSpPr>
          <p:cNvPr id="10" name="投影片編號版面配置區 3">
            <a:extLst>
              <a:ext uri="{FF2B5EF4-FFF2-40B4-BE49-F238E27FC236}">
                <a16:creationId xmlns:a16="http://schemas.microsoft.com/office/drawing/2014/main" id="{A02ECDBC-719E-47DF-8B63-B7DC8DCD82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tint val="75000"/>
                  </a:prstClr>
                </a:solidFill>
                <a:latin typeface="Calibri"/>
                <a:ea typeface="新細明體" panose="02020500000000000000" pitchFamily="18" charset="-120"/>
              </a:rPr>
              <a:t>4</a:t>
            </a:r>
            <a:endParaRPr kumimoji="0" lang="zh-TW" altLang="en-US" sz="24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
        <p:nvSpPr>
          <p:cNvPr id="2" name="文字方塊 1"/>
          <p:cNvSpPr txBox="1"/>
          <p:nvPr/>
        </p:nvSpPr>
        <p:spPr>
          <a:xfrm>
            <a:off x="1047750" y="2042437"/>
            <a:ext cx="11839844" cy="3447098"/>
          </a:xfrm>
          <a:prstGeom prst="rect">
            <a:avLst/>
          </a:prstGeom>
          <a:noFill/>
        </p:spPr>
        <p:txBody>
          <a:bodyPr wrap="none" rtlCol="0">
            <a:spAutoFit/>
          </a:bodyPr>
          <a:lstStyle/>
          <a:p>
            <a:r>
              <a:rPr lang="en-US" altLang="zh-TW" sz="2800" b="1" dirty="0" smtClean="0"/>
              <a:t>Benefits </a:t>
            </a:r>
            <a:r>
              <a:rPr lang="en-US" altLang="zh-TW" sz="2800" b="1" dirty="0"/>
              <a:t>of Monte Carlo Simulation</a:t>
            </a:r>
            <a:endParaRPr lang="en-US" altLang="zh-TW" sz="2800" b="1" dirty="0" smtClean="0"/>
          </a:p>
          <a:p>
            <a:endParaRPr lang="en-US" altLang="zh-TW" sz="2800" b="1" dirty="0"/>
          </a:p>
          <a:p>
            <a:endParaRPr lang="en-US" altLang="zh-TW" dirty="0"/>
          </a:p>
          <a:p>
            <a:pPr marL="342900" indent="-342900">
              <a:buFont typeface="+mj-lt"/>
              <a:buAutoNum type="arabicPeriod"/>
            </a:pPr>
            <a:r>
              <a:rPr lang="en-US" altLang="zh-TW" dirty="0" smtClean="0"/>
              <a:t>It enables </a:t>
            </a:r>
            <a:r>
              <a:rPr lang="en-US" altLang="zh-TW" dirty="0"/>
              <a:t>to make realistic forecasts or manage activities that involve uncertainty.</a:t>
            </a:r>
          </a:p>
          <a:p>
            <a:pPr marL="342900" indent="-342900">
              <a:buFont typeface="+mj-lt"/>
              <a:buAutoNum type="arabicPeriod"/>
            </a:pPr>
            <a:r>
              <a:rPr lang="en-US" altLang="zh-TW" dirty="0"/>
              <a:t>It enables to get accurate results by exploring thousands of combinations with “what-if” analysis.</a:t>
            </a:r>
          </a:p>
          <a:p>
            <a:pPr marL="342900" indent="-342900">
              <a:buFont typeface="+mj-lt"/>
              <a:buAutoNum type="arabicPeriod"/>
            </a:pPr>
            <a:r>
              <a:rPr lang="en-US" altLang="zh-TW" dirty="0"/>
              <a:t>In this simulation, it’s possible to model interdependent relationships between input variables.</a:t>
            </a:r>
          </a:p>
          <a:p>
            <a:pPr marL="342900" indent="-342900">
              <a:buFont typeface="+mj-lt"/>
              <a:buAutoNum type="arabicPeriod"/>
            </a:pPr>
            <a:r>
              <a:rPr lang="en-US" altLang="zh-TW" dirty="0"/>
              <a:t>It helps to improve the quality of decisions.</a:t>
            </a:r>
          </a:p>
          <a:p>
            <a:pPr marL="342900" indent="-342900">
              <a:buFont typeface="+mj-lt"/>
              <a:buAutoNum type="arabicPeriod"/>
            </a:pPr>
            <a:r>
              <a:rPr lang="en-US" altLang="zh-TW" dirty="0"/>
              <a:t>It helps to make forecasts for budget, schedule, and other important project work.</a:t>
            </a:r>
          </a:p>
          <a:p>
            <a:pPr marL="342900" indent="-342900">
              <a:buFont typeface="+mj-lt"/>
              <a:buAutoNum type="arabicPeriod"/>
            </a:pPr>
            <a:r>
              <a:rPr lang="en-US" altLang="zh-TW" dirty="0"/>
              <a:t>This tool provides graphical and visual data. This helps to improve communication among project team and stakeholders.</a:t>
            </a:r>
          </a:p>
          <a:p>
            <a:pPr marL="342900" indent="-342900">
              <a:buFont typeface="+mj-lt"/>
              <a:buAutoNum type="arabicPeriod"/>
            </a:pPr>
            <a:r>
              <a:rPr lang="en-US" altLang="zh-TW" dirty="0"/>
              <a:t>This tool shows the inputs which have the biggest effect on the result.</a:t>
            </a:r>
          </a:p>
          <a:p>
            <a:pPr marL="342900" indent="-342900">
              <a:buFont typeface="+mj-lt"/>
              <a:buAutoNum type="arabicPeriod"/>
            </a:pPr>
            <a:endParaRPr lang="zh-TW" altLang="en-US" dirty="0"/>
          </a:p>
        </p:txBody>
      </p:sp>
    </p:spTree>
    <p:extLst>
      <p:ext uri="{BB962C8B-B14F-4D97-AF65-F5344CB8AC3E}">
        <p14:creationId xmlns:p14="http://schemas.microsoft.com/office/powerpoint/2010/main" val="223128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solidFill>
                  <a:srgbClr val="C00000"/>
                </a:solidFill>
                <a:latin typeface="+mn-lt"/>
                <a:cs typeface="Times New Roman" pitchFamily="18" charset="0"/>
              </a:rPr>
              <a:t>Outline </a:t>
            </a:r>
            <a:endParaRPr lang="zh-TW" altLang="en-US" sz="3600" b="1" dirty="0">
              <a:solidFill>
                <a:srgbClr val="C00000"/>
              </a:solidFill>
              <a:latin typeface="+mn-lt"/>
            </a:endParaRPr>
          </a:p>
        </p:txBody>
      </p:sp>
      <mc:AlternateContent xmlns:mc="http://schemas.openxmlformats.org/markup-compatibility/2006">
        <mc:Choice xmlns:a14="http://schemas.microsoft.com/office/drawing/2010/main" Requires="a14">
          <p:sp>
            <p:nvSpPr>
              <p:cNvPr id="4" name="內容版面配置區 3"/>
              <p:cNvSpPr>
                <a:spLocks noGrp="1"/>
              </p:cNvSpPr>
              <p:nvPr>
                <p:ph idx="1"/>
              </p:nvPr>
            </p:nvSpPr>
            <p:spPr/>
            <p:txBody>
              <a:bodyPr>
                <a:normAutofit/>
              </a:bodyPr>
              <a:lstStyle/>
              <a:p>
                <a:pPr marL="342900" indent="-342900">
                  <a:lnSpc>
                    <a:spcPct val="150000"/>
                  </a:lnSpc>
                </a:pPr>
                <a:r>
                  <a:rPr lang="en-US" altLang="zh-TW" sz="2400" b="1" dirty="0">
                    <a:ea typeface="微軟正黑體" panose="020B0604030504040204" pitchFamily="34" charset="-120"/>
                    <a:cs typeface="Times New Roman" panose="02020603050405020304" pitchFamily="18" charset="0"/>
                  </a:rPr>
                  <a:t>9</a:t>
                </a:r>
                <a:r>
                  <a:rPr lang="en-US" altLang="zh-TW" sz="2400" b="1" dirty="0" smtClean="0">
                    <a:ea typeface="微軟正黑體" panose="020B0604030504040204" pitchFamily="34" charset="-120"/>
                    <a:cs typeface="Times New Roman" panose="02020603050405020304" pitchFamily="18" charset="0"/>
                  </a:rPr>
                  <a:t>.1 </a:t>
                </a:r>
                <a:r>
                  <a:rPr lang="en-US" altLang="zh-TW" sz="2400" b="1" dirty="0" smtClean="0">
                    <a:ea typeface="微軟正黑體" panose="020B0604030504040204" pitchFamily="34" charset="-120"/>
                    <a:cs typeface="Times New Roman" panose="02020603050405020304" pitchFamily="18" charset="0"/>
                  </a:rPr>
                  <a:t> Monte </a:t>
                </a:r>
                <a:r>
                  <a:rPr lang="en-US" altLang="zh-TW" sz="2400" b="1" dirty="0">
                    <a:ea typeface="微軟正黑體" panose="020B0604030504040204" pitchFamily="34" charset="-120"/>
                    <a:cs typeface="Times New Roman" panose="02020603050405020304" pitchFamily="18" charset="0"/>
                  </a:rPr>
                  <a:t>Carlo simulation examples and </a:t>
                </a:r>
                <a:r>
                  <a:rPr lang="en-US" altLang="zh-TW" sz="2400" b="1" dirty="0" smtClean="0">
                    <a:ea typeface="微軟正黑體" panose="020B0604030504040204" pitchFamily="34" charset="-120"/>
                    <a:cs typeface="Times New Roman" panose="02020603050405020304" pitchFamily="18" charset="0"/>
                  </a:rPr>
                  <a:t>problems</a:t>
                </a:r>
                <a:endParaRPr lang="en-US" altLang="zh-TW" sz="2400" b="1" dirty="0">
                  <a:ea typeface="微軟正黑體" panose="020B0604030504040204" pitchFamily="34" charset="-120"/>
                  <a:cs typeface="Times New Roman" panose="02020603050405020304" pitchFamily="18" charset="0"/>
                </a:endParaRPr>
              </a:p>
              <a:p>
                <a:pPr marL="342900" indent="-342900">
                  <a:lnSpc>
                    <a:spcPct val="150000"/>
                  </a:lnSpc>
                </a:pPr>
                <a:r>
                  <a:rPr lang="en-US" altLang="zh-TW" sz="2400" b="1" dirty="0" smtClean="0">
                    <a:ea typeface="微軟正黑體" panose="020B0604030504040204" pitchFamily="34" charset="-120"/>
                    <a:cs typeface="Times New Roman" panose="02020603050405020304" pitchFamily="18" charset="0"/>
                  </a:rPr>
                  <a:t>9.2 </a:t>
                </a:r>
                <a:r>
                  <a:rPr lang="en-US" altLang="zh-TW" sz="2400" b="1" dirty="0" smtClean="0">
                    <a:ea typeface="微軟正黑體" panose="020B0604030504040204" pitchFamily="34" charset="-120"/>
                    <a:cs typeface="Times New Roman" panose="02020603050405020304" pitchFamily="18" charset="0"/>
                  </a:rPr>
                  <a:t> </a:t>
                </a:r>
                <a:r>
                  <a:rPr lang="en-US" altLang="zh-TW" sz="2400" b="1" dirty="0" smtClean="0">
                    <a:ea typeface="微軟正黑體" panose="020B0604030504040204" pitchFamily="34" charset="-120"/>
                    <a:cs typeface="Times New Roman" panose="02020603050405020304" pitchFamily="18" charset="0"/>
                  </a:rPr>
                  <a:t>E</a:t>
                </a:r>
                <a:r>
                  <a:rPr lang="en-US" altLang="zh-TW" sz="2400" b="1" dirty="0" smtClean="0">
                    <a:ea typeface="微軟正黑體" panose="020B0604030504040204" pitchFamily="34" charset="-120"/>
                    <a:cs typeface="Times New Roman" panose="02020603050405020304" pitchFamily="18" charset="0"/>
                  </a:rPr>
                  <a:t>stimate </a:t>
                </a:r>
                <a:r>
                  <a:rPr lang="en-US" altLang="zh-TW" sz="2400" b="1" dirty="0">
                    <a:ea typeface="微軟正黑體" panose="020B0604030504040204" pitchFamily="34" charset="-120"/>
                    <a:cs typeface="Times New Roman" panose="02020603050405020304" pitchFamily="18" charset="0"/>
                  </a:rPr>
                  <a:t>the value of </a:t>
                </a:r>
                <a:r>
                  <a:rPr lang="en-US" altLang="zh-TW" sz="2400" b="1" dirty="0" smtClean="0">
                    <a:ea typeface="微軟正黑體" panose="020B0604030504040204" pitchFamily="34" charset="-120"/>
                    <a:cs typeface="Times New Roman" panose="02020603050405020304" pitchFamily="18" charset="0"/>
                  </a:rPr>
                  <a:t> </a:t>
                </a:r>
                <a14:m>
                  <m:oMath xmlns:m="http://schemas.openxmlformats.org/officeDocument/2006/math">
                    <m:r>
                      <a:rPr lang="zh-TW" altLang="en-US" sz="2400" b="1" i="1" smtClean="0">
                        <a:latin typeface="Cambria Math" panose="02040503050406030204" pitchFamily="18" charset="0"/>
                        <a:ea typeface="微軟正黑體" panose="020B0604030504040204" pitchFamily="34" charset="-120"/>
                        <a:cs typeface="Times New Roman" panose="02020603050405020304" pitchFamily="18" charset="0"/>
                      </a:rPr>
                      <m:t>𝝅</m:t>
                    </m:r>
                  </m:oMath>
                </a14:m>
                <a:r>
                  <a:rPr lang="en-US" altLang="zh-TW" sz="2400" b="1" dirty="0" smtClean="0">
                    <a:ea typeface="微軟正黑體" panose="020B0604030504040204" pitchFamily="34" charset="-120"/>
                    <a:cs typeface="Times New Roman" panose="02020603050405020304" pitchFamily="18" charset="0"/>
                  </a:rPr>
                  <a:t> </a:t>
                </a:r>
                <a:r>
                  <a:rPr lang="en-US" altLang="zh-TW" sz="2400" b="1" dirty="0">
                    <a:ea typeface="微軟正黑體" panose="020B0604030504040204" pitchFamily="34" charset="-120"/>
                    <a:cs typeface="Times New Roman" panose="02020603050405020304" pitchFamily="18" charset="0"/>
                  </a:rPr>
                  <a:t>by using a Monte Carlo </a:t>
                </a:r>
                <a:r>
                  <a:rPr lang="en-US" altLang="zh-TW" sz="2400" b="1" dirty="0" smtClean="0">
                    <a:ea typeface="微軟正黑體" panose="020B0604030504040204" pitchFamily="34" charset="-120"/>
                    <a:cs typeface="Times New Roman" panose="02020603050405020304" pitchFamily="18" charset="0"/>
                  </a:rPr>
                  <a:t>method</a:t>
                </a:r>
                <a:endParaRPr lang="en-US" altLang="zh-TW" sz="2400" b="1" dirty="0">
                  <a:ea typeface="微軟正黑體" panose="020B0604030504040204" pitchFamily="34" charset="-120"/>
                  <a:cs typeface="Times New Roman" panose="02020603050405020304" pitchFamily="18" charset="0"/>
                </a:endParaRPr>
              </a:p>
              <a:p>
                <a:pPr marL="342900" indent="-342900">
                  <a:lnSpc>
                    <a:spcPct val="150000"/>
                  </a:lnSpc>
                </a:pPr>
                <a:r>
                  <a:rPr lang="en-US" altLang="zh-TW" sz="2400" b="1" dirty="0" smtClean="0">
                    <a:ea typeface="微軟正黑體" panose="020B0604030504040204" pitchFamily="34" charset="-120"/>
                    <a:cs typeface="Times New Roman" panose="02020603050405020304" pitchFamily="18" charset="0"/>
                  </a:rPr>
                  <a:t>9.3 </a:t>
                </a:r>
                <a:r>
                  <a:rPr lang="en-US" altLang="zh-TW" sz="2400" b="1" dirty="0" smtClean="0">
                    <a:ea typeface="微軟正黑體" panose="020B0604030504040204" pitchFamily="34" charset="-120"/>
                    <a:cs typeface="Times New Roman" panose="02020603050405020304" pitchFamily="18" charset="0"/>
                  </a:rPr>
                  <a:t> </a:t>
                </a:r>
                <a:r>
                  <a:rPr lang="en-US" altLang="zh-TW" sz="2400" b="1" dirty="0" smtClean="0">
                    <a:ea typeface="微軟正黑體" panose="020B0604030504040204" pitchFamily="34" charset="-120"/>
                    <a:cs typeface="Times New Roman" panose="02020603050405020304" pitchFamily="18" charset="0"/>
                  </a:rPr>
                  <a:t>I</a:t>
                </a:r>
                <a:r>
                  <a:rPr lang="en-US" altLang="zh-TW" sz="2400" b="1" dirty="0" smtClean="0">
                    <a:ea typeface="微軟正黑體" panose="020B0604030504040204" pitchFamily="34" charset="-120"/>
                    <a:cs typeface="Times New Roman" panose="02020603050405020304" pitchFamily="18" charset="0"/>
                  </a:rPr>
                  <a:t>mprove </a:t>
                </a:r>
                <a:r>
                  <a:rPr lang="en-US" altLang="zh-TW" sz="2400" b="1" dirty="0">
                    <a:ea typeface="微軟正黑體" panose="020B0604030504040204" pitchFamily="34" charset="-120"/>
                    <a:cs typeface="Times New Roman" panose="02020603050405020304" pitchFamily="18" charset="0"/>
                  </a:rPr>
                  <a:t>the accuracy and efficiency of the Monte Carlo </a:t>
                </a:r>
                <a:r>
                  <a:rPr lang="en-US" altLang="zh-TW" sz="2400" b="1" dirty="0" smtClean="0">
                    <a:ea typeface="微軟正黑體" panose="020B0604030504040204" pitchFamily="34" charset="-120"/>
                    <a:cs typeface="Times New Roman" panose="02020603050405020304" pitchFamily="18" charset="0"/>
                  </a:rPr>
                  <a:t>method</a:t>
                </a:r>
                <a:endParaRPr lang="en-US" altLang="zh-TW" sz="2400" b="1" dirty="0">
                  <a:ea typeface="微軟正黑體" panose="020B0604030504040204" pitchFamily="34" charset="-120"/>
                  <a:cs typeface="Times New Roman" panose="02020603050405020304" pitchFamily="18" charset="0"/>
                </a:endParaRPr>
              </a:p>
            </p:txBody>
          </p:sp>
        </mc:Choice>
        <mc:Fallback>
          <p:sp>
            <p:nvSpPr>
              <p:cNvPr id="4" name="內容版面配置區 3"/>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a:xfrm>
            <a:off x="8919170" y="6311898"/>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18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8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786745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449A5387-237F-BB05-C2E5-F75B4145E18C}"/>
              </a:ext>
            </a:extLst>
          </p:cNvPr>
          <p:cNvSpPr txBox="1"/>
          <p:nvPr/>
        </p:nvSpPr>
        <p:spPr>
          <a:xfrm>
            <a:off x="559307" y="451239"/>
            <a:ext cx="9337168" cy="646331"/>
          </a:xfrm>
          <a:prstGeom prst="rect">
            <a:avLst/>
          </a:prstGeom>
          <a:noFill/>
        </p:spPr>
        <p:txBody>
          <a:bodyPr wrap="square">
            <a:spAutoFit/>
          </a:bodyPr>
          <a:lstStyle/>
          <a:p>
            <a:r>
              <a:rPr lang="en-US" altLang="zh-TW" sz="3600" b="1" dirty="0" smtClean="0">
                <a:solidFill>
                  <a:srgbClr val="C00000"/>
                </a:solidFill>
                <a:cs typeface="Times New Roman" panose="02020603050405020304" pitchFamily="18" charset="0"/>
              </a:rPr>
              <a:t>Monte </a:t>
            </a:r>
            <a:r>
              <a:rPr lang="en-US" altLang="zh-TW" sz="3600" b="1" dirty="0">
                <a:solidFill>
                  <a:srgbClr val="C00000"/>
                </a:solidFill>
                <a:cs typeface="Times New Roman" panose="02020603050405020304" pitchFamily="18" charset="0"/>
              </a:rPr>
              <a:t>Carlo </a:t>
            </a:r>
            <a:r>
              <a:rPr lang="en-US" altLang="zh-TW" sz="3600" b="1" dirty="0" smtClean="0">
                <a:solidFill>
                  <a:srgbClr val="C00000"/>
                </a:solidFill>
                <a:cs typeface="Times New Roman" panose="02020603050405020304" pitchFamily="18" charset="0"/>
              </a:rPr>
              <a:t>Simulation Applications</a:t>
            </a:r>
            <a:endParaRPr lang="zh-TW" altLang="en-US" sz="3600" dirty="0">
              <a:solidFill>
                <a:srgbClr val="C00000"/>
              </a:solidFill>
              <a:cs typeface="Times New Roman" panose="02020603050405020304" pitchFamily="18" charset="0"/>
            </a:endParaRPr>
          </a:p>
        </p:txBody>
      </p:sp>
      <p:sp>
        <p:nvSpPr>
          <p:cNvPr id="10" name="投影片編號版面配置區 3">
            <a:extLst>
              <a:ext uri="{FF2B5EF4-FFF2-40B4-BE49-F238E27FC236}">
                <a16:creationId xmlns:a16="http://schemas.microsoft.com/office/drawing/2014/main" id="{A02ECDBC-719E-47DF-8B63-B7DC8DCD82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noProof="0" dirty="0">
                <a:solidFill>
                  <a:prstClr val="black">
                    <a:tint val="75000"/>
                  </a:prstClr>
                </a:solidFill>
                <a:latin typeface="Calibri"/>
                <a:ea typeface="新細明體" panose="02020500000000000000" pitchFamily="18" charset="-120"/>
              </a:rPr>
              <a:t>3</a:t>
            </a:r>
            <a:endParaRPr kumimoji="0" lang="zh-TW" altLang="en-US" sz="24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pic>
        <p:nvPicPr>
          <p:cNvPr id="3" name="圖片 2"/>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l="15062"/>
          <a:stretch/>
        </p:blipFill>
        <p:spPr>
          <a:xfrm>
            <a:off x="2962276" y="1727702"/>
            <a:ext cx="5714999" cy="4993775"/>
          </a:xfrm>
          <a:prstGeom prst="rect">
            <a:avLst/>
          </a:prstGeom>
        </p:spPr>
      </p:pic>
      <p:sp>
        <p:nvSpPr>
          <p:cNvPr id="2" name="文字方塊 1"/>
          <p:cNvSpPr txBox="1"/>
          <p:nvPr/>
        </p:nvSpPr>
        <p:spPr>
          <a:xfrm>
            <a:off x="647700" y="1375687"/>
            <a:ext cx="11353800" cy="830997"/>
          </a:xfrm>
          <a:prstGeom prst="rect">
            <a:avLst/>
          </a:prstGeom>
          <a:noFill/>
        </p:spPr>
        <p:txBody>
          <a:bodyPr wrap="square" rtlCol="0">
            <a:spAutoFit/>
          </a:bodyPr>
          <a:lstStyle/>
          <a:p>
            <a:pPr marL="342900" indent="-342900">
              <a:buFont typeface="Wingdings" panose="05000000000000000000" pitchFamily="2" charset="2"/>
              <a:buChar char="n"/>
            </a:pPr>
            <a:r>
              <a:rPr lang="en-US" altLang="zh-TW" sz="2400" b="1" dirty="0" smtClean="0"/>
              <a:t>It </a:t>
            </a:r>
            <a:r>
              <a:rPr lang="en-US" altLang="zh-TW" sz="2400" b="1" dirty="0"/>
              <a:t>can be applied to any field for risk </a:t>
            </a:r>
            <a:r>
              <a:rPr lang="en-US" altLang="zh-TW" sz="2400" b="1" dirty="0" smtClean="0"/>
              <a:t>analysis, to solve probabilistic problems.</a:t>
            </a:r>
          </a:p>
          <a:p>
            <a:r>
              <a:rPr lang="en-US" altLang="zh-TW" sz="2400" b="1" dirty="0" smtClean="0"/>
              <a:t> </a:t>
            </a:r>
          </a:p>
        </p:txBody>
      </p:sp>
    </p:spTree>
    <p:extLst>
      <p:ext uri="{BB962C8B-B14F-4D97-AF65-F5344CB8AC3E}">
        <p14:creationId xmlns:p14="http://schemas.microsoft.com/office/powerpoint/2010/main" val="3499758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449A5387-237F-BB05-C2E5-F75B4145E18C}"/>
              </a:ext>
            </a:extLst>
          </p:cNvPr>
          <p:cNvSpPr txBox="1"/>
          <p:nvPr/>
        </p:nvSpPr>
        <p:spPr>
          <a:xfrm>
            <a:off x="559307" y="451239"/>
            <a:ext cx="9337168" cy="646331"/>
          </a:xfrm>
          <a:prstGeom prst="rect">
            <a:avLst/>
          </a:prstGeom>
          <a:noFill/>
        </p:spPr>
        <p:txBody>
          <a:bodyPr wrap="square">
            <a:spAutoFit/>
          </a:bodyPr>
          <a:lstStyle/>
          <a:p>
            <a:r>
              <a:rPr lang="en-US" altLang="zh-TW" sz="3600" b="1" dirty="0" smtClean="0">
                <a:solidFill>
                  <a:srgbClr val="C00000"/>
                </a:solidFill>
                <a:cs typeface="Times New Roman" panose="02020603050405020304" pitchFamily="18" charset="0"/>
              </a:rPr>
              <a:t>Monte </a:t>
            </a:r>
            <a:r>
              <a:rPr lang="en-US" altLang="zh-TW" sz="3600" b="1" dirty="0">
                <a:solidFill>
                  <a:srgbClr val="C00000"/>
                </a:solidFill>
                <a:cs typeface="Times New Roman" panose="02020603050405020304" pitchFamily="18" charset="0"/>
              </a:rPr>
              <a:t>Carlo </a:t>
            </a:r>
            <a:r>
              <a:rPr lang="en-US" altLang="zh-TW" sz="3600" b="1" dirty="0" smtClean="0">
                <a:solidFill>
                  <a:srgbClr val="C00000"/>
                </a:solidFill>
                <a:cs typeface="Times New Roman" panose="02020603050405020304" pitchFamily="18" charset="0"/>
              </a:rPr>
              <a:t>Simulation Examples</a:t>
            </a:r>
            <a:endParaRPr lang="zh-TW" altLang="en-US" sz="3600" dirty="0">
              <a:solidFill>
                <a:srgbClr val="C00000"/>
              </a:solidFill>
              <a:cs typeface="Times New Roman" panose="02020603050405020304" pitchFamily="18" charset="0"/>
            </a:endParaRPr>
          </a:p>
        </p:txBody>
      </p:sp>
      <p:sp>
        <p:nvSpPr>
          <p:cNvPr id="10" name="投影片編號版面配置區 3">
            <a:extLst>
              <a:ext uri="{FF2B5EF4-FFF2-40B4-BE49-F238E27FC236}">
                <a16:creationId xmlns:a16="http://schemas.microsoft.com/office/drawing/2014/main" id="{A02ECDBC-719E-47DF-8B63-B7DC8DCD82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noProof="0" dirty="0">
                <a:solidFill>
                  <a:prstClr val="black">
                    <a:tint val="75000"/>
                  </a:prstClr>
                </a:solidFill>
                <a:latin typeface="Calibri"/>
                <a:ea typeface="新細明體" panose="02020500000000000000" pitchFamily="18" charset="-120"/>
              </a:rPr>
              <a:t>3</a:t>
            </a:r>
            <a:endParaRPr kumimoji="0" lang="zh-TW" altLang="en-US" sz="24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
        <p:nvSpPr>
          <p:cNvPr id="2" name="文字方塊 1"/>
          <p:cNvSpPr txBox="1"/>
          <p:nvPr/>
        </p:nvSpPr>
        <p:spPr>
          <a:xfrm>
            <a:off x="647700" y="1375687"/>
            <a:ext cx="11353800" cy="461665"/>
          </a:xfrm>
          <a:prstGeom prst="rect">
            <a:avLst/>
          </a:prstGeom>
          <a:noFill/>
        </p:spPr>
        <p:txBody>
          <a:bodyPr wrap="square" rtlCol="0">
            <a:spAutoFit/>
          </a:bodyPr>
          <a:lstStyle/>
          <a:p>
            <a:pPr marL="342900" indent="-342900">
              <a:buFont typeface="Wingdings" panose="05000000000000000000" pitchFamily="2" charset="2"/>
              <a:buChar char="n"/>
            </a:pPr>
            <a:r>
              <a:rPr lang="en-US" altLang="zh-TW" sz="2400" b="1" dirty="0" smtClean="0"/>
              <a:t>Lattice </a:t>
            </a:r>
            <a:r>
              <a:rPr lang="en-US" altLang="zh-TW" sz="2400" b="1" dirty="0"/>
              <a:t>Model </a:t>
            </a:r>
            <a:r>
              <a:rPr lang="en-US" altLang="zh-TW" sz="2400" b="1" dirty="0" smtClean="0"/>
              <a:t>Using Monte Carlo Simulation</a:t>
            </a:r>
          </a:p>
        </p:txBody>
      </p:sp>
      <p:pic>
        <p:nvPicPr>
          <p:cNvPr id="5" name="圖片 4"/>
          <p:cNvPicPr>
            <a:picLocks noChangeAspect="1"/>
          </p:cNvPicPr>
          <p:nvPr/>
        </p:nvPicPr>
        <p:blipFill>
          <a:blip r:embed="rId2"/>
          <a:stretch>
            <a:fillRect/>
          </a:stretch>
        </p:blipFill>
        <p:spPr>
          <a:xfrm>
            <a:off x="1314450" y="1738959"/>
            <a:ext cx="4762500" cy="2124075"/>
          </a:xfrm>
          <a:prstGeom prst="rect">
            <a:avLst/>
          </a:prstGeom>
        </p:spPr>
      </p:pic>
      <p:sp>
        <p:nvSpPr>
          <p:cNvPr id="6" name="文字方塊 5"/>
          <p:cNvSpPr txBox="1"/>
          <p:nvPr/>
        </p:nvSpPr>
        <p:spPr>
          <a:xfrm>
            <a:off x="6657977" y="3105150"/>
            <a:ext cx="5114924" cy="405880"/>
          </a:xfrm>
          <a:prstGeom prst="rect">
            <a:avLst/>
          </a:prstGeom>
          <a:noFill/>
        </p:spPr>
        <p:txBody>
          <a:bodyPr wrap="square" rtlCol="0">
            <a:spAutoFit/>
          </a:bodyPr>
          <a:lstStyle/>
          <a:p>
            <a:r>
              <a:rPr lang="en-US" altLang="zh-TW" sz="1000" dirty="0"/>
              <a:t>Das, S., </a:t>
            </a:r>
            <a:r>
              <a:rPr lang="en-US" altLang="zh-TW" sz="1000" dirty="0" err="1"/>
              <a:t>Eisen</a:t>
            </a:r>
            <a:r>
              <a:rPr lang="en-US" altLang="zh-TW" sz="1000" dirty="0"/>
              <a:t>, A., Lin, Y. H., &amp; Chan, H. S. (2018). A lattice model of charge-pattern-dependent </a:t>
            </a:r>
            <a:r>
              <a:rPr lang="en-US" altLang="zh-TW" sz="1000" dirty="0" err="1"/>
              <a:t>polyampholyte</a:t>
            </a:r>
            <a:r>
              <a:rPr lang="en-US" altLang="zh-TW" sz="1000" dirty="0"/>
              <a:t> phase separation. </a:t>
            </a:r>
            <a:r>
              <a:rPr lang="en-US" altLang="zh-TW" sz="1000" i="1" dirty="0"/>
              <a:t>The Journal of Physical Chemistry B</a:t>
            </a:r>
            <a:r>
              <a:rPr lang="en-US" altLang="zh-TW" sz="1000" dirty="0"/>
              <a:t>, </a:t>
            </a:r>
            <a:r>
              <a:rPr lang="en-US" altLang="zh-TW" sz="1000" i="1" dirty="0"/>
              <a:t>122</a:t>
            </a:r>
            <a:r>
              <a:rPr lang="en-US" altLang="zh-TW" sz="1000" dirty="0"/>
              <a:t>(21), 5418-5431.</a:t>
            </a:r>
            <a:endParaRPr lang="zh-TW" altLang="en-US" sz="1000" dirty="0"/>
          </a:p>
        </p:txBody>
      </p:sp>
      <p:sp>
        <p:nvSpPr>
          <p:cNvPr id="8" name="文字方塊 7"/>
          <p:cNvSpPr txBox="1"/>
          <p:nvPr/>
        </p:nvSpPr>
        <p:spPr>
          <a:xfrm>
            <a:off x="6657976" y="2245112"/>
            <a:ext cx="4514850" cy="646331"/>
          </a:xfrm>
          <a:prstGeom prst="rect">
            <a:avLst/>
          </a:prstGeom>
          <a:noFill/>
        </p:spPr>
        <p:txBody>
          <a:bodyPr wrap="square" rtlCol="0">
            <a:spAutoFit/>
          </a:bodyPr>
          <a:lstStyle/>
          <a:p>
            <a:r>
              <a:rPr lang="en-US" altLang="zh-TW" dirty="0" smtClean="0"/>
              <a:t>Fig.  </a:t>
            </a:r>
            <a:r>
              <a:rPr lang="en-US" altLang="zh-TW" dirty="0"/>
              <a:t>1 </a:t>
            </a:r>
            <a:r>
              <a:rPr lang="en-US" altLang="zh-TW" dirty="0" smtClean="0"/>
              <a:t>Lattice </a:t>
            </a:r>
            <a:r>
              <a:rPr lang="en-US" altLang="zh-TW" dirty="0"/>
              <a:t>m</a:t>
            </a:r>
            <a:r>
              <a:rPr lang="en-US" altLang="zh-TW" dirty="0" smtClean="0"/>
              <a:t>odel </a:t>
            </a:r>
            <a:r>
              <a:rPr lang="en-US" altLang="zh-TW" dirty="0"/>
              <a:t>of Charge-Pattern-Dependent </a:t>
            </a:r>
            <a:r>
              <a:rPr lang="en-US" altLang="zh-TW" dirty="0" err="1" smtClean="0"/>
              <a:t>polyampholyte</a:t>
            </a:r>
            <a:r>
              <a:rPr lang="en-US" altLang="zh-TW" dirty="0" smtClean="0"/>
              <a:t> </a:t>
            </a:r>
            <a:r>
              <a:rPr lang="en-US" altLang="zh-TW" dirty="0"/>
              <a:t>p</a:t>
            </a:r>
            <a:r>
              <a:rPr lang="en-US" altLang="zh-TW" dirty="0" smtClean="0"/>
              <a:t>hase </a:t>
            </a:r>
            <a:r>
              <a:rPr lang="en-US" altLang="zh-TW" dirty="0"/>
              <a:t>s</a:t>
            </a:r>
            <a:r>
              <a:rPr lang="en-US" altLang="zh-TW" dirty="0" smtClean="0"/>
              <a:t>eparation</a:t>
            </a:r>
            <a:endParaRPr lang="zh-TW" altLang="en-US" dirty="0"/>
          </a:p>
        </p:txBody>
      </p:sp>
      <p:sp>
        <p:nvSpPr>
          <p:cNvPr id="9" name="矩形 8"/>
          <p:cNvSpPr/>
          <p:nvPr/>
        </p:nvSpPr>
        <p:spPr>
          <a:xfrm>
            <a:off x="647700" y="4004931"/>
            <a:ext cx="8267701" cy="461665"/>
          </a:xfrm>
          <a:prstGeom prst="rect">
            <a:avLst/>
          </a:prstGeom>
        </p:spPr>
        <p:txBody>
          <a:bodyPr wrap="square">
            <a:spAutoFit/>
          </a:bodyPr>
          <a:lstStyle/>
          <a:p>
            <a:pPr marL="342900" indent="-342900">
              <a:buFont typeface="Wingdings" panose="05000000000000000000" pitchFamily="2" charset="2"/>
              <a:buChar char="n"/>
            </a:pPr>
            <a:r>
              <a:rPr lang="en-US" altLang="zh-TW" sz="2400" b="1" dirty="0" smtClean="0"/>
              <a:t>Evaluating Damage </a:t>
            </a:r>
            <a:r>
              <a:rPr lang="en-US" altLang="zh-TW" sz="2400" b="1" dirty="0"/>
              <a:t>of </a:t>
            </a:r>
            <a:r>
              <a:rPr lang="en-US" altLang="zh-TW" sz="2400" b="1" dirty="0" smtClean="0"/>
              <a:t>DNA Induced From Radiation</a:t>
            </a:r>
            <a:endParaRPr lang="en-US" altLang="zh-TW" sz="2400" b="1" dirty="0"/>
          </a:p>
        </p:txBody>
      </p:sp>
      <p:pic>
        <p:nvPicPr>
          <p:cNvPr id="14" name="圖片 13"/>
          <p:cNvPicPr>
            <a:picLocks noChangeAspect="1"/>
          </p:cNvPicPr>
          <p:nvPr/>
        </p:nvPicPr>
        <p:blipFill rotWithShape="1">
          <a:blip r:embed="rId3"/>
          <a:srcRect b="48777"/>
          <a:stretch/>
        </p:blipFill>
        <p:spPr>
          <a:xfrm>
            <a:off x="647700" y="4751854"/>
            <a:ext cx="5800725" cy="1639647"/>
          </a:xfrm>
          <a:prstGeom prst="rect">
            <a:avLst/>
          </a:prstGeom>
        </p:spPr>
      </p:pic>
      <p:sp>
        <p:nvSpPr>
          <p:cNvPr id="15" name="文字方塊 14"/>
          <p:cNvSpPr txBox="1"/>
          <p:nvPr/>
        </p:nvSpPr>
        <p:spPr>
          <a:xfrm>
            <a:off x="6657976" y="4751854"/>
            <a:ext cx="4514850" cy="923330"/>
          </a:xfrm>
          <a:prstGeom prst="rect">
            <a:avLst/>
          </a:prstGeom>
          <a:noFill/>
        </p:spPr>
        <p:txBody>
          <a:bodyPr wrap="square" rtlCol="0">
            <a:spAutoFit/>
          </a:bodyPr>
          <a:lstStyle/>
          <a:p>
            <a:r>
              <a:rPr lang="en-US" altLang="zh-TW" dirty="0" smtClean="0"/>
              <a:t>Fig.  </a:t>
            </a:r>
            <a:r>
              <a:rPr lang="en-US" altLang="zh-TW" dirty="0"/>
              <a:t>2  Fully integrated Monte Carlo simulation for evaluating radiation induced DNA damage and subsequent repair using </a:t>
            </a:r>
            <a:r>
              <a:rPr lang="en-US" altLang="zh-TW" dirty="0" smtClean="0"/>
              <a:t>Geant4-DNA</a:t>
            </a:r>
          </a:p>
        </p:txBody>
      </p:sp>
      <p:sp>
        <p:nvSpPr>
          <p:cNvPr id="16" name="文字方塊 15"/>
          <p:cNvSpPr txBox="1"/>
          <p:nvPr/>
        </p:nvSpPr>
        <p:spPr>
          <a:xfrm>
            <a:off x="6657976" y="5973144"/>
            <a:ext cx="5041393" cy="553998"/>
          </a:xfrm>
          <a:prstGeom prst="rect">
            <a:avLst/>
          </a:prstGeom>
          <a:noFill/>
        </p:spPr>
        <p:txBody>
          <a:bodyPr wrap="square" rtlCol="0">
            <a:spAutoFit/>
          </a:bodyPr>
          <a:lstStyle/>
          <a:p>
            <a:r>
              <a:rPr lang="en-US" altLang="zh-TW" sz="1000" dirty="0"/>
              <a:t>Sakata, D., </a:t>
            </a:r>
            <a:r>
              <a:rPr lang="en-US" altLang="zh-TW" sz="1000" dirty="0" err="1"/>
              <a:t>Belov</a:t>
            </a:r>
            <a:r>
              <a:rPr lang="en-US" altLang="zh-TW" sz="1000" dirty="0"/>
              <a:t>, O., </a:t>
            </a:r>
            <a:r>
              <a:rPr lang="en-US" altLang="zh-TW" sz="1000" dirty="0" err="1"/>
              <a:t>Bordage</a:t>
            </a:r>
            <a:r>
              <a:rPr lang="en-US" altLang="zh-TW" sz="1000" dirty="0"/>
              <a:t>, M. C., </a:t>
            </a:r>
            <a:r>
              <a:rPr lang="en-US" altLang="zh-TW" sz="1000" dirty="0" err="1"/>
              <a:t>Emfietzoglou</a:t>
            </a:r>
            <a:r>
              <a:rPr lang="en-US" altLang="zh-TW" sz="1000" dirty="0"/>
              <a:t>, D., </a:t>
            </a:r>
            <a:r>
              <a:rPr lang="en-US" altLang="zh-TW" sz="1000" dirty="0" err="1"/>
              <a:t>Guatelli</a:t>
            </a:r>
            <a:r>
              <a:rPr lang="en-US" altLang="zh-TW" sz="1000" dirty="0"/>
              <a:t>, S., </a:t>
            </a:r>
            <a:r>
              <a:rPr lang="en-US" altLang="zh-TW" sz="1000" dirty="0" err="1"/>
              <a:t>Inaniwa</a:t>
            </a:r>
            <a:r>
              <a:rPr lang="en-US" altLang="zh-TW" sz="1000" dirty="0"/>
              <a:t>, T., ... &amp; </a:t>
            </a:r>
            <a:r>
              <a:rPr lang="en-US" altLang="zh-TW" sz="1000" dirty="0" err="1"/>
              <a:t>Incerti</a:t>
            </a:r>
            <a:r>
              <a:rPr lang="en-US" altLang="zh-TW" sz="1000" dirty="0"/>
              <a:t>, S. (2020). Fully integrated Monte Carlo simulation for evaluating radiation induced DNA damage and subsequent repair using Geant4-DNA. </a:t>
            </a:r>
            <a:r>
              <a:rPr lang="en-US" altLang="zh-TW" sz="1000" i="1" dirty="0"/>
              <a:t>Scientific reports</a:t>
            </a:r>
            <a:r>
              <a:rPr lang="en-US" altLang="zh-TW" sz="1000" dirty="0"/>
              <a:t>, </a:t>
            </a:r>
            <a:r>
              <a:rPr lang="en-US" altLang="zh-TW" sz="1000" i="1" dirty="0"/>
              <a:t>10</a:t>
            </a:r>
            <a:r>
              <a:rPr lang="en-US" altLang="zh-TW" sz="1000" dirty="0"/>
              <a:t>(1), 1-13.</a:t>
            </a:r>
            <a:endParaRPr lang="zh-TW" altLang="en-US" sz="1000" dirty="0"/>
          </a:p>
        </p:txBody>
      </p:sp>
    </p:spTree>
    <p:extLst>
      <p:ext uri="{BB962C8B-B14F-4D97-AF65-F5344CB8AC3E}">
        <p14:creationId xmlns:p14="http://schemas.microsoft.com/office/powerpoint/2010/main" val="2813612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449A5387-237F-BB05-C2E5-F75B4145E18C}"/>
              </a:ext>
            </a:extLst>
          </p:cNvPr>
          <p:cNvSpPr txBox="1"/>
          <p:nvPr/>
        </p:nvSpPr>
        <p:spPr>
          <a:xfrm>
            <a:off x="559307" y="451239"/>
            <a:ext cx="9337168" cy="646331"/>
          </a:xfrm>
          <a:prstGeom prst="rect">
            <a:avLst/>
          </a:prstGeom>
          <a:noFill/>
        </p:spPr>
        <p:txBody>
          <a:bodyPr wrap="square">
            <a:spAutoFit/>
          </a:bodyPr>
          <a:lstStyle/>
          <a:p>
            <a:r>
              <a:rPr lang="en-US" altLang="zh-TW" sz="3600" b="1" dirty="0" smtClean="0">
                <a:solidFill>
                  <a:srgbClr val="C00000"/>
                </a:solidFill>
                <a:cs typeface="Times New Roman" panose="02020603050405020304" pitchFamily="18" charset="0"/>
              </a:rPr>
              <a:t>Monte </a:t>
            </a:r>
            <a:r>
              <a:rPr lang="en-US" altLang="zh-TW" sz="3600" b="1" dirty="0">
                <a:solidFill>
                  <a:srgbClr val="C00000"/>
                </a:solidFill>
                <a:cs typeface="Times New Roman" panose="02020603050405020304" pitchFamily="18" charset="0"/>
              </a:rPr>
              <a:t>Carlo </a:t>
            </a:r>
            <a:r>
              <a:rPr lang="en-US" altLang="zh-TW" sz="3600" b="1" dirty="0" smtClean="0">
                <a:solidFill>
                  <a:srgbClr val="C00000"/>
                </a:solidFill>
                <a:cs typeface="Times New Roman" panose="02020603050405020304" pitchFamily="18" charset="0"/>
              </a:rPr>
              <a:t>Simulation Applications</a:t>
            </a:r>
            <a:endParaRPr lang="zh-TW" altLang="en-US" sz="3600" dirty="0">
              <a:solidFill>
                <a:srgbClr val="C00000"/>
              </a:solidFill>
              <a:cs typeface="Times New Roman" panose="02020603050405020304" pitchFamily="18" charset="0"/>
            </a:endParaRPr>
          </a:p>
        </p:txBody>
      </p:sp>
      <p:sp>
        <p:nvSpPr>
          <p:cNvPr id="10" name="投影片編號版面配置區 3">
            <a:extLst>
              <a:ext uri="{FF2B5EF4-FFF2-40B4-BE49-F238E27FC236}">
                <a16:creationId xmlns:a16="http://schemas.microsoft.com/office/drawing/2014/main" id="{A02ECDBC-719E-47DF-8B63-B7DC8DCD822D}"/>
              </a:ext>
            </a:extLst>
          </p:cNvPr>
          <p:cNvSpPr>
            <a:spLocks noGrp="1"/>
          </p:cNvSpPr>
          <p:nvPr>
            <p:ph type="sldNum" sz="quarter" idx="12"/>
          </p:nvPr>
        </p:nvSpPr>
        <p:spPr>
          <a:xfrm>
            <a:off x="9153525"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tint val="75000"/>
                  </a:prstClr>
                </a:solidFill>
                <a:latin typeface="Calibri"/>
                <a:ea typeface="新細明體" panose="02020500000000000000" pitchFamily="18" charset="-120"/>
              </a:rPr>
              <a:t>4</a:t>
            </a:r>
            <a:endParaRPr kumimoji="0" lang="zh-TW" altLang="en-US" sz="24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
        <p:nvSpPr>
          <p:cNvPr id="2" name="文字方塊 1"/>
          <p:cNvSpPr txBox="1"/>
          <p:nvPr/>
        </p:nvSpPr>
        <p:spPr>
          <a:xfrm>
            <a:off x="587883" y="1394195"/>
            <a:ext cx="11791950" cy="461665"/>
          </a:xfrm>
          <a:prstGeom prst="rect">
            <a:avLst/>
          </a:prstGeom>
          <a:noFill/>
        </p:spPr>
        <p:txBody>
          <a:bodyPr wrap="square" rtlCol="0">
            <a:spAutoFit/>
          </a:bodyPr>
          <a:lstStyle/>
          <a:p>
            <a:pPr marL="342900" indent="-342900">
              <a:buFont typeface="Wingdings" panose="05000000000000000000" pitchFamily="2" charset="2"/>
              <a:buChar char="n"/>
            </a:pPr>
            <a:r>
              <a:rPr lang="en-US" altLang="zh-TW" sz="2400" b="1" dirty="0"/>
              <a:t>Analysis of </a:t>
            </a:r>
            <a:r>
              <a:rPr lang="en-US" altLang="zh-TW" sz="2400" b="1" dirty="0" smtClean="0"/>
              <a:t>Light Absorption </a:t>
            </a:r>
            <a:r>
              <a:rPr lang="en-US" altLang="zh-TW" sz="2400" b="1" dirty="0"/>
              <a:t>with </a:t>
            </a:r>
            <a:r>
              <a:rPr lang="en-US" altLang="zh-TW" sz="2400" b="1" dirty="0" smtClean="0"/>
              <a:t>Variation </a:t>
            </a:r>
            <a:r>
              <a:rPr lang="en-US" altLang="zh-TW" sz="2400" b="1" dirty="0"/>
              <a:t>of </a:t>
            </a:r>
            <a:r>
              <a:rPr lang="en-US" altLang="zh-TW" sz="2400" b="1" dirty="0" smtClean="0"/>
              <a:t>Epidermis Thickness </a:t>
            </a:r>
            <a:r>
              <a:rPr lang="en-US" altLang="zh-TW" sz="2400" b="1" dirty="0"/>
              <a:t>in </a:t>
            </a:r>
            <a:r>
              <a:rPr lang="en-US" altLang="zh-TW" sz="2400" b="1" dirty="0" smtClean="0"/>
              <a:t>Human Skin</a:t>
            </a:r>
          </a:p>
        </p:txBody>
      </p:sp>
      <p:sp>
        <p:nvSpPr>
          <p:cNvPr id="6" name="文字方塊 5"/>
          <p:cNvSpPr txBox="1"/>
          <p:nvPr/>
        </p:nvSpPr>
        <p:spPr>
          <a:xfrm>
            <a:off x="6353175" y="3185511"/>
            <a:ext cx="5114924" cy="553998"/>
          </a:xfrm>
          <a:prstGeom prst="rect">
            <a:avLst/>
          </a:prstGeom>
          <a:noFill/>
        </p:spPr>
        <p:txBody>
          <a:bodyPr wrap="square" rtlCol="0">
            <a:spAutoFit/>
          </a:bodyPr>
          <a:lstStyle/>
          <a:p>
            <a:r>
              <a:rPr lang="en-US" altLang="zh-TW" sz="1000" dirty="0"/>
              <a:t>Halim, A. A. A., </a:t>
            </a:r>
            <a:r>
              <a:rPr lang="en-US" altLang="zh-TW" sz="1000" dirty="0" err="1"/>
              <a:t>Laili</a:t>
            </a:r>
            <a:r>
              <a:rPr lang="en-US" altLang="zh-TW" sz="1000" dirty="0"/>
              <a:t>, M. H., &amp; </a:t>
            </a:r>
            <a:r>
              <a:rPr lang="en-US" altLang="zh-TW" sz="1000" dirty="0" err="1"/>
              <a:t>Rusop</a:t>
            </a:r>
            <a:r>
              <a:rPr lang="en-US" altLang="zh-TW" sz="1000" dirty="0"/>
              <a:t>, M. (2019, August). Analysis of light absorption with variation of epidermis thickness in human skin model using Monte Carlo simulation. In AIP Conference Proceedings (Vol. 2151, No. 1, p. 020008). AIP Publishing LLC</a:t>
            </a:r>
            <a:r>
              <a:rPr lang="en-US" altLang="zh-TW" sz="1000" dirty="0" smtClean="0"/>
              <a:t>.</a:t>
            </a:r>
          </a:p>
        </p:txBody>
      </p:sp>
      <p:sp>
        <p:nvSpPr>
          <p:cNvPr id="8" name="文字方塊 7"/>
          <p:cNvSpPr txBox="1"/>
          <p:nvPr/>
        </p:nvSpPr>
        <p:spPr>
          <a:xfrm>
            <a:off x="6353175" y="2157371"/>
            <a:ext cx="4914900" cy="923330"/>
          </a:xfrm>
          <a:prstGeom prst="rect">
            <a:avLst/>
          </a:prstGeom>
          <a:noFill/>
        </p:spPr>
        <p:txBody>
          <a:bodyPr wrap="square" rtlCol="0">
            <a:spAutoFit/>
          </a:bodyPr>
          <a:lstStyle/>
          <a:p>
            <a:pPr algn="just"/>
            <a:r>
              <a:rPr lang="en-US" altLang="zh-TW" dirty="0" smtClean="0"/>
              <a:t>Fig.  3</a:t>
            </a:r>
            <a:r>
              <a:rPr lang="en-US" altLang="zh-TW" dirty="0"/>
              <a:t> Analysis of light absorption with variation of epidermis thickness in human skin model using Monte Carlo </a:t>
            </a:r>
            <a:r>
              <a:rPr lang="en-US" altLang="zh-TW" dirty="0" smtClean="0"/>
              <a:t>simulation</a:t>
            </a:r>
          </a:p>
        </p:txBody>
      </p:sp>
      <p:sp>
        <p:nvSpPr>
          <p:cNvPr id="9" name="矩形 8"/>
          <p:cNvSpPr/>
          <p:nvPr/>
        </p:nvSpPr>
        <p:spPr>
          <a:xfrm>
            <a:off x="559307" y="3900691"/>
            <a:ext cx="10106025" cy="830997"/>
          </a:xfrm>
          <a:prstGeom prst="rect">
            <a:avLst/>
          </a:prstGeom>
        </p:spPr>
        <p:txBody>
          <a:bodyPr wrap="square">
            <a:spAutoFit/>
          </a:bodyPr>
          <a:lstStyle/>
          <a:p>
            <a:pPr marL="342900" indent="-342900">
              <a:buFont typeface="Wingdings" panose="05000000000000000000" pitchFamily="2" charset="2"/>
              <a:buChar char="n"/>
            </a:pPr>
            <a:r>
              <a:rPr lang="en-US" altLang="zh-TW" sz="2400" b="1" dirty="0"/>
              <a:t>Kinetic Monte Carlo Simulation of Interface-Controlled Hafnia-Based Resistive </a:t>
            </a:r>
            <a:r>
              <a:rPr lang="en-US" altLang="zh-TW" sz="2400" b="1" dirty="0" smtClean="0"/>
              <a:t>Memory Induced From Radiation</a:t>
            </a:r>
            <a:endParaRPr lang="en-US" altLang="zh-TW" sz="2400" b="1" dirty="0"/>
          </a:p>
        </p:txBody>
      </p:sp>
      <p:sp>
        <p:nvSpPr>
          <p:cNvPr id="15" name="文字方塊 14"/>
          <p:cNvSpPr txBox="1"/>
          <p:nvPr/>
        </p:nvSpPr>
        <p:spPr>
          <a:xfrm>
            <a:off x="6400800" y="4820380"/>
            <a:ext cx="4514850" cy="646331"/>
          </a:xfrm>
          <a:prstGeom prst="rect">
            <a:avLst/>
          </a:prstGeom>
          <a:noFill/>
        </p:spPr>
        <p:txBody>
          <a:bodyPr wrap="square" rtlCol="0">
            <a:spAutoFit/>
          </a:bodyPr>
          <a:lstStyle/>
          <a:p>
            <a:r>
              <a:rPr lang="en-US" altLang="zh-TW" dirty="0" smtClean="0"/>
              <a:t>Fig.  4  </a:t>
            </a:r>
            <a:r>
              <a:rPr lang="en-US" altLang="zh-TW" dirty="0"/>
              <a:t>Temperature distribution at the central cross section of the filament. </a:t>
            </a:r>
            <a:endParaRPr lang="en-US" altLang="zh-TW" dirty="0" smtClean="0"/>
          </a:p>
        </p:txBody>
      </p:sp>
      <p:sp>
        <p:nvSpPr>
          <p:cNvPr id="16" name="文字方塊 15"/>
          <p:cNvSpPr txBox="1"/>
          <p:nvPr/>
        </p:nvSpPr>
        <p:spPr>
          <a:xfrm>
            <a:off x="6426706" y="5634532"/>
            <a:ext cx="5041393" cy="553998"/>
          </a:xfrm>
          <a:prstGeom prst="rect">
            <a:avLst/>
          </a:prstGeom>
          <a:noFill/>
        </p:spPr>
        <p:txBody>
          <a:bodyPr wrap="square" rtlCol="0">
            <a:spAutoFit/>
          </a:bodyPr>
          <a:lstStyle/>
          <a:p>
            <a:r>
              <a:rPr lang="en-US" altLang="zh-TW" sz="1000" dirty="0"/>
              <a:t>Xu, X., </a:t>
            </a:r>
            <a:r>
              <a:rPr lang="en-US" altLang="zh-TW" sz="1000" dirty="0" err="1"/>
              <a:t>Rajendran</a:t>
            </a:r>
            <a:r>
              <a:rPr lang="en-US" altLang="zh-TW" sz="1000" dirty="0"/>
              <a:t>, B., &amp; </a:t>
            </a:r>
            <a:r>
              <a:rPr lang="en-US" altLang="zh-TW" sz="1000" dirty="0" err="1"/>
              <a:t>Anantram</a:t>
            </a:r>
            <a:r>
              <a:rPr lang="en-US" altLang="zh-TW" sz="1000" dirty="0"/>
              <a:t>, M. P. (2019). Kinetic Monte Carlo simulation of interface-controlled hafnia-based resistive memory. IEEE Transactions on Electron Devices, 67(1), 118-124</a:t>
            </a:r>
            <a:r>
              <a:rPr lang="en-US" altLang="zh-TW" sz="1000" dirty="0" smtClean="0"/>
              <a:t>.</a:t>
            </a:r>
            <a:endParaRPr lang="zh-TW" altLang="en-US" sz="1000" dirty="0"/>
          </a:p>
        </p:txBody>
      </p:sp>
      <p:pic>
        <p:nvPicPr>
          <p:cNvPr id="1026" name="Picture 2" descr="Analysis of light absorption with variation of epidermis thickness in human  skin model using Monte Carlo simulation"/>
          <p:cNvPicPr>
            <a:picLocks noChangeAspect="1" noChangeArrowheads="1"/>
          </p:cNvPicPr>
          <p:nvPr/>
        </p:nvPicPr>
        <p:blipFill rotWithShape="1">
          <a:blip r:embed="rId2">
            <a:extLst>
              <a:ext uri="{28A0092B-C50C-407E-A947-70E740481C1C}">
                <a14:useLocalDpi xmlns:a14="http://schemas.microsoft.com/office/drawing/2010/main" val="0"/>
              </a:ext>
            </a:extLst>
          </a:blip>
          <a:srcRect l="13245" t="51134" r="14320"/>
          <a:stretch/>
        </p:blipFill>
        <p:spPr bwMode="auto">
          <a:xfrm>
            <a:off x="1066799" y="2024321"/>
            <a:ext cx="4598975" cy="1861547"/>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p:cNvPicPr>
            <a:picLocks noChangeAspect="1"/>
          </p:cNvPicPr>
          <p:nvPr/>
        </p:nvPicPr>
        <p:blipFill>
          <a:blip r:embed="rId3"/>
          <a:stretch>
            <a:fillRect/>
          </a:stretch>
        </p:blipFill>
        <p:spPr>
          <a:xfrm>
            <a:off x="1159435" y="4705858"/>
            <a:ext cx="4822265" cy="1476447"/>
          </a:xfrm>
          <a:prstGeom prst="rect">
            <a:avLst/>
          </a:prstGeom>
        </p:spPr>
      </p:pic>
    </p:spTree>
    <p:extLst>
      <p:ext uri="{BB962C8B-B14F-4D97-AF65-F5344CB8AC3E}">
        <p14:creationId xmlns:p14="http://schemas.microsoft.com/office/powerpoint/2010/main" val="178776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474641AD-0710-F0FD-474E-169551900094}"/>
                  </a:ext>
                </a:extLst>
              </p:cNvPr>
              <p:cNvSpPr txBox="1"/>
              <p:nvPr/>
            </p:nvSpPr>
            <p:spPr>
              <a:xfrm>
                <a:off x="552517" y="326988"/>
                <a:ext cx="10562291" cy="1077218"/>
              </a:xfrm>
              <a:prstGeom prst="rect">
                <a:avLst/>
              </a:prstGeom>
              <a:noFill/>
            </p:spPr>
            <p:txBody>
              <a:bodyPr wrap="square" rtlCol="0">
                <a:spAutoFit/>
              </a:bodyPr>
              <a:lstStyle/>
              <a:p>
                <a:r>
                  <a:rPr lang="en-US" altLang="zh-TW" sz="3200" b="1" dirty="0" smtClean="0">
                    <a:solidFill>
                      <a:srgbClr val="C00000"/>
                    </a:solidFill>
                    <a:cs typeface="Times New Roman" panose="02020603050405020304" pitchFamily="18" charset="0"/>
                  </a:rPr>
                  <a:t/>
                </a:r>
                <a:br>
                  <a:rPr lang="en-US" altLang="zh-TW" sz="3200" b="1" dirty="0" smtClean="0">
                    <a:solidFill>
                      <a:srgbClr val="C00000"/>
                    </a:solidFill>
                    <a:cs typeface="Times New Roman" panose="02020603050405020304" pitchFamily="18" charset="0"/>
                  </a:rPr>
                </a:br>
                <a:r>
                  <a:rPr lang="en-US" altLang="zh-TW" sz="3200" b="1" dirty="0" smtClean="0">
                    <a:solidFill>
                      <a:srgbClr val="C00000"/>
                    </a:solidFill>
                    <a:cs typeface="Times New Roman" panose="02020603050405020304" pitchFamily="18" charset="0"/>
                  </a:rPr>
                  <a:t>9.2 The Estimation Value </a:t>
                </a:r>
                <a:r>
                  <a:rPr lang="en-US" altLang="zh-TW" sz="3200" b="1" dirty="0">
                    <a:solidFill>
                      <a:srgbClr val="C00000"/>
                    </a:solidFill>
                    <a:cs typeface="Times New Roman" panose="02020603050405020304" pitchFamily="18" charset="0"/>
                  </a:rPr>
                  <a:t>of  </a:t>
                </a:r>
                <a14:m>
                  <m:oMath xmlns:m="http://schemas.openxmlformats.org/officeDocument/2006/math">
                    <m:r>
                      <a:rPr lang="zh-TW" altLang="en-US" sz="3200" b="1" i="1" smtClean="0">
                        <a:solidFill>
                          <a:srgbClr val="C00000"/>
                        </a:solidFill>
                        <a:latin typeface="Cambria Math" panose="02040503050406030204" pitchFamily="18" charset="0"/>
                        <a:cs typeface="Times New Roman" panose="02020603050405020304" pitchFamily="18" charset="0"/>
                      </a:rPr>
                      <m:t>𝝅</m:t>
                    </m:r>
                    <m:r>
                      <a:rPr lang="en-US" altLang="zh-TW" sz="3200" b="1" i="1" smtClean="0">
                        <a:solidFill>
                          <a:srgbClr val="C00000"/>
                        </a:solidFill>
                        <a:latin typeface="Cambria Math" panose="02040503050406030204" pitchFamily="18" charset="0"/>
                        <a:cs typeface="Times New Roman" panose="02020603050405020304" pitchFamily="18" charset="0"/>
                      </a:rPr>
                      <m:t> </m:t>
                    </m:r>
                  </m:oMath>
                </a14:m>
                <a:r>
                  <a:rPr lang="en-US" altLang="zh-TW" sz="3200" b="1" dirty="0" smtClean="0">
                    <a:solidFill>
                      <a:srgbClr val="C00000"/>
                    </a:solidFill>
                    <a:cs typeface="Times New Roman" panose="02020603050405020304" pitchFamily="18" charset="0"/>
                  </a:rPr>
                  <a:t>by Using </a:t>
                </a:r>
                <a:r>
                  <a:rPr lang="en-US" altLang="zh-TW" sz="3200" b="1" dirty="0">
                    <a:solidFill>
                      <a:srgbClr val="C00000"/>
                    </a:solidFill>
                    <a:cs typeface="Times New Roman" panose="02020603050405020304" pitchFamily="18" charset="0"/>
                  </a:rPr>
                  <a:t>Monte Carlo M</a:t>
                </a:r>
                <a:r>
                  <a:rPr lang="en-US" altLang="zh-TW" sz="3200" b="1" dirty="0" smtClean="0">
                    <a:solidFill>
                      <a:srgbClr val="C00000"/>
                    </a:solidFill>
                    <a:cs typeface="Times New Roman" panose="02020603050405020304" pitchFamily="18" charset="0"/>
                  </a:rPr>
                  <a:t>ethod</a:t>
                </a:r>
                <a:endParaRPr lang="zh-TW" altLang="en-US" sz="3600" b="1" dirty="0">
                  <a:solidFill>
                    <a:srgbClr val="C00000"/>
                  </a:solidFill>
                  <a:cs typeface="Times New Roman" panose="02020603050405020304" pitchFamily="18" charset="0"/>
                </a:endParaRPr>
              </a:p>
            </p:txBody>
          </p:sp>
        </mc:Choice>
        <mc:Fallback xmlns="">
          <p:sp>
            <p:nvSpPr>
              <p:cNvPr id="3" name="文字方塊 2">
                <a:extLst>
                  <a:ext uri="{FF2B5EF4-FFF2-40B4-BE49-F238E27FC236}">
                    <a16:creationId xmlns:a16="http://schemas.microsoft.com/office/drawing/2014/main" id="{474641AD-0710-F0FD-474E-169551900094}"/>
                  </a:ext>
                </a:extLst>
              </p:cNvPr>
              <p:cNvSpPr txBox="1">
                <a:spLocks noRot="1" noChangeAspect="1" noMove="1" noResize="1" noEditPoints="1" noAdjustHandles="1" noChangeArrowheads="1" noChangeShapeType="1" noTextEdit="1"/>
              </p:cNvSpPr>
              <p:nvPr/>
            </p:nvSpPr>
            <p:spPr>
              <a:xfrm>
                <a:off x="552517" y="326988"/>
                <a:ext cx="10562291" cy="1077218"/>
              </a:xfrm>
              <a:prstGeom prst="rect">
                <a:avLst/>
              </a:prstGeom>
              <a:blipFill>
                <a:blip r:embed="rId3"/>
                <a:stretch>
                  <a:fillRect l="-1501" r="-173" b="-18750"/>
                </a:stretch>
              </a:blipFill>
            </p:spPr>
            <p:txBody>
              <a:bodyPr/>
              <a:lstStyle/>
              <a:p>
                <a:r>
                  <a:rPr lang="zh-TW" altLang="en-US">
                    <a:noFill/>
                  </a:rPr>
                  <a:t> </a:t>
                </a:r>
              </a:p>
            </p:txBody>
          </p:sp>
        </mc:Fallback>
      </mc:AlternateContent>
      <p:sp>
        <p:nvSpPr>
          <p:cNvPr id="11" name="Rectangle 3">
            <a:extLst>
              <a:ext uri="{FF2B5EF4-FFF2-40B4-BE49-F238E27FC236}">
                <a16:creationId xmlns:a16="http://schemas.microsoft.com/office/drawing/2014/main" id="{D94AA973-2DA8-B2E4-0700-566A0BE758E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24" name="投影片編號版面配置區 3">
            <a:extLst>
              <a:ext uri="{FF2B5EF4-FFF2-40B4-BE49-F238E27FC236}">
                <a16:creationId xmlns:a16="http://schemas.microsoft.com/office/drawing/2014/main" id="{A02ECDBC-719E-47DF-8B63-B7DC8DCD822D}"/>
              </a:ext>
            </a:extLst>
          </p:cNvPr>
          <p:cNvSpPr>
            <a:spLocks noGrp="1"/>
          </p:cNvSpPr>
          <p:nvPr>
            <p:ph type="sldNum" sz="quarter" idx="12"/>
          </p:nvPr>
        </p:nvSpPr>
        <p:spPr>
          <a:xfrm>
            <a:off x="9033470" y="630051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tint val="75000"/>
                  </a:prstClr>
                </a:solidFill>
                <a:latin typeface="Calibri"/>
                <a:ea typeface="新細明體" panose="02020500000000000000" pitchFamily="18" charset="-120"/>
              </a:rPr>
              <a:t>5</a:t>
            </a:r>
            <a:endParaRPr kumimoji="0" lang="zh-TW" altLang="en-US" sz="24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pic>
        <p:nvPicPr>
          <p:cNvPr id="2" name="圖片 1"/>
          <p:cNvPicPr>
            <a:picLocks noChangeAspect="1"/>
          </p:cNvPicPr>
          <p:nvPr/>
        </p:nvPicPr>
        <p:blipFill>
          <a:blip r:embed="rId4"/>
          <a:stretch>
            <a:fillRect/>
          </a:stretch>
        </p:blipFill>
        <p:spPr>
          <a:xfrm>
            <a:off x="762000" y="2867025"/>
            <a:ext cx="7923076" cy="2500314"/>
          </a:xfrm>
          <a:prstGeom prst="rect">
            <a:avLst/>
          </a:prstGeom>
        </p:spPr>
      </p:pic>
      <p:sp>
        <p:nvSpPr>
          <p:cNvPr id="9" name="文字方塊 8"/>
          <p:cNvSpPr txBox="1"/>
          <p:nvPr/>
        </p:nvSpPr>
        <p:spPr>
          <a:xfrm>
            <a:off x="933450" y="1627319"/>
            <a:ext cx="6526851" cy="461665"/>
          </a:xfrm>
          <a:prstGeom prst="rect">
            <a:avLst/>
          </a:prstGeom>
          <a:noFill/>
        </p:spPr>
        <p:txBody>
          <a:bodyPr wrap="none" rtlCol="0">
            <a:spAutoFit/>
          </a:bodyPr>
          <a:lstStyle/>
          <a:p>
            <a:r>
              <a:rPr lang="en-US" altLang="zh-TW" sz="2400" b="1" dirty="0"/>
              <a:t>The Estimation Value of  </a:t>
            </a:r>
            <a:r>
              <a:rPr lang="zh-TW" altLang="en-US" sz="2400" b="1" dirty="0" smtClean="0"/>
              <a:t>𝝅  </a:t>
            </a:r>
            <a:r>
              <a:rPr lang="en-US" altLang="zh-TW" sz="2400" b="1" dirty="0" smtClean="0"/>
              <a:t>is 3.141585103141585</a:t>
            </a:r>
            <a:endParaRPr lang="zh-TW" altLang="en-US" sz="2400" b="1" dirty="0"/>
          </a:p>
        </p:txBody>
      </p:sp>
      <p:pic>
        <p:nvPicPr>
          <p:cNvPr id="13" name="圖片 12"/>
          <p:cNvPicPr>
            <a:picLocks noChangeAspect="1"/>
          </p:cNvPicPr>
          <p:nvPr/>
        </p:nvPicPr>
        <p:blipFill rotWithShape="1">
          <a:blip r:embed="rId5"/>
          <a:srcRect t="4560"/>
          <a:stretch/>
        </p:blipFill>
        <p:spPr>
          <a:xfrm>
            <a:off x="8953881" y="2695575"/>
            <a:ext cx="2984712" cy="2913470"/>
          </a:xfrm>
          <a:prstGeom prst="rect">
            <a:avLst/>
          </a:prstGeom>
        </p:spPr>
      </p:pic>
      <p:sp>
        <p:nvSpPr>
          <p:cNvPr id="28" name="文字方塊 27"/>
          <p:cNvSpPr txBox="1"/>
          <p:nvPr/>
        </p:nvSpPr>
        <p:spPr>
          <a:xfrm>
            <a:off x="933450" y="2255969"/>
            <a:ext cx="1423916" cy="461665"/>
          </a:xfrm>
          <a:prstGeom prst="rect">
            <a:avLst/>
          </a:prstGeom>
          <a:noFill/>
        </p:spPr>
        <p:txBody>
          <a:bodyPr wrap="none" rtlCol="0">
            <a:spAutoFit/>
          </a:bodyPr>
          <a:lstStyle/>
          <a:p>
            <a:r>
              <a:rPr lang="en-US" altLang="zh-TW" sz="2400" b="1" dirty="0"/>
              <a:t>The </a:t>
            </a:r>
            <a:r>
              <a:rPr lang="en-US" altLang="zh-TW" sz="2400" b="1" dirty="0" smtClean="0"/>
              <a:t>code:</a:t>
            </a:r>
            <a:endParaRPr lang="zh-TW" altLang="en-US" sz="2400" b="1" dirty="0"/>
          </a:p>
        </p:txBody>
      </p:sp>
    </p:spTree>
    <p:extLst>
      <p:ext uri="{BB962C8B-B14F-4D97-AF65-F5344CB8AC3E}">
        <p14:creationId xmlns:p14="http://schemas.microsoft.com/office/powerpoint/2010/main" val="3663998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49A5387-237F-BB05-C2E5-F75B4145E18C}"/>
              </a:ext>
            </a:extLst>
          </p:cNvPr>
          <p:cNvSpPr txBox="1"/>
          <p:nvPr/>
        </p:nvSpPr>
        <p:spPr>
          <a:xfrm>
            <a:off x="559308" y="733441"/>
            <a:ext cx="10756392" cy="523220"/>
          </a:xfrm>
          <a:prstGeom prst="rect">
            <a:avLst/>
          </a:prstGeom>
          <a:noFill/>
        </p:spPr>
        <p:txBody>
          <a:bodyPr wrap="square">
            <a:spAutoFit/>
          </a:bodyPr>
          <a:lstStyle/>
          <a:p>
            <a:r>
              <a:rPr lang="en-US" altLang="zh-TW" sz="2800" b="1" dirty="0">
                <a:solidFill>
                  <a:srgbClr val="C00000"/>
                </a:solidFill>
                <a:cs typeface="Times New Roman" panose="02020603050405020304" pitchFamily="18" charset="0"/>
              </a:rPr>
              <a:t>How to improve the accuracy </a:t>
            </a:r>
            <a:r>
              <a:rPr lang="en-US" altLang="zh-TW" sz="2800" b="1" dirty="0" smtClean="0">
                <a:solidFill>
                  <a:srgbClr val="C00000"/>
                </a:solidFill>
                <a:cs typeface="Times New Roman" panose="02020603050405020304" pitchFamily="18" charset="0"/>
              </a:rPr>
              <a:t>of </a:t>
            </a:r>
            <a:r>
              <a:rPr lang="en-US" altLang="zh-TW" sz="2800" b="1" dirty="0">
                <a:solidFill>
                  <a:srgbClr val="C00000"/>
                </a:solidFill>
                <a:cs typeface="Times New Roman" panose="02020603050405020304" pitchFamily="18" charset="0"/>
              </a:rPr>
              <a:t>the Monte Carlo </a:t>
            </a:r>
            <a:r>
              <a:rPr lang="en-US" altLang="zh-TW" sz="2800" b="1" dirty="0" smtClean="0">
                <a:solidFill>
                  <a:srgbClr val="C00000"/>
                </a:solidFill>
                <a:cs typeface="Times New Roman" panose="02020603050405020304" pitchFamily="18" charset="0"/>
              </a:rPr>
              <a:t>method?</a:t>
            </a:r>
            <a:endParaRPr lang="zh-TW" altLang="en-US" sz="2800" dirty="0">
              <a:solidFill>
                <a:srgbClr val="C00000"/>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B1C31CC7-43C7-27B4-7E28-909991257D1F}"/>
                  </a:ext>
                </a:extLst>
              </p:cNvPr>
              <p:cNvSpPr txBox="1"/>
              <p:nvPr/>
            </p:nvSpPr>
            <p:spPr>
              <a:xfrm>
                <a:off x="749808" y="1718981"/>
                <a:ext cx="9901428" cy="1384995"/>
              </a:xfrm>
              <a:prstGeom prst="rect">
                <a:avLst/>
              </a:prstGeom>
              <a:noFill/>
            </p:spPr>
            <p:txBody>
              <a:bodyPr wrap="square">
                <a:spAutoFit/>
              </a:bodyPr>
              <a:lstStyle/>
              <a:p>
                <a:pPr marL="457200" indent="-457200">
                  <a:buFont typeface="Wingdings" panose="05000000000000000000" pitchFamily="2" charset="2"/>
                  <a:buChar char="n"/>
                </a:pPr>
                <a:r>
                  <a:rPr lang="en-US" altLang="zh-TW" sz="2800" dirty="0" smtClean="0"/>
                  <a:t> The more experiments, the more accurate the results.</a:t>
                </a:r>
              </a:p>
              <a:p>
                <a:r>
                  <a:rPr lang="en-US" altLang="zh-TW" sz="2800" dirty="0"/>
                  <a:t> </a:t>
                </a:r>
                <a:r>
                  <a:rPr lang="en-US" altLang="zh-TW" sz="2800" dirty="0" smtClean="0"/>
                  <a:t>      N </a:t>
                </a:r>
                <a14:m>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  </m:t>
                    </m:r>
                    <m:r>
                      <a:rPr lang="en-US" altLang="zh-TW" sz="2800" b="0" i="0" smtClean="0">
                        <a:latin typeface="Cambria Math" panose="02040503050406030204" pitchFamily="18" charset="0"/>
                        <a:ea typeface="Cambria Math" panose="02040503050406030204" pitchFamily="18" charset="0"/>
                      </a:rPr>
                      <m:t>     </m:t>
                    </m:r>
                  </m:oMath>
                </a14:m>
                <a:r>
                  <a:rPr lang="en-US" altLang="zh-TW" sz="2800" dirty="0" smtClean="0"/>
                  <a:t>     The Accuracy </a:t>
                </a:r>
                <a14:m>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oMath>
                </a14:m>
                <a:endParaRPr lang="en-US" altLang="zh-TW" sz="2800" dirty="0"/>
              </a:p>
              <a:p>
                <a:pPr marL="457200" indent="-457200">
                  <a:buFont typeface="+mj-lt"/>
                  <a:buAutoNum type="arabicPeriod"/>
                </a:pPr>
                <a:endParaRPr lang="en-US" altLang="zh-TW" sz="2800" dirty="0" smtClean="0"/>
              </a:p>
            </p:txBody>
          </p:sp>
        </mc:Choice>
        <mc:Fallback xmlns="">
          <p:sp>
            <p:nvSpPr>
              <p:cNvPr id="5" name="文字方塊 4">
                <a:extLst>
                  <a:ext uri="{FF2B5EF4-FFF2-40B4-BE49-F238E27FC236}">
                    <a16:creationId xmlns:a16="http://schemas.microsoft.com/office/drawing/2014/main" id="{B1C31CC7-43C7-27B4-7E28-909991257D1F}"/>
                  </a:ext>
                </a:extLst>
              </p:cNvPr>
              <p:cNvSpPr txBox="1">
                <a:spLocks noRot="1" noChangeAspect="1" noMove="1" noResize="1" noEditPoints="1" noAdjustHandles="1" noChangeArrowheads="1" noChangeShapeType="1" noTextEdit="1"/>
              </p:cNvSpPr>
              <p:nvPr/>
            </p:nvSpPr>
            <p:spPr>
              <a:xfrm>
                <a:off x="749808" y="1718981"/>
                <a:ext cx="9901428" cy="1384995"/>
              </a:xfrm>
              <a:prstGeom prst="rect">
                <a:avLst/>
              </a:prstGeom>
              <a:blipFill>
                <a:blip r:embed="rId3"/>
                <a:stretch>
                  <a:fillRect l="-1047" t="-4405"/>
                </a:stretch>
              </a:blipFill>
            </p:spPr>
            <p:txBody>
              <a:bodyPr/>
              <a:lstStyle/>
              <a:p>
                <a:r>
                  <a:rPr lang="zh-TW" altLang="en-US">
                    <a:noFill/>
                  </a:rPr>
                  <a:t> </a:t>
                </a:r>
              </a:p>
            </p:txBody>
          </p:sp>
        </mc:Fallback>
      </mc:AlternateContent>
      <p:sp>
        <p:nvSpPr>
          <p:cNvPr id="17" name="投影片編號版面配置區 3">
            <a:extLst>
              <a:ext uri="{FF2B5EF4-FFF2-40B4-BE49-F238E27FC236}">
                <a16:creationId xmlns:a16="http://schemas.microsoft.com/office/drawing/2014/main" id="{A02ECDBC-719E-47DF-8B63-B7DC8DCD822D}"/>
              </a:ext>
            </a:extLst>
          </p:cNvPr>
          <p:cNvSpPr>
            <a:spLocks noGrp="1"/>
          </p:cNvSpPr>
          <p:nvPr>
            <p:ph type="sldNum" sz="quarter" idx="12"/>
          </p:nvPr>
        </p:nvSpPr>
        <p:spPr>
          <a:xfrm>
            <a:off x="9033470" y="630051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tint val="75000"/>
                  </a:prstClr>
                </a:solidFill>
                <a:latin typeface="Calibri"/>
                <a:ea typeface="新細明體" panose="02020500000000000000" pitchFamily="18" charset="-120"/>
              </a:rPr>
              <a:t>6</a:t>
            </a:r>
            <a:endParaRPr kumimoji="0" lang="zh-TW" altLang="en-US" sz="24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pic>
        <p:nvPicPr>
          <p:cNvPr id="2" name="圖片 1"/>
          <p:cNvPicPr>
            <a:picLocks noChangeAspect="1"/>
          </p:cNvPicPr>
          <p:nvPr/>
        </p:nvPicPr>
        <p:blipFill>
          <a:blip r:embed="rId4"/>
          <a:stretch>
            <a:fillRect/>
          </a:stretch>
        </p:blipFill>
        <p:spPr>
          <a:xfrm>
            <a:off x="1075944" y="3773987"/>
            <a:ext cx="4596345" cy="1493326"/>
          </a:xfrm>
          <a:prstGeom prst="rect">
            <a:avLst/>
          </a:prstGeom>
        </p:spPr>
      </p:pic>
      <p:sp>
        <p:nvSpPr>
          <p:cNvPr id="4" name="向右箭號 3"/>
          <p:cNvSpPr/>
          <p:nvPr/>
        </p:nvSpPr>
        <p:spPr>
          <a:xfrm>
            <a:off x="2114550" y="2343150"/>
            <a:ext cx="51435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p:cNvPicPr>
            <a:picLocks noChangeAspect="1"/>
          </p:cNvPicPr>
          <p:nvPr/>
        </p:nvPicPr>
        <p:blipFill>
          <a:blip r:embed="rId5"/>
          <a:stretch>
            <a:fillRect/>
          </a:stretch>
        </p:blipFill>
        <p:spPr>
          <a:xfrm>
            <a:off x="6427072" y="3782645"/>
            <a:ext cx="4756440" cy="1501007"/>
          </a:xfrm>
          <a:prstGeom prst="rect">
            <a:avLst/>
          </a:prstGeom>
        </p:spPr>
      </p:pic>
      <p:sp>
        <p:nvSpPr>
          <p:cNvPr id="20" name="文字方塊 19"/>
          <p:cNvSpPr txBox="1"/>
          <p:nvPr/>
        </p:nvSpPr>
        <p:spPr>
          <a:xfrm>
            <a:off x="6427072" y="3103976"/>
            <a:ext cx="4945778" cy="646331"/>
          </a:xfrm>
          <a:prstGeom prst="rect">
            <a:avLst/>
          </a:prstGeom>
          <a:noFill/>
        </p:spPr>
        <p:txBody>
          <a:bodyPr wrap="none" rtlCol="0">
            <a:spAutoFit/>
          </a:bodyPr>
          <a:lstStyle/>
          <a:p>
            <a:r>
              <a:rPr lang="en-US" altLang="zh-TW" b="1" dirty="0" smtClean="0"/>
              <a:t>N = 1000000000</a:t>
            </a:r>
          </a:p>
          <a:p>
            <a:r>
              <a:rPr lang="en-US" altLang="zh-TW" b="1" dirty="0" smtClean="0"/>
              <a:t>The </a:t>
            </a:r>
            <a:r>
              <a:rPr lang="en-US" altLang="zh-TW" b="1" dirty="0"/>
              <a:t>Estimation Value of  </a:t>
            </a:r>
            <a:r>
              <a:rPr lang="zh-TW" altLang="en-US" b="1" dirty="0" smtClean="0"/>
              <a:t>𝝅  </a:t>
            </a:r>
            <a:r>
              <a:rPr lang="en-US" altLang="zh-TW" b="1" dirty="0" smtClean="0"/>
              <a:t>is 3.141585103141585</a:t>
            </a:r>
            <a:endParaRPr lang="zh-TW" altLang="en-US" b="1" dirty="0"/>
          </a:p>
        </p:txBody>
      </p:sp>
      <p:sp>
        <p:nvSpPr>
          <p:cNvPr id="21" name="文字方塊 20"/>
          <p:cNvSpPr txBox="1"/>
          <p:nvPr/>
        </p:nvSpPr>
        <p:spPr>
          <a:xfrm>
            <a:off x="1075944" y="3103976"/>
            <a:ext cx="5105400" cy="646331"/>
          </a:xfrm>
          <a:prstGeom prst="rect">
            <a:avLst/>
          </a:prstGeom>
          <a:noFill/>
        </p:spPr>
        <p:txBody>
          <a:bodyPr wrap="square" rtlCol="0">
            <a:spAutoFit/>
          </a:bodyPr>
          <a:lstStyle/>
          <a:p>
            <a:r>
              <a:rPr lang="en-US" altLang="zh-TW" b="1" dirty="0" smtClean="0"/>
              <a:t>N = 1000000</a:t>
            </a:r>
          </a:p>
          <a:p>
            <a:r>
              <a:rPr lang="en-US" altLang="zh-TW" b="1" dirty="0" smtClean="0"/>
              <a:t>The Estimation Value of  </a:t>
            </a:r>
            <a:r>
              <a:rPr lang="zh-TW" altLang="en-US" b="1" dirty="0" smtClean="0"/>
              <a:t>𝝅  </a:t>
            </a:r>
            <a:r>
              <a:rPr lang="en-US" altLang="zh-TW" b="1" dirty="0"/>
              <a:t>is 3.141847141847142 </a:t>
            </a:r>
            <a:endParaRPr lang="zh-TW" altLang="en-US" b="1" dirty="0"/>
          </a:p>
        </p:txBody>
      </p:sp>
      <mc:AlternateContent xmlns:mc="http://schemas.openxmlformats.org/markup-compatibility/2006" xmlns:a14="http://schemas.microsoft.com/office/drawing/2010/main">
        <mc:Choice Requires="a14">
          <p:sp>
            <p:nvSpPr>
              <p:cNvPr id="25" name="矩形圖說文字 24"/>
              <p:cNvSpPr/>
              <p:nvPr/>
            </p:nvSpPr>
            <p:spPr>
              <a:xfrm>
                <a:off x="8537870" y="5012846"/>
                <a:ext cx="3063580" cy="566461"/>
              </a:xfrm>
              <a:prstGeom prst="wedgeRectCallout">
                <a:avLst>
                  <a:gd name="adj1" fmla="val -26119"/>
                  <a:gd name="adj2" fmla="val -48479"/>
                </a:avLst>
              </a:prstGeom>
              <a:ln w="285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b="1" dirty="0" smtClean="0">
                    <a:solidFill>
                      <a:srgbClr val="FF0000"/>
                    </a:solidFill>
                  </a:rPr>
                  <a:t>The </a:t>
                </a:r>
                <a:r>
                  <a:rPr lang="en-US" altLang="zh-TW" sz="2800" b="1" dirty="0">
                    <a:solidFill>
                      <a:srgbClr val="FF0000"/>
                    </a:solidFill>
                  </a:rPr>
                  <a:t>Accuracy </a:t>
                </a:r>
                <a14:m>
                  <m:oMath xmlns:m="http://schemas.openxmlformats.org/officeDocument/2006/math">
                    <m:r>
                      <a:rPr lang="en-US" altLang="zh-TW" sz="2800" b="1" i="1">
                        <a:solidFill>
                          <a:srgbClr val="FF0000"/>
                        </a:solidFill>
                        <a:latin typeface="Cambria Math" panose="02040503050406030204" pitchFamily="18" charset="0"/>
                        <a:ea typeface="Cambria Math" panose="02040503050406030204" pitchFamily="18" charset="0"/>
                      </a:rPr>
                      <m:t>↑</m:t>
                    </m:r>
                  </m:oMath>
                </a14:m>
                <a:r>
                  <a:rPr lang="en-US" altLang="zh-TW" sz="2800" b="1" dirty="0" smtClean="0">
                    <a:solidFill>
                      <a:srgbClr val="FF0000"/>
                    </a:solidFill>
                  </a:rPr>
                  <a:t> </a:t>
                </a:r>
                <a:endParaRPr lang="zh-TW" altLang="en-US" sz="2800" b="1" dirty="0">
                  <a:solidFill>
                    <a:srgbClr val="FF0000"/>
                  </a:solidFill>
                </a:endParaRPr>
              </a:p>
            </p:txBody>
          </p:sp>
        </mc:Choice>
        <mc:Fallback xmlns="">
          <p:sp>
            <p:nvSpPr>
              <p:cNvPr id="25" name="矩形圖說文字 24"/>
              <p:cNvSpPr>
                <a:spLocks noRot="1" noChangeAspect="1" noMove="1" noResize="1" noEditPoints="1" noAdjustHandles="1" noChangeArrowheads="1" noChangeShapeType="1" noTextEdit="1"/>
              </p:cNvSpPr>
              <p:nvPr/>
            </p:nvSpPr>
            <p:spPr>
              <a:xfrm>
                <a:off x="8537870" y="5012846"/>
                <a:ext cx="3063580" cy="566461"/>
              </a:xfrm>
              <a:prstGeom prst="wedgeRectCallout">
                <a:avLst>
                  <a:gd name="adj1" fmla="val -26119"/>
                  <a:gd name="adj2" fmla="val -48479"/>
                </a:avLst>
              </a:prstGeom>
              <a:blipFill>
                <a:blip r:embed="rId6"/>
                <a:stretch>
                  <a:fillRect t="-3061" b="-22449"/>
                </a:stretch>
              </a:blipFill>
              <a:ln w="28575">
                <a:solidFill>
                  <a:srgbClr val="FF0000"/>
                </a:solidFill>
              </a:ln>
            </p:spPr>
            <p:txBody>
              <a:bodyPr/>
              <a:lstStyle/>
              <a:p>
                <a:r>
                  <a:rPr lang="zh-TW" altLang="en-US">
                    <a:noFill/>
                  </a:rPr>
                  <a:t> </a:t>
                </a:r>
              </a:p>
            </p:txBody>
          </p:sp>
        </mc:Fallback>
      </mc:AlternateContent>
    </p:spTree>
    <p:extLst>
      <p:ext uri="{BB962C8B-B14F-4D97-AF65-F5344CB8AC3E}">
        <p14:creationId xmlns:p14="http://schemas.microsoft.com/office/powerpoint/2010/main" val="3614032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9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9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mc:AlternateContent xmlns:mc="http://schemas.openxmlformats.org/markup-compatibility/2006">
        <mc:Choice xmlns:a14="http://schemas.microsoft.com/office/drawing/2010/main" Requires="a14">
          <p:sp>
            <p:nvSpPr>
              <p:cNvPr id="3" name="矩形 2"/>
              <p:cNvSpPr/>
              <p:nvPr/>
            </p:nvSpPr>
            <p:spPr>
              <a:xfrm>
                <a:off x="489068" y="2334030"/>
                <a:ext cx="8412688" cy="523220"/>
              </a:xfrm>
              <a:prstGeom prst="rect">
                <a:avLst/>
              </a:prstGeom>
            </p:spPr>
            <p:txBody>
              <a:bodyPr wrap="none">
                <a:spAutoFit/>
              </a:bodyPr>
              <a:lstStyle/>
              <a:p>
                <a:r>
                  <a:rPr lang="en-US" altLang="zh-TW" sz="2800" b="1" dirty="0" smtClean="0">
                    <a:solidFill>
                      <a:srgbClr val="C00000"/>
                    </a:solidFill>
                    <a:cs typeface="Times New Roman" panose="02020603050405020304" pitchFamily="18" charset="0"/>
                  </a:rPr>
                  <a:t>Parallel </a:t>
                </a:r>
                <a:r>
                  <a:rPr lang="en-US" altLang="zh-TW" sz="2800" b="1" dirty="0">
                    <a:solidFill>
                      <a:srgbClr val="C00000"/>
                    </a:solidFill>
                    <a:cs typeface="Times New Roman" panose="02020603050405020304" pitchFamily="18" charset="0"/>
                  </a:rPr>
                  <a:t>C</a:t>
                </a:r>
                <a:r>
                  <a:rPr lang="en-US" altLang="zh-TW" sz="2800" b="1" dirty="0" smtClean="0">
                    <a:solidFill>
                      <a:srgbClr val="C00000"/>
                    </a:solidFill>
                    <a:cs typeface="Times New Roman" panose="02020603050405020304" pitchFamily="18" charset="0"/>
                  </a:rPr>
                  <a:t>omputing</a:t>
                </a:r>
                <a:r>
                  <a:rPr lang="zh-TW" altLang="en-US" sz="2800" b="1" dirty="0" smtClean="0">
                    <a:solidFill>
                      <a:srgbClr val="C00000"/>
                    </a:solidFill>
                    <a:cs typeface="Times New Roman" panose="02020603050405020304" pitchFamily="18" charset="0"/>
                  </a:rPr>
                  <a:t>         </a:t>
                </a:r>
                <a:r>
                  <a:rPr lang="en-US" altLang="zh-TW" sz="2800" b="1" dirty="0" smtClean="0">
                    <a:solidFill>
                      <a:srgbClr val="C00000"/>
                    </a:solidFill>
                    <a:cs typeface="Times New Roman" panose="02020603050405020304" pitchFamily="18" charset="0"/>
                  </a:rPr>
                  <a:t>Efficiency </a:t>
                </a:r>
                <a14:m>
                  <m:oMath xmlns:m="http://schemas.openxmlformats.org/officeDocument/2006/math">
                    <m:r>
                      <a:rPr lang="en-US" altLang="zh-TW"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TW" altLang="en-US" sz="2800" dirty="0" smtClean="0"/>
                  <a:t>   </a:t>
                </a:r>
                <a:r>
                  <a:rPr lang="en-US" altLang="zh-TW" sz="2800" b="1" dirty="0" smtClean="0">
                    <a:solidFill>
                      <a:srgbClr val="C00000"/>
                    </a:solidFill>
                  </a:rPr>
                  <a:t>( 55 </a:t>
                </a:r>
                <a:r>
                  <a:rPr lang="en-US" altLang="zh-TW" sz="2800" b="1" dirty="0">
                    <a:solidFill>
                      <a:srgbClr val="C00000"/>
                    </a:solidFill>
                  </a:rPr>
                  <a:t>times faster</a:t>
                </a:r>
                <a:r>
                  <a:rPr lang="zh-TW" altLang="en-US" sz="2800" b="1" dirty="0" smtClean="0">
                    <a:solidFill>
                      <a:srgbClr val="C00000"/>
                    </a:solidFill>
                  </a:rPr>
                  <a:t> </a:t>
                </a:r>
                <a:r>
                  <a:rPr lang="en-US" altLang="zh-TW" sz="2800" b="1" dirty="0" smtClean="0">
                    <a:solidFill>
                      <a:srgbClr val="C00000"/>
                    </a:solidFill>
                  </a:rPr>
                  <a:t>)</a:t>
                </a:r>
                <a:r>
                  <a:rPr lang="zh-TW" altLang="en-US" sz="2800" b="1" dirty="0" smtClean="0">
                    <a:solidFill>
                      <a:srgbClr val="C00000"/>
                    </a:solidFill>
                  </a:rPr>
                  <a:t>  </a:t>
                </a:r>
                <a:endParaRPr lang="zh-TW" altLang="en-US" sz="2800" b="1" dirty="0">
                  <a:solidFill>
                    <a:srgbClr val="C00000"/>
                  </a:solidFill>
                </a:endParaRPr>
              </a:p>
            </p:txBody>
          </p:sp>
        </mc:Choice>
        <mc:Fallback>
          <p:sp>
            <p:nvSpPr>
              <p:cNvPr id="3" name="矩形 2"/>
              <p:cNvSpPr>
                <a:spLocks noRot="1" noChangeAspect="1" noMove="1" noResize="1" noEditPoints="1" noAdjustHandles="1" noChangeArrowheads="1" noChangeShapeType="1" noTextEdit="1"/>
              </p:cNvSpPr>
              <p:nvPr/>
            </p:nvSpPr>
            <p:spPr>
              <a:xfrm>
                <a:off x="489068" y="2334030"/>
                <a:ext cx="8412688" cy="523220"/>
              </a:xfrm>
              <a:prstGeom prst="rect">
                <a:avLst/>
              </a:prstGeom>
              <a:blipFill>
                <a:blip r:embed="rId3"/>
                <a:stretch>
                  <a:fillRect l="-1449" t="-11628" b="-32558"/>
                </a:stretch>
              </a:blipFill>
            </p:spPr>
            <p:txBody>
              <a:bodyPr/>
              <a:lstStyle/>
              <a:p>
                <a:r>
                  <a:rPr lang="zh-TW" altLang="en-US">
                    <a:noFill/>
                  </a:rPr>
                  <a:t> </a:t>
                </a:r>
              </a:p>
            </p:txBody>
          </p:sp>
        </mc:Fallback>
      </mc:AlternateContent>
      <p:sp>
        <p:nvSpPr>
          <p:cNvPr id="4" name="向右箭號 3"/>
          <p:cNvSpPr/>
          <p:nvPr/>
        </p:nvSpPr>
        <p:spPr>
          <a:xfrm>
            <a:off x="3600450" y="2509915"/>
            <a:ext cx="390525"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449A5387-237F-BB05-C2E5-F75B4145E18C}"/>
              </a:ext>
            </a:extLst>
          </p:cNvPr>
          <p:cNvSpPr txBox="1"/>
          <p:nvPr/>
        </p:nvSpPr>
        <p:spPr>
          <a:xfrm>
            <a:off x="397383" y="434685"/>
            <a:ext cx="9099042" cy="523220"/>
          </a:xfrm>
          <a:prstGeom prst="rect">
            <a:avLst/>
          </a:prstGeom>
          <a:solidFill>
            <a:schemeClr val="bg1"/>
          </a:solidFill>
        </p:spPr>
        <p:txBody>
          <a:bodyPr wrap="square">
            <a:spAutoFit/>
          </a:bodyPr>
          <a:lstStyle/>
          <a:p>
            <a:r>
              <a:rPr lang="en-US" altLang="zh-TW" sz="2800" b="1" dirty="0">
                <a:solidFill>
                  <a:srgbClr val="C00000"/>
                </a:solidFill>
                <a:cs typeface="Times New Roman" panose="02020603050405020304" pitchFamily="18" charset="0"/>
              </a:rPr>
              <a:t>How to improve the </a:t>
            </a:r>
            <a:r>
              <a:rPr lang="en-US" altLang="zh-TW" sz="2800" b="1" dirty="0" smtClean="0">
                <a:solidFill>
                  <a:srgbClr val="C00000"/>
                </a:solidFill>
                <a:cs typeface="Times New Roman" panose="02020603050405020304" pitchFamily="18" charset="0"/>
              </a:rPr>
              <a:t>efficiency </a:t>
            </a:r>
            <a:r>
              <a:rPr lang="en-US" altLang="zh-TW" sz="2800" b="1" dirty="0">
                <a:solidFill>
                  <a:srgbClr val="C00000"/>
                </a:solidFill>
                <a:cs typeface="Times New Roman" panose="02020603050405020304" pitchFamily="18" charset="0"/>
              </a:rPr>
              <a:t>of the Monte Carlo </a:t>
            </a:r>
            <a:r>
              <a:rPr lang="en-US" altLang="zh-TW" sz="2800" b="1" dirty="0" smtClean="0">
                <a:solidFill>
                  <a:srgbClr val="C00000"/>
                </a:solidFill>
                <a:cs typeface="Times New Roman" panose="02020603050405020304" pitchFamily="18" charset="0"/>
              </a:rPr>
              <a:t>method?</a:t>
            </a:r>
            <a:endParaRPr lang="zh-TW" altLang="en-US" sz="2800" dirty="0">
              <a:solidFill>
                <a:srgbClr val="C00000"/>
              </a:solidFill>
              <a:cs typeface="Times New Roman" panose="02020603050405020304" pitchFamily="18" charset="0"/>
            </a:endParaRPr>
          </a:p>
        </p:txBody>
      </p:sp>
      <p:sp>
        <p:nvSpPr>
          <p:cNvPr id="8" name="文字方塊 7">
            <a:extLst>
              <a:ext uri="{FF2B5EF4-FFF2-40B4-BE49-F238E27FC236}">
                <a16:creationId xmlns:a16="http://schemas.microsoft.com/office/drawing/2014/main" id="{449A5387-237F-BB05-C2E5-F75B4145E18C}"/>
              </a:ext>
            </a:extLst>
          </p:cNvPr>
          <p:cNvSpPr txBox="1"/>
          <p:nvPr/>
        </p:nvSpPr>
        <p:spPr>
          <a:xfrm>
            <a:off x="397383" y="1606249"/>
            <a:ext cx="11766042" cy="892552"/>
          </a:xfrm>
          <a:prstGeom prst="rect">
            <a:avLst/>
          </a:prstGeom>
          <a:noFill/>
        </p:spPr>
        <p:txBody>
          <a:bodyPr wrap="square">
            <a:spAutoFit/>
          </a:bodyPr>
          <a:lstStyle/>
          <a:p>
            <a:r>
              <a:rPr lang="en-US" altLang="zh-TW" sz="2400" b="1" dirty="0">
                <a:cs typeface="Times New Roman" panose="02020603050405020304" pitchFamily="18" charset="0"/>
              </a:rPr>
              <a:t>Accelerating the Least-Squares Monte Carlo Method with </a:t>
            </a:r>
            <a:r>
              <a:rPr lang="en-US" altLang="zh-TW" sz="2800" b="1" dirty="0">
                <a:solidFill>
                  <a:srgbClr val="0070C0"/>
                </a:solidFill>
                <a:effectLst>
                  <a:outerShdw blurRad="38100" dist="38100" dir="2700000" algn="tl">
                    <a:srgbClr val="000000">
                      <a:alpha val="43137"/>
                    </a:srgbClr>
                  </a:outerShdw>
                </a:effectLst>
                <a:cs typeface="Times New Roman" panose="02020603050405020304" pitchFamily="18" charset="0"/>
              </a:rPr>
              <a:t>Parallel Computing</a:t>
            </a:r>
          </a:p>
          <a:p>
            <a:endParaRPr lang="en-US" altLang="zh-TW" sz="2400" b="1" dirty="0" smtClean="0">
              <a:cs typeface="Times New Roman" panose="02020603050405020304" pitchFamily="18" charset="0"/>
            </a:endParaRPr>
          </a:p>
        </p:txBody>
      </p:sp>
      <p:grpSp>
        <p:nvGrpSpPr>
          <p:cNvPr id="10" name="群組 9"/>
          <p:cNvGrpSpPr/>
          <p:nvPr/>
        </p:nvGrpSpPr>
        <p:grpSpPr>
          <a:xfrm>
            <a:off x="-19050" y="3082084"/>
            <a:ext cx="7350359" cy="3639393"/>
            <a:chOff x="0" y="3064661"/>
            <a:chExt cx="7350359" cy="3639393"/>
          </a:xfrm>
        </p:grpSpPr>
        <p:pic>
          <p:nvPicPr>
            <p:cNvPr id="5" name="圖片 4"/>
            <p:cNvPicPr>
              <a:picLocks noChangeAspect="1"/>
            </p:cNvPicPr>
            <p:nvPr/>
          </p:nvPicPr>
          <p:blipFill>
            <a:blip r:embed="rId4"/>
            <a:stretch>
              <a:fillRect/>
            </a:stretch>
          </p:blipFill>
          <p:spPr>
            <a:xfrm>
              <a:off x="108835" y="3064661"/>
              <a:ext cx="7241524" cy="3639393"/>
            </a:xfrm>
            <a:prstGeom prst="rect">
              <a:avLst/>
            </a:prstGeom>
          </p:spPr>
        </p:pic>
        <p:sp>
          <p:nvSpPr>
            <p:cNvPr id="9" name="文字方塊 8"/>
            <p:cNvSpPr txBox="1"/>
            <p:nvPr/>
          </p:nvSpPr>
          <p:spPr>
            <a:xfrm>
              <a:off x="0" y="3082761"/>
              <a:ext cx="1038225" cy="374813"/>
            </a:xfrm>
            <a:prstGeom prst="rect">
              <a:avLst/>
            </a:prstGeom>
            <a:solidFill>
              <a:schemeClr val="bg1"/>
            </a:solidFill>
          </p:spPr>
          <p:txBody>
            <a:bodyPr wrap="square" rtlCol="0">
              <a:spAutoFit/>
            </a:bodyPr>
            <a:lstStyle/>
            <a:p>
              <a:endParaRPr lang="zh-TW" altLang="en-US"/>
            </a:p>
          </p:txBody>
        </p:sp>
      </p:grpSp>
      <p:sp>
        <p:nvSpPr>
          <p:cNvPr id="6" name="文字方塊 5"/>
          <p:cNvSpPr txBox="1"/>
          <p:nvPr/>
        </p:nvSpPr>
        <p:spPr>
          <a:xfrm>
            <a:off x="7153275" y="4007797"/>
            <a:ext cx="4895850" cy="1198007"/>
          </a:xfrm>
          <a:prstGeom prst="rect">
            <a:avLst/>
          </a:prstGeom>
          <a:noFill/>
        </p:spPr>
        <p:txBody>
          <a:bodyPr wrap="square" rtlCol="0">
            <a:spAutoFit/>
          </a:bodyPr>
          <a:lstStyle/>
          <a:p>
            <a:pPr algn="just"/>
            <a:r>
              <a:rPr lang="en-US" altLang="zh-TW" dirty="0" smtClean="0"/>
              <a:t>Fig.  5 This </a:t>
            </a:r>
            <a:r>
              <a:rPr lang="en-US" altLang="zh-TW" dirty="0"/>
              <a:t>thesis accelerates the popular least-squares Monte Carlo method (LSM) in finance with parallel computing. Several processes are created to solve LSM.</a:t>
            </a:r>
            <a:endParaRPr lang="zh-TW" altLang="en-US" dirty="0"/>
          </a:p>
        </p:txBody>
      </p:sp>
      <p:sp>
        <p:nvSpPr>
          <p:cNvPr id="11" name="文字方塊 10"/>
          <p:cNvSpPr txBox="1"/>
          <p:nvPr/>
        </p:nvSpPr>
        <p:spPr>
          <a:xfrm>
            <a:off x="397383" y="1092487"/>
            <a:ext cx="1750223" cy="461665"/>
          </a:xfrm>
          <a:prstGeom prst="rect">
            <a:avLst/>
          </a:prstGeom>
          <a:noFill/>
        </p:spPr>
        <p:txBody>
          <a:bodyPr wrap="none" rtlCol="0">
            <a:spAutoFit/>
          </a:bodyPr>
          <a:lstStyle/>
          <a:p>
            <a:r>
              <a:rPr lang="en-US" altLang="zh-TW" sz="2400" b="1" dirty="0" smtClean="0"/>
              <a:t>For example</a:t>
            </a:r>
            <a:endParaRPr lang="zh-TW" altLang="en-US" sz="2400" b="1" dirty="0"/>
          </a:p>
        </p:txBody>
      </p:sp>
      <p:sp>
        <p:nvSpPr>
          <p:cNvPr id="12" name="文字方塊 11"/>
          <p:cNvSpPr txBox="1"/>
          <p:nvPr/>
        </p:nvSpPr>
        <p:spPr>
          <a:xfrm>
            <a:off x="7276479" y="5554436"/>
            <a:ext cx="4439891" cy="577081"/>
          </a:xfrm>
          <a:prstGeom prst="rect">
            <a:avLst/>
          </a:prstGeom>
          <a:noFill/>
        </p:spPr>
        <p:txBody>
          <a:bodyPr wrap="square" rtlCol="0">
            <a:spAutoFit/>
          </a:bodyPr>
          <a:lstStyle/>
          <a:p>
            <a:r>
              <a:rPr lang="en-US" altLang="zh-TW" sz="1050"/>
              <a:t>Chen, C. W., Huang, K. L., &amp; Lyuu, Y. D. (2015). Accelerating the least-square Monte Carlo method with parallel computing. The Journal of Supercomputing, 71(9), 3593-3608.</a:t>
            </a:r>
            <a:endParaRPr lang="zh-TW" altLang="en-US" sz="1050" dirty="0"/>
          </a:p>
        </p:txBody>
      </p:sp>
    </p:spTree>
    <p:extLst>
      <p:ext uri="{BB962C8B-B14F-4D97-AF65-F5344CB8AC3E}">
        <p14:creationId xmlns:p14="http://schemas.microsoft.com/office/powerpoint/2010/main" val="407143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2063291" y="700679"/>
            <a:ext cx="7995109" cy="5275034"/>
          </a:xfrm>
          <a:prstGeom prst="rect">
            <a:avLst/>
          </a:prstGeom>
        </p:spPr>
      </p:pic>
      <p:sp>
        <p:nvSpPr>
          <p:cNvPr id="4" name="文字方塊 3"/>
          <p:cNvSpPr txBox="1"/>
          <p:nvPr/>
        </p:nvSpPr>
        <p:spPr>
          <a:xfrm>
            <a:off x="5373798" y="4289196"/>
            <a:ext cx="1552028" cy="830997"/>
          </a:xfrm>
          <a:prstGeom prst="rect">
            <a:avLst/>
          </a:prstGeom>
          <a:noFill/>
        </p:spPr>
        <p:txBody>
          <a:bodyPr wrap="none" rtlCol="0">
            <a:spAutoFit/>
          </a:bodyPr>
          <a:lstStyle/>
          <a:p>
            <a:r>
              <a:rPr lang="en-US" altLang="zh-TW" sz="4800" dirty="0" smtClean="0">
                <a:latin typeface="Times New Roman" panose="02020603050405020304" pitchFamily="18" charset="0"/>
                <a:cs typeface="Times New Roman" panose="02020603050405020304" pitchFamily="18" charset="0"/>
              </a:rPr>
              <a:t>Q&amp;A</a:t>
            </a:r>
            <a:endParaRPr lang="zh-TW" altLang="en-US" sz="4800" dirty="0">
              <a:latin typeface="Times New Roman" panose="02020603050405020304" pitchFamily="18" charset="0"/>
              <a:cs typeface="Times New Roman" panose="02020603050405020304" pitchFamily="18" charset="0"/>
            </a:endParaRPr>
          </a:p>
        </p:txBody>
      </p:sp>
      <p:sp>
        <p:nvSpPr>
          <p:cNvPr id="5" name="投影片編號版面配置區 3">
            <a:extLst>
              <a:ext uri="{FF2B5EF4-FFF2-40B4-BE49-F238E27FC236}">
                <a16:creationId xmlns:a16="http://schemas.microsoft.com/office/drawing/2014/main" id="{A02ECDBC-719E-47DF-8B63-B7DC8DCD822D}"/>
              </a:ext>
            </a:extLst>
          </p:cNvPr>
          <p:cNvSpPr>
            <a:spLocks noGrp="1"/>
          </p:cNvSpPr>
          <p:nvPr>
            <p:ph type="sldNum" sz="quarter" idx="12"/>
          </p:nvPr>
        </p:nvSpPr>
        <p:spPr>
          <a:xfrm>
            <a:off x="9033470" y="630051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06148-D922-45D1-AB22-49FCCC32EA9B}" type="slidenum">
              <a:rPr kumimoji="0" lang="zh-TW" altLang="en-US" sz="24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24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783923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VIRTUAL OPTIC LA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RTUAL OPTIC LAB" id="{CFABB5EE-7623-41E5-8497-B5821B334B25}" vid="{10B003DE-549B-4524-B182-EAA6CD0948E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973</Words>
  <Application>Microsoft Office PowerPoint</Application>
  <PresentationFormat>寬螢幕</PresentationFormat>
  <Paragraphs>108</Paragraphs>
  <Slides>11</Slides>
  <Notes>3</Notes>
  <HiddenSlides>2</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11</vt:i4>
      </vt:variant>
    </vt:vector>
  </HeadingPairs>
  <TitlesOfParts>
    <vt:vector size="25" baseType="lpstr">
      <vt:lpstr>HanWangZonYi</vt:lpstr>
      <vt:lpstr>inherit</vt:lpstr>
      <vt:lpstr>KaTeX_Math</vt:lpstr>
      <vt:lpstr>微軟正黑體</vt:lpstr>
      <vt:lpstr>新細明體</vt:lpstr>
      <vt:lpstr>標楷體</vt:lpstr>
      <vt:lpstr>Arial</vt:lpstr>
      <vt:lpstr>Arial</vt:lpstr>
      <vt:lpstr>Calibri</vt:lpstr>
      <vt:lpstr>Calibri Light</vt:lpstr>
      <vt:lpstr>Cambria Math</vt:lpstr>
      <vt:lpstr>Times New Roman</vt:lpstr>
      <vt:lpstr>Wingdings</vt:lpstr>
      <vt:lpstr>1_VIRTUAL OPTIC LAB</vt:lpstr>
      <vt:lpstr>Simulation of Light Scattering and Propagation  HW.9 Presentation Group6  2022/12/05</vt:lpstr>
      <vt:lpstr>Outline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TIEN YU WU</dc:creator>
  <cp:lastModifiedBy>TIEN YU WU</cp:lastModifiedBy>
  <cp:revision>126</cp:revision>
  <dcterms:created xsi:type="dcterms:W3CDTF">2022-03-10T14:23:08Z</dcterms:created>
  <dcterms:modified xsi:type="dcterms:W3CDTF">2022-12-03T03:31:58Z</dcterms:modified>
</cp:coreProperties>
</file>