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7" r:id="rId2"/>
    <p:sldId id="326" r:id="rId3"/>
    <p:sldId id="353" r:id="rId4"/>
    <p:sldId id="327" r:id="rId5"/>
    <p:sldId id="356" r:id="rId6"/>
    <p:sldId id="361" r:id="rId7"/>
    <p:sldId id="362" r:id="rId8"/>
    <p:sldId id="358" r:id="rId9"/>
    <p:sldId id="359" r:id="rId10"/>
    <p:sldId id="360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26"/>
            <p14:sldId id="353"/>
            <p14:sldId id="327"/>
            <p14:sldId id="356"/>
            <p14:sldId id="361"/>
            <p14:sldId id="362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 userDrawn="1">
          <p15:clr>
            <a:srgbClr val="A4A3A4"/>
          </p15:clr>
        </p15:guide>
        <p15:guide id="4" orient="horz" pos="2663" userDrawn="1">
          <p15:clr>
            <a:srgbClr val="A4A3A4"/>
          </p15:clr>
        </p15:guide>
        <p15:guide id="5" pos="612" userDrawn="1">
          <p15:clr>
            <a:srgbClr val="A4A3A4"/>
          </p15:clr>
        </p15:guide>
        <p15:guide id="6" pos="3107" userDrawn="1">
          <p15:clr>
            <a:srgbClr val="A4A3A4"/>
          </p15:clr>
        </p15:guide>
        <p15:guide id="7" orient="horz" pos="5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C50"/>
    <a:srgbClr val="E4EAE9"/>
    <a:srgbClr val="010732"/>
    <a:srgbClr val="FFFFFF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033" autoAdjust="0"/>
  </p:normalViewPr>
  <p:slideViewPr>
    <p:cSldViewPr>
      <p:cViewPr varScale="1">
        <p:scale>
          <a:sx n="97" d="100"/>
          <a:sy n="97" d="100"/>
        </p:scale>
        <p:origin x="885" y="52"/>
      </p:cViewPr>
      <p:guideLst>
        <p:guide orient="horz" pos="1620"/>
        <p:guide pos="2880"/>
        <p:guide orient="horz" pos="1938"/>
        <p:guide orient="horz" pos="2663"/>
        <p:guide pos="612"/>
        <p:guide pos="3107"/>
        <p:guide orient="horz"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hyperlink" Target="https://drive.google.com/file/d/1PABGCIZB0y8m2zV55529anNohM_ZwYNd/view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drive.google.com/file/d/1CZZAt2-NkVQO05AscekfJ8WvyKxmIMWA/view?usp=sharing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1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411760" y="2036877"/>
            <a:ext cx="6408712" cy="487898"/>
          </a:xfrm>
        </p:spPr>
        <p:txBody>
          <a:bodyPr>
            <a:normAutofit fontScale="47500" lnSpcReduction="20000"/>
          </a:bodyPr>
          <a:lstStyle/>
          <a:p>
            <a:r>
              <a:rPr lang="ru-RU" sz="3800" dirty="0">
                <a:latin typeface="Montserrat" panose="00000500000000000000" pitchFamily="50" charset="-52"/>
              </a:rPr>
              <a:t>Задача 06</a:t>
            </a:r>
            <a:br>
              <a:rPr lang="ru-RU" dirty="0">
                <a:latin typeface="Montserrat" panose="00000500000000000000" pitchFamily="50" charset="-52"/>
              </a:rPr>
            </a:b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2411760" y="1059879"/>
            <a:ext cx="4752528" cy="71978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anose="00000500000000000000" pitchFamily="50" charset="-52"/>
              </a:rPr>
              <a:t>Ляп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415453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2" name="Рисунок 1">
            <a:hlinkClick r:id="rId5"/>
            <a:extLst>
              <a:ext uri="{FF2B5EF4-FFF2-40B4-BE49-F238E27FC236}">
                <a16:creationId xmlns:a16="http://schemas.microsoft.com/office/drawing/2014/main" id="{6E93D8DF-4731-2B3F-5C92-23ADA57F38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0" y="1779662"/>
            <a:ext cx="750233" cy="615577"/>
          </a:xfrm>
          <a:prstGeom prst="rect">
            <a:avLst/>
          </a:prstGeom>
        </p:spPr>
      </p:pic>
      <p:pic>
        <p:nvPicPr>
          <p:cNvPr id="3" name="Рисунок 2">
            <a:hlinkClick r:id="rId7"/>
            <a:extLst>
              <a:ext uri="{FF2B5EF4-FFF2-40B4-BE49-F238E27FC236}">
                <a16:creationId xmlns:a16="http://schemas.microsoft.com/office/drawing/2014/main" id="{150656A2-4DCC-E1CB-6E01-514CAFE53E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" y="2524775"/>
            <a:ext cx="1527235" cy="399550"/>
          </a:xfrm>
          <a:prstGeom prst="rect">
            <a:avLst/>
          </a:prstGeom>
        </p:spPr>
      </p:pic>
      <p:sp>
        <p:nvSpPr>
          <p:cNvPr id="4" name="Подзаголовок 7">
            <a:extLst>
              <a:ext uri="{FF2B5EF4-FFF2-40B4-BE49-F238E27FC236}">
                <a16:creationId xmlns:a16="http://schemas.microsoft.com/office/drawing/2014/main" id="{F7E27615-AF2C-4546-B28F-FDB2D6AD9F62}"/>
              </a:ext>
            </a:extLst>
          </p:cNvPr>
          <p:cNvSpPr txBox="1">
            <a:spLocks/>
          </p:cNvSpPr>
          <p:nvPr/>
        </p:nvSpPr>
        <p:spPr>
          <a:xfrm>
            <a:off x="2411760" y="2452767"/>
            <a:ext cx="6408712" cy="1559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500" dirty="0">
                <a:latin typeface="Montserrat" panose="00000500000000000000" pitchFamily="50" charset="-52"/>
              </a:rPr>
              <a:t>Сервис для расчета рыночной стоимости</a:t>
            </a:r>
          </a:p>
          <a:p>
            <a:r>
              <a:rPr lang="ru-RU" sz="3500" dirty="0">
                <a:latin typeface="Montserrat" panose="00000500000000000000" pitchFamily="50" charset="-52"/>
              </a:rPr>
              <a:t>жилой недвижимости города Москвы</a:t>
            </a:r>
          </a:p>
          <a:p>
            <a:br>
              <a:rPr lang="ru-RU" dirty="0">
                <a:latin typeface="Montserrat" panose="00000500000000000000" pitchFamily="50" charset="-52"/>
              </a:rPr>
            </a:br>
            <a:endParaRPr lang="ru-RU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76227" y="199589"/>
            <a:ext cx="1415453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C29FCA17-B37E-D0E7-8611-F609A52C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3728" y="411510"/>
            <a:ext cx="4752528" cy="71978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67DD19B5-DBAD-CA6A-36E4-F4C630A57BB0}"/>
              </a:ext>
            </a:extLst>
          </p:cNvPr>
          <p:cNvSpPr txBox="1">
            <a:spLocks/>
          </p:cNvSpPr>
          <p:nvPr/>
        </p:nvSpPr>
        <p:spPr>
          <a:xfrm>
            <a:off x="5350013" y="1707655"/>
            <a:ext cx="3470459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rgbClr val="E4EAE9"/>
                </a:solidFill>
                <a:latin typeface="+mj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>
              <a:latin typeface="Montserrat" panose="00000500000000000000" pitchFamily="2" charset="-52"/>
            </a:endParaRP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В полученном файле пользователь может просмотреть список найденных квартир-аналогов с их точными параметрами и стоимостью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75AE04-671B-B5C5-FD3B-E7CAA3D5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39" y="1707654"/>
            <a:ext cx="4310385" cy="2564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86E8A-B444-C356-D127-0817BC9D8D90}"/>
              </a:ext>
            </a:extLst>
          </p:cNvPr>
          <p:cNvSpPr txBox="1"/>
          <p:nvPr/>
        </p:nvSpPr>
        <p:spPr>
          <a:xfrm>
            <a:off x="8399663" y="4649047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27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7B324E3-0D0C-4C93-AC43-BDB478460416}"/>
              </a:ext>
            </a:extLst>
          </p:cNvPr>
          <p:cNvSpPr/>
          <p:nvPr/>
        </p:nvSpPr>
        <p:spPr>
          <a:xfrm>
            <a:off x="7195320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F6922210-609E-4CE9-AE15-0A8A6CAB3319}"/>
              </a:ext>
            </a:extLst>
          </p:cNvPr>
          <p:cNvSpPr/>
          <p:nvPr/>
        </p:nvSpPr>
        <p:spPr>
          <a:xfrm>
            <a:off x="7260798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D15D011-3C78-4017-BC5D-254256E590A1}"/>
              </a:ext>
            </a:extLst>
          </p:cNvPr>
          <p:cNvSpPr/>
          <p:nvPr/>
        </p:nvSpPr>
        <p:spPr>
          <a:xfrm>
            <a:off x="5561158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45A680D-A18A-4F57-843D-66A8EDD272DF}"/>
              </a:ext>
            </a:extLst>
          </p:cNvPr>
          <p:cNvSpPr/>
          <p:nvPr/>
        </p:nvSpPr>
        <p:spPr>
          <a:xfrm>
            <a:off x="5626636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5BCD84-5B48-4F61-8A89-A054281B17BE}"/>
              </a:ext>
            </a:extLst>
          </p:cNvPr>
          <p:cNvSpPr/>
          <p:nvPr/>
        </p:nvSpPr>
        <p:spPr>
          <a:xfrm>
            <a:off x="392070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819CA93-27C0-4D09-B87B-4C5F16D44E29}"/>
              </a:ext>
            </a:extLst>
          </p:cNvPr>
          <p:cNvSpPr/>
          <p:nvPr/>
        </p:nvSpPr>
        <p:spPr>
          <a:xfrm>
            <a:off x="398618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36CFDE-715D-49F2-99DD-29A548FE3E2B}"/>
              </a:ext>
            </a:extLst>
          </p:cNvPr>
          <p:cNvSpPr/>
          <p:nvPr/>
        </p:nvSpPr>
        <p:spPr>
          <a:xfrm>
            <a:off x="2298102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2363580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65393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71941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Ляп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B0CA47-362A-C5A3-A9F5-DDDA273A8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73"/>
          <a:stretch>
            <a:fillRect/>
          </a:stretch>
        </p:blipFill>
        <p:spPr>
          <a:xfrm>
            <a:off x="812800" y="1563688"/>
            <a:ext cx="1079500" cy="108108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6EF221-6C48-6597-B46B-0754BFF23F3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73"/>
          <a:stretch>
            <a:fillRect/>
          </a:stretch>
        </p:blipFill>
        <p:spPr>
          <a:xfrm>
            <a:off x="2457450" y="1563688"/>
            <a:ext cx="1079500" cy="108108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3C7228-2E99-5249-296A-3338ECB1E93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73"/>
          <a:stretch>
            <a:fillRect/>
          </a:stretch>
        </p:blipFill>
        <p:spPr>
          <a:xfrm>
            <a:off x="4079875" y="1563688"/>
            <a:ext cx="1079500" cy="1081087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B9DE91F-748F-36F9-69B5-2D7553C4D9A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r="805"/>
          <a:stretch>
            <a:fillRect/>
          </a:stretch>
        </p:blipFill>
        <p:spPr>
          <a:xfrm>
            <a:off x="5719763" y="1563688"/>
            <a:ext cx="1079500" cy="1081087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3799DDF-4AFE-7D56-4682-417AA6CC702F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r="2405"/>
          <a:stretch>
            <a:fillRect/>
          </a:stretch>
        </p:blipFill>
        <p:spPr>
          <a:xfrm>
            <a:off x="7354888" y="1563688"/>
            <a:ext cx="1079500" cy="1081087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719125" y="2859782"/>
            <a:ext cx="1267407" cy="334738"/>
          </a:xfrm>
        </p:spPr>
        <p:txBody>
          <a:bodyPr>
            <a:noAutofit/>
          </a:bodyPr>
          <a:lstStyle/>
          <a:p>
            <a:r>
              <a:rPr lang="ru-RU" sz="900" dirty="0">
                <a:latin typeface="Montserrat" panose="00000500000000000000" pitchFamily="50" charset="-52"/>
              </a:rPr>
              <a:t>Куншина Владислава</a:t>
            </a: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612141" y="3266528"/>
            <a:ext cx="1266825" cy="3853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Frontend-</a:t>
            </a:r>
            <a:r>
              <a:rPr lang="ru-RU" dirty="0">
                <a:latin typeface="Montserrat" panose="00000500000000000000" pitchFamily="50" charset="-52"/>
              </a:rPr>
              <a:t>разработчик</a:t>
            </a: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2363195" y="2859782"/>
            <a:ext cx="1267597" cy="242290"/>
          </a:xfrm>
        </p:spPr>
        <p:txBody>
          <a:bodyPr>
            <a:noAutofit/>
          </a:bodyPr>
          <a:lstStyle/>
          <a:p>
            <a:r>
              <a:rPr lang="ru-RU" sz="900" dirty="0" err="1">
                <a:latin typeface="Montserrat" panose="00000500000000000000" pitchFamily="50" charset="-52"/>
              </a:rPr>
              <a:t>Голунова</a:t>
            </a:r>
            <a:r>
              <a:rPr lang="ru-RU" sz="900" dirty="0">
                <a:latin typeface="Montserrat" panose="00000500000000000000" pitchFamily="50" charset="-52"/>
              </a:rPr>
              <a:t> Екатерина</a:t>
            </a: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3989533" y="2859782"/>
            <a:ext cx="1260130" cy="242290"/>
          </a:xfrm>
        </p:spPr>
        <p:txBody>
          <a:bodyPr>
            <a:noAutofit/>
          </a:bodyPr>
          <a:lstStyle/>
          <a:p>
            <a:r>
              <a:rPr lang="ru-RU" sz="900" dirty="0">
                <a:latin typeface="Montserrat" panose="00000500000000000000" pitchFamily="50" charset="-52"/>
              </a:rPr>
              <a:t>Клочкова Анастасия</a:t>
            </a:r>
          </a:p>
        </p:txBody>
      </p:sp>
      <p:sp>
        <p:nvSpPr>
          <p:cNvPr id="131" name="Текст 130"/>
          <p:cNvSpPr>
            <a:spLocks noGrp="1"/>
          </p:cNvSpPr>
          <p:nvPr>
            <p:ph type="body" sz="quarter" idx="40"/>
          </p:nvPr>
        </p:nvSpPr>
        <p:spPr>
          <a:xfrm>
            <a:off x="5628736" y="2859782"/>
            <a:ext cx="1262626" cy="242290"/>
          </a:xfrm>
        </p:spPr>
        <p:txBody>
          <a:bodyPr>
            <a:noAutofit/>
          </a:bodyPr>
          <a:lstStyle/>
          <a:p>
            <a:r>
              <a:rPr lang="ru-RU" sz="900" dirty="0" err="1">
                <a:latin typeface="Montserrat" panose="00000500000000000000" pitchFamily="50" charset="-52"/>
              </a:rPr>
              <a:t>Сапиева</a:t>
            </a: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 Элина</a:t>
            </a:r>
          </a:p>
        </p:txBody>
      </p:sp>
      <p:sp>
        <p:nvSpPr>
          <p:cNvPr id="132" name="Текст 131"/>
          <p:cNvSpPr>
            <a:spLocks noGrp="1"/>
          </p:cNvSpPr>
          <p:nvPr>
            <p:ph type="body" sz="quarter" idx="42"/>
          </p:nvPr>
        </p:nvSpPr>
        <p:spPr>
          <a:xfrm>
            <a:off x="7260508" y="2859782"/>
            <a:ext cx="1267407" cy="242290"/>
          </a:xfrm>
        </p:spPr>
        <p:txBody>
          <a:bodyPr>
            <a:noAutofit/>
          </a:bodyPr>
          <a:lstStyle/>
          <a:p>
            <a:r>
              <a:rPr lang="ru-RU" sz="900" dirty="0">
                <a:latin typeface="Montserrat" panose="00000500000000000000" pitchFamily="50" charset="-52"/>
              </a:rPr>
              <a:t>Гуськова </a:t>
            </a: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Юлия</a:t>
            </a: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612141" y="3613050"/>
            <a:ext cx="1266825" cy="25484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@l_kunshina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45"/>
          </p:nvPr>
        </p:nvSpPr>
        <p:spPr>
          <a:xfrm>
            <a:off x="611560" y="3904158"/>
            <a:ext cx="1513788" cy="254844"/>
          </a:xfrm>
        </p:spPr>
        <p:txBody>
          <a:bodyPr>
            <a:noAutofit/>
          </a:bodyPr>
          <a:lstStyle/>
          <a:p>
            <a:r>
              <a:rPr lang="ru-RU" sz="1000" dirty="0">
                <a:latin typeface="Montserrat" panose="00000500000000000000" pitchFamily="50" charset="-52"/>
              </a:rPr>
              <a:t>+7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911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886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09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21</a:t>
            </a: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2267744" y="3266528"/>
            <a:ext cx="1386226" cy="3853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Backend-</a:t>
            </a:r>
            <a:r>
              <a:rPr lang="ru-RU" dirty="0">
                <a:latin typeface="Montserrat" panose="00000500000000000000" pitchFamily="50" charset="-52"/>
              </a:rPr>
              <a:t>разработчик</a:t>
            </a: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2267744" y="3613050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@ctcthrn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7" name="Текст 136"/>
          <p:cNvSpPr>
            <a:spLocks noGrp="1"/>
          </p:cNvSpPr>
          <p:nvPr>
            <p:ph type="body" sz="quarter" idx="51"/>
          </p:nvPr>
        </p:nvSpPr>
        <p:spPr>
          <a:xfrm>
            <a:off x="2267743" y="3904158"/>
            <a:ext cx="1587485" cy="254844"/>
          </a:xfrm>
        </p:spPr>
        <p:txBody>
          <a:bodyPr>
            <a:noAutofit/>
          </a:bodyPr>
          <a:lstStyle/>
          <a:p>
            <a:r>
              <a:rPr lang="ru-RU" sz="1000" dirty="0">
                <a:latin typeface="Montserrat" panose="00000500000000000000" pitchFamily="50" charset="-52"/>
              </a:rPr>
              <a:t>+7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968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533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77</a:t>
            </a:r>
            <a:r>
              <a:rPr lang="en-US" sz="1000" dirty="0">
                <a:latin typeface="Montserrat" panose="00000500000000000000" pitchFamily="50" charset="-52"/>
              </a:rPr>
              <a:t> </a:t>
            </a:r>
            <a:r>
              <a:rPr lang="ru-RU" sz="1000" dirty="0">
                <a:latin typeface="Montserrat" panose="00000500000000000000" pitchFamily="50" charset="-52"/>
              </a:rPr>
              <a:t>65</a:t>
            </a: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2"/>
          </p:nvPr>
        </p:nvSpPr>
        <p:spPr>
          <a:xfrm>
            <a:off x="3851920" y="3266528"/>
            <a:ext cx="1266825" cy="38534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Аналитик баз данных</a:t>
            </a: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53"/>
          </p:nvPr>
        </p:nvSpPr>
        <p:spPr>
          <a:xfrm>
            <a:off x="3851920" y="3613050"/>
            <a:ext cx="1656184" cy="254844"/>
          </a:xfrm>
        </p:spPr>
        <p:txBody>
          <a:bodyPr>
            <a:no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@KlochkovaAM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0" name="Текст 139"/>
          <p:cNvSpPr>
            <a:spLocks noGrp="1"/>
          </p:cNvSpPr>
          <p:nvPr>
            <p:ph type="body" sz="quarter" idx="54"/>
          </p:nvPr>
        </p:nvSpPr>
        <p:spPr>
          <a:xfrm>
            <a:off x="3851920" y="3904158"/>
            <a:ext cx="1466570" cy="254844"/>
          </a:xfrm>
        </p:spPr>
        <p:txBody>
          <a:bodyPr>
            <a:noAutofit/>
          </a:bodyPr>
          <a:lstStyle/>
          <a:p>
            <a:r>
              <a:rPr lang="ru-RU" sz="1000" dirty="0">
                <a:latin typeface="Montserrat" panose="00000500000000000000" pitchFamily="50" charset="-52"/>
              </a:rPr>
              <a:t>+7 926 442 4043</a:t>
            </a:r>
          </a:p>
        </p:txBody>
      </p:sp>
      <p:sp>
        <p:nvSpPr>
          <p:cNvPr id="141" name="Текст 140"/>
          <p:cNvSpPr>
            <a:spLocks noGrp="1"/>
          </p:cNvSpPr>
          <p:nvPr>
            <p:ph type="body" sz="quarter" idx="55"/>
          </p:nvPr>
        </p:nvSpPr>
        <p:spPr>
          <a:xfrm>
            <a:off x="5508104" y="3266528"/>
            <a:ext cx="1450837" cy="385342"/>
          </a:xfrm>
        </p:spPr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Аналитик</a:t>
            </a:r>
          </a:p>
        </p:txBody>
      </p:sp>
      <p:sp>
        <p:nvSpPr>
          <p:cNvPr id="142" name="Текст 141"/>
          <p:cNvSpPr>
            <a:spLocks noGrp="1"/>
          </p:cNvSpPr>
          <p:nvPr>
            <p:ph type="body" sz="quarter" idx="56"/>
          </p:nvPr>
        </p:nvSpPr>
        <p:spPr>
          <a:xfrm>
            <a:off x="5508104" y="3613050"/>
            <a:ext cx="1450837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@eelinas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3" name="Текст 142"/>
          <p:cNvSpPr>
            <a:spLocks noGrp="1"/>
          </p:cNvSpPr>
          <p:nvPr>
            <p:ph type="body" sz="quarter" idx="57"/>
          </p:nvPr>
        </p:nvSpPr>
        <p:spPr>
          <a:xfrm>
            <a:off x="5508104" y="3904158"/>
            <a:ext cx="1450837" cy="254844"/>
          </a:xfrm>
        </p:spPr>
        <p:txBody>
          <a:bodyPr>
            <a:noAutofit/>
          </a:bodyPr>
          <a:lstStyle/>
          <a:p>
            <a:r>
              <a:rPr lang="ru-RU" sz="1000" dirty="0">
                <a:latin typeface="Montserrat" panose="00000500000000000000" pitchFamily="50" charset="-52"/>
              </a:rPr>
              <a:t>+7 918 701 0854</a:t>
            </a:r>
          </a:p>
        </p:txBody>
      </p:sp>
      <p:sp>
        <p:nvSpPr>
          <p:cNvPr id="144" name="Текст 143"/>
          <p:cNvSpPr>
            <a:spLocks noGrp="1"/>
          </p:cNvSpPr>
          <p:nvPr>
            <p:ph type="body" sz="quarter" idx="58"/>
          </p:nvPr>
        </p:nvSpPr>
        <p:spPr>
          <a:xfrm>
            <a:off x="7164288" y="3266528"/>
            <a:ext cx="1428815" cy="385342"/>
          </a:xfrm>
        </p:spPr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Дизайнер</a:t>
            </a:r>
          </a:p>
        </p:txBody>
      </p:sp>
      <p:sp>
        <p:nvSpPr>
          <p:cNvPr id="145" name="Текст 144"/>
          <p:cNvSpPr>
            <a:spLocks noGrp="1"/>
          </p:cNvSpPr>
          <p:nvPr>
            <p:ph type="body" sz="quarter" idx="59"/>
          </p:nvPr>
        </p:nvSpPr>
        <p:spPr>
          <a:xfrm>
            <a:off x="7164288" y="3613050"/>
            <a:ext cx="142881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@JGuskova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6" name="Текст 145"/>
          <p:cNvSpPr>
            <a:spLocks noGrp="1"/>
          </p:cNvSpPr>
          <p:nvPr>
            <p:ph type="body" sz="quarter" idx="60"/>
          </p:nvPr>
        </p:nvSpPr>
        <p:spPr>
          <a:xfrm>
            <a:off x="7164288" y="3904158"/>
            <a:ext cx="1428815" cy="25484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+7 917 597 4807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02A8CA-982D-5596-D255-B46E24FB30E4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Техническое задание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69" name="Подзаголовок 7">
            <a:extLst>
              <a:ext uri="{FF2B5EF4-FFF2-40B4-BE49-F238E27FC236}">
                <a16:creationId xmlns:a16="http://schemas.microsoft.com/office/drawing/2014/main" id="{203C3783-019D-4375-8630-901BC5169C94}"/>
              </a:ext>
            </a:extLst>
          </p:cNvPr>
          <p:cNvSpPr txBox="1">
            <a:spLocks/>
          </p:cNvSpPr>
          <p:nvPr/>
        </p:nvSpPr>
        <p:spPr>
          <a:xfrm>
            <a:off x="905238" y="1491630"/>
            <a:ext cx="7483185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500" dirty="0">
              <a:latin typeface="Montserrat" panose="00000500000000000000" pitchFamily="50" charset="-52"/>
            </a:endParaRPr>
          </a:p>
          <a:p>
            <a:br>
              <a:rPr lang="ru-RU" dirty="0">
                <a:latin typeface="Montserrat" panose="00000500000000000000" pitchFamily="50" charset="-52"/>
              </a:rPr>
            </a:b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70" name="Подзаголовок 7">
            <a:extLst>
              <a:ext uri="{FF2B5EF4-FFF2-40B4-BE49-F238E27FC236}">
                <a16:creationId xmlns:a16="http://schemas.microsoft.com/office/drawing/2014/main" id="{BE0730C7-AA95-8D55-2D4F-45F117552BF3}"/>
              </a:ext>
            </a:extLst>
          </p:cNvPr>
          <p:cNvSpPr txBox="1">
            <a:spLocks/>
          </p:cNvSpPr>
          <p:nvPr/>
        </p:nvSpPr>
        <p:spPr>
          <a:xfrm>
            <a:off x="276227" y="1519973"/>
            <a:ext cx="5735933" cy="3212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spcBef>
                <a:spcPts val="1200"/>
              </a:spcBef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600" dirty="0">
                <a:latin typeface="Montserrat" panose="00000500000000000000" pitchFamily="50" charset="-52"/>
              </a:rPr>
              <a:t>Разработать сервис поиска и определения рыночной стоимости недвижимости на основе заданных пользователем параметров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600" dirty="0">
                <a:latin typeface="Montserrat" panose="00000500000000000000" pitchFamily="50" charset="-52"/>
              </a:rPr>
              <a:t>Реализовать удобный вывод подобранных предложений на экран, сравнение аналогов 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600" dirty="0">
                <a:latin typeface="Montserrat" panose="00000500000000000000" pitchFamily="50" charset="-52"/>
              </a:rPr>
              <a:t>Разработать сайт с системой авторизации для различных типов пользователей</a:t>
            </a:r>
          </a:p>
          <a:p>
            <a:pPr>
              <a:spcBef>
                <a:spcPts val="1200"/>
              </a:spcBef>
            </a:pPr>
            <a:br>
              <a:rPr lang="ru-RU" sz="1600" dirty="0">
                <a:latin typeface="Montserrat" panose="00000500000000000000" pitchFamily="50" charset="-52"/>
              </a:rPr>
            </a:br>
            <a:endParaRPr lang="ru-RU" sz="1600" dirty="0">
              <a:latin typeface="Montserrat" panose="00000500000000000000" pitchFamily="50" charset="-52"/>
            </a:endParaRP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947C85C2-8F07-55FB-81D5-384BA8CA1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116" y="1635646"/>
            <a:ext cx="1975284" cy="19752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190DB35-D3EA-548C-394A-1A8B7C6C6057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50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2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Местоположение</a:t>
            </a: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Желаемые район и улица, где искать квартиру</a:t>
            </a: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39"/>
          </p:nvPr>
        </p:nvSpPr>
        <p:spPr>
          <a:xfrm>
            <a:off x="1390638" y="2493402"/>
            <a:ext cx="2893330" cy="302817"/>
          </a:xfrm>
        </p:spPr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Количество комнат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Желаемое количество жилых комнат в квартире</a:t>
            </a:r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Сегмент</a:t>
            </a:r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Квартира в новостройке или в доме старого жилого фонда</a:t>
            </a:r>
          </a:p>
        </p:txBody>
      </p:sp>
      <p:sp>
        <p:nvSpPr>
          <p:cNvPr id="35" name="Текст 3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Этажность дома</a:t>
            </a: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Желаемое количество этажей в доме</a:t>
            </a:r>
          </a:p>
        </p:txBody>
      </p:sp>
      <p:sp>
        <p:nvSpPr>
          <p:cNvPr id="37" name="Текст 3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Материал стен</a:t>
            </a:r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Желаемый материал стен в доме (кирпич, панель, монолит)</a:t>
            </a:r>
          </a:p>
        </p:txBody>
      </p:sp>
      <p:sp>
        <p:nvSpPr>
          <p:cNvPr id="39" name="Текст 38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Желаемый этаж</a:t>
            </a: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Предпочтительный этаж расположения квартиры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F3D05-09D8-E32D-7C8B-C8D5AE201356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4</a:t>
            </a:r>
          </a:p>
        </p:txBody>
      </p:sp>
      <p:sp>
        <p:nvSpPr>
          <p:cNvPr id="4" name="Заголовок 27">
            <a:extLst>
              <a:ext uri="{FF2B5EF4-FFF2-40B4-BE49-F238E27FC236}">
                <a16:creationId xmlns:a16="http://schemas.microsoft.com/office/drawing/2014/main" id="{D47F7E4E-5DFF-FE12-91CA-C9396B503A06}"/>
              </a:ext>
            </a:extLst>
          </p:cNvPr>
          <p:cNvSpPr txBox="1">
            <a:spLocks/>
          </p:cNvSpPr>
          <p:nvPr/>
        </p:nvSpPr>
        <p:spPr>
          <a:xfrm>
            <a:off x="1907704" y="418654"/>
            <a:ext cx="5184576" cy="7849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E4EAE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Montserrat" panose="00000500000000000000" pitchFamily="50" charset="-52"/>
              </a:rPr>
              <a:t>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343617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28">
            <a:extLst>
              <a:ext uri="{FF2B5EF4-FFF2-40B4-BE49-F238E27FC236}">
                <a16:creationId xmlns:a16="http://schemas.microsoft.com/office/drawing/2014/main" id="{DA962A35-7F68-F6BF-B490-607B6E7532DC}"/>
              </a:ext>
            </a:extLst>
          </p:cNvPr>
          <p:cNvSpPr txBox="1">
            <a:spLocks/>
          </p:cNvSpPr>
          <p:nvPr/>
        </p:nvSpPr>
        <p:spPr>
          <a:xfrm>
            <a:off x="1405156" y="1290414"/>
            <a:ext cx="2239509" cy="317721"/>
          </a:xfrm>
          <a:prstGeom prst="rect">
            <a:avLst/>
          </a:prstGeom>
        </p:spPr>
        <p:txBody>
          <a:bodyPr/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D0C50"/>
                </a:solidFill>
                <a:latin typeface="Montserrat" panose="00000500000000000000" pitchFamily="50" charset="-52"/>
              </a:rPr>
              <a:t>Площадь</a:t>
            </a:r>
          </a:p>
        </p:txBody>
      </p:sp>
      <p:sp>
        <p:nvSpPr>
          <p:cNvPr id="35" name="Текст 29">
            <a:extLst>
              <a:ext uri="{FF2B5EF4-FFF2-40B4-BE49-F238E27FC236}">
                <a16:creationId xmlns:a16="http://schemas.microsoft.com/office/drawing/2014/main" id="{656AAEDE-37C0-391D-EA02-4F9F3D9F2CC3}"/>
              </a:ext>
            </a:extLst>
          </p:cNvPr>
          <p:cNvSpPr txBox="1">
            <a:spLocks/>
          </p:cNvSpPr>
          <p:nvPr/>
        </p:nvSpPr>
        <p:spPr>
          <a:xfrm>
            <a:off x="1405157" y="1716123"/>
            <a:ext cx="2239508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>
                <a:latin typeface="Montserrat" panose="00000500000000000000" pitchFamily="50" charset="-52"/>
              </a:rPr>
              <a:t>Желаемая полная площадь квартры </a:t>
            </a:r>
            <a:endParaRPr lang="ru-RU" sz="1100" dirty="0">
              <a:latin typeface="Montserrat" panose="00000500000000000000" pitchFamily="50" charset="-52"/>
            </a:endParaRP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F8216C4-FE7F-F345-AE90-E2B3CEC1FBA2}"/>
              </a:ext>
            </a:extLst>
          </p:cNvPr>
          <p:cNvSpPr txBox="1">
            <a:spLocks/>
          </p:cNvSpPr>
          <p:nvPr/>
        </p:nvSpPr>
        <p:spPr>
          <a:xfrm>
            <a:off x="1390638" y="2493402"/>
            <a:ext cx="2254027" cy="302817"/>
          </a:xfrm>
          <a:prstGeom prst="rect">
            <a:avLst/>
          </a:prstGeom>
        </p:spPr>
        <p:txBody>
          <a:bodyPr/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FD0C50"/>
                </a:solidFill>
                <a:latin typeface="Montserrat" panose="00000500000000000000" pitchFamily="50" charset="-52"/>
              </a:rPr>
              <a:t>Площадь кухни</a:t>
            </a:r>
            <a:endParaRPr lang="ru-RU" dirty="0">
              <a:solidFill>
                <a:srgbClr val="FD0C50"/>
              </a:solidFill>
              <a:latin typeface="Montserrat" panose="00000500000000000000" pitchFamily="50" charset="-52"/>
            </a:endParaRPr>
          </a:p>
        </p:txBody>
      </p:sp>
      <p:sp>
        <p:nvSpPr>
          <p:cNvPr id="37" name="Текст 31">
            <a:extLst>
              <a:ext uri="{FF2B5EF4-FFF2-40B4-BE49-F238E27FC236}">
                <a16:creationId xmlns:a16="http://schemas.microsoft.com/office/drawing/2014/main" id="{9CB07842-BA0B-CDEF-872B-5D5E56552E72}"/>
              </a:ext>
            </a:extLst>
          </p:cNvPr>
          <p:cNvSpPr txBox="1">
            <a:spLocks/>
          </p:cNvSpPr>
          <p:nvPr/>
        </p:nvSpPr>
        <p:spPr>
          <a:xfrm>
            <a:off x="1390638" y="2904207"/>
            <a:ext cx="2254027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>
                <a:latin typeface="Montserrat" panose="00000500000000000000" pitchFamily="50" charset="-52"/>
              </a:rPr>
              <a:t>Желаемая площадь кохни</a:t>
            </a:r>
            <a:endParaRPr lang="ru-RU" sz="1100" dirty="0">
              <a:latin typeface="Montserrat" panose="00000500000000000000" pitchFamily="50" charset="-52"/>
            </a:endParaRPr>
          </a:p>
        </p:txBody>
      </p:sp>
      <p:sp>
        <p:nvSpPr>
          <p:cNvPr id="38" name="Текст 32">
            <a:extLst>
              <a:ext uri="{FF2B5EF4-FFF2-40B4-BE49-F238E27FC236}">
                <a16:creationId xmlns:a16="http://schemas.microsoft.com/office/drawing/2014/main" id="{3F633D63-3D96-B3D4-F266-EF65D228F33E}"/>
              </a:ext>
            </a:extLst>
          </p:cNvPr>
          <p:cNvSpPr txBox="1">
            <a:spLocks/>
          </p:cNvSpPr>
          <p:nvPr/>
        </p:nvSpPr>
        <p:spPr>
          <a:xfrm>
            <a:off x="1390638" y="3681486"/>
            <a:ext cx="2254027" cy="302935"/>
          </a:xfrm>
          <a:prstGeom prst="rect">
            <a:avLst/>
          </a:prstGeom>
        </p:spPr>
        <p:txBody>
          <a:bodyPr/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FD0C50"/>
                </a:solidFill>
                <a:latin typeface="Montserrat" panose="00000500000000000000" pitchFamily="50" charset="-52"/>
              </a:rPr>
              <a:t>Наличие балкона</a:t>
            </a:r>
            <a:endParaRPr lang="ru-RU" dirty="0">
              <a:solidFill>
                <a:srgbClr val="FD0C50"/>
              </a:solidFill>
              <a:latin typeface="Montserrat" panose="00000500000000000000" pitchFamily="50" charset="-52"/>
            </a:endParaRPr>
          </a:p>
        </p:txBody>
      </p:sp>
      <p:sp>
        <p:nvSpPr>
          <p:cNvPr id="39" name="Текст 33">
            <a:extLst>
              <a:ext uri="{FF2B5EF4-FFF2-40B4-BE49-F238E27FC236}">
                <a16:creationId xmlns:a16="http://schemas.microsoft.com/office/drawing/2014/main" id="{3F059C86-418F-0163-2BE8-76D2D502E55F}"/>
              </a:ext>
            </a:extLst>
          </p:cNvPr>
          <p:cNvSpPr txBox="1">
            <a:spLocks/>
          </p:cNvSpPr>
          <p:nvPr/>
        </p:nvSpPr>
        <p:spPr>
          <a:xfrm>
            <a:off x="1390638" y="4092291"/>
            <a:ext cx="2254027" cy="50405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Montserrat" panose="00000500000000000000" pitchFamily="50" charset="-52"/>
              </a:rPr>
              <a:t>Желаемое количество балконов/лоджий или их отсутствие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0" name="Текст 34">
            <a:extLst>
              <a:ext uri="{FF2B5EF4-FFF2-40B4-BE49-F238E27FC236}">
                <a16:creationId xmlns:a16="http://schemas.microsoft.com/office/drawing/2014/main" id="{602E0CF4-B1D4-F2F6-07B5-9E073060172F}"/>
              </a:ext>
            </a:extLst>
          </p:cNvPr>
          <p:cNvSpPr txBox="1">
            <a:spLocks/>
          </p:cNvSpPr>
          <p:nvPr/>
        </p:nvSpPr>
        <p:spPr>
          <a:xfrm>
            <a:off x="5378606" y="1290414"/>
            <a:ext cx="3369858" cy="317721"/>
          </a:xfrm>
          <a:prstGeom prst="rect">
            <a:avLst/>
          </a:prstGeom>
        </p:spPr>
        <p:txBody>
          <a:bodyPr/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FD0C50"/>
                </a:solidFill>
                <a:latin typeface="Montserrat" panose="00000500000000000000" pitchFamily="50" charset="-52"/>
              </a:rPr>
              <a:t>Удаленность от метро </a:t>
            </a:r>
            <a:endParaRPr lang="ru-RU" dirty="0">
              <a:solidFill>
                <a:srgbClr val="FD0C50"/>
              </a:solidFill>
              <a:latin typeface="Montserrat" panose="00000500000000000000" pitchFamily="50" charset="-52"/>
            </a:endParaRPr>
          </a:p>
        </p:txBody>
      </p:sp>
      <p:sp>
        <p:nvSpPr>
          <p:cNvPr id="41" name="Текст 35">
            <a:extLst>
              <a:ext uri="{FF2B5EF4-FFF2-40B4-BE49-F238E27FC236}">
                <a16:creationId xmlns:a16="http://schemas.microsoft.com/office/drawing/2014/main" id="{F30BB500-032D-D8B6-0349-10F423C14C37}"/>
              </a:ext>
            </a:extLst>
          </p:cNvPr>
          <p:cNvSpPr txBox="1">
            <a:spLocks/>
          </p:cNvSpPr>
          <p:nvPr/>
        </p:nvSpPr>
        <p:spPr>
          <a:xfrm>
            <a:off x="5378608" y="1716123"/>
            <a:ext cx="2239508" cy="50405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Montserrat" panose="00000500000000000000" pitchFamily="50" charset="-52"/>
              </a:rPr>
              <a:t>Желаемое время до метро в минутах при условии пешей доступности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2" name="Текст 36">
            <a:extLst>
              <a:ext uri="{FF2B5EF4-FFF2-40B4-BE49-F238E27FC236}">
                <a16:creationId xmlns:a16="http://schemas.microsoft.com/office/drawing/2014/main" id="{1F62D194-48D8-18A1-7995-FBAEF624599C}"/>
              </a:ext>
            </a:extLst>
          </p:cNvPr>
          <p:cNvSpPr txBox="1">
            <a:spLocks/>
          </p:cNvSpPr>
          <p:nvPr/>
        </p:nvSpPr>
        <p:spPr>
          <a:xfrm>
            <a:off x="5364088" y="2493402"/>
            <a:ext cx="3024336" cy="302817"/>
          </a:xfrm>
          <a:prstGeom prst="rect">
            <a:avLst/>
          </a:prstGeom>
        </p:spPr>
        <p:txBody>
          <a:bodyPr/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FD0C50"/>
                </a:solidFill>
                <a:latin typeface="Montserrat" panose="00000500000000000000" pitchFamily="50" charset="-52"/>
              </a:rPr>
              <a:t>Состояние квартиры</a:t>
            </a:r>
            <a:endParaRPr lang="ru-RU" dirty="0">
              <a:solidFill>
                <a:srgbClr val="FD0C50"/>
              </a:solidFill>
              <a:latin typeface="Montserrat" panose="00000500000000000000" pitchFamily="50" charset="-52"/>
            </a:endParaRPr>
          </a:p>
        </p:txBody>
      </p:sp>
      <p:sp>
        <p:nvSpPr>
          <p:cNvPr id="43" name="Текст 37">
            <a:extLst>
              <a:ext uri="{FF2B5EF4-FFF2-40B4-BE49-F238E27FC236}">
                <a16:creationId xmlns:a16="http://schemas.microsoft.com/office/drawing/2014/main" id="{F3E702B4-7169-0BE7-F9B1-32D377E6AEE4}"/>
              </a:ext>
            </a:extLst>
          </p:cNvPr>
          <p:cNvSpPr txBox="1">
            <a:spLocks/>
          </p:cNvSpPr>
          <p:nvPr/>
        </p:nvSpPr>
        <p:spPr>
          <a:xfrm>
            <a:off x="5364088" y="2904206"/>
            <a:ext cx="2254027" cy="66940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Montserrat" panose="00000500000000000000" pitchFamily="50" charset="-52"/>
              </a:rPr>
              <a:t>Желаемый ремонт квартиры (например, евро-ремонт, современный или «бабушкин» 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4" name="Текст 38">
            <a:extLst>
              <a:ext uri="{FF2B5EF4-FFF2-40B4-BE49-F238E27FC236}">
                <a16:creationId xmlns:a16="http://schemas.microsoft.com/office/drawing/2014/main" id="{26BA9E56-D256-12D6-2482-962002092290}"/>
              </a:ext>
            </a:extLst>
          </p:cNvPr>
          <p:cNvSpPr txBox="1">
            <a:spLocks/>
          </p:cNvSpPr>
          <p:nvPr/>
        </p:nvSpPr>
        <p:spPr>
          <a:xfrm>
            <a:off x="5364088" y="3681486"/>
            <a:ext cx="2254027" cy="302935"/>
          </a:xfrm>
          <a:prstGeom prst="rect">
            <a:avLst/>
          </a:prstGeom>
        </p:spPr>
        <p:txBody>
          <a:bodyPr/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FD0C50"/>
                </a:solidFill>
                <a:latin typeface="Montserrat" panose="00000500000000000000" pitchFamily="50" charset="-52"/>
              </a:rPr>
              <a:t>Цена</a:t>
            </a:r>
            <a:endParaRPr lang="ru-RU" dirty="0">
              <a:solidFill>
                <a:srgbClr val="FD0C50"/>
              </a:solidFill>
              <a:latin typeface="Montserrat" panose="00000500000000000000" pitchFamily="50" charset="-52"/>
            </a:endParaRPr>
          </a:p>
        </p:txBody>
      </p:sp>
      <p:sp>
        <p:nvSpPr>
          <p:cNvPr id="45" name="Текст 39">
            <a:extLst>
              <a:ext uri="{FF2B5EF4-FFF2-40B4-BE49-F238E27FC236}">
                <a16:creationId xmlns:a16="http://schemas.microsoft.com/office/drawing/2014/main" id="{BCBD4455-1495-EB38-EA60-7478D8E16E10}"/>
              </a:ext>
            </a:extLst>
          </p:cNvPr>
          <p:cNvSpPr txBox="1">
            <a:spLocks/>
          </p:cNvSpPr>
          <p:nvPr/>
        </p:nvSpPr>
        <p:spPr>
          <a:xfrm>
            <a:off x="5364088" y="4092291"/>
            <a:ext cx="2254027" cy="50405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Montserrat" panose="00000500000000000000" pitchFamily="50" charset="-52"/>
              </a:rPr>
              <a:t>Желаемая цена за квартиру с указанными параметрами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3E3248CE-2058-78F1-2F0A-47B74428550B}"/>
              </a:ext>
            </a:extLst>
          </p:cNvPr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A41DBB07-4EF8-184E-0CCA-FC5ACEA6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33F82E4A-11C7-F6C9-75D3-5157FE21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F9EF8FB1-9429-DBAF-E535-A79E42CA29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B6A886C-0FEE-C0DB-7548-135A2B48445D}"/>
              </a:ext>
            </a:extLst>
          </p:cNvPr>
          <p:cNvSpPr txBox="1"/>
          <p:nvPr/>
        </p:nvSpPr>
        <p:spPr>
          <a:xfrm>
            <a:off x="618942" y="158518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07.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4EDCD-11EC-6A9A-9548-9EF01189E25C}"/>
              </a:ext>
            </a:extLst>
          </p:cNvPr>
          <p:cNvSpPr txBox="1"/>
          <p:nvPr/>
        </p:nvSpPr>
        <p:spPr>
          <a:xfrm>
            <a:off x="618942" y="2758157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08.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C407CE-AE0C-124B-C3B9-88736421C33E}"/>
              </a:ext>
            </a:extLst>
          </p:cNvPr>
          <p:cNvSpPr txBox="1"/>
          <p:nvPr/>
        </p:nvSpPr>
        <p:spPr>
          <a:xfrm>
            <a:off x="618942" y="3910285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09.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985B0E-BC6D-A717-F9C6-FEA843E99A49}"/>
              </a:ext>
            </a:extLst>
          </p:cNvPr>
          <p:cNvSpPr txBox="1"/>
          <p:nvPr/>
        </p:nvSpPr>
        <p:spPr>
          <a:xfrm>
            <a:off x="4572000" y="3903663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12.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F8615C-1342-83BC-A1B0-89FC9FD6FD5F}"/>
              </a:ext>
            </a:extLst>
          </p:cNvPr>
          <p:cNvSpPr txBox="1"/>
          <p:nvPr/>
        </p:nvSpPr>
        <p:spPr>
          <a:xfrm>
            <a:off x="4575471" y="2758157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11.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74E21-C73F-2D3A-2A31-54EC947A3553}"/>
              </a:ext>
            </a:extLst>
          </p:cNvPr>
          <p:cNvSpPr txBox="1"/>
          <p:nvPr/>
        </p:nvSpPr>
        <p:spPr>
          <a:xfrm>
            <a:off x="4575471" y="1585183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10.</a:t>
            </a:r>
          </a:p>
        </p:txBody>
      </p:sp>
      <p:sp>
        <p:nvSpPr>
          <p:cNvPr id="59" name="Заголовок 27">
            <a:extLst>
              <a:ext uri="{FF2B5EF4-FFF2-40B4-BE49-F238E27FC236}">
                <a16:creationId xmlns:a16="http://schemas.microsoft.com/office/drawing/2014/main" id="{BD2E408E-9C9A-E088-9DA0-1EA389CD6E31}"/>
              </a:ext>
            </a:extLst>
          </p:cNvPr>
          <p:cNvSpPr txBox="1">
            <a:spLocks/>
          </p:cNvSpPr>
          <p:nvPr/>
        </p:nvSpPr>
        <p:spPr>
          <a:xfrm>
            <a:off x="1907704" y="418654"/>
            <a:ext cx="5184576" cy="7849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E4EAE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Montserrat" panose="00000500000000000000" pitchFamily="50" charset="-52"/>
              </a:rPr>
              <a:t>Параметры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DBF61F-04B7-7E37-E686-81DAB7D1FF74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40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76227" y="199589"/>
            <a:ext cx="1415453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C29FCA17-B37E-D0E7-8611-F609A52C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3728" y="411510"/>
            <a:ext cx="4752528" cy="71978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67DD19B5-DBAD-CA6A-36E4-F4C630A57BB0}"/>
              </a:ext>
            </a:extLst>
          </p:cNvPr>
          <p:cNvSpPr txBox="1">
            <a:spLocks/>
          </p:cNvSpPr>
          <p:nvPr/>
        </p:nvSpPr>
        <p:spPr>
          <a:xfrm>
            <a:off x="5350013" y="2510747"/>
            <a:ext cx="3470459" cy="135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rgbClr val="E4EAE9"/>
                </a:solidFill>
                <a:latin typeface="+mj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Montserrat" panose="00000500000000000000" pitchFamily="2" charset="-52"/>
              </a:rPr>
              <a:t>При запуске программы пользователь получает необходимую ссылку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AF15A-B929-BAD3-DF52-261E555326AB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60EDBC-56D6-7C20-0566-7F8D8B40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96" y="1707654"/>
            <a:ext cx="4570122" cy="26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0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76227" y="199589"/>
            <a:ext cx="1415453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C29FCA17-B37E-D0E7-8611-F609A52C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3728" y="411510"/>
            <a:ext cx="4752528" cy="71978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67DD19B5-DBAD-CA6A-36E4-F4C630A57BB0}"/>
              </a:ext>
            </a:extLst>
          </p:cNvPr>
          <p:cNvSpPr txBox="1">
            <a:spLocks/>
          </p:cNvSpPr>
          <p:nvPr/>
        </p:nvSpPr>
        <p:spPr>
          <a:xfrm>
            <a:off x="5350013" y="2177873"/>
            <a:ext cx="3470459" cy="241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rgbClr val="E4EAE9"/>
                </a:solidFill>
                <a:latin typeface="+mj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Montserrat" panose="00000500000000000000" pitchFamily="2" charset="-52"/>
              </a:rPr>
              <a:t>После ввода полученной ссылки в командную строку, пользователь получает доступ к сайту по подбору недвижимости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AF15A-B929-BAD3-DF52-261E555326AB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EB256C-E72A-63DB-7829-D18393813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00696" y="1707654"/>
            <a:ext cx="4516217" cy="26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76227" y="199589"/>
            <a:ext cx="1415453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C29FCA17-B37E-D0E7-8611-F609A52C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3728" y="411510"/>
            <a:ext cx="4752528" cy="71978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67DD19B5-DBAD-CA6A-36E4-F4C630A57BB0}"/>
              </a:ext>
            </a:extLst>
          </p:cNvPr>
          <p:cNvSpPr txBox="1">
            <a:spLocks/>
          </p:cNvSpPr>
          <p:nvPr/>
        </p:nvSpPr>
        <p:spPr>
          <a:xfrm>
            <a:off x="5350013" y="2177873"/>
            <a:ext cx="3470459" cy="241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rgbClr val="E4EAE9"/>
                </a:solidFill>
                <a:latin typeface="+mj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Montserrat" panose="00000500000000000000" pitchFamily="2" charset="-52"/>
              </a:rPr>
              <a:t>Пользователь вводит логин и адрес электронной почты в соответствующие поля для авторизации, после чего становятся доступны поля выбора параметров квартиры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8C7401-860D-F8C9-B2BE-C0CDE62DA4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97"/>
          <a:stretch/>
        </p:blipFill>
        <p:spPr>
          <a:xfrm>
            <a:off x="405631" y="1707654"/>
            <a:ext cx="4526409" cy="2592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AF15A-B929-BAD3-DF52-261E555326AB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995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76227" y="199589"/>
            <a:ext cx="1415453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C29FCA17-B37E-D0E7-8611-F609A52C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3728" y="411510"/>
            <a:ext cx="4752528" cy="71978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67DD19B5-DBAD-CA6A-36E4-F4C630A57BB0}"/>
              </a:ext>
            </a:extLst>
          </p:cNvPr>
          <p:cNvSpPr txBox="1">
            <a:spLocks/>
          </p:cNvSpPr>
          <p:nvPr/>
        </p:nvSpPr>
        <p:spPr>
          <a:xfrm>
            <a:off x="5350013" y="1707655"/>
            <a:ext cx="3470459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rgbClr val="E4EAE9"/>
                </a:solidFill>
                <a:latin typeface="+mj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После настройки желаемых параметров, пользователь нажимает кнопки «Импортировать» для загрузки подходящих вариантов и «Получить файл» для загрузки файла с полученными результатами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924228-243E-C62E-1BB7-DF4A41015D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68"/>
          <a:stretch/>
        </p:blipFill>
        <p:spPr>
          <a:xfrm>
            <a:off x="405631" y="1707654"/>
            <a:ext cx="4526409" cy="2592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B8A23D-5709-97E8-A86A-AF01B681936B}"/>
              </a:ext>
            </a:extLst>
          </p:cNvPr>
          <p:cNvSpPr txBox="1"/>
          <p:nvPr/>
        </p:nvSpPr>
        <p:spPr>
          <a:xfrm>
            <a:off x="8399663" y="4649047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solidFill>
                  <a:srgbClr val="FD0C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154897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22022</TotalTime>
  <Words>335</Words>
  <Application>Microsoft Office PowerPoint</Application>
  <PresentationFormat>Экран (16:9)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TTFirs-Bold</vt:lpstr>
      <vt:lpstr>TTFirs-Medium</vt:lpstr>
      <vt:lpstr>字魂58号-创中黑</vt:lpstr>
      <vt:lpstr>Шаблон.минимализм.геометрический</vt:lpstr>
      <vt:lpstr>Презентация PowerPoint</vt:lpstr>
      <vt:lpstr>Ляп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Julia Guskova</cp:lastModifiedBy>
  <cp:revision>262</cp:revision>
  <dcterms:created xsi:type="dcterms:W3CDTF">2022-05-19T18:13:56Z</dcterms:created>
  <dcterms:modified xsi:type="dcterms:W3CDTF">2022-11-06T19:58:35Z</dcterms:modified>
</cp:coreProperties>
</file>