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hPYHJUW4C9Nd4pSXXA9Y++3SGk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FF3970-271C-49C7-A482-006978FC0876}">
  <a:tblStyle styleId="{A2FF3970-271C-49C7-A482-006978FC087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d1d337721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d1d33772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Groups that Churn More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Satisfaction of doctors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Measure: </a:t>
            </a:r>
            <a:r>
              <a:rPr lang="en-US"/>
              <a:t>Doctors with enough opinions (Reviews) and user bookings (patient appointments).</a:t>
            </a:r>
            <a:endParaRPr sz="10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d1d337721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d1d33772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Comparing Early vs. new joiners</a:t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d1d337721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d1d33772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early joiners vs. new joiners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d1d337721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d1d33772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signals before churn</a:t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d1d337721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d1d33772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Doctor Engagement and Retention Report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Prepared for: Karen (Finance Department)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d1d337721_0_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g34d1d337721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991601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Groups That Churn More</a:t>
            </a:r>
            <a:endParaRPr/>
          </a:p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Country: San Marino highest (26.7%), Tuvalu (20</a:t>
            </a:r>
            <a:r>
              <a:rPr lang="en-US"/>
              <a:t>%)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Monaco lowest (13.9%)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Specialization: OB-GYN (26.4%), physical med</a:t>
            </a:r>
            <a:r>
              <a:rPr lang="en-US"/>
              <a:t>icine and rehabilitation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(23%) vs. Nutrition (lowe</a:t>
            </a:r>
            <a:r>
              <a:rPr lang="en-US"/>
              <a:t>st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- 15%)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Pricing: Tier 5 highest churn (21.8%), Tier 1, Tier 3, Tier 2, Tier 4 lowest (20.0%)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Recommendations</a:t>
            </a:r>
            <a:endParaRPr/>
          </a:p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low-engagement doctors (Monaco, Dentistry)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Nurture and retain new joiners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booking/review drops as churn signals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Investigate high churn in premium doctors ( = OB-GYN, Tier 5)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&amp; Next Steps</a:t>
            </a:r>
            <a:endParaRPr/>
          </a:p>
        </p:txBody>
      </p:sp>
      <p:sp>
        <p:nvSpPr>
          <p:cNvPr id="159" name="Google Shape;159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Would you like deeper segmentation?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align onboarding with churn signals?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Ready to prototype churn alerts?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 &amp; Main Questions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 Analyze doctor behavior across platform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Questions: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Who is satisfied and who is not?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How do </a:t>
            </a:r>
            <a:r>
              <a:rPr lang="en-US"/>
              <a:t>early joiners compare to new joiners?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Are there signals before churn?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Which groups churn more often?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Satisfaction Overview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2175" y="-182175"/>
            <a:ext cx="8868974" cy="704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d1d337721_0_7"/>
          <p:cNvSpPr txBox="1"/>
          <p:nvPr>
            <p:ph type="title"/>
          </p:nvPr>
        </p:nvSpPr>
        <p:spPr>
          <a:xfrm>
            <a:off x="457200" y="274701"/>
            <a:ext cx="8229600" cy="1338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Satisfaction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4d1d337721_0_7"/>
          <p:cNvSpPr txBox="1"/>
          <p:nvPr/>
        </p:nvSpPr>
        <p:spPr>
          <a:xfrm>
            <a:off x="3500575" y="2797850"/>
            <a:ext cx="5673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34d1d337721_0_7"/>
          <p:cNvSpPr txBox="1"/>
          <p:nvPr/>
        </p:nvSpPr>
        <p:spPr>
          <a:xfrm>
            <a:off x="780800" y="1392425"/>
            <a:ext cx="7183200" cy="5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Country: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conclusion: Tuvalu doctors lead in both reviews and patient appointments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Conclusion: Monaco lags - fewer reviews and bookings → may need more support or visibility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Specialization</a:t>
            </a:r>
            <a:r>
              <a:rPr lang="en-US" sz="1700"/>
              <a:t>: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Conclusion: </a:t>
            </a:r>
            <a:r>
              <a:rPr lang="en-US" sz="1700"/>
              <a:t>nutrition</a:t>
            </a:r>
            <a:r>
              <a:rPr lang="en-US" sz="1700"/>
              <a:t> and OB-GYN specialists are top performers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Conclusion: Dentists have the lowest average bookings - attention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Pricing: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Conclusion: very little difference across pricing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Tier-levels: little difference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Conclusion: suggests pricing isn't a barrier to patient engagement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vs. New Joiners</a:t>
            </a:r>
            <a:endParaRPr/>
          </a:p>
        </p:txBody>
      </p:sp>
      <p:graphicFrame>
        <p:nvGraphicFramePr>
          <p:cNvPr id="111" name="Google Shape;111;p4"/>
          <p:cNvGraphicFramePr/>
          <p:nvPr/>
        </p:nvGraphicFramePr>
        <p:xfrm>
          <a:off x="457200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{A2FF3970-271C-49C7-A482-006978FC0876}</a:tableStyleId>
              </a:tblPr>
              <a:tblGrid>
                <a:gridCol w="2743200"/>
                <a:gridCol w="2743200"/>
                <a:gridCol w="2743200"/>
              </a:tblGrid>
              <a:tr h="121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Metric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Early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1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1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Appointments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d1d337721_0_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g34d1d337721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100"/>
            <a:ext cx="9144000" cy="66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d1d337721_0_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Early vs. New Joiners</a:t>
            </a:r>
            <a:endParaRPr/>
          </a:p>
        </p:txBody>
      </p:sp>
      <p:sp>
        <p:nvSpPr>
          <p:cNvPr id="123" name="Google Shape;123;g34d1d337721_0_21"/>
          <p:cNvSpPr txBox="1"/>
          <p:nvPr/>
        </p:nvSpPr>
        <p:spPr>
          <a:xfrm>
            <a:off x="611625" y="2082125"/>
            <a:ext cx="7899000" cy="39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Conclusion: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New joiners leave more reviews on average (3.13 vs. 2.02) → possibly more engaged or actively asking for feedback.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Early joiners have slightly more patient appointments, but the difference is small.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Signals Before Churn</a:t>
            </a:r>
            <a:endParaRPr/>
          </a:p>
        </p:txBody>
      </p:sp>
      <p:graphicFrame>
        <p:nvGraphicFramePr>
          <p:cNvPr id="129" name="Google Shape;129;p5"/>
          <p:cNvGraphicFramePr/>
          <p:nvPr/>
        </p:nvGraphicFramePr>
        <p:xfrm>
          <a:off x="457200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{A2FF3970-271C-49C7-A482-006978FC0876}</a:tableStyleId>
              </a:tblPr>
              <a:tblGrid>
                <a:gridCol w="2743200"/>
                <a:gridCol w="2743200"/>
                <a:gridCol w="2743200"/>
              </a:tblGrid>
              <a:tr h="121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Metric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Pre-Churn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Retained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1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2.86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21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Appointments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15.58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d1d337721_0_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Pre-Churn vs. Retained </a:t>
            </a:r>
            <a:endParaRPr/>
          </a:p>
        </p:txBody>
      </p:sp>
      <p:pic>
        <p:nvPicPr>
          <p:cNvPr id="135" name="Google Shape;135;g34d1d337721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608595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