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9" r:id="rId4"/>
    <p:sldId id="266" r:id="rId5"/>
    <p:sldId id="271" r:id="rId6"/>
    <p:sldId id="267" r:id="rId7"/>
    <p:sldId id="268" r:id="rId8"/>
    <p:sldId id="270" r:id="rId9"/>
    <p:sldId id="273" r:id="rId10"/>
    <p:sldId id="261" r:id="rId11"/>
    <p:sldId id="264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lay" panose="020B0604020202020204" charset="0"/>
      <p:regular r:id="rId18"/>
      <p:bold r:id="rId19"/>
    </p:embeddedFont>
    <p:embeddedFont>
      <p:font typeface="MS Reference Sans Serif" panose="020B0604030504040204" pitchFamily="3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ssN97Q/2IXEfYGQmpBwW9Fmkf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F4F"/>
    <a:srgbClr val="468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6F0AD8-8A18-45FC-A25A-11076C889036}">
  <a:tblStyle styleId="{326F0AD8-8A18-45FC-A25A-11076C8890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26383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6795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5431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985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8600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351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151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3469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0791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1019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481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793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Google Shape;1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855785" y="1180905"/>
            <a:ext cx="10515600" cy="0"/>
          </a:xfrm>
          <a:prstGeom prst="line">
            <a:avLst/>
          </a:prstGeom>
          <a:ln w="28575">
            <a:solidFill>
              <a:srgbClr val="4682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 w="28575">
            <a:solidFill>
              <a:srgbClr val="4682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15;p3"/>
          <p:cNvSpPr txBox="1"/>
          <p:nvPr userDrawn="1"/>
        </p:nvSpPr>
        <p:spPr>
          <a:xfrm>
            <a:off x="756138" y="6415821"/>
            <a:ext cx="1588477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</a:t>
            </a:r>
            <a:r>
              <a:rPr lang="en-GB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e:</a:t>
            </a:r>
            <a:r>
              <a:rPr lang="en-GB" sz="100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www.usgs.gov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 w="28575">
            <a:solidFill>
              <a:srgbClr val="4682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855785" y="1180905"/>
            <a:ext cx="10515600" cy="0"/>
          </a:xfrm>
          <a:prstGeom prst="line">
            <a:avLst/>
          </a:prstGeom>
          <a:ln w="28575">
            <a:solidFill>
              <a:srgbClr val="4682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1_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 dirty="0" err="1" smtClean="0"/>
              <a:t>sfsfsfsfsf</a:t>
            </a:r>
            <a:endParaRPr dirty="0"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 dirty="0" err="1" smtClean="0"/>
              <a:t>dfgsfsfsfs</a:t>
            </a:r>
            <a:endParaRPr dirty="0"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 dirty="0" err="1" smtClean="0"/>
              <a:t>sfsfsfsfsf</a:t>
            </a:r>
            <a:endParaRPr dirty="0"/>
          </a:p>
        </p:txBody>
      </p:sp>
      <p:sp>
        <p:nvSpPr>
          <p:cNvPr id="32" name="Google Shape;3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 w="28575">
            <a:solidFill>
              <a:srgbClr val="4682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855785" y="1180905"/>
            <a:ext cx="10515600" cy="0"/>
          </a:xfrm>
          <a:prstGeom prst="line">
            <a:avLst/>
          </a:prstGeom>
          <a:ln w="28575">
            <a:solidFill>
              <a:srgbClr val="4682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82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298135"/>
            <a:ext cx="10515600" cy="0"/>
          </a:xfrm>
          <a:prstGeom prst="line">
            <a:avLst/>
          </a:prstGeom>
          <a:ln w="28575">
            <a:solidFill>
              <a:srgbClr val="4682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 w="28575">
            <a:solidFill>
              <a:srgbClr val="4682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 w="28575">
            <a:solidFill>
              <a:srgbClr val="4682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838200" y="1298135"/>
            <a:ext cx="10515600" cy="0"/>
          </a:xfrm>
          <a:prstGeom prst="line">
            <a:avLst/>
          </a:prstGeom>
          <a:ln w="28575">
            <a:solidFill>
              <a:srgbClr val="4682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0" name="Google Shape;7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55785" y="1180905"/>
            <a:ext cx="10515600" cy="0"/>
          </a:xfrm>
          <a:prstGeom prst="line">
            <a:avLst/>
          </a:prstGeom>
          <a:ln w="28575">
            <a:solidFill>
              <a:srgbClr val="4682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 w="28575">
            <a:solidFill>
              <a:srgbClr val="4682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"/>
                <a:ea typeface="Play"/>
                <a:cs typeface="Play"/>
                <a:sym typeface="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"/>
                <a:ea typeface="Play"/>
                <a:cs typeface="Play"/>
                <a:sym typeface="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"/>
                <a:ea typeface="Play"/>
                <a:cs typeface="Play"/>
                <a:sym typeface="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"/>
                <a:ea typeface="Play"/>
                <a:cs typeface="Play"/>
                <a:sym typeface="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"/>
                <a:ea typeface="Play"/>
                <a:cs typeface="Play"/>
                <a:sym typeface="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"/>
                <a:ea typeface="Play"/>
                <a:cs typeface="Play"/>
                <a:sym typeface="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"/>
                <a:ea typeface="Play"/>
                <a:cs typeface="Play"/>
                <a:sym typeface="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"/>
                <a:ea typeface="Play"/>
                <a:cs typeface="Play"/>
                <a:sym typeface="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9" r:id="rId4"/>
    <p:sldLayoutId id="2147483654" r:id="rId5"/>
    <p:sldLayoutId id="2147483655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627916" y="3313870"/>
            <a:ext cx="8842572" cy="118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ts val="5400"/>
            </a:pPr>
            <a:r>
              <a:rPr lang="en-GB" sz="5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  <a:sym typeface="Calibri"/>
              </a:rPr>
              <a:t>Analysis </a:t>
            </a:r>
            <a:r>
              <a:rPr lang="en-GB" sz="5400" dirty="0">
                <a:solidFill>
                  <a:srgbClr val="4682B4"/>
                </a:solidFill>
                <a:latin typeface="Calibri"/>
                <a:ea typeface="Calibri"/>
                <a:cs typeface="Calibri"/>
                <a:sym typeface="Calibri"/>
              </a:rPr>
              <a:t>of USGS Earthquake Data </a:t>
            </a:r>
            <a:r>
              <a:rPr lang="en-GB" sz="5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 dirty="0" smtClean="0">
                <a:solidFill>
                  <a:srgbClr val="4682B4"/>
                </a:solidFill>
                <a:latin typeface="Calibri"/>
                <a:ea typeface="Calibri"/>
                <a:cs typeface="Calibri"/>
                <a:sym typeface="Calibri"/>
              </a:rPr>
              <a:t>- 25 Aug to 24 Sept 2023</a:t>
            </a:r>
            <a:endParaRPr sz="2700" dirty="0">
              <a:solidFill>
                <a:srgbClr val="4682B4"/>
              </a:solidFill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96016" y="6161889"/>
            <a:ext cx="115491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SzPts val="1800"/>
              <a:buFont typeface="Arial"/>
              <a:buNone/>
            </a:pPr>
            <a:r>
              <a:rPr lang="en-GB" sz="1800" b="0" i="0" u="none" strike="noStrike" cap="none" dirty="0" smtClean="0">
                <a:solidFill>
                  <a:srgbClr val="4682B4"/>
                </a:solidFill>
                <a:latin typeface="Calibri"/>
                <a:ea typeface="Calibri"/>
                <a:cs typeface="Calibri"/>
                <a:sym typeface="Calibri"/>
              </a:rPr>
              <a:t>Presented by </a:t>
            </a:r>
            <a:r>
              <a:rPr lang="en-GB" sz="1800" dirty="0" err="1" smtClean="0">
                <a:solidFill>
                  <a:srgbClr val="4682B4"/>
                </a:solidFill>
                <a:latin typeface="Calibri"/>
                <a:ea typeface="Calibri"/>
                <a:cs typeface="Calibri"/>
                <a:sym typeface="Calibri"/>
              </a:rPr>
              <a:t>Tidiane</a:t>
            </a:r>
            <a:r>
              <a:rPr lang="en-GB" sz="1800" dirty="0" smtClean="0">
                <a:solidFill>
                  <a:srgbClr val="4682B4"/>
                </a:solidFill>
                <a:latin typeface="Calibri"/>
                <a:ea typeface="Calibri"/>
                <a:cs typeface="Calibri"/>
                <a:sym typeface="Calibri"/>
              </a:rPr>
              <a:t> Diallo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SzPts val="1800"/>
              <a:buFont typeface="Arial"/>
              <a:buNone/>
            </a:pPr>
            <a:r>
              <a:rPr lang="en-GB" sz="1800" dirty="0" smtClean="0">
                <a:solidFill>
                  <a:srgbClr val="4682B4"/>
                </a:solidFill>
                <a:latin typeface="Calibri"/>
                <a:cs typeface="Calibri"/>
                <a:sym typeface="Calibri"/>
              </a:rPr>
              <a:t>29 Sept 2023</a:t>
            </a:r>
            <a:endParaRPr dirty="0">
              <a:solidFill>
                <a:srgbClr val="4682B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16" y="156979"/>
            <a:ext cx="3979270" cy="1702312"/>
          </a:xfrm>
          <a:prstGeom prst="rect">
            <a:avLst/>
          </a:prstGeom>
        </p:spPr>
      </p:pic>
      <p:pic>
        <p:nvPicPr>
          <p:cNvPr id="10" name="Google Shape;7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84559" y="530370"/>
            <a:ext cx="1015072" cy="57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4;p6"/>
          <p:cNvSpPr txBox="1">
            <a:spLocks/>
          </p:cNvSpPr>
          <p:nvPr/>
        </p:nvSpPr>
        <p:spPr>
          <a:xfrm>
            <a:off x="732693" y="365125"/>
            <a:ext cx="10515600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  <a:defRPr sz="36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GB" dirty="0" smtClean="0">
                <a:solidFill>
                  <a:srgbClr val="4682B4"/>
                </a:solidFill>
                <a:latin typeface="MS Reference Sans Serif" panose="020B0604030504040204" pitchFamily="34" charset="0"/>
                <a:ea typeface="Calibri"/>
                <a:cs typeface="Calibri"/>
                <a:sym typeface="Calibri"/>
              </a:rPr>
              <a:t>Glossary</a:t>
            </a:r>
            <a:endParaRPr lang="en-GB" dirty="0">
              <a:solidFill>
                <a:srgbClr val="4682B4"/>
              </a:solidFill>
              <a:latin typeface="MS Reference Sans Serif" panose="020B060403050404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35;p6"/>
          <p:cNvSpPr txBox="1">
            <a:spLocks noGrp="1"/>
          </p:cNvSpPr>
          <p:nvPr>
            <p:ph type="body" idx="1"/>
          </p:nvPr>
        </p:nvSpPr>
        <p:spPr>
          <a:xfrm>
            <a:off x="685799" y="1122291"/>
            <a:ext cx="10697308" cy="176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1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: Time when the earthquake event occurred</a:t>
            </a:r>
            <a:r>
              <a:rPr lang="en-GB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  <a:r>
              <a:rPr lang="en-GB" sz="1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latitude</a:t>
            </a: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: The geographic latitude coordinate of the earthquake's </a:t>
            </a:r>
            <a:r>
              <a:rPr lang="en-GB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epicenter</a:t>
            </a:r>
            <a:r>
              <a:rPr lang="en-GB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longitude</a:t>
            </a: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: The geographic longitude coordinate of the earthquake's </a:t>
            </a:r>
            <a:r>
              <a:rPr lang="en-GB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epicenter</a:t>
            </a: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sz="1000" b="1" dirty="0">
                <a:latin typeface="Calibri" panose="020F0502020204030204" pitchFamily="34" charset="0"/>
                <a:cs typeface="Calibri" panose="020F0502020204030204" pitchFamily="34" charset="0"/>
              </a:rPr>
              <a:t>depth</a:t>
            </a: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: The depth at which the earthquake occurred below the Earth's surface, usually measured in </a:t>
            </a:r>
            <a:r>
              <a:rPr lang="en-GB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kilometers</a:t>
            </a: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mag</a:t>
            </a: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: The magnitude of the earthquake, which quantifies the energy released by the earthquake. It is a numerical value.</a:t>
            </a:r>
          </a:p>
          <a:p>
            <a:r>
              <a:rPr lang="en-GB" sz="1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magType</a:t>
            </a: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: The type of magnitude measurement used, such as "</a:t>
            </a:r>
            <a:r>
              <a:rPr lang="en-GB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mb</a:t>
            </a: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" (Body-wave magnitude) or "ml" (Local magnitude).</a:t>
            </a:r>
          </a:p>
          <a:p>
            <a:r>
              <a:rPr lang="en-GB" sz="1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nst</a:t>
            </a: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: The total number of reporting seismic stations for this earthquake.</a:t>
            </a:r>
          </a:p>
          <a:p>
            <a:r>
              <a:rPr lang="en-GB" sz="1000" b="1" dirty="0">
                <a:latin typeface="Calibri" panose="020F0502020204030204" pitchFamily="34" charset="0"/>
                <a:cs typeface="Calibri" panose="020F0502020204030204" pitchFamily="34" charset="0"/>
              </a:rPr>
              <a:t>gap</a:t>
            </a: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: The largest azimuthal gap (in degrees) among all the seismic stations used to determine the earthquake's location and magnitude.</a:t>
            </a:r>
          </a:p>
          <a:p>
            <a:r>
              <a:rPr lang="en-GB" sz="1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dmin</a:t>
            </a: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: The minimum distance to the earthquake in degrees. This can be thought of as the closest station to the </a:t>
            </a:r>
            <a:r>
              <a:rPr lang="en-GB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epicenter</a:t>
            </a: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sz="1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rms</a:t>
            </a: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: The root mean square (RMS) of the amplitude spectrum of the earthquake's seismogram.</a:t>
            </a:r>
          </a:p>
          <a:p>
            <a:r>
              <a:rPr lang="en-GB" sz="1000" b="1" dirty="0">
                <a:latin typeface="Calibri" panose="020F0502020204030204" pitchFamily="34" charset="0"/>
                <a:cs typeface="Calibri" panose="020F0502020204030204" pitchFamily="34" charset="0"/>
              </a:rPr>
              <a:t>net</a:t>
            </a: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: The network or data source identifier</a:t>
            </a:r>
            <a:r>
              <a:rPr lang="en-GB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sz="1000" b="1" dirty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: A unique identifier for the earthquake event</a:t>
            </a:r>
            <a:r>
              <a:rPr lang="en-GB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  <a:r>
              <a:rPr lang="en-GB" sz="1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updated</a:t>
            </a: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: The time when the earthquake information was last updated</a:t>
            </a:r>
            <a:r>
              <a:rPr lang="en-GB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place</a:t>
            </a: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: A description of the location where the earthquake occurred, typically including the nearest populated place or geographic feature.</a:t>
            </a:r>
          </a:p>
          <a:p>
            <a:r>
              <a:rPr lang="en-GB" sz="1000" b="1" dirty="0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: The type of earthquake event, such as "earthquake," "explosion," or "quarry blast."</a:t>
            </a:r>
          </a:p>
          <a:p>
            <a:r>
              <a:rPr lang="en-GB" sz="1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locationSource</a:t>
            </a: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: The source or agency responsible for providing the earthquake location information.</a:t>
            </a:r>
          </a:p>
          <a:p>
            <a:r>
              <a:rPr lang="en-GB" sz="1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magSource</a:t>
            </a: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: The source or agency responsible for determining the earthquake magnitude.</a:t>
            </a:r>
          </a:p>
          <a:p>
            <a:r>
              <a:rPr lang="en-GB" sz="1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horizontalError</a:t>
            </a: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: The horizontal error in </a:t>
            </a:r>
            <a:r>
              <a:rPr lang="en-GB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kilometers</a:t>
            </a: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 associated with the earthquake's location.</a:t>
            </a:r>
          </a:p>
          <a:p>
            <a:r>
              <a:rPr lang="en-GB" sz="1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depthError</a:t>
            </a: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: The error in </a:t>
            </a:r>
            <a:r>
              <a:rPr lang="en-GB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kilometers</a:t>
            </a: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 associated with the earthquake's depth measurement</a:t>
            </a:r>
            <a:r>
              <a:rPr lang="en-GB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sz="1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magError</a:t>
            </a: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: The error associated with the earthquake magnitude measurement</a:t>
            </a:r>
            <a:r>
              <a:rPr lang="en-GB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magNst</a:t>
            </a: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: The number of reporting seismic stations used to compute the magnitude.</a:t>
            </a:r>
          </a:p>
          <a:p>
            <a:r>
              <a:rPr lang="en-GB" sz="1000" b="1" dirty="0">
                <a:latin typeface="Calibri" panose="020F0502020204030204" pitchFamily="34" charset="0"/>
                <a:cs typeface="Calibri" panose="020F0502020204030204" pitchFamily="34" charset="0"/>
              </a:rPr>
              <a:t>status</a:t>
            </a: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: The status of the earthquake event, which can be "automatic" or "reviewed" based on the level of human review and verification</a:t>
            </a:r>
            <a:r>
              <a:rPr lang="en-GB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732693" y="365125"/>
            <a:ext cx="10515600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en-GB" sz="2400" dirty="0" smtClean="0">
                <a:solidFill>
                  <a:srgbClr val="4682B4"/>
                </a:solidFill>
                <a:latin typeface="MS Reference Sans Serif" panose="020B0604030504040204" pitchFamily="34" charset="0"/>
                <a:ea typeface="Calibri"/>
                <a:cs typeface="Calibri"/>
                <a:sym typeface="Calibri"/>
              </a:rPr>
              <a:t>Disclaimer</a:t>
            </a:r>
            <a:endParaRPr sz="2400" dirty="0">
              <a:solidFill>
                <a:srgbClr val="4682B4"/>
              </a:solidFill>
              <a:latin typeface="MS Reference Sans Serif" panose="020B060403050404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586153" y="1242646"/>
            <a:ext cx="10785232" cy="1019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>
              <a:spcBef>
                <a:spcPts val="0"/>
              </a:spcBef>
              <a:buNone/>
            </a:pPr>
            <a:r>
              <a:rPr lang="en-GB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views expressed in this document are solely those of the student </a:t>
            </a:r>
            <a:r>
              <a:rPr lang="en-GB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do not </a:t>
            </a:r>
            <a:r>
              <a:rPr lang="en-GB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represent the official views 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or opinions of the United States Geological Survey (USGS). </a:t>
            </a:r>
            <a:r>
              <a:rPr lang="en-GB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USGS does not endorse or take responsibility for any conclusions or recommendations presented herein.</a:t>
            </a:r>
            <a:endParaRPr sz="14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650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50277" y="212726"/>
            <a:ext cx="10603523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  <a:sym typeface="Calibri"/>
              </a:rPr>
              <a:t>The magnitude “1-2”, has the highest number of earthquakes.</a:t>
            </a:r>
            <a:b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  <a:sym typeface="Calibri"/>
              </a:rPr>
              <a:t>As magnitude increases, the number of earthquakes decreases</a:t>
            </a:r>
            <a:endParaRPr sz="2400" dirty="0">
              <a:solidFill>
                <a:srgbClr val="4682B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83" y="1309859"/>
            <a:ext cx="8003471" cy="47745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26802" y="1629507"/>
            <a:ext cx="1909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3953 observations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40648" y="1783395"/>
            <a:ext cx="586154" cy="175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02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50277" y="306510"/>
            <a:ext cx="10603523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600"/>
            </a:pP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oticeable </a:t>
            </a:r>
            <a:r>
              <a:rPr lang="en-GB" sz="2400" dirty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fluctuation in </a:t>
            </a: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earthquake </a:t>
            </a:r>
            <a:r>
              <a:rPr lang="en-GB" sz="2400" dirty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magnitude over time. N</a:t>
            </a: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umber </a:t>
            </a:r>
            <a:r>
              <a:rPr lang="en-GB" sz="2400" dirty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of earthquakes </a:t>
            </a: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reveals occasional </a:t>
            </a:r>
            <a:r>
              <a:rPr lang="en-GB" sz="2400" dirty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spikes </a:t>
            </a: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and </a:t>
            </a:r>
            <a:r>
              <a:rPr lang="en-GB" sz="2400" dirty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periods of increased seismic </a:t>
            </a: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activity</a:t>
            </a:r>
            <a:endParaRPr sz="2400" dirty="0">
              <a:solidFill>
                <a:srgbClr val="4682B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877" y="1307723"/>
            <a:ext cx="9361788" cy="477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50277" y="365125"/>
            <a:ext cx="10603523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600"/>
            </a:pP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  <a:sym typeface="Calibri"/>
              </a:rPr>
              <a:t>Majority </a:t>
            </a: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of </a:t>
            </a:r>
            <a:r>
              <a:rPr lang="en-GB" sz="2400" dirty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earthquakes fall in the magnitude range "1-2," representing the largest share of seismic </a:t>
            </a: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events</a:t>
            </a:r>
            <a:endParaRPr sz="2400" dirty="0">
              <a:solidFill>
                <a:srgbClr val="4682B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877" y="1221955"/>
            <a:ext cx="4900246" cy="490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50277" y="365125"/>
            <a:ext cx="10603523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600"/>
            </a:pP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few </a:t>
            </a:r>
            <a:r>
              <a:rPr lang="en-GB" sz="2400" dirty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areas </a:t>
            </a: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in the United States experience </a:t>
            </a:r>
            <a:r>
              <a:rPr lang="en-GB" sz="2400" dirty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a higher concentration of seismic </a:t>
            </a: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events, totalling ~88.8% of readings</a:t>
            </a:r>
            <a:r>
              <a:rPr lang="en-GB" sz="2400" dirty="0"/>
              <a:t/>
            </a:r>
            <a:br>
              <a:rPr lang="en-GB" sz="2400" dirty="0"/>
            </a:br>
            <a:endParaRPr sz="2400" dirty="0">
              <a:solidFill>
                <a:srgbClr val="4682B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431" y="1260976"/>
            <a:ext cx="6471138" cy="48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3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50277" y="165834"/>
            <a:ext cx="10603523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600"/>
            </a:pP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Less severe magnitude ranges have wide distributions, </a:t>
            </a:r>
            <a:r>
              <a:rPr lang="en-GB" sz="2400" dirty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while higher </a:t>
            </a: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mag </a:t>
            </a:r>
            <a:r>
              <a:rPr lang="en-GB" sz="2400" dirty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ranges are more tightly </a:t>
            </a: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grouped. Outlier in “6-7” mag range allowed to capture Al </a:t>
            </a:r>
            <a:r>
              <a:rPr lang="en-GB" sz="2400" dirty="0" err="1" smtClean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Haouz</a:t>
            </a: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 earthquake </a:t>
            </a: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(6.8 magnitude)</a:t>
            </a:r>
            <a:endParaRPr sz="2400" dirty="0">
              <a:solidFill>
                <a:srgbClr val="4682B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83" y="1301260"/>
            <a:ext cx="9043434" cy="477129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612923" y="2133600"/>
            <a:ext cx="468923" cy="433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31015" y="1875692"/>
            <a:ext cx="2004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 </a:t>
            </a:r>
            <a:r>
              <a:rPr lang="en-GB" dirty="0" err="1" smtClean="0"/>
              <a:t>Haouz</a:t>
            </a:r>
            <a:r>
              <a:rPr lang="en-GB" dirty="0" smtClean="0"/>
              <a:t> earthquake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0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50277" y="294787"/>
            <a:ext cx="10603523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600"/>
            </a:pPr>
            <a:r>
              <a:rPr lang="en-GB" sz="2400" dirty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Most earthquakes occurred at depths between 0 and 200 km</a:t>
            </a:r>
            <a:br>
              <a:rPr lang="en-GB" sz="2400" dirty="0">
                <a:solidFill>
                  <a:srgbClr val="4682B4"/>
                </a:solidFill>
                <a:latin typeface="Calibri"/>
                <a:ea typeface="Calibri"/>
                <a:cs typeface="Calibri"/>
              </a:rPr>
            </a:br>
            <a:r>
              <a:rPr lang="en-GB" sz="2400" dirty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The </a:t>
            </a: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2</a:t>
            </a:r>
            <a:r>
              <a:rPr lang="en-GB" sz="2400" baseline="30000" dirty="0" smtClean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nd</a:t>
            </a: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 plot </a:t>
            </a:r>
            <a:r>
              <a:rPr lang="en-GB" sz="2400" dirty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provides a spatial perspective on earthquake </a:t>
            </a: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</a:rPr>
              <a:t>occurrence</a:t>
            </a:r>
            <a:endParaRPr sz="2400" dirty="0">
              <a:solidFill>
                <a:srgbClr val="4682B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95" y="1837586"/>
            <a:ext cx="10058400" cy="359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9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50277" y="412017"/>
            <a:ext cx="10603523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en-GB" sz="2400" dirty="0" smtClean="0">
                <a:solidFill>
                  <a:srgbClr val="4682B4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 sz="2400" dirty="0">
              <a:solidFill>
                <a:srgbClr val="4682B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2168768"/>
            <a:ext cx="10515600" cy="3715119"/>
          </a:xfrm>
        </p:spPr>
        <p:txBody>
          <a:bodyPr/>
          <a:lstStyle/>
          <a:p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majority of earthquakes in the dataset fall in the "1-2" magnitude range, indicating that smaller earthquakes are more common than larger ones</a:t>
            </a: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0800" indent="0">
              <a:buNone/>
            </a:pP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Clusters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of earthquakes are observed in specific regions, aligning with known tectonic plate </a:t>
            </a: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boundaries.</a:t>
            </a:r>
          </a:p>
          <a:p>
            <a:pPr marL="50800" indent="0">
              <a:buNone/>
            </a:pPr>
            <a:endParaRPr lang="en-GB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800" indent="0">
              <a:buNone/>
            </a:pPr>
            <a:endParaRPr lang="en-GB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13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3;p2"/>
          <p:cNvSpPr txBox="1">
            <a:spLocks/>
          </p:cNvSpPr>
          <p:nvPr/>
        </p:nvSpPr>
        <p:spPr>
          <a:xfrm>
            <a:off x="3493477" y="2674572"/>
            <a:ext cx="6430108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  <a:defRPr sz="36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GB" sz="2800" dirty="0" smtClean="0">
                <a:solidFill>
                  <a:srgbClr val="4682B4"/>
                </a:solidFill>
                <a:latin typeface="Calibri"/>
                <a:ea typeface="Calibri"/>
                <a:cs typeface="Calibri"/>
                <a:sym typeface="Calibri"/>
              </a:rPr>
              <a:t>Thank you for listening!</a:t>
            </a:r>
            <a:endParaRPr lang="en-GB" sz="2800" dirty="0">
              <a:solidFill>
                <a:srgbClr val="4682B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7538" y="1008185"/>
            <a:ext cx="11101754" cy="363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7538" y="5896707"/>
            <a:ext cx="11101754" cy="808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38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595</Words>
  <Application>Microsoft Office PowerPoint</Application>
  <PresentationFormat>Widescreen</PresentationFormat>
  <Paragraphs>41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Arial</vt:lpstr>
      <vt:lpstr>Play</vt:lpstr>
      <vt:lpstr>MS Reference Sans Serif</vt:lpstr>
      <vt:lpstr>Office Theme</vt:lpstr>
      <vt:lpstr>Analysis of USGS Earthquake Data  - 25 Aug to 24 Sept 2023</vt:lpstr>
      <vt:lpstr>The magnitude “1-2”, has the highest number of earthquakes. As magnitude increases, the number of earthquakes decreases</vt:lpstr>
      <vt:lpstr>Noticeable fluctuation in earthquake magnitude over time. Number of earthquakes reveals occasional spikes and periods of increased seismic activity</vt:lpstr>
      <vt:lpstr>Majority of earthquakes fall in the magnitude range "1-2," representing the largest share of seismic events</vt:lpstr>
      <vt:lpstr>A few areas in the United States experience a higher concentration of seismic events, totalling ~88.8% of readings </vt:lpstr>
      <vt:lpstr>Less severe magnitude ranges have wide distributions, while higher mag ranges are more tightly grouped. Outlier in “6-7” mag range allowed to capture Al Haouz earthquake (6.8 magnitude)</vt:lpstr>
      <vt:lpstr>Most earthquakes occurred at depths between 0 and 200 km The 2nd plot provides a spatial perspective on earthquake occurrence</vt:lpstr>
      <vt:lpstr>Insights</vt:lpstr>
      <vt:lpstr>PowerPoint Presentation</vt:lpstr>
      <vt:lpstr>PowerPoint Presentation</vt:lpstr>
      <vt:lpstr>Disclaimer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Business &amp; Finance Slides</dc:title>
  <dc:creator>kenji farre</dc:creator>
  <cp:lastModifiedBy>user</cp:lastModifiedBy>
  <cp:revision>37</cp:revision>
  <dcterms:created xsi:type="dcterms:W3CDTF">2022-05-30T07:40:26Z</dcterms:created>
  <dcterms:modified xsi:type="dcterms:W3CDTF">2023-09-29T14:27:33Z</dcterms:modified>
</cp:coreProperties>
</file>