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98" r:id="rId4"/>
    <p:sldId id="283" r:id="rId5"/>
    <p:sldId id="287" r:id="rId6"/>
    <p:sldId id="288" r:id="rId7"/>
    <p:sldId id="285" r:id="rId8"/>
    <p:sldId id="289" r:id="rId9"/>
    <p:sldId id="299" r:id="rId10"/>
    <p:sldId id="293" r:id="rId11"/>
    <p:sldId id="300" r:id="rId12"/>
    <p:sldId id="302" r:id="rId13"/>
    <p:sldId id="303" r:id="rId14"/>
    <p:sldId id="304" r:id="rId15"/>
    <p:sldId id="280" r:id="rId16"/>
    <p:sldId id="294" r:id="rId17"/>
  </p:sldIdLst>
  <p:sldSz cx="12192000" cy="6858000"/>
  <p:notesSz cx="6858000" cy="9144000"/>
  <p:embeddedFontLst>
    <p:embeddedFont>
      <p:font typeface="Play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ssN97Q/2IXEfYGQmpBwW9Fmk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68EA06"/>
    <a:srgbClr val="2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F0AD8-8A18-45FC-A25A-11076C889036}">
  <a:tblStyle styleId="{326F0AD8-8A18-45FC-A25A-11076C8890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6383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795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448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3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20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638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530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9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18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53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17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44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56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41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08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93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855785" y="118090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55785" y="118090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1_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dirty="0" err="1" smtClean="0"/>
              <a:t>sfsfsfsfsf</a:t>
            </a:r>
            <a:endParaRPr dirty="0"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 err="1" smtClean="0"/>
              <a:t>dfgsfsfsfs</a:t>
            </a:r>
            <a:endParaRPr dirty="0"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 err="1" smtClean="0"/>
              <a:t>sfsfsfsfsf</a:t>
            </a:r>
            <a:endParaRPr dirty="0"/>
          </a:p>
        </p:txBody>
      </p:sp>
      <p:sp>
        <p:nvSpPr>
          <p:cNvPr id="32" name="Google Shape;3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55785" y="118090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29813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838200" y="129813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55785" y="118090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54" r:id="rId5"/>
    <p:sldLayoutId id="2147483655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7" name="Google Shape;87;p1"/>
          <p:cNvSpPr txBox="1"/>
          <p:nvPr/>
        </p:nvSpPr>
        <p:spPr>
          <a:xfrm>
            <a:off x="196016" y="6161889"/>
            <a:ext cx="115491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ts val="1800"/>
              <a:buFont typeface="Arial"/>
              <a:buNone/>
            </a:pPr>
            <a:endParaRPr dirty="0">
              <a:solidFill>
                <a:srgbClr val="4682B4"/>
              </a:solidFill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74714" y="530370"/>
            <a:ext cx="8842572" cy="1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en-GB" sz="5400" dirty="0" smtClean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Titanic Survival Predictor</a:t>
            </a:r>
            <a:endParaRPr sz="2700" dirty="0">
              <a:solidFill>
                <a:schemeClr val="bg1"/>
              </a:solidFill>
            </a:endParaRPr>
          </a:p>
        </p:txBody>
      </p:sp>
      <p:sp>
        <p:nvSpPr>
          <p:cNvPr id="8" name="Google Shape;84;p1"/>
          <p:cNvSpPr txBox="1">
            <a:spLocks/>
          </p:cNvSpPr>
          <p:nvPr/>
        </p:nvSpPr>
        <p:spPr>
          <a:xfrm>
            <a:off x="196016" y="6301603"/>
            <a:ext cx="1713161" cy="34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GB" sz="1400" b="1" dirty="0" smtClean="0">
                <a:solidFill>
                  <a:schemeClr val="bg1"/>
                </a:solidFill>
                <a:latin typeface="Calibri"/>
                <a:cs typeface="Calibri"/>
              </a:rPr>
              <a:t>Presented by </a:t>
            </a:r>
            <a:r>
              <a:rPr lang="en-GB" sz="1400" b="1" dirty="0" err="1" smtClean="0">
                <a:solidFill>
                  <a:schemeClr val="bg1"/>
                </a:solidFill>
                <a:latin typeface="Calibri"/>
                <a:cs typeface="Calibri"/>
              </a:rPr>
              <a:t>Tidiane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0" name="Google Shape;7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4559" y="530370"/>
            <a:ext cx="1015072" cy="5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Machine Learning Model: “Women and children first”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27" y="3696063"/>
            <a:ext cx="4522177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59" y="3686538"/>
            <a:ext cx="4522177" cy="156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4527" y="2364398"/>
            <a:ext cx="452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4682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529" y="2833737"/>
            <a:ext cx="4522176" cy="600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78059" y="2364398"/>
            <a:ext cx="452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4682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058" y="2831785"/>
            <a:ext cx="4522177" cy="6020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9523" y="1420918"/>
            <a:ext cx="84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Binary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outcome (Survived / Did not Survived)                  Classification models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459415" y="1525718"/>
            <a:ext cx="304800" cy="128954"/>
          </a:xfrm>
          <a:prstGeom prst="rightArrow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Heuristic model: “Women and children first”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8" y="2719388"/>
            <a:ext cx="7362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676400"/>
            <a:ext cx="7534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Logistic regression: Test and performance metrics: An accuracy of ~79.3%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71" y="2043748"/>
            <a:ext cx="3867150" cy="2200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271" y="4327457"/>
            <a:ext cx="3867150" cy="419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4438" y="4302545"/>
            <a:ext cx="1005254" cy="234462"/>
          </a:xfrm>
          <a:prstGeom prst="rect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1010" y="2661501"/>
            <a:ext cx="206252" cy="1548913"/>
          </a:xfrm>
          <a:prstGeom prst="rect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K-Nearest Neighbour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1838325"/>
            <a:ext cx="6896100" cy="3181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5126648"/>
            <a:ext cx="6896100" cy="2857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05200" y="5052646"/>
            <a:ext cx="855785" cy="433754"/>
          </a:xfrm>
          <a:prstGeom prst="ellipse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306510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3;p2"/>
          <p:cNvSpPr txBox="1">
            <a:spLocks/>
          </p:cNvSpPr>
          <p:nvPr/>
        </p:nvSpPr>
        <p:spPr>
          <a:xfrm>
            <a:off x="794239" y="2915603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90000"/>
              </a:lnSpc>
              <a:buClr>
                <a:schemeClr val="dk1"/>
              </a:buClr>
              <a:buSzPts val="1800"/>
              <a:buFont typeface="Play"/>
              <a:buNone/>
              <a:defRPr sz="2400">
                <a:solidFill>
                  <a:srgbClr val="4682B4"/>
                </a:solidFill>
                <a:latin typeface="Calibri"/>
                <a:ea typeface="Calibri"/>
                <a:cs typeface="Calibri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“Women and children first”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Accuracy rates across models close to female survival probability (78%)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The wealth factor was crucial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306510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3;p2"/>
          <p:cNvSpPr txBox="1">
            <a:spLocks/>
          </p:cNvSpPr>
          <p:nvPr/>
        </p:nvSpPr>
        <p:spPr>
          <a:xfrm>
            <a:off x="750276" y="1748455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90000"/>
              </a:lnSpc>
              <a:buClr>
                <a:schemeClr val="dk1"/>
              </a:buClr>
              <a:buSzPts val="1800"/>
              <a:buFont typeface="Play"/>
              <a:buNone/>
              <a:defRPr sz="2400">
                <a:solidFill>
                  <a:srgbClr val="4682B4"/>
                </a:solidFill>
                <a:latin typeface="Calibri"/>
                <a:ea typeface="Calibri"/>
                <a:cs typeface="Calibri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pPr algn="ctr">
              <a:buClrTx/>
            </a:pPr>
            <a:r>
              <a:rPr lang="en-GB" dirty="0" smtClean="0">
                <a:solidFill>
                  <a:schemeClr val="tx1"/>
                </a:solidFill>
              </a:rPr>
              <a:t>Thank you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306510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Our goal: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Build a model to help predict whether a passenger survived or not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5656" y="2183920"/>
            <a:ext cx="3018697" cy="1426944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Imputation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89425" y="2183920"/>
            <a:ext cx="3018697" cy="1426944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Survivors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Ages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9425" y="4263906"/>
            <a:ext cx="3018697" cy="1632795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Heuristic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K Nearest neighbours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15656" y="4263906"/>
            <a:ext cx="3018697" cy="1632795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377956" y="2836981"/>
            <a:ext cx="764936" cy="230243"/>
          </a:xfrm>
          <a:prstGeom prst="rightArrow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377955" y="4927904"/>
            <a:ext cx="764936" cy="230243"/>
          </a:xfrm>
          <a:prstGeom prst="rightArrow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7552929" y="3840081"/>
            <a:ext cx="461240" cy="201908"/>
          </a:xfrm>
          <a:prstGeom prst="rightArrow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3420548" y="3840078"/>
            <a:ext cx="461238" cy="201910"/>
          </a:xfrm>
          <a:prstGeom prst="rightArrow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306510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RMS Titanic embarked on its maiden journey on April 15 1912 with 2224 on board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432" y="1335655"/>
            <a:ext cx="1658708" cy="3009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240" y="1667910"/>
            <a:ext cx="1276350" cy="316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962" y="2930455"/>
            <a:ext cx="1524000" cy="2038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45" y="3097242"/>
            <a:ext cx="783162" cy="16703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3518" y="3069049"/>
            <a:ext cx="650755" cy="16985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04706" y="4941700"/>
            <a:ext cx="1678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577 male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20% survived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 fare £10.5</a:t>
            </a: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2800" y="4491751"/>
            <a:ext cx="1697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314 female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74% survived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fare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£23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1383" y="5053729"/>
            <a:ext cx="1697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22 seniors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Oldest were 80 and 63 years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26% survived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9563" y="4941700"/>
            <a:ext cx="1678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139 on board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50% survived</a:t>
            </a:r>
          </a:p>
          <a:p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6907" y="1333305"/>
            <a:ext cx="3374732" cy="1410414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Our train sample: 891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77" y="1702232"/>
            <a:ext cx="3683975" cy="3581400"/>
          </a:xfrm>
          <a:prstGeom prst="rect">
            <a:avLst/>
          </a:prstGeom>
        </p:spPr>
      </p:pic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Data Processing: imputation, encoding, insert columns, drop columns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4422" y="4548556"/>
            <a:ext cx="667478" cy="175846"/>
          </a:xfrm>
          <a:prstGeom prst="rect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8639" y="3434319"/>
            <a:ext cx="422030" cy="1998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9591" y="3293641"/>
            <a:ext cx="667478" cy="175846"/>
          </a:xfrm>
          <a:prstGeom prst="rect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66" y="1702232"/>
            <a:ext cx="3758706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7483" y="1272832"/>
            <a:ext cx="622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Train                                                                                                  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7219" y="5689767"/>
            <a:ext cx="835001" cy="199290"/>
          </a:xfrm>
          <a:prstGeom prst="rect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15073" y="3305364"/>
            <a:ext cx="869524" cy="164123"/>
          </a:xfrm>
          <a:prstGeom prst="rect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0362" y="4176723"/>
            <a:ext cx="422030" cy="1998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40363" y="4524564"/>
            <a:ext cx="422030" cy="1998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99384" y="3481212"/>
            <a:ext cx="422030" cy="1998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7661" y="4665240"/>
            <a:ext cx="844061" cy="2115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9385" y="4254931"/>
            <a:ext cx="422030" cy="1998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8055" y="2742662"/>
            <a:ext cx="1019908" cy="1763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91146" y="4700418"/>
            <a:ext cx="1019908" cy="17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79196" y="4841633"/>
            <a:ext cx="835001" cy="199290"/>
          </a:xfrm>
          <a:prstGeom prst="rect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7219" y="5632728"/>
            <a:ext cx="1026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Encoding                               Imputation                      Zero valu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e imputation                              inserted col                     deleted col                     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1456" y="5686697"/>
            <a:ext cx="422030" cy="1998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45800" y="5686697"/>
            <a:ext cx="422030" cy="1998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26916" y="5684607"/>
            <a:ext cx="679946" cy="1763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215073" y="5681681"/>
            <a:ext cx="515081" cy="179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Exploratory Data Analysis: Survived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93" y="2450118"/>
            <a:ext cx="10040814" cy="369276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499231" y="5591904"/>
            <a:ext cx="633046" cy="550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6431" y="5591904"/>
            <a:ext cx="633046" cy="550984"/>
          </a:xfrm>
          <a:prstGeom prst="ellipse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13" y="1332037"/>
            <a:ext cx="4067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Exploratory Data Analysis: Age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54" y="1227798"/>
            <a:ext cx="7362092" cy="48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Exploratory Data Analysis: Passenger Class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229459"/>
            <a:ext cx="21717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15" y="2778365"/>
            <a:ext cx="10206306" cy="33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Exploratory Data Analysis: ~62% of Class 1 passengers survived vs. ~23% for Class 3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7" y="1758462"/>
            <a:ext cx="5225562" cy="32678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046" y="1657351"/>
            <a:ext cx="5005754" cy="36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Exploratory Data Analysis: Gender, a decisive factor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7" y="1770184"/>
            <a:ext cx="10603523" cy="3868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6462" y="1770184"/>
            <a:ext cx="773723" cy="3751385"/>
          </a:xfrm>
          <a:prstGeom prst="rect">
            <a:avLst/>
          </a:prstGeom>
          <a:noFill/>
          <a:ln>
            <a:solidFill>
              <a:srgbClr val="68E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6932</TotalTime>
  <Words>249</Words>
  <Application>Microsoft Office PowerPoint</Application>
  <PresentationFormat>Widescreen</PresentationFormat>
  <Paragraphs>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Play</vt:lpstr>
      <vt:lpstr>Calibri</vt:lpstr>
      <vt:lpstr>Arial</vt:lpstr>
      <vt:lpstr>Office Theme</vt:lpstr>
      <vt:lpstr>Titanic Survival Predictor</vt:lpstr>
      <vt:lpstr>Our goal: Build a model to help predict whether a passenger survived or not</vt:lpstr>
      <vt:lpstr>RMS Titanic embarked on its maiden journey on April 15 1912 with 2224 on board</vt:lpstr>
      <vt:lpstr>Data Processing: imputation, encoding, insert columns, drop columns</vt:lpstr>
      <vt:lpstr>Exploratory Data Analysis: Survived</vt:lpstr>
      <vt:lpstr>Exploratory Data Analysis: Age</vt:lpstr>
      <vt:lpstr>Exploratory Data Analysis: Passenger Class</vt:lpstr>
      <vt:lpstr>Exploratory Data Analysis: ~62% of Class 1 passengers survived vs. ~23% for Class 3</vt:lpstr>
      <vt:lpstr>Exploratory Data Analysis: Gender, a decisive factor</vt:lpstr>
      <vt:lpstr>Machine Learning Model: “Women and children first”</vt:lpstr>
      <vt:lpstr>Heuristic model: “Women and children first”</vt:lpstr>
      <vt:lpstr>Logistic regression</vt:lpstr>
      <vt:lpstr>Logistic regression: Test and performance metrics: An accuracy of ~79.3%</vt:lpstr>
      <vt:lpstr>K-Nearest Neighbour</vt:lpstr>
      <vt:lpstr>Insights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Business &amp; Finance Slides</dc:title>
  <dc:creator>kenji farre</dc:creator>
  <cp:lastModifiedBy>user</cp:lastModifiedBy>
  <cp:revision>152</cp:revision>
  <dcterms:created xsi:type="dcterms:W3CDTF">2022-05-30T07:40:26Z</dcterms:created>
  <dcterms:modified xsi:type="dcterms:W3CDTF">2023-10-20T15:02:14Z</dcterms:modified>
</cp:coreProperties>
</file>