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67" r:id="rId3"/>
    <p:sldId id="261" r:id="rId4"/>
    <p:sldId id="268" r:id="rId5"/>
    <p:sldId id="470" r:id="rId6"/>
    <p:sldId id="471" r:id="rId7"/>
    <p:sldId id="472" r:id="rId8"/>
    <p:sldId id="473" r:id="rId9"/>
    <p:sldId id="283" r:id="rId10"/>
    <p:sldId id="439" r:id="rId11"/>
    <p:sldId id="475" r:id="rId12"/>
    <p:sldId id="477" r:id="rId13"/>
    <p:sldId id="483" r:id="rId14"/>
    <p:sldId id="476" r:id="rId15"/>
    <p:sldId id="482" r:id="rId16"/>
    <p:sldId id="484" r:id="rId17"/>
    <p:sldId id="438" r:id="rId18"/>
    <p:sldId id="446" r:id="rId19"/>
    <p:sldId id="479" r:id="rId20"/>
    <p:sldId id="480" r:id="rId21"/>
    <p:sldId id="481" r:id="rId22"/>
    <p:sldId id="291" r:id="rId23"/>
    <p:sldId id="298" r:id="rId24"/>
    <p:sldId id="485" r:id="rId25"/>
    <p:sldId id="487" r:id="rId26"/>
    <p:sldId id="486" r:id="rId27"/>
    <p:sldId id="488" r:id="rId28"/>
    <p:sldId id="489" r:id="rId29"/>
    <p:sldId id="281" r:id="rId30"/>
  </p:sldIdLst>
  <p:sldSz cx="20320000" cy="11430000"/>
  <p:notesSz cx="6858000" cy="9144000"/>
  <p:embeddedFontLst>
    <p:embeddedFont>
      <p:font typeface="SpoqaHanSans-Regular" panose="020B0600000101010101" charset="-127"/>
      <p:regular r:id="rId32"/>
    </p:embeddedFont>
    <p:embeddedFont>
      <p:font typeface="Elice DigitalBaeum" panose="020B0600000101010101" pitchFamily="50" charset="-127"/>
      <p:regular r:id="rId33"/>
      <p:bold r:id="rId34"/>
    </p:embeddedFont>
    <p:embeddedFont>
      <p:font typeface="Elice DigitalCoding" panose="020B0609000101010101" pitchFamily="49" charset="-127"/>
      <p:regular r:id="rId35"/>
      <p:bold r:id="rId36"/>
    </p:embeddedFont>
    <p:embeddedFont>
      <p:font typeface="Spoqa Han Sans Neo Bold" panose="020B0800000000000000" pitchFamily="50" charset="-127"/>
      <p:bold r:id="rId37"/>
    </p:embeddedFont>
    <p:embeddedFont>
      <p:font typeface="Spoqa Han Sans Neo Light" panose="020B0300000000000000" pitchFamily="50" charset="-127"/>
      <p:regular r:id="rId38"/>
    </p:embeddedFont>
    <p:embeddedFont>
      <p:font typeface="Spoqa Han Sans Neo Medium" pitchFamily="2" charset="-127"/>
      <p:regular r:id="rId39"/>
    </p:embeddedFont>
    <p:embeddedFont>
      <p:font typeface="Spoqa Han Sans Neo Regular" panose="020B0500000000000000" pitchFamily="50" charset="-127"/>
      <p:regular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0" algn="ctr" defTabSz="6846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>
        <p15:guide id="1" orient="horz" pos="3532" userDrawn="1">
          <p15:clr>
            <a:srgbClr val="A4A3A4"/>
          </p15:clr>
        </p15:guide>
        <p15:guide id="2" pos="64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7BC"/>
    <a:srgbClr val="EA4464"/>
    <a:srgbClr val="F5CA52"/>
    <a:srgbClr val="AEAEFF"/>
    <a:srgbClr val="999999"/>
    <a:srgbClr val="00AB53"/>
    <a:srgbClr val="504FA1"/>
    <a:srgbClr val="605FB2"/>
    <a:srgbClr val="000000"/>
    <a:srgbClr val="FE8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4216" autoAdjust="0"/>
  </p:normalViewPr>
  <p:slideViewPr>
    <p:cSldViewPr snapToGrid="0" snapToObjects="1">
      <p:cViewPr varScale="1">
        <p:scale>
          <a:sx n="59" d="100"/>
          <a:sy n="59" d="100"/>
        </p:scale>
        <p:origin x="192" y="102"/>
      </p:cViewPr>
      <p:guideLst>
        <p:guide orient="horz" pos="3532"/>
        <p:guide pos="6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4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AF44EAA1-9265-774E-BBBE-5F581AD17E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50000"/>
      </a:lnSpc>
      <a:defRPr sz="1200" b="0" i="0">
        <a:latin typeface="Spoqa Han Sans Neo Light" panose="020B0300000000000000" pitchFamily="34" charset="0"/>
        <a:ea typeface="Spoqa Han Sans Neo Light" panose="020B0300000000000000" pitchFamily="34" charset="0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8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0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2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3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1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과목명 + 1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8" name="Course TItle">
            <a:extLst>
              <a:ext uri="{FF2B5EF4-FFF2-40B4-BE49-F238E27FC236}">
                <a16:creationId xmlns:a16="http://schemas.microsoft.com/office/drawing/2014/main" id="{A36FF3F9-E833-DC4D-A779-F785ACE26284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6" y="3297600"/>
            <a:ext cx="14482800" cy="1470487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EC7DEAAB-198C-654F-966E-ECB2F6B938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06" y="5102624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D3BA0CB9-C6C9-B540-B583-645EBA7EA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512" y="5102623"/>
            <a:ext cx="5731089" cy="864001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02E3DAC-4DAF-184C-B4C8-9CC310360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725" y="5194411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A39BB847-C776-EA4D-B6BB-0A360F894C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1509" y="5174533"/>
            <a:ext cx="5564625" cy="754053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021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추천대상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C099ACE6-D0B4-D34F-92BC-C639FFE9D6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2608" y="13970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1.</a:t>
            </a:r>
            <a:r>
              <a:rPr kumimoji="1" lang="ko-KR" altLang="en-US" dirty="0"/>
              <a:t> 추천대상</a:t>
            </a:r>
            <a:endParaRPr kumimoji="1" lang="ko-Kore-KR" altLang="en-US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BD205AC0-8313-4443-A3E7-18F50E4BAD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2608" y="2254250"/>
            <a:ext cx="11673502" cy="62894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4B1D4942-EAAA-1E4A-827A-F65F0B1C472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2608" y="43128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2.</a:t>
            </a:r>
            <a:r>
              <a:rPr kumimoji="1" lang="ko-KR" altLang="en-US" dirty="0"/>
              <a:t> 추천대상</a:t>
            </a:r>
            <a:endParaRPr kumimoji="1" lang="ko-Kore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A7034238-90B3-BE49-B4B2-AC0CE929E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2608" y="5173200"/>
            <a:ext cx="11673502" cy="62894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98EEE8DC-47CD-8849-8E92-2DB49ECD41D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2608" y="72324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3.</a:t>
            </a:r>
            <a:r>
              <a:rPr kumimoji="1" lang="ko-KR" altLang="en-US" dirty="0"/>
              <a:t> 추천대상</a:t>
            </a:r>
            <a:endParaRPr kumimoji="1" lang="ko-Kore-KR" altLang="en-US" dirty="0"/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06EF5BBE-E00F-CF41-B3C9-4819CBA367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02608" y="8089200"/>
            <a:ext cx="11673502" cy="62894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A5B88-8800-7443-B966-88B05C34690E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추천대상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ACF64A-E569-5F48-911A-28B99D884B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310" y="1310112"/>
            <a:ext cx="379494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38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수강목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">
            <a:extLst>
              <a:ext uri="{FF2B5EF4-FFF2-40B4-BE49-F238E27FC236}">
                <a16:creationId xmlns:a16="http://schemas.microsoft.com/office/drawing/2014/main" id="{E9CC358C-3210-7C4B-B4EC-EEB256E5188B}"/>
              </a:ext>
            </a:extLst>
          </p:cNvPr>
          <p:cNvSpPr/>
          <p:nvPr userDrawn="1"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solidFill>
                <a:srgbClr val="524FA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CDD2A-0293-3844-8623-06A05E7CB87C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 err="1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수강목표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4F61F1E4-362C-6A49-9DA8-FEA184BE28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2608" y="13970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수강목표</a:t>
            </a:r>
            <a:endParaRPr kumimoji="1" lang="ko-Kore-KR" altLang="en-US" dirty="0"/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3CDD1733-CCB3-C34E-B989-B72E115DA7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2608" y="2254250"/>
            <a:ext cx="11673502" cy="148869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2FA5FFBA-C0E9-634E-912A-9C70194C1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2608" y="43128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수강목표</a:t>
            </a:r>
            <a:endParaRPr kumimoji="1" lang="ko-Kore-KR" altLang="en-US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0492582C-7180-A64C-9CC9-581412C78D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2608" y="5173200"/>
            <a:ext cx="11673502" cy="14904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9BAD071-5847-2649-A15D-1446A70B0A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2608" y="7232400"/>
            <a:ext cx="11673502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1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수강목표</a:t>
            </a:r>
            <a:endParaRPr kumimoji="1" lang="ko-Kore-KR" altLang="en-US" dirty="0"/>
          </a:p>
        </p:txBody>
      </p:sp>
      <p:sp>
        <p:nvSpPr>
          <p:cNvPr id="25" name="텍스트 개체 틀 4">
            <a:extLst>
              <a:ext uri="{FF2B5EF4-FFF2-40B4-BE49-F238E27FC236}">
                <a16:creationId xmlns:a16="http://schemas.microsoft.com/office/drawing/2014/main" id="{29B099D7-FD25-9D4D-B764-772ED1C00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02608" y="8089200"/>
            <a:ext cx="11673502" cy="14904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/>
              <a:t>설명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12365C-CDD8-BA42-982B-77DC10AE6E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301" y="1217653"/>
            <a:ext cx="684000" cy="7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725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 Title">
            <a:extLst>
              <a:ext uri="{FF2B5EF4-FFF2-40B4-BE49-F238E27FC236}">
                <a16:creationId xmlns:a16="http://schemas.microsoft.com/office/drawing/2014/main" id="{A9CA3F25-59A1-E043-9B0A-031AB4F94F89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91624" y="2192231"/>
            <a:ext cx="18466891" cy="1316599"/>
          </a:xfrm>
          <a:prstGeom prst="rect">
            <a:avLst/>
          </a:prstGeom>
        </p:spPr>
        <p:txBody>
          <a:bodyPr wrap="square" lIns="42333" tIns="42333" rIns="42333" bIns="42333" anchor="t">
            <a:noAutofit/>
          </a:bodyPr>
          <a:lstStyle>
            <a:lvl1pPr algn="l" defTabSz="486833">
              <a:lnSpc>
                <a:spcPct val="100000"/>
              </a:lnSpc>
              <a:defRPr sz="8000" b="1" i="0" spc="-159"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챕터 제목</a:t>
            </a:r>
            <a:endParaRPr dirty="0"/>
          </a:p>
        </p:txBody>
      </p:sp>
      <p:sp>
        <p:nvSpPr>
          <p:cNvPr id="4" name="01">
            <a:extLst>
              <a:ext uri="{FF2B5EF4-FFF2-40B4-BE49-F238E27FC236}">
                <a16:creationId xmlns:a16="http://schemas.microsoft.com/office/drawing/2014/main" id="{E96082C9-5A50-3841-A690-732E27BC83EC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891624" y="1392445"/>
            <a:ext cx="697840" cy="701046"/>
          </a:xfrm>
          <a:prstGeom prst="rect">
            <a:avLst/>
          </a:prstGeom>
        </p:spPr>
        <p:txBody>
          <a:bodyPr wrap="square" lIns="42333" tIns="42333" rIns="42333" bIns="42333" anchor="t">
            <a:noAutofit/>
          </a:bodyPr>
          <a:lstStyle>
            <a:lvl1pPr algn="l" defTabSz="486833">
              <a:lnSpc>
                <a:spcPct val="100000"/>
              </a:lnSpc>
              <a:defRPr sz="4000" b="0" i="0">
                <a:solidFill>
                  <a:srgbClr val="AEAEFF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  <a:cs typeface="Spoqa Han Sans Neo Regular" panose="020B0500000000000000" pitchFamily="34" charset="0"/>
                <a:sym typeface="SpoqaHanSans-Regular"/>
              </a:defRPr>
            </a:lvl1pPr>
          </a:lstStyle>
          <a:p>
            <a:r>
              <a:rPr lang="en-US" altLang="ko-KR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7017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">
            <a:extLst>
              <a:ext uri="{FF2B5EF4-FFF2-40B4-BE49-F238E27FC236}">
                <a16:creationId xmlns:a16="http://schemas.microsoft.com/office/drawing/2014/main" id="{5119E9AD-8B43-A748-96B2-4525DAEA5DED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8675FEB-90CA-7C46-AF0E-7B1F2AED3E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4E1D7B4-CE24-E242-B697-0D4D24E950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04FF93-6771-4143-8106-DE2005C003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896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한 줄 문장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">
            <a:extLst>
              <a:ext uri="{FF2B5EF4-FFF2-40B4-BE49-F238E27FC236}">
                <a16:creationId xmlns:a16="http://schemas.microsoft.com/office/drawing/2014/main" id="{5119E9AD-8B43-A748-96B2-4525DAEA5DED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33CCD93-72C0-4143-83C0-7015341C6B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D6472-FE33-F448-B661-3A55BCF05D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54800" y="5065177"/>
            <a:ext cx="18216000" cy="329904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marR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en-US" altLang="ko-Kore-KR" dirty="0"/>
              <a:t>2 ~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줄 문장</a:t>
            </a:r>
            <a:endParaRPr kumimoji="1" lang="en-US" altLang="ko-KR" dirty="0"/>
          </a:p>
          <a:p>
            <a:pPr lvl="0"/>
            <a:r>
              <a:rPr kumimoji="1" lang="en-US" altLang="ko-KR" dirty="0"/>
              <a:t>2 ~ 3</a:t>
            </a:r>
            <a:r>
              <a:rPr kumimoji="1" lang="ko-KR" altLang="en-US" dirty="0"/>
              <a:t>줄 문장</a:t>
            </a:r>
            <a:endParaRPr kumimoji="1" lang="en-US" altLang="ko-KR" dirty="0"/>
          </a:p>
          <a:p>
            <a:pPr lvl="0"/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~ 3</a:t>
            </a:r>
            <a:r>
              <a:rPr kumimoji="1" lang="ko-KR" altLang="en-US" dirty="0"/>
              <a:t>줄 문장</a:t>
            </a:r>
            <a:endParaRPr kumimoji="1" lang="en-US" altLang="ko-Kore-KR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3D041943-C0C3-7647-AC71-86B0D2EBE1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4ABF0562-F809-2A4D-BF69-46FF137E4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7C86E8E-2FD6-D749-ABEC-3DF4D811DD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F7AD51-0EB2-4B4C-9414-A667E45BC4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09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5" pos="1216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1개+짧은 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>
            <a:extLst>
              <a:ext uri="{FF2B5EF4-FFF2-40B4-BE49-F238E27FC236}">
                <a16:creationId xmlns:a16="http://schemas.microsoft.com/office/drawing/2014/main" id="{FA866F5A-B173-E34D-87A1-81BAB9F8DB77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957E-4C21-0245-B1E7-97A699E8D5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4800" y="9811548"/>
            <a:ext cx="18215999" cy="852488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설명</a:t>
            </a: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8FA13DA5-0A2A-204C-88A5-16035044B16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55455" y="2276475"/>
            <a:ext cx="18209088" cy="723717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2DFA6147-F348-4C49-B358-BBD1D395E8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0436EEA6-B08D-2D4C-9A80-002D39B5A9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850188F1-55F7-0745-8722-4C61F81ED8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EC6F88B-5C8D-9E44-9A2F-52A8AACD1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6FCA83-7583-B643-AD61-6A4A2E198E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943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2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>
            <a:extLst>
              <a:ext uri="{FF2B5EF4-FFF2-40B4-BE49-F238E27FC236}">
                <a16:creationId xmlns:a16="http://schemas.microsoft.com/office/drawing/2014/main" id="{C8229675-D36A-984A-B860-7E754BA3FECE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A26E7-C1DB-D04E-99E1-BD7303591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4800" y="10005460"/>
            <a:ext cx="8856662" cy="701897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</a:t>
            </a:r>
            <a:r>
              <a:rPr kumimoji="1" lang="ko-KR" altLang="en-US" dirty="0"/>
              <a:t> 설명</a:t>
            </a:r>
            <a:endParaRPr kumimoji="1" lang="ko-Kore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B85F47D-204F-2048-AAFB-D040BE79A56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414796" y="10005460"/>
            <a:ext cx="8856662" cy="701897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846DB010-3282-5247-890B-0005C49037D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54800" y="2462213"/>
            <a:ext cx="8856662" cy="712946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1DCFB0AA-8A11-A34C-8719-85A46E8CF66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414796" y="2462213"/>
            <a:ext cx="8856662" cy="712946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0A83623-61DD-664A-936F-EB53BDB0E3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093E8D0E-4E97-1A42-85BC-171F7AD769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23DF9FB9-4508-EC4B-9B07-A725F49A17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4243B43-3A65-CD4E-B904-113D280A9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632882-5EB8-C24D-9E3A-040E92330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8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3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>
            <a:extLst>
              <a:ext uri="{FF2B5EF4-FFF2-40B4-BE49-F238E27FC236}">
                <a16:creationId xmlns:a16="http://schemas.microsoft.com/office/drawing/2014/main" id="{C8229675-D36A-984A-B860-7E754BA3FECE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A3D3A-C391-2040-83CC-478EAF08A9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48544" y="8840414"/>
            <a:ext cx="5400675" cy="766762"/>
          </a:xfrm>
          <a:prstGeom prst="rect">
            <a:avLst/>
          </a:prstGeom>
        </p:spPr>
        <p:txBody>
          <a:bodyPr anchor="t"/>
          <a:lstStyle>
            <a:lvl1pPr>
              <a:defRPr sz="36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A85A97F-E698-4448-8DBA-15ED60B76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59325" y="8840414"/>
            <a:ext cx="5400675" cy="766762"/>
          </a:xfrm>
          <a:prstGeom prst="rect">
            <a:avLst/>
          </a:prstGeom>
        </p:spPr>
        <p:txBody>
          <a:bodyPr anchor="t"/>
          <a:lstStyle>
            <a:lvl1pPr>
              <a:defRPr sz="36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D55E3AE9-0853-504D-97D8-10D23F51BB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863192" y="8840414"/>
            <a:ext cx="5400675" cy="766762"/>
          </a:xfrm>
          <a:prstGeom prst="rect">
            <a:avLst/>
          </a:prstGeom>
        </p:spPr>
        <p:txBody>
          <a:bodyPr anchor="t"/>
          <a:lstStyle>
            <a:lvl1pPr>
              <a:defRPr sz="36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이미지 설명</a:t>
            </a:r>
          </a:p>
        </p:txBody>
      </p: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30B1346B-E879-5D4B-A5BA-67614087894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55456" y="2871000"/>
            <a:ext cx="5400675" cy="568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D852ED14-7659-FE45-975B-BDF5DAC2EE7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59324" y="2871000"/>
            <a:ext cx="5400675" cy="568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22" name="그림 개체 틀 4">
            <a:extLst>
              <a:ext uri="{FF2B5EF4-FFF2-40B4-BE49-F238E27FC236}">
                <a16:creationId xmlns:a16="http://schemas.microsoft.com/office/drawing/2014/main" id="{356E5C7E-024E-7A4B-80B4-1B3A400A115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3863192" y="2871000"/>
            <a:ext cx="5400675" cy="568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4E8C977D-8963-644E-90B2-FD05AE1120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61F29909-981B-134B-BADE-4BC0CCE8EE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4800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793737F-9D0B-A846-BC93-3A445D830F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5C4FB1F8-42B6-5344-9285-73B5125989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CDB8FBC-FEBE-8140-BE3C-7705EEAB7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208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1개+긴 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3ACB4ED1-0D92-4442-86B2-8227FB9571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27917" y="2985460"/>
            <a:ext cx="8737283" cy="7020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lang="ko-KR" altLang="en-US" dirty="0"/>
              <a:t>설명</a:t>
            </a:r>
            <a:endParaRPr lang="en" altLang="ko-Kore-KR" dirty="0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C8E673D-47AC-8B45-8A0A-9CEBA9D5DDC1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3E3E07C3-716E-E140-9015-A9B44A49080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54800" y="2985460"/>
            <a:ext cx="8841456" cy="7020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840D4CB-6CC3-BC4C-A7E3-2A0FBC21E3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E4125B8-44A3-2446-AAFF-5D774C0EA3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B446B6D-4337-3648-BD65-374D67DBDF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AFF77CD-89B9-AD42-A0B7-35D37C5E2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C60563-36A8-4F42-AB47-860F44AF73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19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긴 코드 1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6081567-8E7A-5948-BA38-4E3927E1981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13382118-B6C7-F448-8B20-4CE21635BEC3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3CAED162-DA95-5246-87AB-65B2468744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18215999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A705BE7-95A2-D140-97D3-2D3E798F97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D0D86C1-71F2-324A-BC11-BE8E972437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4B8BE24-A700-A044-A6DE-A5CA2E2324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4D07235-3795-9E4B-9064-EAC6AA2F86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01A30B9-EB0A-CB4A-B5F9-CC4B92B77B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5298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과목명 + 2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8" name="Course TItle">
            <a:extLst>
              <a:ext uri="{FF2B5EF4-FFF2-40B4-BE49-F238E27FC236}">
                <a16:creationId xmlns:a16="http://schemas.microsoft.com/office/drawing/2014/main" id="{A36FF3F9-E833-DC4D-A779-F785ACE26284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6" y="3297600"/>
            <a:ext cx="14482800" cy="1470487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" name="직사각형">
            <a:extLst>
              <a:ext uri="{FF2B5EF4-FFF2-40B4-BE49-F238E27FC236}">
                <a16:creationId xmlns:a16="http://schemas.microsoft.com/office/drawing/2014/main" id="{EC7DEAAB-198C-654F-966E-ECB2F6B938A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06" y="5102624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D3BA0CB9-C6C9-B540-B583-645EBA7EA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512" y="5102623"/>
            <a:ext cx="5731089" cy="1656991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202E3DAC-4DAF-184C-B4C8-9CC310360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725" y="5194411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A39BB847-C776-EA4D-B6BB-0A360F894C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1509" y="5174533"/>
            <a:ext cx="5564625" cy="1492716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84305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로 긴 코드 1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12327C12-5C82-9242-9CDE-8C65C0138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1" name="직사각형">
            <a:extLst>
              <a:ext uri="{FF2B5EF4-FFF2-40B4-BE49-F238E27FC236}">
                <a16:creationId xmlns:a16="http://schemas.microsoft.com/office/drawing/2014/main" id="{A08537C4-8C2F-EA4E-8856-1B4AC686DD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defRPr sz="3200" baseline="0" dirty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pPr lvl="0" algn="l">
              <a:lnSpc>
                <a:spcPct val="120000"/>
              </a:lnSpc>
            </a:pPr>
            <a:r>
              <a:rPr lang="en" altLang="ko-Kore-KR" dirty="0"/>
              <a:t>import random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lotto = []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if num in lotto: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A671CAD8-24CD-D64C-871F-20682CCD204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452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defRPr sz="3200" baseline="0" dirty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pPr lvl="0" algn="l">
              <a:lnSpc>
                <a:spcPct val="120000"/>
              </a:lnSpc>
            </a:pPr>
            <a:r>
              <a:rPr lang="en" altLang="ko-Kore-KR" dirty="0"/>
              <a:t>import random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lotto = []</a:t>
            </a:r>
          </a:p>
          <a:p>
            <a:pPr lvl="0" algn="l">
              <a:lnSpc>
                <a:spcPct val="120000"/>
              </a:lnSpc>
            </a:pPr>
            <a:endParaRPr lang="en" altLang="ko-Kore-KR" dirty="0"/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if num in lotto:</a:t>
            </a:r>
          </a:p>
          <a:p>
            <a:pPr lvl="0" algn="l">
              <a:lnSpc>
                <a:spcPct val="120000"/>
              </a:lnSpc>
            </a:pPr>
            <a:r>
              <a:rPr lang="en" altLang="ko-Kore-KR" dirty="0"/>
              <a:t>		pass</a:t>
            </a:r>
            <a:endParaRPr dirty="0"/>
          </a:p>
        </p:txBody>
      </p:sp>
      <p:sp>
        <p:nvSpPr>
          <p:cNvPr id="22" name="직사각형">
            <a:extLst>
              <a:ext uri="{FF2B5EF4-FFF2-40B4-BE49-F238E27FC236}">
                <a16:creationId xmlns:a16="http://schemas.microsoft.com/office/drawing/2014/main" id="{512348DA-3D5A-CF47-B4F3-F2766BDA9A6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E820E2C2-4A2E-9547-B771-56AA3BA71C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6CF62BB-5A74-B844-B818-0093A3C01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DE07C96-38BF-FC41-949E-508DF656CA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1DFA2F0E-843F-8549-ABB7-68108685DE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2C3378-B1A5-FB45-AA91-3B0705ACC3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8380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코드 2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CD3EBC2F-A32D-5240-B11C-554CCF16A2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936CB356-FE7D-5A47-94FC-AE91CE7E91E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45200" y="2805696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23" name="직사각형">
            <a:extLst>
              <a:ext uri="{FF2B5EF4-FFF2-40B4-BE49-F238E27FC236}">
                <a16:creationId xmlns:a16="http://schemas.microsoft.com/office/drawing/2014/main" id="{B6E93FE5-9ADB-2041-9157-228AA92660E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B8093DC9-9DBE-CC49-A129-D730DAE782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D416732D-6E52-054E-A49C-DA40CA753A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4452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6186012-E5F3-4C45-A823-D0CBF2D2BC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37E09FA-27FE-814A-89C8-34F47B6B80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33E9905-2157-2845-B298-67525D1449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782BA62-52B3-5349-A733-E45ABD22D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A72BC6A-06BF-CE42-A0D8-33E9558E7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66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코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42CCD876-35A1-764F-9EE1-689DF3B710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804400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F0F677B8-D418-424F-95B9-CF278299D73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75200" y="3455950"/>
            <a:ext cx="8890000" cy="694800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lang="ko-KR" altLang="en-US" dirty="0"/>
              <a:t>설명</a:t>
            </a:r>
            <a:endParaRPr lang="en" altLang="ko-Kore-KR"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B094D1F3-5075-764F-973F-563F80DE19C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2" name="직사각형">
            <a:extLst>
              <a:ext uri="{FF2B5EF4-FFF2-40B4-BE49-F238E27FC236}">
                <a16:creationId xmlns:a16="http://schemas.microsoft.com/office/drawing/2014/main" id="{8B55C94A-C03D-8D4E-AFDA-B919730EC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0" y="3455950"/>
            <a:ext cx="8820000" cy="694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algn="l">
              <a:lnSpc>
                <a:spcPct val="120000"/>
              </a:lnSpc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endParaRPr lang="en" altLang="ko-Kore-KR" dirty="0"/>
          </a:p>
          <a:p>
            <a:r>
              <a:rPr lang="en" altLang="ko-Kore-KR" dirty="0"/>
              <a:t>lotto = []</a:t>
            </a:r>
          </a:p>
          <a:p>
            <a:endParaRPr lang="en" altLang="ko-Kore-KR" dirty="0"/>
          </a:p>
          <a:p>
            <a:r>
              <a:rPr lang="en" altLang="ko-Kore-KR" dirty="0"/>
              <a:t>while </a:t>
            </a:r>
            <a:r>
              <a:rPr lang="en" altLang="ko-Kore-KR" dirty="0" err="1"/>
              <a:t>len</a:t>
            </a:r>
            <a:r>
              <a:rPr lang="en" altLang="ko-Kore-KR" dirty="0"/>
              <a:t>(lotto) &lt; 6:</a:t>
            </a:r>
          </a:p>
          <a:p>
            <a:r>
              <a:rPr lang="en" altLang="ko-Kore-KR" dirty="0"/>
              <a:t>	num = </a:t>
            </a:r>
            <a:r>
              <a:rPr lang="en" altLang="ko-Kore-KR" dirty="0" err="1"/>
              <a:t>random.randrange</a:t>
            </a:r>
            <a:r>
              <a:rPr lang="en" altLang="ko-Kore-KR" dirty="0"/>
              <a:t>(1,46)</a:t>
            </a:r>
          </a:p>
          <a:p>
            <a:r>
              <a:rPr lang="en" altLang="ko-Kore-KR" dirty="0"/>
              <a:t>	if num in lotto:</a:t>
            </a:r>
          </a:p>
          <a:p>
            <a:r>
              <a:rPr lang="en" altLang="ko-Kore-KR" dirty="0"/>
              <a:t>		pass</a:t>
            </a:r>
            <a:endParaRPr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BA759F32-C3B0-B349-A110-EB89061951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4DF5BE1-90A7-4949-9F03-6DAC0D9289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7783985D-A354-D145-8F0C-FF33D357F5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2639AAA-0042-E743-9FDB-B635DBB2C4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49DC03-3408-3248-8103-9666D4CE7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125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,3줄 코드+설명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6">
            <a:extLst>
              <a:ext uri="{FF2B5EF4-FFF2-40B4-BE49-F238E27FC236}">
                <a16:creationId xmlns:a16="http://schemas.microsoft.com/office/drawing/2014/main" id="{F0F677B8-D418-424F-95B9-CF278299D73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54800" y="6606117"/>
            <a:ext cx="18208800" cy="4018548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defRPr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lang="ko-KR" altLang="en-US" dirty="0"/>
              <a:t>설명</a:t>
            </a:r>
            <a:endParaRPr lang="en" altLang="ko-Kore-KR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7C7A6807-956B-B947-81EF-584CCCDBEF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54800" y="2608123"/>
            <a:ext cx="1152000" cy="648997"/>
          </a:xfrm>
          <a:prstGeom prst="rect">
            <a:avLst/>
          </a:prstGeom>
          <a:solidFill>
            <a:srgbClr val="BAB9E6"/>
          </a:solidFill>
        </p:spPr>
        <p:txBody>
          <a:bodyPr tIns="108000" bIns="108000" anchor="ctr">
            <a:spAutoFit/>
          </a:bodyPr>
          <a:lstStyle>
            <a:lvl1pPr>
              <a:defRPr sz="2800" b="0" i="0"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B094D1F3-5075-764F-973F-563F80DE19C0}"/>
              </a:ext>
            </a:extLst>
          </p:cNvPr>
          <p:cNvSpPr/>
          <p:nvPr userDrawn="1"/>
        </p:nvSpPr>
        <p:spPr>
          <a:xfrm>
            <a:off x="-10000" y="-19878"/>
            <a:ext cx="20340000" cy="961013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4" name="직사각형">
            <a:extLst>
              <a:ext uri="{FF2B5EF4-FFF2-40B4-BE49-F238E27FC236}">
                <a16:creationId xmlns:a16="http://schemas.microsoft.com/office/drawing/2014/main" id="{09B76619-A537-C743-A987-BEB23A602F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4801" y="3257120"/>
            <a:ext cx="18208800" cy="270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251999" rIns="540000" bIns="251999" anchor="t">
            <a:noAutofit/>
          </a:bodyPr>
          <a:lstStyle>
            <a:lvl1pPr marL="0" marR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Elice DigitalCoding" panose="020B0609000101010101" pitchFamily="49" charset="-127"/>
                <a:ea typeface="Spoqa Han Sans Neo Regular" panose="020B0500000000000000" pitchFamily="34" charset="0"/>
              </a:defRPr>
            </a:lvl1pPr>
          </a:lstStyle>
          <a:p>
            <a:r>
              <a:rPr lang="en" altLang="ko-Kore-KR" dirty="0"/>
              <a:t>import random</a:t>
            </a:r>
          </a:p>
          <a:p>
            <a:pPr marL="0" marR="0" lvl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/>
              <a:t>import random</a:t>
            </a:r>
          </a:p>
          <a:p>
            <a:pPr marL="0" marR="0" lvl="0" indent="0" algn="l" defTabSz="68460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/>
              <a:t>import random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AFD4784-4253-AE43-8530-7C98F01CB3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057" y="139418"/>
            <a:ext cx="79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3200" b="0" i="0">
                <a:solidFill>
                  <a:srgbClr val="7979D3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5207412-C049-7649-BC49-426F780697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5456" y="139418"/>
            <a:ext cx="17172000" cy="701675"/>
          </a:xfrm>
          <a:prstGeom prst="rect">
            <a:avLst/>
          </a:prstGeom>
        </p:spPr>
        <p:txBody>
          <a:bodyPr lIns="0" anchor="ctr"/>
          <a:lstStyle>
            <a:lvl1pPr algn="l">
              <a:defRPr sz="2800" b="0" i="0">
                <a:solidFill>
                  <a:srgbClr val="ECEEF6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챕터 제목</a:t>
            </a:r>
            <a:endParaRPr kumimoji="1" lang="ko-Kore-KR" altLang="en-US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34CA6750-60BD-C746-87C1-9BD0E6CFC2E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4800" y="1276903"/>
            <a:ext cx="18215999" cy="701675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제목</a:t>
            </a:r>
            <a:endParaRPr kumimoji="1" lang="ko-Kore-KR" altLang="en-US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0535E9C3-75B1-A24C-8E31-51FFD5E7A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243" y="261655"/>
            <a:ext cx="1536700" cy="457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03B1E45-D6A0-0A44-90EC-DAD85DA100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144" y="142454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981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400" userDrawn="1">
          <p15:clr>
            <a:srgbClr val="FBAE40"/>
          </p15:clr>
        </p15:guide>
        <p15:guide id="3" pos="639" userDrawn="1">
          <p15:clr>
            <a:srgbClr val="FBAE40"/>
          </p15:clr>
        </p15:guide>
        <p15:guide id="4" pos="1216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">
    <p:bg>
      <p:bgPr>
        <a:solidFill>
          <a:srgbClr val="524F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직사각형"/>
          <p:cNvSpPr/>
          <p:nvPr userDrawn="1"/>
        </p:nvSpPr>
        <p:spPr>
          <a:xfrm>
            <a:off x="0" y="0"/>
            <a:ext cx="10160000" cy="1143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noFill/>
              <a:latin typeface="Spoqa Han Sans Neo Medium" panose="020B0500000000000000" pitchFamily="34" charset="0"/>
              <a:ea typeface="Spoqa Han Sans Neo Medium" panose="020B0500000000000000" pitchFamily="34" charset="0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E377FB13-4E2E-154B-88FC-EB001C2EA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53529" y="2851232"/>
            <a:ext cx="3109312" cy="569493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DD938A07-5E19-3C44-98D1-2C515B3897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53529" y="4262221"/>
            <a:ext cx="3109312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6DDDC0E-4396-E04B-9CF6-FACE20664F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953529" y="5649340"/>
            <a:ext cx="3109311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96F7D5C9-FEE4-6B45-B3B5-C7655564E4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953530" y="7033759"/>
            <a:ext cx="3109310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EF886CE8-1112-B747-9337-625F44890D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53529" y="8416448"/>
            <a:ext cx="3109309" cy="54186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이름을 입력하세요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B69C2-9F9D-CF40-8A12-45159DF71AEF}"/>
              </a:ext>
            </a:extLst>
          </p:cNvPr>
          <p:cNvSpPr txBox="1"/>
          <p:nvPr userDrawn="1"/>
        </p:nvSpPr>
        <p:spPr>
          <a:xfrm>
            <a:off x="10953529" y="2503166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코스 매니저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CE93C-38B5-4C45-B0CA-9399F8A38394}"/>
              </a:ext>
            </a:extLst>
          </p:cNvPr>
          <p:cNvSpPr txBox="1"/>
          <p:nvPr userDrawn="1"/>
        </p:nvSpPr>
        <p:spPr>
          <a:xfrm>
            <a:off x="10953529" y="3906294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콘텐츠 제작자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D9EBF-0BB3-DC4B-965A-89FADF403154}"/>
              </a:ext>
            </a:extLst>
          </p:cNvPr>
          <p:cNvSpPr txBox="1"/>
          <p:nvPr userDrawn="1"/>
        </p:nvSpPr>
        <p:spPr>
          <a:xfrm>
            <a:off x="10953529" y="6666842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감수자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9239-1290-1E47-A818-B908E59164C1}"/>
              </a:ext>
            </a:extLst>
          </p:cNvPr>
          <p:cNvSpPr txBox="1"/>
          <p:nvPr userDrawn="1"/>
        </p:nvSpPr>
        <p:spPr>
          <a:xfrm>
            <a:off x="10953529" y="5286568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강사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3924A-A1B9-4B44-8A6F-E4D5B571E3E4}"/>
              </a:ext>
            </a:extLst>
          </p:cNvPr>
          <p:cNvSpPr txBox="1"/>
          <p:nvPr userDrawn="1"/>
        </p:nvSpPr>
        <p:spPr>
          <a:xfrm>
            <a:off x="10953529" y="8047116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디자이너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F0644-21F0-674B-BA84-96CF7A903AAA}"/>
              </a:ext>
            </a:extLst>
          </p:cNvPr>
          <p:cNvSpPr txBox="1"/>
          <p:nvPr userDrawn="1"/>
        </p:nvSpPr>
        <p:spPr>
          <a:xfrm>
            <a:off x="885824" y="1212329"/>
            <a:ext cx="2806995" cy="984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6400" b="0" i="0" err="1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크레딧</a:t>
            </a:r>
            <a:endParaRPr kumimoji="1" lang="ko-Kore-KR" altLang="en-US" sz="6400" b="0" i="0">
              <a:solidFill>
                <a:srgbClr val="524FA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5" name="이미지" descr="이미지">
            <a:extLst>
              <a:ext uri="{FF2B5EF4-FFF2-40B4-BE49-F238E27FC236}">
                <a16:creationId xmlns:a16="http://schemas.microsoft.com/office/drawing/2014/main" id="{571CAC48-917A-E647-957B-68AFA27D5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6" y="1551205"/>
            <a:ext cx="2286975" cy="3616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9709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solidFill>
          <a:srgbClr val="524F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직사각형"/>
          <p:cNvSpPr/>
          <p:nvPr/>
        </p:nvSpPr>
        <p:spPr>
          <a:xfrm>
            <a:off x="0" y="0"/>
            <a:ext cx="10160000" cy="1143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Medium" panose="020B0500000000000000" pitchFamily="34" charset="0"/>
              <a:ea typeface="Spoqa Han Sans Neo Medium" panose="020B05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53105-9A51-AB40-A4BC-342846791956}"/>
              </a:ext>
            </a:extLst>
          </p:cNvPr>
          <p:cNvSpPr txBox="1"/>
          <p:nvPr userDrawn="1"/>
        </p:nvSpPr>
        <p:spPr>
          <a:xfrm>
            <a:off x="885824" y="1212329"/>
            <a:ext cx="2806995" cy="984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0000" tIns="0" rIns="0" bIns="0" numCol="1" spcCol="38100" rtlCol="0" anchor="t">
            <a:spAutoFit/>
          </a:bodyPr>
          <a:lstStyle/>
          <a:p>
            <a:pPr lvl="0" algn="l"/>
            <a:r>
              <a:rPr kumimoji="1" lang="ko-KR" altLang="en-US" sz="64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연락처</a:t>
            </a:r>
            <a:endParaRPr kumimoji="1" lang="ko-Kore-KR" altLang="en-US" sz="6400" b="0" i="0">
              <a:solidFill>
                <a:srgbClr val="524FA1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67EB9-8E9C-0946-9302-0FF8FF9E8A27}"/>
              </a:ext>
            </a:extLst>
          </p:cNvPr>
          <p:cNvSpPr txBox="1"/>
          <p:nvPr userDrawn="1"/>
        </p:nvSpPr>
        <p:spPr>
          <a:xfrm>
            <a:off x="10957744" y="1367275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TEL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65172-288D-C040-872B-DB928C2B6D7A}"/>
              </a:ext>
            </a:extLst>
          </p:cNvPr>
          <p:cNvSpPr txBox="1"/>
          <p:nvPr userDrawn="1"/>
        </p:nvSpPr>
        <p:spPr>
          <a:xfrm>
            <a:off x="10957744" y="2817702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WEB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9767D-4CC7-7444-9E06-734C77E531F3}"/>
              </a:ext>
            </a:extLst>
          </p:cNvPr>
          <p:cNvSpPr txBox="1"/>
          <p:nvPr userDrawn="1"/>
        </p:nvSpPr>
        <p:spPr>
          <a:xfrm>
            <a:off x="10957744" y="4236598"/>
            <a:ext cx="280699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2400" b="0" i="0">
                <a:solidFill>
                  <a:srgbClr val="AEAEFF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E-MAIL</a:t>
            </a:r>
            <a:endParaRPr kumimoji="1" lang="ko-Kore-KR" altLang="en-US" sz="2400" b="0" i="0">
              <a:solidFill>
                <a:srgbClr val="AEAEFF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6F3AB-B9C4-BD47-BD78-A36EEDDD77B9}"/>
              </a:ext>
            </a:extLst>
          </p:cNvPr>
          <p:cNvSpPr txBox="1"/>
          <p:nvPr userDrawn="1"/>
        </p:nvSpPr>
        <p:spPr>
          <a:xfrm>
            <a:off x="10957744" y="1815489"/>
            <a:ext cx="383452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070-4633-2015</a:t>
            </a:r>
            <a:endParaRPr kumimoji="1" lang="ko-Kore-KR" altLang="en-US" sz="3000" b="0" i="0">
              <a:solidFill>
                <a:schemeClr val="tx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2957AE-5A0C-B04B-A6C1-FAAE9A5769D5}"/>
              </a:ext>
            </a:extLst>
          </p:cNvPr>
          <p:cNvSpPr txBox="1"/>
          <p:nvPr userDrawn="1"/>
        </p:nvSpPr>
        <p:spPr>
          <a:xfrm>
            <a:off x="10957744" y="3269194"/>
            <a:ext cx="383452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30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https://</a:t>
            </a:r>
            <a:r>
              <a:rPr kumimoji="1" lang="en-US" altLang="ko-KR" sz="3000" b="0" i="0" err="1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elice.io</a:t>
            </a:r>
            <a:endParaRPr kumimoji="1" lang="ko-Kore-KR" altLang="en-US" sz="3000" b="0" i="0">
              <a:solidFill>
                <a:schemeClr val="tx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65E4A-2B6A-ED48-8995-25B3D497AA0A}"/>
              </a:ext>
            </a:extLst>
          </p:cNvPr>
          <p:cNvSpPr txBox="1"/>
          <p:nvPr userDrawn="1"/>
        </p:nvSpPr>
        <p:spPr>
          <a:xfrm>
            <a:off x="10957744" y="4687076"/>
            <a:ext cx="383452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lvl="0" algn="l"/>
            <a:r>
              <a:rPr kumimoji="1" lang="en-US" altLang="ko-KR" sz="3000" b="0" i="0" err="1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rPr>
              <a:t>contact@elice.io</a:t>
            </a:r>
            <a:endParaRPr kumimoji="1" lang="ko-Kore-KR" altLang="en-US" sz="3000" b="0" i="0">
              <a:solidFill>
                <a:schemeClr val="tx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pic>
        <p:nvPicPr>
          <p:cNvPr id="12" name="이미지" descr="이미지">
            <a:extLst>
              <a:ext uri="{FF2B5EF4-FFF2-40B4-BE49-F238E27FC236}">
                <a16:creationId xmlns:a16="http://schemas.microsoft.com/office/drawing/2014/main" id="{4AA9961A-AC1D-194A-A9C0-DD8FADEB19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64117" y="4695246"/>
            <a:ext cx="4267201" cy="55632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981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과목명 + 1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urse 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7" y="3297600"/>
            <a:ext cx="14482799" cy="2855482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긴 과목명을 위한 템플릿입니다</a:t>
            </a:r>
            <a:r>
              <a:rPr lang="en-US" altLang="ko-KR" dirty="0"/>
              <a:t>.</a:t>
            </a:r>
            <a:r>
              <a:rPr lang="ko-KR" altLang="en-US" dirty="0"/>
              <a:t> 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17" name="직사각형">
            <a:extLst>
              <a:ext uri="{FF2B5EF4-FFF2-40B4-BE49-F238E27FC236}">
                <a16:creationId xmlns:a16="http://schemas.microsoft.com/office/drawing/2014/main" id="{FAF114CC-0C32-6045-B137-36F905513F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406" y="6573078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8" name="직사각형">
            <a:extLst>
              <a:ext uri="{FF2B5EF4-FFF2-40B4-BE49-F238E27FC236}">
                <a16:creationId xmlns:a16="http://schemas.microsoft.com/office/drawing/2014/main" id="{53366D94-E8C0-3D49-99CC-968FAA054F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90512" y="6573078"/>
            <a:ext cx="5731089" cy="864000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BEED24AD-69E5-0B40-8AE3-3C06002FDD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55725" y="6664865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91E19324-E035-C147-8095-546BA88FFF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21509" y="6664865"/>
            <a:ext cx="5564625" cy="708978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5432016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과목명 + 2줄 수업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urse TI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964407" y="3297600"/>
            <a:ext cx="14482799" cy="2855482"/>
          </a:xfrm>
          <a:prstGeom prst="rect">
            <a:avLst/>
          </a:prstGeom>
        </p:spPr>
        <p:txBody>
          <a:bodyPr wrap="square" lIns="42333" tIns="42333" rIns="42333" bIns="42333" anchor="t">
            <a:spAutoFit/>
          </a:bodyPr>
          <a:lstStyle>
            <a:lvl1pPr algn="l" defTabSz="486833">
              <a:lnSpc>
                <a:spcPct val="100000"/>
              </a:lnSpc>
              <a:defRPr sz="9000" b="1" i="0" spc="-180">
                <a:solidFill>
                  <a:schemeClr val="tx1"/>
                </a:solidFill>
                <a:latin typeface="Elice DigitalBaeum" panose="020B0600000101010101" pitchFamily="34" charset="-127"/>
                <a:ea typeface="Elice DigitalBaeum" panose="020B0600000101010101" pitchFamily="34" charset="-127"/>
                <a:cs typeface="Elice DigitalBaeum" panose="020B0600000101010101" pitchFamily="34" charset="-127"/>
                <a:sym typeface="SpoqaHanSans-Bold"/>
              </a:defRPr>
            </a:lvl1pPr>
          </a:lstStyle>
          <a:p>
            <a:r>
              <a:rPr lang="ko-KR" altLang="en-US" dirty="0"/>
              <a:t>긴 과목명을 위한 템플릿입니다</a:t>
            </a:r>
            <a:r>
              <a:rPr lang="en-US" altLang="ko-KR" dirty="0"/>
              <a:t>.</a:t>
            </a:r>
            <a:r>
              <a:rPr lang="ko-KR" altLang="en-US" dirty="0"/>
              <a:t> 과목명을 입력하세요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6" name="그림 개체 틀 12">
            <a:extLst>
              <a:ext uri="{FF2B5EF4-FFF2-40B4-BE49-F238E27FC236}">
                <a16:creationId xmlns:a16="http://schemas.microsoft.com/office/drawing/2014/main" id="{67DA7CD4-D420-9841-A6C5-2FA3BEC341F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r>
              <a:rPr kumimoji="1" lang="ko-KR" altLang="en-US" err="1"/>
              <a:t>과목로고</a:t>
            </a:r>
            <a:endParaRPr kumimoji="1" lang="ko-Kore-KR" altLang="en-US"/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FDB0399B-5CA8-114B-BEDA-1F15ACF128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4406" y="6571866"/>
            <a:ext cx="1026106" cy="864000"/>
          </a:xfrm>
          <a:prstGeom prst="rect">
            <a:avLst/>
          </a:prstGeom>
          <a:solidFill>
            <a:srgbClr val="A7A8D0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36928EEF-CFEC-9142-A0A4-DD31B0D6C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0512" y="6571865"/>
            <a:ext cx="5731089" cy="1656991"/>
          </a:xfrm>
          <a:prstGeom prst="rect">
            <a:avLst/>
          </a:prstGeom>
          <a:solidFill>
            <a:srgbClr val="FFFFFF"/>
          </a:solidFill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A68F3C72-0C3A-694C-812C-55C05E4545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725" y="6663653"/>
            <a:ext cx="826514" cy="708978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3660154F-75E9-4A43-B9E0-5168C3659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21509" y="6663653"/>
            <a:ext cx="5564625" cy="1492716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algn="l">
              <a:lnSpc>
                <a:spcPct val="120000"/>
              </a:lnSpc>
              <a:defRPr sz="4000" b="0" i="0">
                <a:solidFill>
                  <a:srgbClr val="3C3A74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  <a:p>
            <a:pPr lvl="0"/>
            <a:r>
              <a:rPr kumimoji="1" lang="ko-Kore-KR" altLang="en-US" dirty="0"/>
              <a:t>수업명을</a:t>
            </a:r>
            <a:r>
              <a:rPr kumimoji="1" lang="ko-KR" altLang="en-US" dirty="0"/>
              <a:t> 입력하세요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71872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">
            <a:extLst>
              <a:ext uri="{FF2B5EF4-FFF2-40B4-BE49-F238E27FC236}">
                <a16:creationId xmlns:a16="http://schemas.microsoft.com/office/drawing/2014/main" id="{E9CC358C-3210-7C4B-B4EC-EEB256E5188B}"/>
              </a:ext>
            </a:extLst>
          </p:cNvPr>
          <p:cNvSpPr/>
          <p:nvPr userDrawn="1"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solidFill>
                <a:srgbClr val="524FA1"/>
              </a:solidFill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8CDD2A-0293-3844-8623-06A05E7CB87C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목차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3AA26296-FD92-2347-B627-CFF06E8477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3312" y="1127125"/>
            <a:ext cx="953221" cy="8633563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200000"/>
              </a:lnSpc>
              <a:defRPr sz="4000" b="0" i="0">
                <a:solidFill>
                  <a:srgbClr val="7979D3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 lvl="0"/>
            <a:r>
              <a:rPr kumimoji="1" lang="en-US" altLang="ko-KR" dirty="0"/>
              <a:t>01.</a:t>
            </a:r>
          </a:p>
          <a:p>
            <a:pPr lvl="0"/>
            <a:r>
              <a:rPr kumimoji="1" lang="en-US" altLang="ko-Kore-KR" dirty="0"/>
              <a:t>02.</a:t>
            </a:r>
          </a:p>
          <a:p>
            <a:pPr lvl="0"/>
            <a:r>
              <a:rPr kumimoji="1" lang="en-US" altLang="ko-Kore-KR" dirty="0"/>
              <a:t>03.</a:t>
            </a:r>
          </a:p>
          <a:p>
            <a:pPr lvl="0"/>
            <a:r>
              <a:rPr kumimoji="1" lang="en-US" altLang="ko-Kore-KR" dirty="0"/>
              <a:t>04.</a:t>
            </a:r>
          </a:p>
          <a:p>
            <a:pPr lvl="0"/>
            <a:r>
              <a:rPr kumimoji="1" lang="en-US" altLang="ko-Kore-KR" dirty="0"/>
              <a:t>05.</a:t>
            </a:r>
          </a:p>
          <a:p>
            <a:pPr lvl="0"/>
            <a:r>
              <a:rPr kumimoji="1" lang="en-US" altLang="ko-Kore-KR" dirty="0"/>
              <a:t>06.</a:t>
            </a:r>
            <a:endParaRPr kumimoji="1" lang="ko-Kore-KR" altLang="en-US" dirty="0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416FED19-35B0-8C42-9596-6BCA3C29C2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17798" y="1127124"/>
            <a:ext cx="10232746" cy="8633563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algn="l">
              <a:lnSpc>
                <a:spcPct val="200000"/>
              </a:lnSpc>
              <a:defRPr sz="4000" b="0" i="0">
                <a:solidFill>
                  <a:srgbClr val="151618"/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lnSpc>
                <a:spcPct val="170000"/>
              </a:lnSpc>
              <a:defRPr sz="40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1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2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3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4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5</a:t>
            </a:r>
            <a:endParaRPr kumimoji="1" lang="en-US" altLang="ko-Kore-KR" dirty="0"/>
          </a:p>
          <a:p>
            <a:pPr lvl="0"/>
            <a:r>
              <a:rPr kumimoji="1" lang="ko-KR" altLang="en-US" dirty="0"/>
              <a:t>챕터 제목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AE6044-1078-D740-9AD9-91E2EF0545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382" y="1296209"/>
            <a:ext cx="43484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384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4개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DBF249B-FC85-E843-A4F8-9B90195FBB9E}"/>
              </a:ext>
            </a:extLst>
          </p:cNvPr>
          <p:cNvCxnSpPr>
            <a:cxnSpLocks/>
            <a:stCxn id="65" idx="0"/>
          </p:cNvCxnSpPr>
          <p:nvPr userDrawn="1"/>
        </p:nvCxnSpPr>
        <p:spPr>
          <a:xfrm>
            <a:off x="7730270" y="1636722"/>
            <a:ext cx="0" cy="9793278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  <a:effectLst/>
        </p:spPr>
        <p:txBody>
          <a:bodyPr anchor="ctr">
            <a:noAutofit/>
          </a:bodyPr>
          <a:lstStyle>
            <a:lvl1pPr>
              <a:defRPr b="0" i="0" u="none"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6240029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 u="none">
                <a:noFill/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2" y="1426535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2" y="6066963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6DC3473-38BD-0E48-9DA2-361B7BDFE1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69EBC9DC-37DA-3F46-A222-094AE5EA0F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6847795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377662-5D81-374F-85B4-AE91AE4AD50C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3AE7027-8BD6-0E4C-ADEB-8A4F86687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994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4개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0DBF249B-FC85-E843-A4F8-9B90195FBB9E}"/>
              </a:ext>
            </a:extLst>
          </p:cNvPr>
          <p:cNvCxnSpPr>
            <a:cxnSpLocks/>
            <a:endCxn id="66" idx="4"/>
          </p:cNvCxnSpPr>
          <p:nvPr userDrawn="1"/>
        </p:nvCxnSpPr>
        <p:spPr>
          <a:xfrm flipH="1">
            <a:off x="7730270" y="0"/>
            <a:ext cx="2" cy="6613218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 userDrawn="1"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6240029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3" y="1426535"/>
            <a:ext cx="9894876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3" y="6066963"/>
            <a:ext cx="9894876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5B51273-870F-AF45-8AF4-498F2DF26F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F7426E23-E74D-1847-94CF-6455CC03F9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6847795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C8BA9-C999-CF42-9609-296882AA3702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EDA5A0-2F27-264B-87D6-76A9CB71F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56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6개-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3243783-61D7-7149-AD67-098A9FFBA63A}"/>
              </a:ext>
            </a:extLst>
          </p:cNvPr>
          <p:cNvCxnSpPr>
            <a:cxnSpLocks/>
          </p:cNvCxnSpPr>
          <p:nvPr userDrawn="1"/>
        </p:nvCxnSpPr>
        <p:spPr>
          <a:xfrm>
            <a:off x="7730270" y="1636722"/>
            <a:ext cx="0" cy="9793278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4471977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7" name="원"/>
          <p:cNvSpPr>
            <a:spLocks noGrp="1"/>
          </p:cNvSpPr>
          <p:nvPr>
            <p:ph type="body" sz="quarter" idx="20"/>
          </p:nvPr>
        </p:nvSpPr>
        <p:spPr>
          <a:xfrm>
            <a:off x="7543675" y="729453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2" y="1426535"/>
            <a:ext cx="989487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2" y="4267200"/>
            <a:ext cx="989487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E837CB2A-FD66-FB4C-B80F-56114E4B75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64782" y="7112000"/>
            <a:ext cx="989487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D3386D98-6E19-804C-B5A1-50CD3725B7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1276F826-096F-404F-A2F8-A56C1739D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5046354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3E0E304A-6987-AB43-A457-D505183E2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4783" y="7893050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kumimoji="1"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352DC-2C07-7B4A-9EC0-4B47EC073449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8540D3-ACF6-5E4F-9002-57085A48F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341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커리큘럼-6개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18CCCE9-357D-BA4C-8B10-F306DC6854D3}"/>
              </a:ext>
            </a:extLst>
          </p:cNvPr>
          <p:cNvCxnSpPr>
            <a:cxnSpLocks/>
          </p:cNvCxnSpPr>
          <p:nvPr userDrawn="1"/>
        </p:nvCxnSpPr>
        <p:spPr>
          <a:xfrm>
            <a:off x="7730270" y="-16930"/>
            <a:ext cx="0" cy="7523999"/>
          </a:xfrm>
          <a:prstGeom prst="line">
            <a:avLst/>
          </a:prstGeom>
          <a:noFill/>
          <a:ln w="50800" cap="flat">
            <a:solidFill>
              <a:srgbClr val="7879D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직사각형"/>
          <p:cNvSpPr/>
          <p:nvPr/>
        </p:nvSpPr>
        <p:spPr>
          <a:xfrm>
            <a:off x="0" y="0"/>
            <a:ext cx="5940000" cy="11430000"/>
          </a:xfrm>
          <a:prstGeom prst="rect">
            <a:avLst/>
          </a:prstGeom>
          <a:solidFill>
            <a:srgbClr val="524FA1"/>
          </a:solidFill>
          <a:ln w="12700">
            <a:miter lim="400000"/>
          </a:ln>
        </p:spPr>
        <p:txBody>
          <a:bodyPr lIns="59531" tIns="59531" rIns="59531" bIns="59531" anchor="ctr"/>
          <a:lstStyle/>
          <a:p>
            <a: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>
              <a:latin typeface="Spoqa Han Sans Neo Regular" panose="020B0500000000000000" pitchFamily="34" charset="0"/>
              <a:ea typeface="Spoqa Han Sans Neo Regular" panose="020B0500000000000000" pitchFamily="34" charset="0"/>
            </a:endParaRPr>
          </a:p>
        </p:txBody>
      </p:sp>
      <p:sp>
        <p:nvSpPr>
          <p:cNvPr id="65" name="원"/>
          <p:cNvSpPr>
            <a:spLocks noGrp="1"/>
          </p:cNvSpPr>
          <p:nvPr>
            <p:ph type="body" sz="quarter" idx="18"/>
          </p:nvPr>
        </p:nvSpPr>
        <p:spPr>
          <a:xfrm>
            <a:off x="7543675" y="163672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6" name="원"/>
          <p:cNvSpPr>
            <a:spLocks noGrp="1"/>
          </p:cNvSpPr>
          <p:nvPr>
            <p:ph type="body" sz="quarter" idx="19"/>
          </p:nvPr>
        </p:nvSpPr>
        <p:spPr>
          <a:xfrm>
            <a:off x="7543675" y="4471977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7" name="원"/>
          <p:cNvSpPr>
            <a:spLocks noGrp="1"/>
          </p:cNvSpPr>
          <p:nvPr>
            <p:ph type="body" sz="quarter" idx="20"/>
          </p:nvPr>
        </p:nvSpPr>
        <p:spPr>
          <a:xfrm>
            <a:off x="7543675" y="7294532"/>
            <a:ext cx="373189" cy="373189"/>
          </a:xfrm>
          <a:prstGeom prst="ellipse">
            <a:avLst/>
          </a:prstGeom>
          <a:solidFill>
            <a:schemeClr val="tx1"/>
          </a:solidFill>
          <a:ln w="50800">
            <a:solidFill>
              <a:srgbClr val="7879D2"/>
            </a:solidFill>
          </a:ln>
        </p:spPr>
        <p:txBody>
          <a:bodyPr anchor="ctr">
            <a:noAutofit/>
          </a:bodyPr>
          <a:lstStyle>
            <a:lvl1pPr>
              <a:defRPr b="0" i="0">
                <a:noFill/>
                <a:effectLst/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</a:lstStyle>
          <a:p>
            <a:pPr>
              <a:defRPr sz="28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3DE582B4-BFC5-A54C-8097-386902BD1E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4782" y="1426535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6585C6D8-9AED-E743-90EA-5F3A47D02C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4782" y="4267200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E837CB2A-FD66-FB4C-B80F-56114E4B75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64782" y="7112000"/>
            <a:ext cx="9894885" cy="749300"/>
          </a:xfrm>
          <a:prstGeom prst="rect">
            <a:avLst/>
          </a:prstGeom>
        </p:spPr>
        <p:txBody>
          <a:bodyPr anchor="t"/>
          <a:lstStyle>
            <a:lvl1pPr algn="l">
              <a:defRPr sz="4000" b="0" i="0">
                <a:solidFill>
                  <a:srgbClr val="524FA1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defRPr>
            </a:lvl1pPr>
          </a:lstStyle>
          <a:p>
            <a:pPr lvl="0"/>
            <a:r>
              <a:rPr kumimoji="1" lang="ko-KR" altLang="en-US" dirty="0"/>
              <a:t>커리큘럼 </a:t>
            </a:r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8" name="텍스트 개체 틀 4">
            <a:extLst>
              <a:ext uri="{FF2B5EF4-FFF2-40B4-BE49-F238E27FC236}">
                <a16:creationId xmlns:a16="http://schemas.microsoft.com/office/drawing/2014/main" id="{D3386D98-6E19-804C-B5A1-50CD3725B7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4783" y="2210021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0" name="텍스트 개체 틀 4">
            <a:extLst>
              <a:ext uri="{FF2B5EF4-FFF2-40B4-BE49-F238E27FC236}">
                <a16:creationId xmlns:a16="http://schemas.microsoft.com/office/drawing/2014/main" id="{1276F826-096F-404F-A2F8-A56C1739DAE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4783" y="5046354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3E0E304A-6987-AB43-A457-D505183E2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4783" y="7893050"/>
            <a:ext cx="9894887" cy="119748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3200" b="0" i="0">
                <a:solidFill>
                  <a:schemeClr val="tx2">
                    <a:lumMod val="10000"/>
                  </a:schemeClr>
                </a:solidFill>
                <a:latin typeface="Spoqa Han Sans Neo Regular" panose="020B0500000000000000" pitchFamily="34" charset="0"/>
                <a:ea typeface="Spoqa Han Sans Neo Regular" panose="020B0500000000000000" pitchFamily="34" charset="0"/>
              </a:defRPr>
            </a:lvl1pPr>
            <a:lvl2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2pPr>
            <a:lvl3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3pPr>
            <a:lvl4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4pPr>
            <a:lvl5pPr algn="l">
              <a:defRPr sz="3200" b="0" i="0">
                <a:solidFill>
                  <a:srgbClr val="151618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defRPr>
            </a:lvl5pPr>
          </a:lstStyle>
          <a:p>
            <a:r>
              <a:rPr kumimoji="1" lang="ko-KR" altLang="en-US" dirty="0" err="1"/>
              <a:t>내용설명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88815-D8B4-344C-9BA9-7F4E9511478F}"/>
              </a:ext>
            </a:extLst>
          </p:cNvPr>
          <p:cNvSpPr txBox="1"/>
          <p:nvPr userDrawn="1"/>
        </p:nvSpPr>
        <p:spPr>
          <a:xfrm>
            <a:off x="1585975" y="1186558"/>
            <a:ext cx="3636000" cy="951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kumimoji="1" lang="ko-KR" altLang="en-US" sz="5400" b="0" i="0">
                <a:solidFill>
                  <a:srgbClr val="EEEEF6"/>
                </a:solidFill>
                <a:latin typeface="Spoqa Han Sans Neo Bold" panose="020B0500000000000000" pitchFamily="34" charset="0"/>
                <a:ea typeface="Spoqa Han Sans Neo Bold" panose="020B0500000000000000" pitchFamily="34" charset="0"/>
              </a:rPr>
              <a:t>커리큘럼</a:t>
            </a:r>
            <a:endParaRPr kumimoji="1" lang="ko-Kore-KR" altLang="en-US" sz="5400" b="0" i="0">
              <a:solidFill>
                <a:srgbClr val="EEEEF6"/>
              </a:solidFill>
              <a:latin typeface="Spoqa Han Sans Neo Bold" panose="020B0500000000000000" pitchFamily="34" charset="0"/>
              <a:ea typeface="Spoqa Han Sans Neo Bold" panose="020B0500000000000000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B94FF58-AF31-7948-A057-9DB23C46D5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038" y="1331039"/>
            <a:ext cx="567343" cy="5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921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4F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5BFF43-1C99-CA4E-BFC4-0E92A01A52C0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350"/>
            <a:ext cx="20307300" cy="11417300"/>
          </a:xfrm>
          <a:prstGeom prst="rect">
            <a:avLst/>
          </a:prstGeom>
        </p:spPr>
      </p:pic>
      <p:sp>
        <p:nvSpPr>
          <p:cNvPr id="4" name="Confidential all right reserved">
            <a:extLst>
              <a:ext uri="{FF2B5EF4-FFF2-40B4-BE49-F238E27FC236}">
                <a16:creationId xmlns:a16="http://schemas.microsoft.com/office/drawing/2014/main" id="{790A204D-6898-FF4F-9FAE-E34E86A707F1}"/>
              </a:ext>
            </a:extLst>
          </p:cNvPr>
          <p:cNvSpPr txBox="1"/>
          <p:nvPr userDrawn="1"/>
        </p:nvSpPr>
        <p:spPr>
          <a:xfrm>
            <a:off x="902878" y="10206180"/>
            <a:ext cx="4242080" cy="393269"/>
          </a:xfrm>
          <a:prstGeom prst="rect">
            <a:avLst/>
          </a:prstGeom>
          <a:solidFill>
            <a:srgbClr val="605FB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2333" tIns="42333" rIns="42333" bIns="42333">
            <a:spAutoFit/>
          </a:bodyPr>
          <a:lstStyle>
            <a:lvl1pPr algn="l" defTabSz="486833">
              <a:lnSpc>
                <a:spcPct val="90000"/>
              </a:lnSpc>
              <a:defRPr sz="20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en-US" altLang="ko-KR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Spoqa Han Sans Neo Light" panose="020B0300000000000000" pitchFamily="34" charset="0"/>
                <a:ea typeface="Spoqa Han Sans Neo Light" panose="020B0300000000000000" pitchFamily="34" charset="0"/>
                <a:cs typeface="SpoqaHanSans-Regular"/>
                <a:sym typeface="SpoqaHanSans-Regular"/>
              </a:rPr>
              <a:t>Copyright Elice. All Rights Reserved</a:t>
            </a:r>
            <a:endParaRPr lang="en-US" altLang="ko-KR" sz="2000" b="0" i="0">
              <a:latin typeface="Spoqa Han Sans Neo Light" panose="020B0300000000000000" pitchFamily="34" charset="0"/>
              <a:ea typeface="Spoqa Han Sans Neo Light" panose="020B0300000000000000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21" r:id="rId2"/>
    <p:sldLayoutId id="2147483720" r:id="rId3"/>
    <p:sldLayoutId id="2147483722" r:id="rId4"/>
    <p:sldLayoutId id="2147483749" r:id="rId5"/>
    <p:sldLayoutId id="2147483678" r:id="rId6"/>
    <p:sldLayoutId id="2147483679" r:id="rId7"/>
    <p:sldLayoutId id="2147483676" r:id="rId8"/>
    <p:sldLayoutId id="2147483680" r:id="rId9"/>
    <p:sldLayoutId id="2147483734" r:id="rId10"/>
    <p:sldLayoutId id="2147483677" r:id="rId11"/>
    <p:sldLayoutId id="2147483750" r:id="rId12"/>
    <p:sldLayoutId id="2147483719" r:id="rId13"/>
    <p:sldLayoutId id="2147483701" r:id="rId14"/>
    <p:sldLayoutId id="2147483702" r:id="rId15"/>
    <p:sldLayoutId id="2147483712" r:id="rId16"/>
    <p:sldLayoutId id="2147483713" r:id="rId17"/>
    <p:sldLayoutId id="2147483684" r:id="rId18"/>
    <p:sldLayoutId id="2147483681" r:id="rId19"/>
    <p:sldLayoutId id="2147483682" r:id="rId20"/>
    <p:sldLayoutId id="2147483689" r:id="rId21"/>
    <p:sldLayoutId id="2147483695" r:id="rId22"/>
    <p:sldLayoutId id="2147483717" r:id="rId23"/>
    <p:sldLayoutId id="2147483747" r:id="rId24"/>
    <p:sldLayoutId id="2147483748" r:id="rId25"/>
  </p:sldLayoutIdLst>
  <p:transition spd="med"/>
  <p:txStyles>
    <p:title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3556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7112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0668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422400" algn="ctr" defTabSz="6846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6846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31F3C-26F0-CC45-B1E5-5C336A215D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/>
              <a:t>자바스크립트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D5C7F-0A3D-9147-AF9F-5602C75502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6301B-076F-4642-B1F3-1E6CB50DF1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5AC7047-E785-0448-B854-28F6CDD306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3B5EB18-2B76-AF40-A045-35F88BF033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en-US"/>
              <a:t>DOM</a:t>
            </a:r>
            <a:r>
              <a:rPr kumimoji="1" lang="ko-KR" altLang="en-US"/>
              <a:t>과 이벤트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254575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ko-KR"/>
              <a:t>BOM (Browser Object Model)</a:t>
            </a:r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3D788D24-B5C5-E449-8F45-3125C9AD87DF}"/>
              </a:ext>
            </a:extLst>
          </p:cNvPr>
          <p:cNvSpPr txBox="1">
            <a:spLocks/>
          </p:cNvSpPr>
          <p:nvPr/>
        </p:nvSpPr>
        <p:spPr>
          <a:xfrm>
            <a:off x="1475510" y="2414388"/>
            <a:ext cx="17830078" cy="5145741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ko-KR" altLang="en-US" sz="4000"/>
              <a:t>문서 이외의 모든 것을 제어하기 위해 브라우저가 제공하는 추가 객체</a:t>
            </a:r>
            <a:endParaRPr lang="en-US" altLang="ko-KR" sz="4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0CEFAF-4476-536B-29B9-3CF2EC69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52" y="3995303"/>
            <a:ext cx="7848312" cy="6606639"/>
          </a:xfrm>
          <a:prstGeom prst="rect">
            <a:avLst/>
          </a:prstGeom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9DA06E7A-6E69-3AF1-CA01-F4739910A8FA}"/>
              </a:ext>
            </a:extLst>
          </p:cNvPr>
          <p:cNvSpPr txBox="1">
            <a:spLocks/>
          </p:cNvSpPr>
          <p:nvPr/>
        </p:nvSpPr>
        <p:spPr>
          <a:xfrm>
            <a:off x="7115700" y="1116914"/>
            <a:ext cx="5051512" cy="1014034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ko-KR" altLang="en-US" sz="40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표준이 존재하지 않음</a:t>
            </a:r>
            <a:r>
              <a:rPr lang="en-US" altLang="ko-KR" sz="40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!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BF1BB5AA-1E78-1525-15E1-AC985280FDC9}"/>
              </a:ext>
            </a:extLst>
          </p:cNvPr>
          <p:cNvSpPr txBox="1">
            <a:spLocks/>
          </p:cNvSpPr>
          <p:nvPr/>
        </p:nvSpPr>
        <p:spPr>
          <a:xfrm>
            <a:off x="15939655" y="10560380"/>
            <a:ext cx="3740726" cy="767954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ko-KR" altLang="en-US" sz="2800">
                <a:solidFill>
                  <a:srgbClr val="999999"/>
                </a:solidFill>
              </a:rPr>
              <a:t>출처 </a:t>
            </a:r>
            <a:r>
              <a:rPr lang="en-US" altLang="ko-KR" sz="2800">
                <a:solidFill>
                  <a:srgbClr val="999999"/>
                </a:solidFill>
              </a:rPr>
              <a:t>: javascript.info</a:t>
            </a:r>
          </a:p>
        </p:txBody>
      </p:sp>
    </p:spTree>
    <p:extLst>
      <p:ext uri="{BB962C8B-B14F-4D97-AF65-F5344CB8AC3E}">
        <p14:creationId xmlns:p14="http://schemas.microsoft.com/office/powerpoint/2010/main" val="135603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ko-KR"/>
              <a:t>window</a:t>
            </a:r>
            <a:r>
              <a:rPr kumimoji="1" lang="ko-KR" altLang="en-US"/>
              <a:t> 객체</a:t>
            </a:r>
            <a:endParaRPr kumimoji="1" lang="en-US" altLang="ko-KR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1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18210401" cy="761036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innerHeight</a:t>
            </a:r>
            <a:r>
              <a:rPr kumimoji="1" lang="en-US" altLang="ko-KR"/>
              <a:t>;  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웹페이지의 높이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innerWidth</a:t>
            </a:r>
            <a:r>
              <a:rPr kumimoji="1" lang="en-US" altLang="ko-KR"/>
              <a:t>;   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웹페이지의 너비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alert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안녕하세요</a:t>
            </a:r>
            <a:r>
              <a:rPr kumimoji="1" lang="en-US" altLang="ko-KR">
                <a:solidFill>
                  <a:srgbClr val="3AB7BC"/>
                </a:solidFill>
              </a:rPr>
              <a:t>?"</a:t>
            </a:r>
            <a:r>
              <a:rPr kumimoji="1" lang="en-US" altLang="ko-KR"/>
              <a:t>);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브라우저에 알림창 표시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confirm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사용하시겠습니까</a:t>
            </a:r>
            <a:r>
              <a:rPr kumimoji="1" lang="en-US" altLang="ko-KR">
                <a:solidFill>
                  <a:srgbClr val="3AB7BC"/>
                </a:solidFill>
              </a:rPr>
              <a:t>?"</a:t>
            </a:r>
            <a:r>
              <a:rPr kumimoji="1" lang="en-US" altLang="ko-KR"/>
              <a:t>);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브라우저에 확인창 표시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close</a:t>
            </a:r>
            <a:r>
              <a:rPr kumimoji="1" lang="en-US" altLang="ko-KR"/>
              <a:t>();      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현재 창 닫기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open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"URL"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이름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설정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);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새로운 창 열기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scrollTo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F5CA52"/>
                </a:solidFill>
              </a:rPr>
              <a:t>0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F5CA52"/>
                </a:solidFill>
              </a:rPr>
              <a:t>100</a:t>
            </a:r>
            <a:r>
              <a:rPr kumimoji="1" lang="en-US" altLang="ko-KR"/>
              <a:t>);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지정한 위치로 스크롤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scrollBy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F5CA52"/>
                </a:solidFill>
              </a:rPr>
              <a:t>0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F5CA52"/>
                </a:solidFill>
              </a:rPr>
              <a:t>10</a:t>
            </a:r>
            <a:r>
              <a:rPr kumimoji="1" lang="en-US" altLang="ko-KR"/>
              <a:t>);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지정한 만큼 스크롤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resizeTo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F5CA52"/>
                </a:solidFill>
              </a:rPr>
              <a:t>300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F5CA52"/>
                </a:solidFill>
              </a:rPr>
              <a:t>300</a:t>
            </a:r>
            <a:r>
              <a:rPr kumimoji="1" lang="en-US" altLang="ko-KR"/>
              <a:t>);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창 크기를 지정한 크기로 변경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AEAEFF"/>
                </a:solidFill>
              </a:rPr>
              <a:t>resizeBy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F5CA52"/>
                </a:solidFill>
              </a:rPr>
              <a:t>100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F5CA52"/>
                </a:solidFill>
              </a:rPr>
              <a:t>100</a:t>
            </a:r>
            <a:r>
              <a:rPr kumimoji="1" lang="en-US" altLang="ko-KR"/>
              <a:t>);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창 크기를 지정한 크기만큼 변경</a:t>
            </a:r>
            <a:endParaRPr kumimoji="1" lang="en-US" altLang="ko-KR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474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해보는 실습</a:t>
            </a:r>
            <a:r>
              <a:rPr kumimoji="1" lang="en-US" altLang="ko-KR"/>
              <a:t>1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41A223F-109D-47C6-4535-3E67A6BB6757}"/>
              </a:ext>
            </a:extLst>
          </p:cNvPr>
          <p:cNvSpPr txBox="1">
            <a:spLocks/>
          </p:cNvSpPr>
          <p:nvPr/>
        </p:nvSpPr>
        <p:spPr>
          <a:xfrm>
            <a:off x="1801415" y="2414388"/>
            <a:ext cx="16717169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배경색 바꾸기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window.confirm()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이용하여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배경색을 바꿀 것인지 확인한다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확인 버튼이 눌리면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배경색을 변경한다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6917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해보는 실습</a:t>
            </a:r>
            <a:r>
              <a:rPr kumimoji="1" lang="en-US" altLang="ko-KR"/>
              <a:t>1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41A223F-109D-47C6-4535-3E67A6BB6757}"/>
              </a:ext>
            </a:extLst>
          </p:cNvPr>
          <p:cNvSpPr txBox="1">
            <a:spLocks/>
          </p:cNvSpPr>
          <p:nvPr/>
        </p:nvSpPr>
        <p:spPr>
          <a:xfrm>
            <a:off x="1430736" y="2267431"/>
            <a:ext cx="17458527" cy="8738026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200000"/>
              </a:lnSpc>
              <a:buFont typeface="+mj-lt"/>
              <a:buAutoNum type="arabicPeriod" startAt="4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새창으로 열릴 새로운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파일을 만들어준다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어떤 내용이든 상관없음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 startAt="4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새창 열기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추가하고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클릭시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window.open()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이용하여 새창으로 새로 만든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파일을 열어준다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 startAt="4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새창 닫기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추가하고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클릭시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window.close()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이용하여 새창을 닫아준다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 startAt="4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마찬가지 방법으로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나머지 버튼을 추가한다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window.resizeTo()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", 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window.resizeBy()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",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window.scrollTo()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", 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window.scrollBy()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87514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ko-KR"/>
              <a:t>Location</a:t>
            </a:r>
            <a:r>
              <a:rPr kumimoji="1" lang="ko-KR" altLang="en-US"/>
              <a:t>와 </a:t>
            </a:r>
            <a:r>
              <a:rPr kumimoji="1" lang="en-US" altLang="ko-KR"/>
              <a:t>history </a:t>
            </a:r>
            <a:r>
              <a:rPr kumimoji="1" lang="ko-KR" altLang="en-US"/>
              <a:t>객체</a:t>
            </a:r>
            <a:endParaRPr kumimoji="1" lang="en-US" altLang="ko-KR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14791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2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55950"/>
            <a:ext cx="18210401" cy="703886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location</a:t>
            </a:r>
            <a:r>
              <a:rPr kumimoji="1" lang="en-US" altLang="ko-KR"/>
              <a:t>.href; 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전체 </a:t>
            </a:r>
            <a:r>
              <a:rPr kumimoji="1" lang="en-US" altLang="ko-KR">
                <a:solidFill>
                  <a:srgbClr val="999999"/>
                </a:solidFill>
              </a:rPr>
              <a:t>URL</a:t>
            </a: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location</a:t>
            </a:r>
            <a:r>
              <a:rPr kumimoji="1" lang="en-US" altLang="ko-KR"/>
              <a:t>.pathname;          </a:t>
            </a:r>
            <a:r>
              <a:rPr kumimoji="1" lang="en-US" altLang="ko-KR">
                <a:solidFill>
                  <a:srgbClr val="999999"/>
                </a:solidFill>
              </a:rPr>
              <a:t>// URL </a:t>
            </a:r>
            <a:r>
              <a:rPr kumimoji="1" lang="ko-KR" altLang="en-US">
                <a:solidFill>
                  <a:srgbClr val="999999"/>
                </a:solidFill>
              </a:rPr>
              <a:t>경로 </a:t>
            </a:r>
            <a:r>
              <a:rPr kumimoji="1" lang="en-US" altLang="ko-KR">
                <a:solidFill>
                  <a:srgbClr val="999999"/>
                </a:solidFill>
              </a:rPr>
              <a:t>(ex.</a:t>
            </a:r>
            <a:r>
              <a:rPr kumimoji="1" lang="ko-KR" altLang="en-US">
                <a:solidFill>
                  <a:srgbClr val="999999"/>
                </a:solidFill>
              </a:rPr>
              <a:t> </a:t>
            </a:r>
            <a:r>
              <a:rPr kumimoji="1" lang="en-US" altLang="ko-KR">
                <a:solidFill>
                  <a:srgbClr val="999999"/>
                </a:solidFill>
              </a:rPr>
              <a:t>/courses/22295)</a:t>
            </a: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location</a:t>
            </a:r>
            <a:r>
              <a:rPr kumimoji="1" lang="en-US" altLang="ko-KR"/>
              <a:t>.search;            </a:t>
            </a:r>
            <a:r>
              <a:rPr kumimoji="1" lang="en-US" altLang="ko-KR">
                <a:solidFill>
                  <a:srgbClr val="999999"/>
                </a:solidFill>
              </a:rPr>
              <a:t>// URL </a:t>
            </a:r>
            <a:r>
              <a:rPr kumimoji="1" lang="ko-KR" altLang="en-US">
                <a:solidFill>
                  <a:srgbClr val="999999"/>
                </a:solidFill>
              </a:rPr>
              <a:t>중 </a:t>
            </a:r>
            <a:r>
              <a:rPr kumimoji="1" lang="en-US" altLang="ko-KR">
                <a:solidFill>
                  <a:srgbClr val="999999"/>
                </a:solidFill>
              </a:rPr>
              <a:t>?</a:t>
            </a:r>
            <a:r>
              <a:rPr kumimoji="1" lang="ko-KR" altLang="en-US">
                <a:solidFill>
                  <a:srgbClr val="999999"/>
                </a:solidFill>
              </a:rPr>
              <a:t>부터 뒷부분 </a:t>
            </a:r>
            <a:r>
              <a:rPr kumimoji="1" lang="en-US" altLang="ko-KR">
                <a:solidFill>
                  <a:srgbClr val="999999"/>
                </a:solidFill>
              </a:rPr>
              <a:t>(ex. ?query=abc)</a:t>
            </a: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location</a:t>
            </a:r>
            <a:r>
              <a:rPr kumimoji="1" lang="en-US" altLang="ko-KR"/>
              <a:t>.hash;              </a:t>
            </a:r>
            <a:r>
              <a:rPr kumimoji="1" lang="en-US" altLang="ko-KR">
                <a:solidFill>
                  <a:srgbClr val="999999"/>
                </a:solidFill>
              </a:rPr>
              <a:t>// URL </a:t>
            </a:r>
            <a:r>
              <a:rPr kumimoji="1" lang="ko-KR" altLang="en-US">
                <a:solidFill>
                  <a:srgbClr val="999999"/>
                </a:solidFill>
              </a:rPr>
              <a:t>중 </a:t>
            </a:r>
            <a:r>
              <a:rPr kumimoji="1" lang="en-US" altLang="ko-KR">
                <a:solidFill>
                  <a:srgbClr val="999999"/>
                </a:solidFill>
              </a:rPr>
              <a:t>#</a:t>
            </a:r>
            <a:r>
              <a:rPr kumimoji="1" lang="ko-KR" altLang="en-US">
                <a:solidFill>
                  <a:srgbClr val="999999"/>
                </a:solidFill>
              </a:rPr>
              <a:t>부터 뒷부분 </a:t>
            </a:r>
            <a:r>
              <a:rPr kumimoji="1" lang="en-US" altLang="ko-KR">
                <a:solidFill>
                  <a:srgbClr val="999999"/>
                </a:solidFill>
              </a:rPr>
              <a:t>(ex. #example)</a:t>
            </a: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location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AEAEFF"/>
                </a:solidFill>
              </a:rPr>
              <a:t>reload</a:t>
            </a:r>
            <a:r>
              <a:rPr kumimoji="1" lang="en-US" altLang="ko-KR"/>
              <a:t>();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현재 페이지 새로고침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location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AEAEFF"/>
                </a:solidFill>
              </a:rPr>
              <a:t>replace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특정</a:t>
            </a:r>
            <a:r>
              <a:rPr kumimoji="1" lang="en-US" altLang="ko-KR">
                <a:solidFill>
                  <a:srgbClr val="3AB7BC"/>
                </a:solidFill>
              </a:rPr>
              <a:t>URL"</a:t>
            </a:r>
            <a:r>
              <a:rPr kumimoji="1" lang="en-US" altLang="ko-KR"/>
              <a:t>);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현재 페이지 문서 교체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history</a:t>
            </a:r>
            <a:r>
              <a:rPr kumimoji="1" lang="en-US" altLang="ko-KR"/>
              <a:t>.length;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현재 창의 방문한 페이지 개수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history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AEAEFF"/>
                </a:solidFill>
              </a:rPr>
              <a:t>back</a:t>
            </a:r>
            <a:r>
              <a:rPr kumimoji="1" lang="en-US" altLang="ko-KR"/>
              <a:t>();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이전 페이지로 이동</a:t>
            </a:r>
            <a:endParaRPr kumimoji="1" lang="en-US" altLang="ko-KR">
              <a:solidFill>
                <a:srgbClr val="999999"/>
              </a:solidFill>
            </a:endParaRPr>
          </a:p>
          <a:p>
            <a:pPr hangingPunct="1"/>
            <a:r>
              <a:rPr kumimoji="1" lang="en-US" altLang="ko-KR"/>
              <a:t>window.</a:t>
            </a:r>
            <a:r>
              <a:rPr kumimoji="1" lang="en-US" altLang="ko-KR">
                <a:solidFill>
                  <a:srgbClr val="F5CA52"/>
                </a:solidFill>
              </a:rPr>
              <a:t>history</a:t>
            </a:r>
            <a:r>
              <a:rPr kumimoji="1" lang="en-US" altLang="ko-KR"/>
              <a:t>.</a:t>
            </a:r>
            <a:r>
              <a:rPr kumimoji="1" lang="en-US" altLang="ko-KR">
                <a:solidFill>
                  <a:srgbClr val="AEAEFF"/>
                </a:solidFill>
              </a:rPr>
              <a:t>go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F5CA52"/>
                </a:solidFill>
              </a:rPr>
              <a:t>1</a:t>
            </a:r>
            <a:r>
              <a:rPr kumimoji="1" lang="en-US" altLang="ko-KR"/>
              <a:t>);              </a:t>
            </a:r>
            <a:r>
              <a:rPr kumimoji="1" lang="en-US" altLang="ko-KR">
                <a:solidFill>
                  <a:srgbClr val="999999"/>
                </a:solidFill>
              </a:rPr>
              <a:t>// </a:t>
            </a:r>
            <a:r>
              <a:rPr kumimoji="1" lang="ko-KR" altLang="en-US">
                <a:solidFill>
                  <a:srgbClr val="999999"/>
                </a:solidFill>
              </a:rPr>
              <a:t>다음 페이지로 이동 </a:t>
            </a:r>
            <a:r>
              <a:rPr kumimoji="1" lang="en-US" altLang="ko-KR">
                <a:solidFill>
                  <a:srgbClr val="999999"/>
                </a:solidFill>
              </a:rPr>
              <a:t>(</a:t>
            </a:r>
            <a:r>
              <a:rPr kumimoji="1" lang="ko-KR" altLang="en-US">
                <a:solidFill>
                  <a:srgbClr val="999999"/>
                </a:solidFill>
              </a:rPr>
              <a:t>음수면 이전 페이지</a:t>
            </a:r>
            <a:r>
              <a:rPr kumimoji="1" lang="en-US" altLang="ko-KR">
                <a:solidFill>
                  <a:srgbClr val="9999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58620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해보는 실습</a:t>
            </a:r>
            <a:r>
              <a:rPr kumimoji="1" lang="en-US" altLang="ko-KR"/>
              <a:t>2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41A223F-109D-47C6-4535-3E67A6BB6757}"/>
              </a:ext>
            </a:extLst>
          </p:cNvPr>
          <p:cNvSpPr txBox="1">
            <a:spLocks/>
          </p:cNvSpPr>
          <p:nvPr/>
        </p:nvSpPr>
        <p:spPr>
          <a:xfrm>
            <a:off x="2163336" y="2597306"/>
            <a:ext cx="16717169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이전 실습에서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배경색 바꾸기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버튼만 남겨두고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나머지를 지운다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새로고침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추가하고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클릭시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window.location.reload()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실행한다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window.location.pathname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이용하여 현재 페이지 파일명을 출력한다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문자열의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split('/')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이용하도록 하자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현재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복사하여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3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개의 같은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html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만들고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이름은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"page1.html", "page2.html", "page3.html"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과 같이하도록 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7005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해보는 실습</a:t>
            </a:r>
            <a:r>
              <a:rPr kumimoji="1" lang="en-US" altLang="ko-KR"/>
              <a:t>2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41A223F-109D-47C6-4535-3E67A6BB6757}"/>
              </a:ext>
            </a:extLst>
          </p:cNvPr>
          <p:cNvSpPr txBox="1">
            <a:spLocks/>
          </p:cNvSpPr>
          <p:nvPr/>
        </p:nvSpPr>
        <p:spPr>
          <a:xfrm>
            <a:off x="2163336" y="2597306"/>
            <a:ext cx="16717169" cy="785298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"page1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로 이동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(href)", "page1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로 이동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(replace)"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와 같이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page3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까지 버튼을 동일하게 만들어주자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총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6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 버튼이 추가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href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에는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window.location.href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이용하고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replace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에는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window.location.replace()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이용하여 페이지를 이동시킨다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window.history.length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이용하여 페이지 이동 내역 개수를 출력하자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뒤로가기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추가하고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클릭시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window.history.back()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과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window.history.go()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이용하여 이전 페이지로 돌아갈 수 있도록 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 startAt="5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앞으로가기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추가하고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클릭시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window.history.go()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이용하여 다음 페이지로 돌아갈 수 있도록 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 startAt="5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6195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다양한 이벤트 사용해보기</a:t>
            </a:r>
            <a:endParaRPr kumimoji="1"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356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다양한 이벤트 사용해보기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 select </a:t>
            </a:r>
            <a:r>
              <a:rPr kumimoji="1" lang="ko-KR" altLang="en-US"/>
              <a:t>태그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3274964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3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916122"/>
            <a:ext cx="9416196" cy="449214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select</a:t>
            </a:r>
            <a:r>
              <a:rPr kumimoji="1" lang="ko-KR" altLang="en-US"/>
              <a:t> </a:t>
            </a:r>
            <a:r>
              <a:rPr kumimoji="1" lang="en-US" altLang="ko-KR">
                <a:solidFill>
                  <a:srgbClr val="F5CA52"/>
                </a:solidFill>
              </a:rPr>
              <a:t>name</a:t>
            </a:r>
            <a:r>
              <a:rPr kumimoji="1" lang="en-US" altLang="ko-KR"/>
              <a:t>="school"&gt;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F5CA52"/>
                </a:solidFill>
              </a:rPr>
              <a:t>value</a:t>
            </a:r>
            <a:r>
              <a:rPr kumimoji="1" lang="en-US" altLang="ko-KR"/>
              <a:t>=""&gt;</a:t>
            </a:r>
            <a:r>
              <a:rPr kumimoji="1" lang="ko-KR" altLang="en-US"/>
              <a:t>선택</a:t>
            </a:r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F5CA52"/>
                </a:solidFill>
              </a:rPr>
              <a:t>value</a:t>
            </a:r>
            <a:r>
              <a:rPr kumimoji="1" lang="en-US" altLang="ko-KR"/>
              <a:t>="A"&gt;A</a:t>
            </a:r>
            <a:r>
              <a:rPr kumimoji="1" lang="ko-KR" altLang="en-US"/>
              <a:t> 학교</a:t>
            </a:r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F5CA52"/>
                </a:solidFill>
              </a:rPr>
              <a:t>value</a:t>
            </a:r>
            <a:r>
              <a:rPr kumimoji="1" lang="en-US" altLang="ko-KR"/>
              <a:t>="B"&gt;B</a:t>
            </a:r>
            <a:r>
              <a:rPr kumimoji="1" lang="ko-KR" altLang="en-US"/>
              <a:t> 학교</a:t>
            </a:r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&lt;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 </a:t>
            </a:r>
            <a:r>
              <a:rPr kumimoji="1" lang="en-US" altLang="ko-KR">
                <a:solidFill>
                  <a:srgbClr val="F5CA52"/>
                </a:solidFill>
              </a:rPr>
              <a:t>value</a:t>
            </a:r>
            <a:r>
              <a:rPr kumimoji="1" lang="en-US" altLang="ko-KR"/>
              <a:t>="C"&gt;C</a:t>
            </a:r>
            <a:r>
              <a:rPr kumimoji="1" lang="ko-KR" altLang="en-US"/>
              <a:t> 학교</a:t>
            </a:r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option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&lt;/</a:t>
            </a:r>
            <a:r>
              <a:rPr kumimoji="1" lang="en-US" altLang="ko-KR">
                <a:solidFill>
                  <a:srgbClr val="3AB7BC"/>
                </a:solidFill>
              </a:rPr>
              <a:t>select</a:t>
            </a:r>
            <a:r>
              <a:rPr kumimoji="1" lang="en-US" altLang="ko-KR"/>
              <a:t>&gt;</a:t>
            </a:r>
          </a:p>
          <a:p>
            <a:pPr hangingPunct="1"/>
            <a:r>
              <a:rPr kumimoji="1" lang="en-US" altLang="ko-KR"/>
              <a:t>	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1FA8B61-E88A-5103-D6CA-E561EBFCCEE5}"/>
              </a:ext>
            </a:extLst>
          </p:cNvPr>
          <p:cNvSpPr txBox="1">
            <a:spLocks/>
          </p:cNvSpPr>
          <p:nvPr/>
        </p:nvSpPr>
        <p:spPr>
          <a:xfrm>
            <a:off x="10888717" y="3455950"/>
            <a:ext cx="8382081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150000"/>
              </a:lnSpc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algn="l" hangingPunct="1">
              <a:lnSpc>
                <a:spcPct val="150000"/>
              </a:lnSpc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여러 값 중 하나를 선택할 경우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사용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보여지는 문구와 적용되는 값은 다름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9339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다양한 이벤트 사용해보기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 change </a:t>
            </a:r>
            <a:r>
              <a:rPr kumimoji="1" lang="ko-KR" altLang="en-US"/>
              <a:t>이벤트 실습</a:t>
            </a:r>
            <a:endParaRPr kumimoji="1" lang="ko-Kore-KR" altLang="en-US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F13F3F39-7744-8738-C0BE-2FE82EB30FF5}"/>
              </a:ext>
            </a:extLst>
          </p:cNvPr>
          <p:cNvSpPr txBox="1">
            <a:spLocks/>
          </p:cNvSpPr>
          <p:nvPr/>
        </p:nvSpPr>
        <p:spPr>
          <a:xfrm>
            <a:off x="2553629" y="3118758"/>
            <a:ext cx="16717169" cy="760466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select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태그를 나란히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2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 만들어준다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첫번째 태그에는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option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으로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도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넣는다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(2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 정도만 넣자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선택되지 않은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option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도 추가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해주어야 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(ex.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도 선택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 첫번째 옵션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두번째 태그에는 선택되지 않은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option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만 넣는다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(ex. 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구 선택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첫번째 태그에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change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이벤트 리스너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달아주고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변경됐을 경우 해당 값에 따른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구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정보를 옵션으로 넣어준다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innerHTML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사용 추천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첫번째 태그의 값을 변경해보면서 잘 변경되는지 확인한다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1252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CCE696E-D838-1446-8C96-AEDE5886AB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en-US" b="0"/>
              <a:t>1. DOM</a:t>
            </a:r>
            <a:r>
              <a:rPr kumimoji="1" lang="ko-KR" altLang="en-US" b="0"/>
              <a:t>과 </a:t>
            </a:r>
            <a:r>
              <a:rPr kumimoji="1" lang="en-US" altLang="ko-KR" b="0"/>
              <a:t>BOM</a:t>
            </a:r>
            <a:r>
              <a:rPr kumimoji="1" lang="ko-KR" altLang="en-US" b="0"/>
              <a:t>의 개념을 이해할 수 있다</a:t>
            </a:r>
            <a:r>
              <a:rPr kumimoji="1" lang="en-US" altLang="ko-KR" b="0"/>
              <a:t>.</a:t>
            </a:r>
            <a:endParaRPr kumimoji="1" lang="ko-Kore-KR" altLang="en-US" b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B531D-6E30-1741-AE7A-4DBE1243C35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ko-KR" altLang="en-US"/>
              <a:t>지난 시간에 배운 </a:t>
            </a:r>
            <a:r>
              <a:rPr kumimoji="1" lang="en-US" altLang="ko-KR"/>
              <a:t>DOM</a:t>
            </a:r>
            <a:r>
              <a:rPr kumimoji="1" lang="ko-KR" altLang="en-US"/>
              <a:t>을 복습하고</a:t>
            </a:r>
            <a:r>
              <a:rPr kumimoji="1" lang="en-US" altLang="ko-KR"/>
              <a:t>, </a:t>
            </a:r>
            <a:r>
              <a:rPr kumimoji="1" lang="ko-KR" altLang="en-US"/>
              <a:t>새로운 </a:t>
            </a:r>
            <a:r>
              <a:rPr kumimoji="1" lang="en-US" altLang="ko-KR"/>
              <a:t>BOM</a:t>
            </a:r>
            <a:r>
              <a:rPr kumimoji="1" lang="ko-KR" altLang="en-US"/>
              <a:t>을 배운다</a:t>
            </a:r>
            <a:r>
              <a:rPr kumimoji="1" lang="en-US" altLang="ko-KR"/>
              <a:t>.</a:t>
            </a:r>
          </a:p>
          <a:p>
            <a:r>
              <a:rPr kumimoji="1" lang="en-US" altLang="en-US"/>
              <a:t>DOM</a:t>
            </a:r>
            <a:r>
              <a:rPr kumimoji="1" lang="ko-KR" altLang="en-US"/>
              <a:t>과 </a:t>
            </a:r>
            <a:r>
              <a:rPr kumimoji="1" lang="en-US" altLang="ko-KR"/>
              <a:t>BOM</a:t>
            </a:r>
            <a:r>
              <a:rPr kumimoji="1" lang="ko-KR" altLang="en-US"/>
              <a:t>이 어떻게 다른 지 이해한다</a:t>
            </a:r>
            <a:r>
              <a:rPr kumimoji="1" lang="en-US" altLang="ko-KR"/>
              <a:t>.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B1399-F849-EB49-9214-7A8417F412B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en-US" b="0"/>
              <a:t>2. </a:t>
            </a:r>
            <a:r>
              <a:rPr kumimoji="1" lang="ko-KR" altLang="en-US" b="0"/>
              <a:t>이벤트에 대해 이해할 수 있다</a:t>
            </a:r>
            <a:r>
              <a:rPr kumimoji="1" lang="en-US" altLang="ko-KR" b="0"/>
              <a:t>.</a:t>
            </a:r>
            <a:endParaRPr kumimoji="1" lang="ko-Kore-KR" altLang="en-US" b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F903E3-178E-BA45-A895-6F55977766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ko-KR" altLang="en-US"/>
              <a:t>이벤트가 동작하는 방식을 이해하고</a:t>
            </a:r>
            <a:r>
              <a:rPr kumimoji="1" lang="en-US" altLang="ko-KR"/>
              <a:t>, </a:t>
            </a:r>
            <a:r>
              <a:rPr kumimoji="1" lang="ko-KR" altLang="en-US"/>
              <a:t>활용할 수 있다</a:t>
            </a:r>
            <a:r>
              <a:rPr kumimoji="1"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130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다양한 이벤트 사용해보기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 input </a:t>
            </a:r>
            <a:r>
              <a:rPr kumimoji="1" lang="ko-KR" altLang="en-US"/>
              <a:t>태그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3274964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4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916121"/>
            <a:ext cx="9105201" cy="4057001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&lt;</a:t>
            </a:r>
            <a:r>
              <a:rPr kumimoji="1" lang="en-US" altLang="ko-KR">
                <a:solidFill>
                  <a:srgbClr val="3AB7BC"/>
                </a:solidFill>
              </a:rPr>
              <a:t>input</a:t>
            </a:r>
            <a:endParaRPr kumimoji="1" lang="en-US" altLang="ko-KR"/>
          </a:p>
          <a:p>
            <a:pPr hangingPunct="1"/>
            <a:r>
              <a:rPr kumimoji="1" lang="en-US" altLang="ko-KR">
                <a:solidFill>
                  <a:srgbClr val="F5CA52"/>
                </a:solidFill>
              </a:rPr>
              <a:t>	type</a:t>
            </a:r>
            <a:r>
              <a:rPr kumimoji="1" lang="en-US" altLang="ko-KR"/>
              <a:t>="text"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F5CA52"/>
                </a:solidFill>
              </a:rPr>
              <a:t>name</a:t>
            </a:r>
            <a:r>
              <a:rPr kumimoji="1" lang="en-US" altLang="ko-KR"/>
              <a:t>="phone"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F5CA52"/>
                </a:solidFill>
              </a:rPr>
              <a:t>placeholder</a:t>
            </a:r>
            <a:r>
              <a:rPr kumimoji="1" lang="en-US" altLang="ko-KR"/>
              <a:t>="</a:t>
            </a:r>
            <a:r>
              <a:rPr kumimoji="1" lang="ko-KR" altLang="en-US"/>
              <a:t>숫자만 입력해주세요</a:t>
            </a:r>
            <a:r>
              <a:rPr kumimoji="1" lang="en-US" altLang="ko-KR"/>
              <a:t>."</a:t>
            </a:r>
          </a:p>
          <a:p>
            <a:pPr hangingPunct="1"/>
            <a:r>
              <a:rPr kumimoji="1" lang="en-US" altLang="ko-KR"/>
              <a:t>&gt;	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1FA8B61-E88A-5103-D6CA-E561EBFCCEE5}"/>
              </a:ext>
            </a:extLst>
          </p:cNvPr>
          <p:cNvSpPr txBox="1">
            <a:spLocks/>
          </p:cNvSpPr>
          <p:nvPr/>
        </p:nvSpPr>
        <p:spPr>
          <a:xfrm>
            <a:off x="10888717" y="3780263"/>
            <a:ext cx="8382081" cy="6943154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l" hangingPunct="1">
              <a:lnSpc>
                <a:spcPct val="150000"/>
              </a:lnSpc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사용자로부터 입력을 받기 위한 태그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다양한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type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 존재함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placeholder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: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입력 값의 도움말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3793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다양한 이벤트 사용해보기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 keypress </a:t>
            </a:r>
            <a:r>
              <a:rPr kumimoji="1" lang="ko-KR" altLang="en-US"/>
              <a:t>이벤트 실습</a:t>
            </a:r>
            <a:endParaRPr kumimoji="1" lang="ko-Kore-KR" altLang="en-US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F13F3F39-7744-8738-C0BE-2FE82EB30FF5}"/>
              </a:ext>
            </a:extLst>
          </p:cNvPr>
          <p:cNvSpPr txBox="1">
            <a:spLocks/>
          </p:cNvSpPr>
          <p:nvPr/>
        </p:nvSpPr>
        <p:spPr>
          <a:xfrm>
            <a:off x="2553629" y="2961566"/>
            <a:ext cx="16717169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사용자로부터 입력을 받을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input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태그를 추가한다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(type="text")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추가된 태그에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keydown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이벤트 리스너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달아주고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key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값이 들어올 때마다 전체 값을 검사한다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검사할 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숫자와 하이픈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(-)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이면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input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에 입력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해주고 나머지는 버린다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지울 수도 있게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backspace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도 추가보자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문제 없이 작동하는지 확인해보자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7615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05257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2920-B6ED-B44B-B569-BAB7783D7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81843" y="2414388"/>
            <a:ext cx="17583357" cy="1128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javascript</a:t>
            </a:r>
            <a:r>
              <a:rPr kumimoji="1" lang="ko-KR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를 쉽게 활용할 수 있도록 도와주는 오픈소스 기반 </a:t>
            </a:r>
            <a:r>
              <a:rPr kumimoji="1" lang="ko-KR" altLang="en-US" sz="4000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라이브러리</a:t>
            </a:r>
            <a:endParaRPr kumimoji="1" lang="ko-Kore-KR" altLang="en-US" sz="4000">
              <a:solidFill>
                <a:srgbClr val="3AB7BC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jQuery</a:t>
            </a:r>
            <a:r>
              <a:rPr kumimoji="1" lang="ko-KR" altLang="en-US"/>
              <a:t>란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C04A8CBF-A15C-4F34-5E42-C2959BC805A4}"/>
              </a:ext>
            </a:extLst>
          </p:cNvPr>
          <p:cNvSpPr txBox="1">
            <a:spLocks/>
          </p:cNvSpPr>
          <p:nvPr/>
        </p:nvSpPr>
        <p:spPr>
          <a:xfrm>
            <a:off x="2400300" y="4131129"/>
            <a:ext cx="16864900" cy="6021967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요소</a:t>
            </a:r>
            <a:r>
              <a:rPr kumimoji="1" lang="en-US" altLang="ko-KR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(Element)</a:t>
            </a: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를 쉽게 찾고 조작이 가능함</a:t>
            </a:r>
            <a:endParaRPr kumimoji="1" lang="en-US" altLang="ko-KR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marL="742950" indent="-742950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각종 브라우저에 대응하는 높은 호환성</a:t>
            </a:r>
            <a:endParaRPr kumimoji="1" lang="en-US" altLang="ko-KR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marL="742950" indent="-742950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네트워크</a:t>
            </a:r>
            <a:r>
              <a:rPr kumimoji="1" lang="en-US" altLang="ko-KR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 </a:t>
            </a: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애니메이션 등 다양한 기능 제공</a:t>
            </a:r>
            <a:endParaRPr kumimoji="1" lang="en-US" altLang="ko-KR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marL="742950" indent="-742950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다양한 플로그인이 구현되어 있음</a:t>
            </a:r>
            <a:endParaRPr kumimoji="1" lang="en-US" altLang="ko-KR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marL="742950" indent="-742950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수 많은 레퍼런스가 존재</a:t>
            </a:r>
            <a:endParaRPr kumimoji="1" lang="ko-Kore-KR" altLang="en-US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4965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2920-B6ED-B44B-B569-BAB7783D7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81843" y="2414388"/>
            <a:ext cx="17583357" cy="1128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위상이 과거 같지는 않지만</a:t>
            </a:r>
            <a:r>
              <a:rPr kumimoji="1" lang="en-US" altLang="ko-KR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 </a:t>
            </a:r>
            <a:r>
              <a:rPr kumimoji="1" lang="ko-KR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아직 알아둘만 하다</a:t>
            </a:r>
            <a:r>
              <a:rPr kumimoji="1" lang="en-US" altLang="ko-KR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!</a:t>
            </a:r>
            <a:endParaRPr kumimoji="1" lang="ko-Kore-KR" altLang="en-US" sz="4000">
              <a:solidFill>
                <a:srgbClr val="3AB7BC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jQuery</a:t>
            </a:r>
            <a:r>
              <a:rPr kumimoji="1" lang="ko-KR" altLang="en-US"/>
              <a:t>는 아직 쓸만한가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C04A8CBF-A15C-4F34-5E42-C2959BC805A4}"/>
              </a:ext>
            </a:extLst>
          </p:cNvPr>
          <p:cNvSpPr txBox="1">
            <a:spLocks/>
          </p:cNvSpPr>
          <p:nvPr/>
        </p:nvSpPr>
        <p:spPr>
          <a:xfrm>
            <a:off x="16606157" y="10633175"/>
            <a:ext cx="2838657" cy="796825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출처 </a:t>
            </a:r>
            <a:r>
              <a:rPr kumimoji="1" lang="en-US" altLang="ko-KR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: </a:t>
            </a:r>
            <a:r>
              <a:rPr kumimoji="1" lang="ko-KR" altLang="en-US" sz="2800">
                <a:solidFill>
                  <a:srgbClr val="999999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구글트렌드</a:t>
            </a:r>
            <a:endParaRPr kumimoji="1" lang="ko-Kore-KR" altLang="en-US" sz="2800">
              <a:solidFill>
                <a:srgbClr val="999999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35645-0FE0-A614-1E8C-DCA5FC3E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99" y="4258655"/>
            <a:ext cx="18123500" cy="62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179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52920-B6ED-B44B-B569-BAB7783D7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81843" y="2625965"/>
            <a:ext cx="17583357" cy="7527132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CDN </a:t>
            </a:r>
            <a:r>
              <a:rPr kumimoji="1" lang="ko-KR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방식</a:t>
            </a:r>
            <a:br>
              <a:rPr kumimoji="1" lang="en-US" altLang="ko-KR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</a:br>
            <a:r>
              <a:rPr kumimoji="1" lang="en-US" altLang="ko-KR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https://releases.jquery.com/</a:t>
            </a:r>
            <a:br>
              <a:rPr kumimoji="1" lang="en-US" altLang="ko-KR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코드 </a:t>
            </a:r>
            <a:r>
              <a:rPr kumimoji="1" lang="en-US" altLang="ko-KR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1</a:t>
            </a:r>
            <a:r>
              <a:rPr kumimoji="1" lang="ko-KR" altLang="en-US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줄 복사해서 넣어주면 됨</a:t>
            </a:r>
            <a:r>
              <a:rPr kumimoji="1" lang="en-US" altLang="ko-KR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kumimoji="1" lang="en-US" altLang="ko-KR" sz="400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 startAt="2"/>
            </a:pPr>
            <a:r>
              <a:rPr kumimoji="1" lang="ko-KR" altLang="en-US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직접 다운로드 후 로드</a:t>
            </a:r>
            <a:br>
              <a:rPr kumimoji="1" lang="en-US" altLang="ko-KR" sz="40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</a:br>
            <a:r>
              <a:rPr kumimoji="1" lang="ko-KR" altLang="en-US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홈페이지에서 파일을 다운 받고</a:t>
            </a:r>
            <a:r>
              <a:rPr kumimoji="1" lang="en-US" altLang="ko-KR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"main.js"</a:t>
            </a:r>
            <a:r>
              <a:rPr kumimoji="1" lang="ko-KR" altLang="en-US" sz="4000">
                <a:solidFill>
                  <a:schemeClr val="bg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처럼 추가해주면 됨</a:t>
            </a:r>
            <a:endParaRPr kumimoji="1" lang="ko-Kore-KR" altLang="en-US" sz="4000">
              <a:solidFill>
                <a:schemeClr val="bg1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jQuery </a:t>
            </a:r>
            <a:r>
              <a:rPr kumimoji="1" lang="ko-KR" altLang="en-US"/>
              <a:t>사용 방법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2298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jQuery </a:t>
            </a:r>
            <a:r>
              <a:rPr kumimoji="1" lang="ko-KR" altLang="en-US"/>
              <a:t>훑어보기</a:t>
            </a:r>
            <a:endParaRPr kumimoji="1" lang="ko-Kore-KR" altLang="en-US"/>
          </a:p>
        </p:txBody>
      </p:sp>
      <p:sp>
        <p:nvSpPr>
          <p:cNvPr id="18" name="텍스트 개체 틀 1">
            <a:extLst>
              <a:ext uri="{FF2B5EF4-FFF2-40B4-BE49-F238E27FC236}">
                <a16:creationId xmlns:a16="http://schemas.microsoft.com/office/drawing/2014/main" id="{A6063848-0808-5B47-85D5-7E2379E8AF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4800" y="2801435"/>
            <a:ext cx="1459800" cy="648997"/>
          </a:xfrm>
        </p:spPr>
        <p:txBody>
          <a:bodyPr/>
          <a:lstStyle/>
          <a:p>
            <a:r>
              <a:rPr kumimoji="1" lang="ko-KR" altLang="en-US"/>
              <a:t>예제 </a:t>
            </a:r>
            <a:r>
              <a:rPr kumimoji="1" lang="en-US" altLang="ko-KR"/>
              <a:t>5</a:t>
            </a:r>
            <a:endParaRPr kumimoji="1" lang="ko-Kore-KR" altLang="en-US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35118C9C-19EA-804A-8B26-391C4810DC4B}"/>
              </a:ext>
            </a:extLst>
          </p:cNvPr>
          <p:cNvSpPr txBox="1">
            <a:spLocks/>
          </p:cNvSpPr>
          <p:nvPr/>
        </p:nvSpPr>
        <p:spPr>
          <a:xfrm>
            <a:off x="1054799" y="3442593"/>
            <a:ext cx="9444472" cy="682807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wrap="none" lIns="540000" tIns="540000" rIns="540000" bIns="540000" anchor="t">
            <a:noAutofit/>
          </a:bodyPr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tx1"/>
                </a:solidFill>
                <a:uFillTx/>
                <a:latin typeface="Elice DigitalCoding" panose="020B0609000101010101" pitchFamily="49" charset="-127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/>
            <a:r>
              <a:rPr kumimoji="1" lang="en-US" altLang="ko-KR"/>
              <a:t>$(</a:t>
            </a:r>
            <a:r>
              <a:rPr kumimoji="1" lang="en-US" altLang="ko-KR">
                <a:solidFill>
                  <a:srgbClr val="3AB7BC"/>
                </a:solidFill>
              </a:rPr>
              <a:t>"div.active"</a:t>
            </a:r>
            <a:r>
              <a:rPr kumimoji="1" lang="en-US" altLang="ko-KR"/>
              <a:t>).</a:t>
            </a:r>
            <a:r>
              <a:rPr kumimoji="1" lang="en-US" altLang="ko-KR">
                <a:solidFill>
                  <a:srgbClr val="F5CA52"/>
                </a:solidFill>
              </a:rPr>
              <a:t>html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활성화됨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$(</a:t>
            </a:r>
            <a:r>
              <a:rPr kumimoji="1" lang="en-US" altLang="ko-KR">
                <a:solidFill>
                  <a:srgbClr val="3AB7BC"/>
                </a:solidFill>
              </a:rPr>
              <a:t>".btn"</a:t>
            </a:r>
            <a:r>
              <a:rPr kumimoji="1" lang="en-US" altLang="ko-KR"/>
              <a:t>).</a:t>
            </a:r>
            <a:r>
              <a:rPr kumimoji="1" lang="en-US" altLang="ko-KR">
                <a:solidFill>
                  <a:srgbClr val="F5CA52"/>
                </a:solidFill>
              </a:rPr>
              <a:t>on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"click"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 () {</a:t>
            </a:r>
          </a:p>
          <a:p>
            <a:pPr hangingPunct="1"/>
            <a:r>
              <a:rPr kumimoji="1" lang="en-US" altLang="ko-KR"/>
              <a:t>	</a:t>
            </a:r>
            <a:r>
              <a:rPr kumimoji="1" lang="en-US" altLang="ko-KR">
                <a:solidFill>
                  <a:srgbClr val="AEAEFF"/>
                </a:solidFill>
              </a:rPr>
              <a:t>handleClick</a:t>
            </a:r>
            <a:r>
              <a:rPr kumimoji="1" lang="en-US" altLang="ko-KR"/>
              <a:t>();</a:t>
            </a:r>
          </a:p>
          <a:p>
            <a:pPr hangingPunct="1"/>
            <a:r>
              <a:rPr kumimoji="1" lang="en-US" altLang="ko-KR"/>
              <a:t>});</a:t>
            </a:r>
          </a:p>
          <a:p>
            <a:pPr hangingPunct="1"/>
            <a:r>
              <a:rPr kumimoji="1" lang="en-US" altLang="ko-KR"/>
              <a:t>$(</a:t>
            </a:r>
            <a:r>
              <a:rPr kumimoji="1" lang="en-US" altLang="ko-KR">
                <a:solidFill>
                  <a:srgbClr val="3AB7BC"/>
                </a:solidFill>
              </a:rPr>
              <a:t>"#ex1"</a:t>
            </a:r>
            <a:r>
              <a:rPr kumimoji="1" lang="en-US" altLang="ko-KR"/>
              <a:t>).</a:t>
            </a:r>
            <a:r>
              <a:rPr kumimoji="1" lang="en-US" altLang="ko-KR">
                <a:solidFill>
                  <a:srgbClr val="F5CA52"/>
                </a:solidFill>
              </a:rPr>
              <a:t>append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"&lt;h1&gt;hello&lt;/h1&gt;"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$(</a:t>
            </a:r>
            <a:r>
              <a:rPr kumimoji="1" lang="en-US" altLang="ko-KR">
                <a:solidFill>
                  <a:srgbClr val="3AB7BC"/>
                </a:solidFill>
              </a:rPr>
              <a:t>"#ex2"</a:t>
            </a:r>
            <a:r>
              <a:rPr kumimoji="1" lang="en-US" altLang="ko-KR"/>
              <a:t>).</a:t>
            </a:r>
            <a:r>
              <a:rPr kumimoji="1" lang="en-US" altLang="ko-KR">
                <a:solidFill>
                  <a:srgbClr val="F5CA52"/>
                </a:solidFill>
              </a:rPr>
              <a:t>css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"display"</a:t>
            </a:r>
            <a:r>
              <a:rPr kumimoji="1" lang="en-US" altLang="ko-KR"/>
              <a:t>, </a:t>
            </a:r>
            <a:r>
              <a:rPr kumimoji="1" lang="en-US" altLang="ko-KR">
                <a:solidFill>
                  <a:srgbClr val="3AB7BC"/>
                </a:solidFill>
              </a:rPr>
              <a:t>"block"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$(</a:t>
            </a:r>
            <a:r>
              <a:rPr kumimoji="1" lang="en-US" altLang="ko-KR">
                <a:solidFill>
                  <a:srgbClr val="3AB7BC"/>
                </a:solidFill>
              </a:rPr>
              <a:t>"li"</a:t>
            </a:r>
            <a:r>
              <a:rPr kumimoji="1" lang="en-US" altLang="ko-KR"/>
              <a:t>).</a:t>
            </a:r>
            <a:r>
              <a:rPr kumimoji="1" lang="en-US" altLang="ko-KR">
                <a:solidFill>
                  <a:srgbClr val="F5CA52"/>
                </a:solidFill>
              </a:rPr>
              <a:t>first</a:t>
            </a:r>
            <a:r>
              <a:rPr kumimoji="1" lang="en-US" altLang="ko-KR"/>
              <a:t>().</a:t>
            </a:r>
            <a:r>
              <a:rPr kumimoji="1" lang="en-US" altLang="ko-KR">
                <a:solidFill>
                  <a:srgbClr val="AEAEFF"/>
                </a:solidFill>
              </a:rPr>
              <a:t>hide</a:t>
            </a:r>
            <a:r>
              <a:rPr kumimoji="1" lang="en-US" altLang="ko-KR"/>
              <a:t>();</a:t>
            </a:r>
          </a:p>
          <a:p>
            <a:pPr hangingPunct="1"/>
            <a:r>
              <a:rPr kumimoji="1" lang="en-US" altLang="ko-KR"/>
              <a:t>$(</a:t>
            </a:r>
            <a:r>
              <a:rPr kumimoji="1" lang="en-US" altLang="ko-KR">
                <a:solidFill>
                  <a:srgbClr val="AEAEFF"/>
                </a:solidFill>
              </a:rPr>
              <a:t>function</a:t>
            </a:r>
            <a:r>
              <a:rPr kumimoji="1" lang="en-US" altLang="ko-KR"/>
              <a:t> () {</a:t>
            </a:r>
          </a:p>
          <a:p>
            <a:pPr hangingPunct="1"/>
            <a:r>
              <a:rPr kumimoji="1" lang="en-US" altLang="ko-KR"/>
              <a:t>	console.</a:t>
            </a:r>
            <a:r>
              <a:rPr kumimoji="1" lang="en-US" altLang="ko-KR">
                <a:solidFill>
                  <a:srgbClr val="F5CA52"/>
                </a:solidFill>
              </a:rPr>
              <a:t>log</a:t>
            </a:r>
            <a:r>
              <a:rPr kumimoji="1" lang="en-US" altLang="ko-KR"/>
              <a:t>(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ko-KR" altLang="en-US">
                <a:solidFill>
                  <a:srgbClr val="3AB7BC"/>
                </a:solidFill>
              </a:rPr>
              <a:t>문서 준비 완료</a:t>
            </a:r>
            <a:r>
              <a:rPr kumimoji="1" lang="en-US" altLang="ko-KR">
                <a:solidFill>
                  <a:srgbClr val="3AB7BC"/>
                </a:solidFill>
              </a:rPr>
              <a:t>"</a:t>
            </a:r>
            <a:r>
              <a:rPr kumimoji="1" lang="en-US" altLang="ko-KR"/>
              <a:t>);</a:t>
            </a:r>
          </a:p>
          <a:p>
            <a:pPr hangingPunct="1"/>
            <a:r>
              <a:rPr kumimoji="1" lang="en-US" altLang="ko-KR"/>
              <a:t>});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41FA8B61-E88A-5103-D6CA-E561EBFCCEE5}"/>
              </a:ext>
            </a:extLst>
          </p:cNvPr>
          <p:cNvSpPr txBox="1">
            <a:spLocks/>
          </p:cNvSpPr>
          <p:nvPr/>
        </p:nvSpPr>
        <p:spPr>
          <a:xfrm>
            <a:off x="10888717" y="3455950"/>
            <a:ext cx="8382081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"$"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jQuery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를 의미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하는 핵심임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for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문을 돌려서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event listener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처리하던 것을 한 번에 가능함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직관적인 이름의 함수들로 처리 가능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  <a:p>
            <a:pPr marL="571500" indent="-571500" algn="l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 외에도 수많은 편의 기능들 많음</a:t>
            </a: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7005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04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해보는 실습</a:t>
            </a:r>
            <a:r>
              <a:rPr kumimoji="1" lang="en-US" altLang="ko-KR"/>
              <a:t>3 (</a:t>
            </a:r>
            <a:r>
              <a:rPr kumimoji="1" lang="ko-KR" altLang="en-US"/>
              <a:t>실습</a:t>
            </a:r>
            <a:r>
              <a:rPr kumimoji="1" lang="en-US" altLang="ko-KR"/>
              <a:t>1</a:t>
            </a:r>
            <a:r>
              <a:rPr kumimoji="1" lang="ko-KR" altLang="en-US"/>
              <a:t>을 </a:t>
            </a:r>
            <a:r>
              <a:rPr kumimoji="1" lang="en-US" altLang="ko-KR"/>
              <a:t>jQuery</a:t>
            </a:r>
            <a:r>
              <a:rPr kumimoji="1" lang="ko-KR" altLang="en-US"/>
              <a:t>로 바꿔보자</a:t>
            </a:r>
            <a:r>
              <a:rPr kumimoji="1" lang="en-US" altLang="ko-KR"/>
              <a:t>)</a:t>
            </a: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41A223F-109D-47C6-4535-3E67A6BB6757}"/>
              </a:ext>
            </a:extLst>
          </p:cNvPr>
          <p:cNvSpPr txBox="1">
            <a:spLocks/>
          </p:cNvSpPr>
          <p:nvPr/>
        </p:nvSpPr>
        <p:spPr>
          <a:xfrm>
            <a:off x="1801415" y="2414388"/>
            <a:ext cx="16717169" cy="7267467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배경색 바꾸기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버튼을 추가한다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window.confirm()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이용하여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배경색을 바꿀 것인지 확인한다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확인 버튼의 클릭 이벤트를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$("#bg-change-btn").on()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을 이용해서 배경색이 변경되도록 해보자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여기서 배경색 변경도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$("body").css()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이용하도록 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200000"/>
              </a:lnSpc>
              <a:buFont typeface="+mj-lt"/>
              <a:buAutoNum type="arabicPeriod"/>
            </a:pPr>
            <a:endParaRPr kumimoji="1" lang="en-US" altLang="ko-KR">
              <a:solidFill>
                <a:srgbClr val="000000"/>
              </a:solidFill>
              <a:latin typeface="Spoqa Han Sans Neo Regular" panose="020B0500000000000000" pitchFamily="50" charset="-127"/>
              <a:ea typeface="Spoqa Han Sans Neo 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1239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03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ko-KR" altLang="en-US"/>
              <a:t>다양한 이벤트 사용해보기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해보는 실습</a:t>
            </a:r>
            <a:r>
              <a:rPr kumimoji="1" lang="en-US" altLang="ko-KR"/>
              <a:t>4 (change </a:t>
            </a:r>
            <a:r>
              <a:rPr kumimoji="1" lang="ko-KR" altLang="en-US"/>
              <a:t>이벤트 실습을 </a:t>
            </a:r>
            <a:r>
              <a:rPr kumimoji="1" lang="en-US" altLang="ko-KR"/>
              <a:t>jQuery</a:t>
            </a:r>
            <a:r>
              <a:rPr kumimoji="1" lang="ko-KR" altLang="en-US"/>
              <a:t>로 바꿔보자</a:t>
            </a:r>
            <a:r>
              <a:rPr kumimoji="1" lang="en-US" altLang="ko-KR"/>
              <a:t>)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F13F3F39-7744-8738-C0BE-2FE82EB30FF5}"/>
              </a:ext>
            </a:extLst>
          </p:cNvPr>
          <p:cNvSpPr txBox="1">
            <a:spLocks/>
          </p:cNvSpPr>
          <p:nvPr/>
        </p:nvSpPr>
        <p:spPr>
          <a:xfrm>
            <a:off x="2553629" y="3118758"/>
            <a:ext cx="16717169" cy="7604660"/>
          </a:xfrm>
          <a:prstGeom prst="rect">
            <a:avLst/>
          </a:prstGeom>
        </p:spPr>
        <p:txBody>
          <a:bodyPr/>
          <a:lstStyle>
            <a:lvl1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select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태그를 나란히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2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 만들어준다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첫번째 태그에는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option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으로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도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넣는다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(2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개 정도만 넣자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  <a:b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</a:b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이때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선택되지 않은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option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도 추가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해주어야 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(ex.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도 선택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 첫번째 옵션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두번째 태그에는 선택되지 않은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option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만 넣는다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(ex. 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구 선택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첫번째 태그에 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change 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이벤트 리스너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를 달아주고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,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변경됐을 경우 해당 값에 따른 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군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/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구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 </a:t>
            </a: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정보를 옵션으로 넣어준다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 ("</a:t>
            </a:r>
            <a:r>
              <a:rPr kumimoji="1" lang="en-US" altLang="ko-KR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$("#city").html()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"</a:t>
            </a:r>
            <a:r>
              <a:rPr kumimoji="1" lang="ko-KR" altLang="en-US">
                <a:solidFill>
                  <a:srgbClr val="3AB7BC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사용 추천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)</a:t>
            </a:r>
          </a:p>
          <a:p>
            <a:pPr marL="742950" indent="-742950" algn="l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첫번째 태그의 값을 변경해보면서 잘 변경되는지 확인한다</a:t>
            </a:r>
            <a:r>
              <a:rPr kumimoji="1" lang="en-US" altLang="ko-KR">
                <a:solidFill>
                  <a:srgbClr val="000000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163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8647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8BAF04-6377-904C-B2CC-CC6499BD7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ko-Kore-KR"/>
              <a:t>0</a:t>
            </a:r>
            <a:r>
              <a:rPr kumimoji="1" lang="en-US" altLang="ko-KR"/>
              <a:t>1.</a:t>
            </a:r>
          </a:p>
          <a:p>
            <a:r>
              <a:rPr kumimoji="1" lang="en-US" altLang="ko-KR"/>
              <a:t>02.</a:t>
            </a:r>
          </a:p>
          <a:p>
            <a:r>
              <a:rPr kumimoji="1" lang="en-US" altLang="ko-KR"/>
              <a:t>03.</a:t>
            </a:r>
          </a:p>
          <a:p>
            <a:r>
              <a:rPr kumimoji="1" lang="en-US" altLang="ko-KR"/>
              <a:t>04.</a:t>
            </a:r>
          </a:p>
          <a:p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4A59C-1B26-0E42-A399-472CB1C815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ko-KR"/>
              <a:t>DOM</a:t>
            </a:r>
            <a:r>
              <a:rPr kumimoji="1" lang="ko-KR" altLang="en-US"/>
              <a:t> 복습</a:t>
            </a:r>
            <a:endParaRPr kumimoji="1" lang="en-US" altLang="ko-KR"/>
          </a:p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  <a:p>
            <a:r>
              <a:rPr kumimoji="1" lang="ko-KR" altLang="en-US"/>
              <a:t>다양한 이벤트 사용해보기</a:t>
            </a:r>
            <a:endParaRPr kumimoji="1" lang="en-US" altLang="ko-KR"/>
          </a:p>
          <a:p>
            <a:r>
              <a:rPr kumimoji="1" lang="en-US" altLang="ko-KR"/>
              <a:t>jQuery </a:t>
            </a:r>
            <a:r>
              <a:rPr kumimoji="1" lang="ko-KR" altLang="en-US"/>
              <a:t>알아보기</a:t>
            </a: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14019454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/>
              <a:t>DOM</a:t>
            </a:r>
            <a:r>
              <a:rPr kumimoji="1" lang="ko-KR" altLang="en-US"/>
              <a:t> 복습</a:t>
            </a:r>
            <a:endParaRPr kumimoji="1"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6307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DOM</a:t>
            </a:r>
            <a:r>
              <a:rPr kumimoji="1" lang="ko-KR" altLang="en-US"/>
              <a:t> 복습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ko-KR" altLang="en-US"/>
              <a:t>같이 하나씩 실행해봅시다</a:t>
            </a:r>
            <a:r>
              <a:rPr kumimoji="1" lang="en-US" altLang="ko-KR"/>
              <a:t>!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9133F-909A-D72C-3D3E-9C666F8C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b="11054"/>
          <a:stretch/>
        </p:blipFill>
        <p:spPr>
          <a:xfrm>
            <a:off x="2269403" y="2275609"/>
            <a:ext cx="6071039" cy="9154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7814-99D4-A239-90A3-0089EAA9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5"/>
          <a:stretch/>
        </p:blipFill>
        <p:spPr>
          <a:xfrm>
            <a:off x="10958802" y="938845"/>
            <a:ext cx="6913562" cy="104911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88D20-058E-3428-884D-F11B6936A1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2855" y="5481205"/>
            <a:ext cx="3543300" cy="5195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B64D4B-D5F6-68F0-7A8E-EBA43FA3C1F7}"/>
              </a:ext>
            </a:extLst>
          </p:cNvPr>
          <p:cNvSpPr/>
          <p:nvPr/>
        </p:nvSpPr>
        <p:spPr>
          <a:xfrm>
            <a:off x="2269403" y="3792683"/>
            <a:ext cx="4983452" cy="3377044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C155F613-FF43-049E-1419-FE320FA7B633}"/>
              </a:ext>
            </a:extLst>
          </p:cNvPr>
          <p:cNvSpPr txBox="1">
            <a:spLocks/>
          </p:cNvSpPr>
          <p:nvPr/>
        </p:nvSpPr>
        <p:spPr>
          <a:xfrm>
            <a:off x="7415502" y="4400549"/>
            <a:ext cx="3020070" cy="1102409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ctr" hangingPunct="1"/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kumimoji="1" lang="en-US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Modal</a:t>
            </a: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 새로 생김</a:t>
            </a:r>
            <a:endParaRPr kumimoji="1" lang="ko-Kore-KR" altLang="en-US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EB3C5B-EFDF-F32F-1DCF-3CB29371DB66}"/>
              </a:ext>
            </a:extLst>
          </p:cNvPr>
          <p:cNvSpPr txBox="1">
            <a:spLocks/>
          </p:cNvSpPr>
          <p:nvPr/>
        </p:nvSpPr>
        <p:spPr>
          <a:xfrm>
            <a:off x="12334009" y="3345874"/>
            <a:ext cx="4655128" cy="802908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Modal</a:t>
            </a: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요소를 제거</a:t>
            </a:r>
            <a:endParaRPr kumimoji="1" lang="en-US" altLang="ko-KR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CA27F5-4DB8-C4E4-52BE-002512F2295F}"/>
              </a:ext>
            </a:extLst>
          </p:cNvPr>
          <p:cNvSpPr/>
          <p:nvPr/>
        </p:nvSpPr>
        <p:spPr>
          <a:xfrm>
            <a:off x="10598218" y="4122803"/>
            <a:ext cx="7629237" cy="5192645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899773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DOM</a:t>
            </a:r>
            <a:r>
              <a:rPr kumimoji="1" lang="ko-KR" altLang="en-US"/>
              <a:t> 복습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</a:t>
            </a:r>
            <a:r>
              <a:rPr kumimoji="1" lang="ko-KR" altLang="en-US"/>
              <a:t>이 어떻게 변하는지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287DA4-B2AD-D5B7-C442-190D20CE77D6}"/>
              </a:ext>
            </a:extLst>
          </p:cNvPr>
          <p:cNvSpPr/>
          <p:nvPr/>
        </p:nvSpPr>
        <p:spPr>
          <a:xfrm>
            <a:off x="8963242" y="2168400"/>
            <a:ext cx="2248045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Document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3D183-1471-36C3-1858-F2506A69E122}"/>
              </a:ext>
            </a:extLst>
          </p:cNvPr>
          <p:cNvSpPr/>
          <p:nvPr/>
        </p:nvSpPr>
        <p:spPr>
          <a:xfrm>
            <a:off x="9312420" y="3344919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html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467A45-07CE-E2EC-5259-AAC2181ABD6E}"/>
              </a:ext>
            </a:extLst>
          </p:cNvPr>
          <p:cNvSpPr/>
          <p:nvPr/>
        </p:nvSpPr>
        <p:spPr>
          <a:xfrm>
            <a:off x="3744044" y="4656100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head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50FDDC-F469-CA1C-79DD-01DFFBEF60F2}"/>
              </a:ext>
            </a:extLst>
          </p:cNvPr>
          <p:cNvSpPr/>
          <p:nvPr/>
        </p:nvSpPr>
        <p:spPr>
          <a:xfrm>
            <a:off x="10857995" y="4656101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body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A8EBE2D-719E-AF8A-DC47-7E0CDD6F546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6918930" y="1491877"/>
            <a:ext cx="760069" cy="5568376"/>
          </a:xfrm>
          <a:prstGeom prst="bentConnector3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F432B-F735-75C2-8B4A-53EED600974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10083152" y="2719512"/>
            <a:ext cx="4113" cy="625407"/>
          </a:xfrm>
          <a:prstGeom prst="straightConnector1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8C969F5-531F-EE4D-A740-ACB35944C80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10475904" y="3503278"/>
            <a:ext cx="760070" cy="1545575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8ABCB6-61EC-F517-ADA4-47137B280253}"/>
              </a:ext>
            </a:extLst>
          </p:cNvPr>
          <p:cNvSpPr/>
          <p:nvPr/>
        </p:nvSpPr>
        <p:spPr>
          <a:xfrm>
            <a:off x="1167098" y="5799122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title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C13E44C-0A44-BFF0-F3E9-3CAE5C414C0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2930348" y="4214694"/>
            <a:ext cx="591910" cy="2576946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4AA24E-0FEF-C497-BBE7-8D36F374BE4D}"/>
              </a:ext>
            </a:extLst>
          </p:cNvPr>
          <p:cNvSpPr/>
          <p:nvPr/>
        </p:nvSpPr>
        <p:spPr>
          <a:xfrm>
            <a:off x="8870724" y="5799122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header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32EC31-A9D2-9FA5-30BC-8BBF1E7E6B97}"/>
              </a:ext>
            </a:extLst>
          </p:cNvPr>
          <p:cNvSpPr/>
          <p:nvPr/>
        </p:nvSpPr>
        <p:spPr>
          <a:xfrm>
            <a:off x="11482802" y="5786655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main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C4A67B-E935-30A3-F195-9D1C93D98079}"/>
              </a:ext>
            </a:extLst>
          </p:cNvPr>
          <p:cNvSpPr/>
          <p:nvPr/>
        </p:nvSpPr>
        <p:spPr>
          <a:xfrm>
            <a:off x="14316057" y="5786655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footer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CB0739A-ED57-00AA-E1D3-1C029CAED12D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rot="5400000">
            <a:off x="10339138" y="4509532"/>
            <a:ext cx="591909" cy="198727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AD39FB0-F71B-4FF9-1412-DE50C2DCED22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rot="16200000" flipH="1">
            <a:off x="11651409" y="5184530"/>
            <a:ext cx="579442" cy="624807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4ED4CB9-C4B1-B1DD-C7F9-F299BAD003EC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rot="16200000" flipH="1">
            <a:off x="13068037" y="3767903"/>
            <a:ext cx="579442" cy="3458062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7EE47C-B6E7-EA86-B8C4-B2F053C791AD}"/>
              </a:ext>
            </a:extLst>
          </p:cNvPr>
          <p:cNvSpPr/>
          <p:nvPr/>
        </p:nvSpPr>
        <p:spPr>
          <a:xfrm>
            <a:off x="3252773" y="5782614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link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412AEC3-27F8-1944-86A5-291A5A523AF5}"/>
              </a:ext>
            </a:extLst>
          </p:cNvPr>
          <p:cNvCxnSpPr>
            <a:cxnSpLocks/>
            <a:stCxn id="16" idx="2"/>
            <a:endCxn id="49" idx="0"/>
          </p:cNvCxnSpPr>
          <p:nvPr/>
        </p:nvCxnSpPr>
        <p:spPr>
          <a:xfrm rot="5400000">
            <a:off x="3981440" y="5249278"/>
            <a:ext cx="575402" cy="49127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5B75B0-6911-E6F0-776C-434FD5676068}"/>
              </a:ext>
            </a:extLst>
          </p:cNvPr>
          <p:cNvSpPr/>
          <p:nvPr/>
        </p:nvSpPr>
        <p:spPr>
          <a:xfrm>
            <a:off x="5185064" y="5786655"/>
            <a:ext cx="3060854" cy="551112"/>
          </a:xfrm>
          <a:prstGeom prst="rect">
            <a:avLst/>
          </a:prstGeom>
          <a:solidFill>
            <a:srgbClr val="F5CA52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href="main.css"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60E206-3EF0-CA5D-60DE-3DA1F9A104EC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4794236" y="6058170"/>
            <a:ext cx="390828" cy="4041"/>
          </a:xfrm>
          <a:prstGeom prst="straightConnector1">
            <a:avLst/>
          </a:prstGeom>
          <a:noFill/>
          <a:ln w="38100" cap="flat">
            <a:solidFill>
              <a:srgbClr val="F5CA5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672557-4677-8B3B-F994-3177409DF6F7}"/>
              </a:ext>
            </a:extLst>
          </p:cNvPr>
          <p:cNvSpPr/>
          <p:nvPr/>
        </p:nvSpPr>
        <p:spPr>
          <a:xfrm>
            <a:off x="4514777" y="7830201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h1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C6BA1F-C0A6-94AD-69E8-CB9ABBBD1F7F}"/>
              </a:ext>
            </a:extLst>
          </p:cNvPr>
          <p:cNvSpPr/>
          <p:nvPr/>
        </p:nvSpPr>
        <p:spPr>
          <a:xfrm>
            <a:off x="7149811" y="7830201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h2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B22AB-3271-2C32-531E-B0FAA3179FB4}"/>
              </a:ext>
            </a:extLst>
          </p:cNvPr>
          <p:cNvSpPr/>
          <p:nvPr/>
        </p:nvSpPr>
        <p:spPr>
          <a:xfrm>
            <a:off x="10093020" y="7828139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div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4291B73-9DFF-9BB2-2338-F33A67BBAE9E}"/>
              </a:ext>
            </a:extLst>
          </p:cNvPr>
          <p:cNvCxnSpPr>
            <a:cxnSpLocks/>
            <a:stCxn id="29" idx="2"/>
            <a:endCxn id="60" idx="0"/>
          </p:cNvCxnSpPr>
          <p:nvPr/>
        </p:nvCxnSpPr>
        <p:spPr>
          <a:xfrm rot="5400000">
            <a:off x="8023305" y="3599972"/>
            <a:ext cx="1492434" cy="6968025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DDA3AC-3CCA-1F3D-C53D-AE5EFADDEDCD}"/>
              </a:ext>
            </a:extLst>
          </p:cNvPr>
          <p:cNvCxnSpPr>
            <a:cxnSpLocks/>
            <a:stCxn id="29" idx="2"/>
            <a:endCxn id="61" idx="0"/>
          </p:cNvCxnSpPr>
          <p:nvPr/>
        </p:nvCxnSpPr>
        <p:spPr>
          <a:xfrm rot="5400000">
            <a:off x="9340822" y="4917489"/>
            <a:ext cx="1492434" cy="433299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1A5666C-69B4-E7CC-17A0-AB7063B7A3A5}"/>
              </a:ext>
            </a:extLst>
          </p:cNvPr>
          <p:cNvCxnSpPr>
            <a:cxnSpLocks/>
            <a:stCxn id="60" idx="2"/>
            <a:endCxn id="71" idx="0"/>
          </p:cNvCxnSpPr>
          <p:nvPr/>
        </p:nvCxnSpPr>
        <p:spPr>
          <a:xfrm flipH="1">
            <a:off x="5285507" y="8381313"/>
            <a:ext cx="2" cy="641621"/>
          </a:xfrm>
          <a:prstGeom prst="straightConnector1">
            <a:avLst/>
          </a:prstGeom>
          <a:noFill/>
          <a:ln w="38100" cap="flat">
            <a:solidFill>
              <a:srgbClr val="00AB53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799BFC-9D50-B2DC-748D-29912EF08E8B}"/>
              </a:ext>
            </a:extLst>
          </p:cNvPr>
          <p:cNvSpPr/>
          <p:nvPr/>
        </p:nvSpPr>
        <p:spPr>
          <a:xfrm>
            <a:off x="4310744" y="9022934"/>
            <a:ext cx="1949526" cy="551112"/>
          </a:xfrm>
          <a:prstGeom prst="rect">
            <a:avLst/>
          </a:prstGeom>
          <a:solidFill>
            <a:srgbClr val="00AB53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이력서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205CE17-B3C8-58DD-0E73-297DC2847638}"/>
              </a:ext>
            </a:extLst>
          </p:cNvPr>
          <p:cNvCxnSpPr>
            <a:cxnSpLocks/>
            <a:stCxn id="61" idx="2"/>
            <a:endCxn id="74" idx="0"/>
          </p:cNvCxnSpPr>
          <p:nvPr/>
        </p:nvCxnSpPr>
        <p:spPr>
          <a:xfrm flipH="1">
            <a:off x="7916745" y="8381313"/>
            <a:ext cx="3798" cy="641621"/>
          </a:xfrm>
          <a:prstGeom prst="straightConnector1">
            <a:avLst/>
          </a:prstGeom>
          <a:noFill/>
          <a:ln w="38100" cap="flat">
            <a:solidFill>
              <a:srgbClr val="00AB53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6C096-D01D-30D9-1D53-792B54E4C5F2}"/>
              </a:ext>
            </a:extLst>
          </p:cNvPr>
          <p:cNvSpPr/>
          <p:nvPr/>
        </p:nvSpPr>
        <p:spPr>
          <a:xfrm>
            <a:off x="6941982" y="9022934"/>
            <a:ext cx="1949526" cy="551112"/>
          </a:xfrm>
          <a:prstGeom prst="rect">
            <a:avLst/>
          </a:prstGeom>
          <a:solidFill>
            <a:srgbClr val="00AB53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최우식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214437A-CD2A-C13F-83A5-B04D078D1428}"/>
              </a:ext>
            </a:extLst>
          </p:cNvPr>
          <p:cNvSpPr/>
          <p:nvPr/>
        </p:nvSpPr>
        <p:spPr>
          <a:xfrm>
            <a:off x="10093020" y="9022934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img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C523A0-4C98-E585-BE00-9999DF5CC049}"/>
              </a:ext>
            </a:extLst>
          </p:cNvPr>
          <p:cNvSpPr/>
          <p:nvPr/>
        </p:nvSpPr>
        <p:spPr>
          <a:xfrm>
            <a:off x="12174682" y="9022934"/>
            <a:ext cx="3060854" cy="551112"/>
          </a:xfrm>
          <a:prstGeom prst="rect">
            <a:avLst/>
          </a:prstGeom>
          <a:solidFill>
            <a:srgbClr val="F5CA52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src="profile.jpg"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A621EDA-7461-2AE9-D6BD-3AC6367071C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1634483" y="9298490"/>
            <a:ext cx="540199" cy="0"/>
          </a:xfrm>
          <a:prstGeom prst="straightConnector1">
            <a:avLst/>
          </a:prstGeom>
          <a:noFill/>
          <a:ln w="38100" cap="flat">
            <a:solidFill>
              <a:srgbClr val="F5CA5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7170D41-DB6D-65AD-08EE-3217A44CF246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5400000">
            <a:off x="10813457" y="6388062"/>
            <a:ext cx="1490372" cy="1389782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017B7F2-04BF-7374-6466-9A734AD6F8DB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>
            <a:off x="10863752" y="8379251"/>
            <a:ext cx="0" cy="643683"/>
          </a:xfrm>
          <a:prstGeom prst="straightConnector1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430483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DOM</a:t>
            </a:r>
            <a:r>
              <a:rPr kumimoji="1" lang="ko-KR" altLang="en-US"/>
              <a:t> 복습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DOM</a:t>
            </a:r>
            <a:r>
              <a:rPr kumimoji="1" lang="ko-KR" altLang="en-US"/>
              <a:t>이 어떻게 변하는지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287DA4-B2AD-D5B7-C442-190D20CE77D6}"/>
              </a:ext>
            </a:extLst>
          </p:cNvPr>
          <p:cNvSpPr/>
          <p:nvPr/>
        </p:nvSpPr>
        <p:spPr>
          <a:xfrm>
            <a:off x="8963242" y="2168403"/>
            <a:ext cx="2248045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Document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3D183-1471-36C3-1858-F2506A69E122}"/>
              </a:ext>
            </a:extLst>
          </p:cNvPr>
          <p:cNvSpPr/>
          <p:nvPr/>
        </p:nvSpPr>
        <p:spPr>
          <a:xfrm>
            <a:off x="9312420" y="3344922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html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467A45-07CE-E2EC-5259-AAC2181ABD6E}"/>
              </a:ext>
            </a:extLst>
          </p:cNvPr>
          <p:cNvSpPr/>
          <p:nvPr/>
        </p:nvSpPr>
        <p:spPr>
          <a:xfrm>
            <a:off x="3744044" y="4656103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head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50FDDC-F469-CA1C-79DD-01DFFBEF60F2}"/>
              </a:ext>
            </a:extLst>
          </p:cNvPr>
          <p:cNvSpPr/>
          <p:nvPr/>
        </p:nvSpPr>
        <p:spPr>
          <a:xfrm>
            <a:off x="10857995" y="4656104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body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A8EBE2D-719E-AF8A-DC47-7E0CDD6F546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6918930" y="1491880"/>
            <a:ext cx="760069" cy="5568376"/>
          </a:xfrm>
          <a:prstGeom prst="bentConnector3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BF432B-F735-75C2-8B4A-53EED600974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10083152" y="2719515"/>
            <a:ext cx="4113" cy="625407"/>
          </a:xfrm>
          <a:prstGeom prst="straightConnector1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8C969F5-531F-EE4D-A740-ACB35944C80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10475904" y="3503281"/>
            <a:ext cx="760070" cy="1545575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8ABCB6-61EC-F517-ADA4-47137B280253}"/>
              </a:ext>
            </a:extLst>
          </p:cNvPr>
          <p:cNvSpPr/>
          <p:nvPr/>
        </p:nvSpPr>
        <p:spPr>
          <a:xfrm>
            <a:off x="1167098" y="5799125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title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C13E44C-0A44-BFF0-F3E9-3CAE5C414C0F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2930348" y="4214697"/>
            <a:ext cx="591910" cy="2576946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4AA24E-0FEF-C497-BBE7-8D36F374BE4D}"/>
              </a:ext>
            </a:extLst>
          </p:cNvPr>
          <p:cNvSpPr/>
          <p:nvPr/>
        </p:nvSpPr>
        <p:spPr>
          <a:xfrm>
            <a:off x="8870724" y="5799125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header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32EC31-A9D2-9FA5-30BC-8BBF1E7E6B97}"/>
              </a:ext>
            </a:extLst>
          </p:cNvPr>
          <p:cNvSpPr/>
          <p:nvPr/>
        </p:nvSpPr>
        <p:spPr>
          <a:xfrm>
            <a:off x="11482802" y="5786658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main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C4A67B-E935-30A3-F195-9D1C93D98079}"/>
              </a:ext>
            </a:extLst>
          </p:cNvPr>
          <p:cNvSpPr/>
          <p:nvPr/>
        </p:nvSpPr>
        <p:spPr>
          <a:xfrm>
            <a:off x="14316057" y="5786658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footer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CB0739A-ED57-00AA-E1D3-1C029CAED12D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rot="5400000">
            <a:off x="10339138" y="4509535"/>
            <a:ext cx="591909" cy="198727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AD39FB0-F71B-4FF9-1412-DE50C2DCED22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rot="16200000" flipH="1">
            <a:off x="11651409" y="5184533"/>
            <a:ext cx="579442" cy="624807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4ED4CB9-C4B1-B1DD-C7F9-F299BAD003EC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rot="16200000" flipH="1">
            <a:off x="13068037" y="3767906"/>
            <a:ext cx="579442" cy="3458062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7EE47C-B6E7-EA86-B8C4-B2F053C791AD}"/>
              </a:ext>
            </a:extLst>
          </p:cNvPr>
          <p:cNvSpPr/>
          <p:nvPr/>
        </p:nvSpPr>
        <p:spPr>
          <a:xfrm>
            <a:off x="3252773" y="5782617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link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412AEC3-27F8-1944-86A5-291A5A523AF5}"/>
              </a:ext>
            </a:extLst>
          </p:cNvPr>
          <p:cNvCxnSpPr>
            <a:cxnSpLocks/>
            <a:stCxn id="16" idx="2"/>
            <a:endCxn id="49" idx="0"/>
          </p:cNvCxnSpPr>
          <p:nvPr/>
        </p:nvCxnSpPr>
        <p:spPr>
          <a:xfrm rot="5400000">
            <a:off x="3981440" y="5249281"/>
            <a:ext cx="575402" cy="49127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5B75B0-6911-E6F0-776C-434FD5676068}"/>
              </a:ext>
            </a:extLst>
          </p:cNvPr>
          <p:cNvSpPr/>
          <p:nvPr/>
        </p:nvSpPr>
        <p:spPr>
          <a:xfrm>
            <a:off x="5185064" y="5786658"/>
            <a:ext cx="3060854" cy="551112"/>
          </a:xfrm>
          <a:prstGeom prst="rect">
            <a:avLst/>
          </a:prstGeom>
          <a:solidFill>
            <a:srgbClr val="F5CA52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href="main.css"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60E206-3EF0-CA5D-60DE-3DA1F9A104EC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4794236" y="6058173"/>
            <a:ext cx="390828" cy="4041"/>
          </a:xfrm>
          <a:prstGeom prst="straightConnector1">
            <a:avLst/>
          </a:prstGeom>
          <a:noFill/>
          <a:ln w="38100" cap="flat">
            <a:solidFill>
              <a:srgbClr val="F5CA5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672557-4677-8B3B-F994-3177409DF6F7}"/>
              </a:ext>
            </a:extLst>
          </p:cNvPr>
          <p:cNvSpPr/>
          <p:nvPr/>
        </p:nvSpPr>
        <p:spPr>
          <a:xfrm>
            <a:off x="1917043" y="7830204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h1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C6BA1F-C0A6-94AD-69E8-CB9ABBBD1F7F}"/>
              </a:ext>
            </a:extLst>
          </p:cNvPr>
          <p:cNvSpPr/>
          <p:nvPr/>
        </p:nvSpPr>
        <p:spPr>
          <a:xfrm>
            <a:off x="4552077" y="7830204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h2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9B22AB-3271-2C32-531E-B0FAA3179FB4}"/>
              </a:ext>
            </a:extLst>
          </p:cNvPr>
          <p:cNvSpPr/>
          <p:nvPr/>
        </p:nvSpPr>
        <p:spPr>
          <a:xfrm>
            <a:off x="7225120" y="7828142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div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4291B73-9DFF-9BB2-2338-F33A67BBAE9E}"/>
              </a:ext>
            </a:extLst>
          </p:cNvPr>
          <p:cNvCxnSpPr>
            <a:cxnSpLocks/>
            <a:stCxn id="29" idx="2"/>
            <a:endCxn id="60" idx="0"/>
          </p:cNvCxnSpPr>
          <p:nvPr/>
        </p:nvCxnSpPr>
        <p:spPr>
          <a:xfrm rot="5400000">
            <a:off x="6724438" y="2301108"/>
            <a:ext cx="1492434" cy="956575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EDDA3AC-3CCA-1F3D-C53D-AE5EFADDEDCD}"/>
              </a:ext>
            </a:extLst>
          </p:cNvPr>
          <p:cNvCxnSpPr>
            <a:cxnSpLocks/>
            <a:stCxn id="29" idx="2"/>
            <a:endCxn id="61" idx="0"/>
          </p:cNvCxnSpPr>
          <p:nvPr/>
        </p:nvCxnSpPr>
        <p:spPr>
          <a:xfrm rot="5400000">
            <a:off x="8041955" y="3618625"/>
            <a:ext cx="1492434" cy="6930725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1A5666C-69B4-E7CC-17A0-AB7063B7A3A5}"/>
              </a:ext>
            </a:extLst>
          </p:cNvPr>
          <p:cNvCxnSpPr>
            <a:cxnSpLocks/>
            <a:stCxn id="60" idx="2"/>
            <a:endCxn id="71" idx="0"/>
          </p:cNvCxnSpPr>
          <p:nvPr/>
        </p:nvCxnSpPr>
        <p:spPr>
          <a:xfrm flipH="1">
            <a:off x="2687773" y="8381316"/>
            <a:ext cx="2" cy="641621"/>
          </a:xfrm>
          <a:prstGeom prst="straightConnector1">
            <a:avLst/>
          </a:prstGeom>
          <a:noFill/>
          <a:ln w="38100" cap="flat">
            <a:solidFill>
              <a:srgbClr val="00AB53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799BFC-9D50-B2DC-748D-29912EF08E8B}"/>
              </a:ext>
            </a:extLst>
          </p:cNvPr>
          <p:cNvSpPr/>
          <p:nvPr/>
        </p:nvSpPr>
        <p:spPr>
          <a:xfrm>
            <a:off x="1713010" y="9022937"/>
            <a:ext cx="1949526" cy="551112"/>
          </a:xfrm>
          <a:prstGeom prst="rect">
            <a:avLst/>
          </a:prstGeom>
          <a:solidFill>
            <a:srgbClr val="00AB53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이력서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205CE17-B3C8-58DD-0E73-297DC2847638}"/>
              </a:ext>
            </a:extLst>
          </p:cNvPr>
          <p:cNvCxnSpPr>
            <a:cxnSpLocks/>
            <a:stCxn id="61" idx="2"/>
            <a:endCxn id="74" idx="0"/>
          </p:cNvCxnSpPr>
          <p:nvPr/>
        </p:nvCxnSpPr>
        <p:spPr>
          <a:xfrm flipH="1">
            <a:off x="5319011" y="8381316"/>
            <a:ext cx="3798" cy="641621"/>
          </a:xfrm>
          <a:prstGeom prst="straightConnector1">
            <a:avLst/>
          </a:prstGeom>
          <a:noFill/>
          <a:ln w="38100" cap="flat">
            <a:solidFill>
              <a:srgbClr val="00AB53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6C096-D01D-30D9-1D53-792B54E4C5F2}"/>
              </a:ext>
            </a:extLst>
          </p:cNvPr>
          <p:cNvSpPr/>
          <p:nvPr/>
        </p:nvSpPr>
        <p:spPr>
          <a:xfrm>
            <a:off x="4344248" y="9022937"/>
            <a:ext cx="1949526" cy="551112"/>
          </a:xfrm>
          <a:prstGeom prst="rect">
            <a:avLst/>
          </a:prstGeom>
          <a:solidFill>
            <a:srgbClr val="00AB53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최우식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214437A-CD2A-C13F-83A5-B04D078D1428}"/>
              </a:ext>
            </a:extLst>
          </p:cNvPr>
          <p:cNvSpPr/>
          <p:nvPr/>
        </p:nvSpPr>
        <p:spPr>
          <a:xfrm>
            <a:off x="7225120" y="9022937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img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C523A0-4C98-E585-BE00-9999DF5CC049}"/>
              </a:ext>
            </a:extLst>
          </p:cNvPr>
          <p:cNvSpPr/>
          <p:nvPr/>
        </p:nvSpPr>
        <p:spPr>
          <a:xfrm>
            <a:off x="9306782" y="9022937"/>
            <a:ext cx="3060854" cy="551112"/>
          </a:xfrm>
          <a:prstGeom prst="rect">
            <a:avLst/>
          </a:prstGeom>
          <a:solidFill>
            <a:srgbClr val="F5CA52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src="profile.jpg"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A621EDA-7461-2AE9-D6BD-3AC6367071CB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8766583" y="9298493"/>
            <a:ext cx="540199" cy="0"/>
          </a:xfrm>
          <a:prstGeom prst="straightConnector1">
            <a:avLst/>
          </a:prstGeom>
          <a:noFill/>
          <a:ln w="38100" cap="flat">
            <a:solidFill>
              <a:srgbClr val="F5CA5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7170D41-DB6D-65AD-08EE-3217A44CF246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5400000">
            <a:off x="9379507" y="4954115"/>
            <a:ext cx="1490372" cy="4257682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017B7F2-04BF-7374-6466-9A734AD6F8DB}"/>
              </a:ext>
            </a:extLst>
          </p:cNvPr>
          <p:cNvCxnSpPr>
            <a:cxnSpLocks/>
            <a:stCxn id="62" idx="2"/>
            <a:endCxn id="76" idx="0"/>
          </p:cNvCxnSpPr>
          <p:nvPr/>
        </p:nvCxnSpPr>
        <p:spPr>
          <a:xfrm>
            <a:off x="7995852" y="8379254"/>
            <a:ext cx="0" cy="643683"/>
          </a:xfrm>
          <a:prstGeom prst="straightConnector1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06CD9D-BE72-32EB-3074-72FE4CEAF192}"/>
              </a:ext>
            </a:extLst>
          </p:cNvPr>
          <p:cNvSpPr/>
          <p:nvPr/>
        </p:nvSpPr>
        <p:spPr>
          <a:xfrm>
            <a:off x="13218533" y="7828142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div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4E46D8-D103-566E-54C2-8B1EBC056CB8}"/>
              </a:ext>
            </a:extLst>
          </p:cNvPr>
          <p:cNvSpPr/>
          <p:nvPr/>
        </p:nvSpPr>
        <p:spPr>
          <a:xfrm>
            <a:off x="13218533" y="9022937"/>
            <a:ext cx="1541463" cy="551112"/>
          </a:xfrm>
          <a:prstGeom prst="rect">
            <a:avLst/>
          </a:prstGeom>
          <a:solidFill>
            <a:srgbClr val="504FA1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>
                <a:solidFill>
                  <a:schemeClr val="tx1"/>
                </a:solidFill>
                <a:latin typeface="Spoqa Han Sans Neo Regular" panose="020B0500000000000000" pitchFamily="50" charset="-127"/>
                <a:ea typeface="Spoqa Han Sans Neo Regular" panose="020B0500000000000000" pitchFamily="50" charset="-127"/>
              </a:rPr>
              <a:t>img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FD00BD-2F3E-1BD2-B52A-529232A8716E}"/>
              </a:ext>
            </a:extLst>
          </p:cNvPr>
          <p:cNvSpPr/>
          <p:nvPr/>
        </p:nvSpPr>
        <p:spPr>
          <a:xfrm>
            <a:off x="15300195" y="9022937"/>
            <a:ext cx="3060854" cy="551112"/>
          </a:xfrm>
          <a:prstGeom prst="rect">
            <a:avLst/>
          </a:prstGeom>
          <a:solidFill>
            <a:srgbClr val="F5CA52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src="profile.jpg"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A2249D-28BD-3890-742F-EB41876CDBF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14759996" y="9298493"/>
            <a:ext cx="540199" cy="0"/>
          </a:xfrm>
          <a:prstGeom prst="straightConnector1">
            <a:avLst/>
          </a:prstGeom>
          <a:noFill/>
          <a:ln w="38100" cap="flat">
            <a:solidFill>
              <a:srgbClr val="F5CA5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44F9DF7-2670-A5AE-EDF3-F61B3AAE436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3989265" y="8379254"/>
            <a:ext cx="0" cy="643683"/>
          </a:xfrm>
          <a:prstGeom prst="straightConnector1">
            <a:avLst/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2978D1A-918A-5E6D-782D-72EFB1425F54}"/>
              </a:ext>
            </a:extLst>
          </p:cNvPr>
          <p:cNvSpPr/>
          <p:nvPr/>
        </p:nvSpPr>
        <p:spPr>
          <a:xfrm>
            <a:off x="15300194" y="7830366"/>
            <a:ext cx="3665395" cy="551112"/>
          </a:xfrm>
          <a:prstGeom prst="rect">
            <a:avLst/>
          </a:prstGeom>
          <a:solidFill>
            <a:srgbClr val="F5CA52"/>
          </a:solidFill>
          <a:ln w="381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uFillTx/>
                <a:latin typeface="Spoqa Han Sans Neo Regular" panose="020B0500000000000000" pitchFamily="50" charset="-127"/>
                <a:ea typeface="Spoqa Han Sans Neo Regular" panose="020B0500000000000000" pitchFamily="50" charset="-127"/>
                <a:sym typeface="Apple SD 산돌고딕 Neo 옅은체"/>
              </a:rPr>
              <a:t>class="profileModal"</a:t>
            </a: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3FCF28-4419-A6D3-9AB9-9F0F4903ACD8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14759996" y="8103698"/>
            <a:ext cx="540198" cy="2224"/>
          </a:xfrm>
          <a:prstGeom prst="straightConnector1">
            <a:avLst/>
          </a:prstGeom>
          <a:noFill/>
          <a:ln w="38100" cap="flat">
            <a:solidFill>
              <a:srgbClr val="F5CA5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1AE572B-B520-3994-01F6-F3121C48E7DB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rot="16200000" flipH="1">
            <a:off x="12376213" y="6215090"/>
            <a:ext cx="1490372" cy="1735731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rgbClr val="504FA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614C4-D037-CC36-AE74-CBC1932F6660}"/>
              </a:ext>
            </a:extLst>
          </p:cNvPr>
          <p:cNvSpPr/>
          <p:nvPr/>
        </p:nvSpPr>
        <p:spPr>
          <a:xfrm>
            <a:off x="12782107" y="7419113"/>
            <a:ext cx="6402151" cy="2576936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91195C41-146D-DBDE-92D8-5D969FB98FCB}"/>
              </a:ext>
            </a:extLst>
          </p:cNvPr>
          <p:cNvSpPr txBox="1">
            <a:spLocks/>
          </p:cNvSpPr>
          <p:nvPr/>
        </p:nvSpPr>
        <p:spPr>
          <a:xfrm>
            <a:off x="14612155" y="6765678"/>
            <a:ext cx="3020070" cy="611804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ctr" hangingPunct="1"/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새롭게 추가</a:t>
            </a:r>
            <a:endParaRPr kumimoji="1" lang="ko-Kore-KR" altLang="en-US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114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D963A-DD5F-2B4F-9E7B-7D41410F46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en-US"/>
              <a:t>01</a:t>
            </a:r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54B053-BDDE-8D47-8A56-808576837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ko-KR"/>
              <a:t>DOM</a:t>
            </a:r>
            <a:r>
              <a:rPr kumimoji="1" lang="ko-KR" altLang="en-US"/>
              <a:t> 복습</a:t>
            </a:r>
            <a:endParaRPr kumimoji="1"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58624CF-AB89-9147-BE59-715A1FD197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en-US"/>
              <a:t>innerHTML </a:t>
            </a:r>
            <a:r>
              <a:rPr kumimoji="1" lang="ko-KR" altLang="en-US"/>
              <a:t>을 이용해서도 해봅시다</a:t>
            </a:r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9133F-909A-D72C-3D3E-9C666F8C0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b="11054"/>
          <a:stretch/>
        </p:blipFill>
        <p:spPr>
          <a:xfrm>
            <a:off x="2269403" y="2275609"/>
            <a:ext cx="6071039" cy="91543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7814-99D4-A239-90A3-0089EAA9A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55"/>
          <a:stretch/>
        </p:blipFill>
        <p:spPr>
          <a:xfrm>
            <a:off x="10958802" y="938845"/>
            <a:ext cx="6913562" cy="1049115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A888D20-058E-3428-884D-F11B6936A17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2855" y="5481205"/>
            <a:ext cx="3543300" cy="5195"/>
          </a:xfrm>
          <a:prstGeom prst="straightConnector1">
            <a:avLst/>
          </a:prstGeom>
          <a:noFill/>
          <a:ln w="76200" cap="flat">
            <a:solidFill>
              <a:srgbClr val="EA4464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B64D4B-D5F6-68F0-7A8E-EBA43FA3C1F7}"/>
              </a:ext>
            </a:extLst>
          </p:cNvPr>
          <p:cNvSpPr/>
          <p:nvPr/>
        </p:nvSpPr>
        <p:spPr>
          <a:xfrm>
            <a:off x="2269403" y="3792683"/>
            <a:ext cx="4983452" cy="3377044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C155F613-FF43-049E-1419-FE320FA7B633}"/>
              </a:ext>
            </a:extLst>
          </p:cNvPr>
          <p:cNvSpPr txBox="1">
            <a:spLocks/>
          </p:cNvSpPr>
          <p:nvPr/>
        </p:nvSpPr>
        <p:spPr>
          <a:xfrm>
            <a:off x="7415502" y="4400549"/>
            <a:ext cx="3020070" cy="1102409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algn="ctr" hangingPunct="1"/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  <a:r>
              <a:rPr kumimoji="1" lang="en-US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Modal</a:t>
            </a: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 새로 생김</a:t>
            </a:r>
            <a:endParaRPr kumimoji="1" lang="ko-Kore-KR" altLang="en-US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EB3C5B-EFDF-F32F-1DCF-3CB29371DB66}"/>
              </a:ext>
            </a:extLst>
          </p:cNvPr>
          <p:cNvSpPr txBox="1">
            <a:spLocks/>
          </p:cNvSpPr>
          <p:nvPr/>
        </p:nvSpPr>
        <p:spPr>
          <a:xfrm>
            <a:off x="12334009" y="3345874"/>
            <a:ext cx="4655128" cy="802908"/>
          </a:xfrm>
          <a:prstGeom prst="rect">
            <a:avLst/>
          </a:prstGeom>
        </p:spPr>
        <p:txBody>
          <a:bodyPr/>
          <a:lstStyle>
            <a:lvl1pPr marL="0" marR="0" indent="0" algn="l" defTabSz="684609" rtl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151618"/>
                </a:solidFill>
                <a:uFillTx/>
                <a:latin typeface="Spoqa Han Sans Neo Regular" panose="020B0500000000000000" pitchFamily="34" charset="0"/>
                <a:ea typeface="Spoqa Han Sans Neo Regular" panose="020B0500000000000000" pitchFamily="34" charset="0"/>
                <a:cs typeface="+mn-cs"/>
                <a:sym typeface="Apple SD 산돌고딕 Neo 옅은체"/>
              </a:defRPr>
            </a:lvl1pPr>
            <a:lvl2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2pPr>
            <a:lvl3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3pPr>
            <a:lvl4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4pPr>
            <a:lvl5pPr marL="0" marR="0" indent="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5pPr>
            <a:lvl6pPr marL="0" marR="0" indent="3556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6pPr>
            <a:lvl7pPr marL="0" marR="0" indent="7112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7pPr>
            <a:lvl8pPr marL="0" marR="0" indent="10668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8pPr>
            <a:lvl9pPr marL="0" marR="0" indent="1422400" algn="ctr" defTabSz="68460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pple SD 산돌고딕 Neo 옅은체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클릭하면</a:t>
            </a:r>
            <a:r>
              <a:rPr kumimoji="1" lang="en-US" altLang="ko-KR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Modal</a:t>
            </a:r>
            <a:r>
              <a:rPr kumimoji="1" lang="ko-KR" altLang="en-US" sz="2800">
                <a:solidFill>
                  <a:srgbClr val="EA4464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요소를 제거</a:t>
            </a:r>
            <a:endParaRPr kumimoji="1" lang="en-US" altLang="ko-KR" sz="2800">
              <a:solidFill>
                <a:srgbClr val="EA4464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CA27F5-4DB8-C4E4-52BE-002512F2295F}"/>
              </a:ext>
            </a:extLst>
          </p:cNvPr>
          <p:cNvSpPr/>
          <p:nvPr/>
        </p:nvSpPr>
        <p:spPr>
          <a:xfrm>
            <a:off x="10598218" y="4122803"/>
            <a:ext cx="7629237" cy="5192645"/>
          </a:xfrm>
          <a:prstGeom prst="roundRect">
            <a:avLst/>
          </a:prstGeom>
          <a:noFill/>
          <a:ln w="76200" cap="flat">
            <a:solidFill>
              <a:srgbClr val="EA4464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indent="0" algn="ctr" defTabSz="68460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Spoqa Han Sans Neo Regular" panose="020B0500000000000000" pitchFamily="50" charset="-127"/>
              <a:ea typeface="Spoqa Han Sans Neo Regular" panose="020B0500000000000000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569644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634C58-CD5B-0F46-AAEC-13DDE9786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/>
              <a:t>BOM</a:t>
            </a:r>
            <a:r>
              <a:rPr kumimoji="1" lang="ko-KR" altLang="en-US"/>
              <a:t>은 뭘까</a:t>
            </a:r>
            <a:r>
              <a:rPr kumimoji="1" lang="en-US" altLang="ko-KR"/>
              <a:t>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76B66-FC76-8347-8ADD-28AFC42F5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en-US"/>
              <a:t>02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43578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사용자 지정 1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>
          <a:solidFill>
            <a:srgbClr val="EA4464"/>
          </a:solidFill>
          <a:prstDash val="dash"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bg1">
              <a:lumMod val="95000"/>
              <a:lumOff val="5000"/>
            </a:schemeClr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t">
        <a:spAutoFit/>
      </a:bodyPr>
      <a:lstStyle>
        <a:defPPr marL="0" marR="0" indent="0" algn="l" defTabSz="684609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 dirty="0" smtClean="0">
            <a:ln>
              <a:noFill/>
            </a:ln>
            <a:solidFill>
              <a:schemeClr val="tx2">
                <a:lumMod val="10000"/>
              </a:schemeClr>
            </a:solidFill>
            <a:effectLst/>
            <a:uFillTx/>
            <a:latin typeface="Spoqa Han Sans Neo Regular" panose="020B0500000000000000" pitchFamily="34" charset="0"/>
            <a:ea typeface="Spoqa Han Sans Neo Regular" panose="020B0500000000000000" pitchFamily="34" charset="0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아카데미 강의자료 템플릿_수정중" id="{2C5637E7-5656-824D-B79B-F19096A67559}" vid="{00BCDE54-9857-BA44-A97D-1F727DED83AD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889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889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9531" tIns="59531" rIns="59531" bIns="59531" numCol="1" spcCol="38100" rtlCol="0" anchor="ctr">
        <a:spAutoFit/>
      </a:bodyPr>
      <a:lstStyle>
        <a:defPPr marL="0" marR="0" indent="0" algn="ctr" defTabSz="6846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1528</Words>
  <Application>Microsoft Office PowerPoint</Application>
  <PresentationFormat>사용자 지정</PresentationFormat>
  <Paragraphs>239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Elice DigitalBaeum</vt:lpstr>
      <vt:lpstr>Arial</vt:lpstr>
      <vt:lpstr>Spoqa Han Sans Neo Regular</vt:lpstr>
      <vt:lpstr>Spoqa Han Sans Neo Light</vt:lpstr>
      <vt:lpstr>SpoqaHanSans-Regular</vt:lpstr>
      <vt:lpstr>Spoqa Han Sans Neo Bold</vt:lpstr>
      <vt:lpstr>Elice DigitalCoding</vt:lpstr>
      <vt:lpstr>Spoqa Han Sans Neo Medium</vt:lpstr>
      <vt:lpstr>Gradient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박건후</dc:creator>
  <cp:lastModifiedBy>geunhoo.park@navercorp.com</cp:lastModifiedBy>
  <cp:revision>346</cp:revision>
  <cp:lastPrinted>2022-04-08T04:51:19Z</cp:lastPrinted>
  <dcterms:modified xsi:type="dcterms:W3CDTF">2022-04-20T00:44:50Z</dcterms:modified>
</cp:coreProperties>
</file>