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76" r:id="rId4"/>
    <p:sldId id="277" r:id="rId5"/>
    <p:sldId id="278" r:id="rId6"/>
    <p:sldId id="279" r:id="rId7"/>
    <p:sldId id="275" r:id="rId8"/>
  </p:sldIdLst>
  <p:sldSz cx="9144000" cy="5715000" type="screen16x10"/>
  <p:notesSz cx="6858000" cy="9144000"/>
  <p:embeddedFontLst>
    <p:embeddedFont>
      <p:font typeface="Ubuntu" panose="020B0504030602030204" pitchFamily="34" charset="0"/>
      <p:regular r:id="rId10"/>
      <p:bold r:id="rId11"/>
      <p:italic r:id="rId12"/>
      <p:boldItalic r:id="rId13"/>
    </p:embeddedFont>
    <p:embeddedFont>
      <p:font typeface="Ubuntu Light" panose="020B0304030602030204" pitchFamily="34" charset="0"/>
      <p:regular r:id="rId14"/>
      <p:bold r:id="rId15"/>
      <p:italic r:id="rId16"/>
      <p:boldItalic r:id="rId17"/>
    </p:embeddedFont>
    <p:embeddedFont>
      <p:font typeface="Ubuntu Medium" panose="020B0604030602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575FDF-9E0F-43E5-B85C-7E45E7FB24FD}">
  <a:tblStyle styleId="{FE575FDF-9E0F-43E5-B85C-7E45E7FB24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77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52f05302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252f05302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4731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6631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8146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8943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691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-39375" y="-36000"/>
            <a:ext cx="9247500" cy="9966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-39375" y="-36000"/>
            <a:ext cx="548700" cy="5727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130975" y="268575"/>
            <a:ext cx="869100" cy="8841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8525" y="316725"/>
            <a:ext cx="794001" cy="78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ime.sichman@usp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pt-br/products/devop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zure.microsoft.com/pt-br/get-started/azure-portal/" TargetMode="External"/><Relationship Id="rId4" Type="http://schemas.openxmlformats.org/officeDocument/2006/relationships/hyperlink" Target="mailto:saulo.macedosantos@outlook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rU4fFfRj9wsPQAgp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332850" y="761425"/>
            <a:ext cx="1307400" cy="851400"/>
          </a:xfrm>
          <a:prstGeom prst="rect">
            <a:avLst/>
          </a:prstGeom>
          <a:solidFill>
            <a:srgbClr val="E7EF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🤖 📰</a:t>
            </a:r>
            <a:endParaRPr sz="3800"/>
          </a:p>
        </p:txBody>
      </p:sp>
      <p:sp>
        <p:nvSpPr>
          <p:cNvPr id="59" name="Google Shape;59;p13"/>
          <p:cNvSpPr/>
          <p:nvPr/>
        </p:nvSpPr>
        <p:spPr>
          <a:xfrm>
            <a:off x="365750" y="-140150"/>
            <a:ext cx="1805700" cy="59331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2200" y="1232925"/>
            <a:ext cx="9300300" cy="21438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008475" y="1380775"/>
            <a:ext cx="70059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Capacitação Tecnológica em Engenharia</a:t>
            </a:r>
            <a:b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e Desenvolvimento de Software</a:t>
            </a:r>
            <a:endParaRPr sz="27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520000" y="2420275"/>
            <a:ext cx="66240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rPr>
              <a:t>D8 – A</a:t>
            </a:r>
            <a:r>
              <a:rPr lang="pt-BR" sz="2100" dirty="0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rPr>
              <a:t>valiação</a:t>
            </a:r>
            <a:endParaRPr lang="pt-BR" sz="2100" i="1" dirty="0">
              <a:solidFill>
                <a:srgbClr val="ABECE7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12175" y="3670425"/>
            <a:ext cx="1282030" cy="12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Ubuntu Medium"/>
                <a:ea typeface="Ubuntu Medium"/>
                <a:cs typeface="Ubuntu Medium"/>
                <a:sym typeface="Ubuntu Medium"/>
              </a:rPr>
              <a:t>Professor:</a:t>
            </a:r>
            <a:endParaRPr sz="1600" dirty="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273250" y="5142575"/>
            <a:ext cx="15591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 Medium"/>
                <a:ea typeface="Ubuntu Medium"/>
                <a:cs typeface="Ubuntu Medium"/>
                <a:sym typeface="Ubuntu Medium"/>
              </a:rPr>
              <a:t>Ju</a:t>
            </a:r>
            <a:r>
              <a:rPr lang="pt-BR" dirty="0">
                <a:latin typeface="Ubuntu Medium"/>
                <a:ea typeface="Ubuntu Medium"/>
                <a:cs typeface="Ubuntu Medium"/>
                <a:sym typeface="Ubuntu Medium"/>
              </a:rPr>
              <a:t>l</a:t>
            </a:r>
            <a:r>
              <a:rPr lang="en" dirty="0">
                <a:latin typeface="Ubuntu Medium"/>
                <a:ea typeface="Ubuntu Medium"/>
                <a:cs typeface="Ubuntu Medium"/>
                <a:sym typeface="Ubuntu Medium"/>
              </a:rPr>
              <a:t>ho de 2022</a:t>
            </a:r>
            <a:endParaRPr dirty="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160721" y="3670425"/>
            <a:ext cx="2149463" cy="1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Ubuntu Light"/>
                <a:ea typeface="Ubuntu Light"/>
                <a:cs typeface="Ubuntu Light"/>
                <a:sym typeface="Ubuntu Light"/>
              </a:rPr>
              <a:t>Saulo Santos [</a:t>
            </a:r>
            <a:r>
              <a:rPr lang="pt-BR" sz="1600" dirty="0">
                <a:latin typeface="Ubuntu Light"/>
                <a:ea typeface="Ubuntu Light"/>
                <a:cs typeface="Ubuntu Light"/>
                <a:sym typeface="Ubuntu Light"/>
              </a:rPr>
              <a:t>ITuring</a:t>
            </a:r>
            <a:r>
              <a:rPr lang="en" sz="1600" dirty="0">
                <a:latin typeface="Ubuntu Light"/>
                <a:ea typeface="Ubuntu Light"/>
                <a:cs typeface="Ubuntu Light"/>
                <a:sym typeface="Ubuntu Light"/>
              </a:rPr>
              <a:t>]</a:t>
            </a:r>
            <a:endParaRPr sz="1600" dirty="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310184" y="3670425"/>
            <a:ext cx="2671216" cy="1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saulo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.</a:t>
            </a: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macedosantos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@</a:t>
            </a: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gmail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.br</a:t>
            </a:r>
            <a:endParaRPr sz="1500" i="1" dirty="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132725" y="436750"/>
            <a:ext cx="1805700" cy="16959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74" y="555300"/>
            <a:ext cx="1945802" cy="1458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partir de um projeto base, adicionar as funcionalidades solicitadas e fazer a publicação do sistema utilizando as práticas do DevOps.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Critérios: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Deverá ser criado um projeto na plataforma Azure DevOps (</a:t>
            </a:r>
            <a:r>
              <a:rPr lang="pt-BR" dirty="0">
                <a:hlinkClick r:id="rId3" tooltip="https://azure.microsoft.com/pt-br/products/devops/"/>
              </a:rPr>
              <a:t>https://azure.microsoft.com/</a:t>
            </a:r>
            <a:r>
              <a:rPr lang="pt-BR" dirty="0" err="1">
                <a:hlinkClick r:id="rId3" tooltip="https://azure.microsoft.com/pt-br/products/devops/"/>
              </a:rPr>
              <a:t>pt-br</a:t>
            </a:r>
            <a:r>
              <a:rPr lang="pt-BR" dirty="0">
                <a:hlinkClick r:id="rId3" tooltip="https://azure.microsoft.com/pt-br/products/devops/"/>
              </a:rPr>
              <a:t>/</a:t>
            </a:r>
            <a:r>
              <a:rPr lang="pt-BR" dirty="0" err="1">
                <a:hlinkClick r:id="rId3" tooltip="https://azure.microsoft.com/pt-br/products/devops/"/>
              </a:rPr>
              <a:t>products</a:t>
            </a:r>
            <a:r>
              <a:rPr lang="pt-BR" dirty="0">
                <a:hlinkClick r:id="rId3" tooltip="https://azure.microsoft.com/pt-br/products/devops/"/>
              </a:rPr>
              <a:t>/</a:t>
            </a:r>
            <a:r>
              <a:rPr lang="pt-BR" dirty="0" err="1">
                <a:hlinkClick r:id="rId3" tooltip="https://azure.microsoft.com/pt-br/products/devops/"/>
              </a:rPr>
              <a:t>devops</a:t>
            </a:r>
            <a:r>
              <a:rPr lang="pt-BR" dirty="0">
                <a:hlinkClick r:id="rId3" tooltip="https://azure.microsoft.com/pt-br/products/devops/"/>
              </a:rPr>
              <a:t>/</a:t>
            </a:r>
            <a:r>
              <a:rPr lang="pt-BR" dirty="0"/>
              <a:t>)</a:t>
            </a:r>
            <a:r>
              <a:rPr lang="en" dirty="0"/>
              <a:t> para reunir o fluxo de trabalho automatizado. O nome desse projeto deverá ser </a:t>
            </a:r>
            <a:r>
              <a:rPr lang="en" b="1" dirty="0"/>
              <a:t>Books_NomeAluno1_NomeAluno2</a:t>
            </a:r>
            <a:r>
              <a:rPr lang="en" dirty="0"/>
              <a:t>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Convidar o usuário a seguir para o projeto: </a:t>
            </a:r>
            <a:r>
              <a:rPr lang="en" dirty="0">
                <a:hlinkClick r:id="rId4"/>
              </a:rPr>
              <a:t>saulo.macedosantos@outlook.com</a:t>
            </a:r>
            <a:r>
              <a:rPr lang="en" dirty="0"/>
              <a:t>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O fluxo de trabalho deve ser organizado no Azure Boards.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O código fonte do projeto deve estar armazenado no Azure Repos.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O sistema deverá ser publicado na plataforma de serviços em nuvem da Azure (</a:t>
            </a:r>
            <a:r>
              <a:rPr lang="pt-BR" u="sng" dirty="0">
                <a:hlinkClick r:id="rId5" tooltip="https://azure.microsoft.com/pt-br/get-started/azure-portal/"/>
              </a:rPr>
              <a:t>https://azure.microsoft.com/pt-br/get-started/azure-portal/</a:t>
            </a:r>
            <a:r>
              <a:rPr lang="en" dirty="0"/>
              <a:t>) de forma automatizada, ou seja, criando pipelines de integração (CI) e de entrega (CD), usando a ferramenta do DevOps Azure Pipelines.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As funcionalidades que deverão ser desenvolvidas são: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" dirty="0"/>
              <a:t>Listagem de Autores e Livros;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" dirty="0"/>
              <a:t>Cadastro de Autores e Livros;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0997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Observações: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-US" dirty="0"/>
              <a:t>Todas as funcionalidades devem ser testadas (teste automatizado de unidade)</a:t>
            </a:r>
            <a:r>
              <a:rPr lang="en" dirty="0"/>
              <a:t>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Criar uma sprint com início em 03/10/2022 e término em 07/10/2022.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Cada integrante deve se responsabilizar por uma feature completa, inclusive os testes.</a:t>
            </a:r>
            <a:br>
              <a:rPr lang="en" dirty="0"/>
            </a:br>
            <a:r>
              <a:rPr lang="en" dirty="0"/>
              <a:t>Exemplo: Aluno 1 faz a listagem e o cadastro de autores e o aluno 2 faz a listagem e o cadastro de livros.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Organize o repositório de modo que cada feature tenha uma branch específica. Exemplo: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" dirty="0"/>
              <a:t>main &gt; dev &gt; list-books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" dirty="0"/>
              <a:t>main &gt; dev &gt; create-book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" dirty="0"/>
              <a:t>main &gt; dev &gt; list-authors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" dirty="0"/>
              <a:t>main &gt; dev &gt; create-author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Desta forma, com a pipeline criada, a cada novo push na branch dev, um novo release é gerado com a nova funcionalidade integrada.</a:t>
            </a:r>
            <a:endParaRPr lang="pt-BR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1376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Observações: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-US" dirty="0"/>
              <a:t>Código para a task de teste </a:t>
            </a:r>
            <a:r>
              <a:rPr lang="en-US" dirty="0" err="1"/>
              <a:t>na</a:t>
            </a:r>
            <a:r>
              <a:rPr lang="en-US" dirty="0"/>
              <a:t> pipeline de CI: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</a:pPr>
            <a:endParaRPr lang="pt-BR" dirty="0"/>
          </a:p>
          <a:p>
            <a:pPr lvl="1" indent="-342900">
              <a:spcBef>
                <a:spcPts val="0"/>
              </a:spcBef>
              <a:buSzPts val="1800"/>
            </a:pPr>
            <a:endParaRPr lang="pt-BR" dirty="0"/>
          </a:p>
          <a:p>
            <a:pPr lvl="1" indent="-342900">
              <a:spcBef>
                <a:spcPts val="0"/>
              </a:spcBef>
              <a:buSzPts val="1800"/>
            </a:pPr>
            <a:endParaRPr lang="pt-BR" dirty="0"/>
          </a:p>
          <a:p>
            <a:pPr lvl="1" indent="-342900">
              <a:spcBef>
                <a:spcPts val="0"/>
              </a:spcBef>
              <a:buSzPts val="1800"/>
            </a:pPr>
            <a:r>
              <a:rPr lang="pt-BR" dirty="0"/>
              <a:t>Código para a </a:t>
            </a:r>
            <a:r>
              <a:rPr lang="pt-BR" dirty="0" err="1"/>
              <a:t>task</a:t>
            </a:r>
            <a:r>
              <a:rPr lang="pt-BR" dirty="0"/>
              <a:t> de criação de artefato na pipeline de CI: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pt-BR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611B2C-8A62-8F9F-0376-78803A2F88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99385" y="2014264"/>
            <a:ext cx="3856155" cy="13716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3A4684C-ED6B-67C8-08ED-BF984D29E89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99382" y="4230901"/>
            <a:ext cx="3613586" cy="101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2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Observações: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esqueça</a:t>
            </a:r>
            <a:r>
              <a:rPr lang="en-US" dirty="0"/>
              <a:t> de </a:t>
            </a:r>
            <a:r>
              <a:rPr lang="en-US" dirty="0" err="1"/>
              <a:t>configurar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.</a:t>
            </a:r>
            <a:r>
              <a:rPr lang="en-US" dirty="0" err="1"/>
              <a:t>gitignore</a:t>
            </a:r>
            <a:r>
              <a:rPr lang="en-US" dirty="0"/>
              <a:t> no </a:t>
            </a:r>
            <a:r>
              <a:rPr lang="en-US" dirty="0" err="1"/>
              <a:t>repositório</a:t>
            </a:r>
            <a:r>
              <a:rPr lang="en-US" dirty="0"/>
              <a:t> do Azure Repos para </a:t>
            </a:r>
            <a:r>
              <a:rPr lang="en-US" dirty="0" err="1"/>
              <a:t>evitar</a:t>
            </a:r>
            <a:r>
              <a:rPr lang="en-US" dirty="0"/>
              <a:t> que 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appsettings.local.json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enviado</a:t>
            </a:r>
            <a:r>
              <a:rPr lang="en-US" dirty="0"/>
              <a:t>: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</a:pPr>
            <a:endParaRPr lang="en-US" dirty="0"/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pt-BR" dirty="0"/>
          </a:p>
          <a:p>
            <a:pPr lvl="1" indent="-342900">
              <a:spcBef>
                <a:spcPts val="0"/>
              </a:spcBef>
              <a:buSzPts val="1800"/>
            </a:pPr>
            <a:endParaRPr lang="pt-BR" dirty="0"/>
          </a:p>
          <a:p>
            <a:pPr lvl="1" indent="-342900">
              <a:spcBef>
                <a:spcPts val="0"/>
              </a:spcBef>
              <a:buSzPts val="1800"/>
            </a:pPr>
            <a:r>
              <a:rPr lang="pt-BR" dirty="0"/>
              <a:t>Configure o serviço de aplicativo para que haja a comunicação com o serviço de banco de dados.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pt-BR" dirty="0"/>
              <a:t>Nas configurações do aplicativo, clique em </a:t>
            </a:r>
            <a:r>
              <a:rPr lang="pt-BR" b="1" dirty="0"/>
              <a:t>New application setting</a:t>
            </a:r>
            <a:r>
              <a:rPr lang="pt-BR" dirty="0"/>
              <a:t> e defina o </a:t>
            </a:r>
            <a:r>
              <a:rPr lang="pt-BR" dirty="0" err="1"/>
              <a:t>name</a:t>
            </a:r>
            <a:r>
              <a:rPr lang="pt-BR" dirty="0"/>
              <a:t> como </a:t>
            </a:r>
            <a:r>
              <a:rPr lang="pt-BR" b="1" dirty="0"/>
              <a:t>ASPNETCORE_ENVIRONMENT</a:t>
            </a:r>
            <a:r>
              <a:rPr lang="pt-BR" dirty="0"/>
              <a:t> e o </a:t>
            </a:r>
            <a:r>
              <a:rPr lang="pt-BR" dirty="0" err="1"/>
              <a:t>value</a:t>
            </a:r>
            <a:r>
              <a:rPr lang="pt-BR" dirty="0"/>
              <a:t> como </a:t>
            </a:r>
            <a:r>
              <a:rPr lang="pt-BR" b="1" dirty="0"/>
              <a:t>Development</a:t>
            </a:r>
            <a:r>
              <a:rPr lang="pt-BR" dirty="0"/>
              <a:t> 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pt-BR" dirty="0"/>
              <a:t>Após, clique em </a:t>
            </a:r>
            <a:r>
              <a:rPr lang="pt-BR" b="1" dirty="0"/>
              <a:t>New connection string </a:t>
            </a:r>
            <a:r>
              <a:rPr lang="pt-BR" dirty="0"/>
              <a:t>e define o </a:t>
            </a:r>
            <a:r>
              <a:rPr lang="pt-BR" dirty="0" err="1"/>
              <a:t>name</a:t>
            </a:r>
            <a:r>
              <a:rPr lang="pt-BR" dirty="0"/>
              <a:t> como </a:t>
            </a:r>
            <a:r>
              <a:rPr lang="pt-BR" b="1" dirty="0"/>
              <a:t>Default</a:t>
            </a:r>
            <a:r>
              <a:rPr lang="pt-BR" dirty="0"/>
              <a:t>, o </a:t>
            </a:r>
            <a:r>
              <a:rPr lang="pt-BR" dirty="0" err="1"/>
              <a:t>type</a:t>
            </a:r>
            <a:r>
              <a:rPr lang="pt-BR" dirty="0"/>
              <a:t> como </a:t>
            </a:r>
            <a:r>
              <a:rPr lang="pt-BR" b="1" dirty="0"/>
              <a:t>SQL Server</a:t>
            </a:r>
            <a:r>
              <a:rPr lang="pt-BR" dirty="0"/>
              <a:t> e o </a:t>
            </a:r>
            <a:r>
              <a:rPr lang="pt-BR" dirty="0" err="1"/>
              <a:t>value</a:t>
            </a:r>
            <a:r>
              <a:rPr lang="pt-BR" dirty="0"/>
              <a:t> com o que foi copiado da cadeia de conexão do banco de dados.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pt-BR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723858-85DA-928F-C2DF-3F5815E3F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82" y="2199795"/>
            <a:ext cx="2259414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9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Entrega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entrega deverá ser realizada através do formulário abaixo até o dia </a:t>
            </a:r>
            <a:r>
              <a:rPr lang="en" b="1" dirty="0"/>
              <a:t>10/10/2022</a:t>
            </a:r>
            <a:r>
              <a:rPr lang="en" dirty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lvl="0"/>
            <a:r>
              <a:rPr lang="pt-BR" dirty="0">
                <a:hlinkClick r:id="rId3"/>
              </a:rPr>
              <a:t>https://forms.gle/rU4fFfRj9wsPQAgp6</a:t>
            </a:r>
            <a:endParaRPr lang="pt-BR" dirty="0"/>
          </a:p>
          <a:p>
            <a:pPr lvl="0"/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2421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507</Words>
  <Application>Microsoft Office PowerPoint</Application>
  <PresentationFormat>Apresentação na tela (16:10)</PresentationFormat>
  <Paragraphs>77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Ubuntu Medium</vt:lpstr>
      <vt:lpstr>Arial</vt:lpstr>
      <vt:lpstr>Ubuntu Light</vt:lpstr>
      <vt:lpstr>Ubuntu</vt:lpstr>
      <vt:lpstr>Simple Light</vt:lpstr>
      <vt:lpstr>Apresentação do PowerPoint</vt:lpstr>
      <vt:lpstr>Escopo</vt:lpstr>
      <vt:lpstr>Escopo</vt:lpstr>
      <vt:lpstr>Escopo</vt:lpstr>
      <vt:lpstr>Escopo</vt:lpstr>
      <vt:lpstr>Escopo</vt:lpstr>
      <vt:lpstr>Entrega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 Santos</dc:creator>
  <cp:lastModifiedBy>saulo.santos</cp:lastModifiedBy>
  <cp:revision>42</cp:revision>
  <dcterms:modified xsi:type="dcterms:W3CDTF">2022-10-21T22:11:10Z</dcterms:modified>
</cp:coreProperties>
</file>