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72" r:id="rId2"/>
    <p:sldId id="265" r:id="rId3"/>
    <p:sldId id="260" r:id="rId4"/>
    <p:sldId id="267" r:id="rId5"/>
    <p:sldId id="306" r:id="rId6"/>
    <p:sldId id="307" r:id="rId7"/>
    <p:sldId id="275" r:id="rId8"/>
    <p:sldId id="296" r:id="rId9"/>
    <p:sldId id="295" r:id="rId10"/>
    <p:sldId id="279" r:id="rId11"/>
    <p:sldId id="308" r:id="rId12"/>
    <p:sldId id="310" r:id="rId13"/>
    <p:sldId id="311" r:id="rId14"/>
    <p:sldId id="302" r:id="rId15"/>
    <p:sldId id="305" r:id="rId16"/>
    <p:sldId id="284" r:id="rId17"/>
    <p:sldId id="300" r:id="rId18"/>
    <p:sldId id="292" r:id="rId19"/>
    <p:sldId id="287" r:id="rId20"/>
    <p:sldId id="312" r:id="rId21"/>
    <p:sldId id="259" r:id="rId22"/>
    <p:sldId id="263" r:id="rId23"/>
  </p:sldIdLst>
  <p:sldSz cx="9144000" cy="5143500" type="screen16x9"/>
  <p:notesSz cx="6858000" cy="9144000"/>
  <p:embeddedFontLst>
    <p:embeddedFont>
      <p:font typeface="Bacalisties" panose="02000600000000000000" pitchFamily="2" charset="0"/>
      <p:regular r:id="rId25"/>
    </p:embeddedFont>
    <p:embeddedFont>
      <p:font typeface="Bookman Old Style" panose="02050604050505020204" pitchFamily="18" charset="0"/>
      <p:regular r:id="rId26"/>
      <p:bold r:id="rId27"/>
      <p:italic r:id="rId28"/>
      <p:boldItalic r:id="rId29"/>
    </p:embeddedFont>
    <p:embeddedFont>
      <p:font typeface="Cambria Math" panose="02040503050406030204" pitchFamily="18" charset="0"/>
      <p:regular r:id="rId30"/>
    </p:embeddedFont>
    <p:embeddedFont>
      <p:font typeface="Lato" panose="020F0502020204030203" pitchFamily="3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988"/>
    <a:srgbClr val="4BD04B"/>
    <a:srgbClr val="FF9900"/>
    <a:srgbClr val="EB5600"/>
    <a:srgbClr val="990033"/>
    <a:srgbClr val="00CC99"/>
    <a:srgbClr val="3366FF"/>
    <a:srgbClr val="FF0066"/>
    <a:srgbClr val="33CC33"/>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3424" autoAdjust="0"/>
  </p:normalViewPr>
  <p:slideViewPr>
    <p:cSldViewPr snapToGrid="0">
      <p:cViewPr varScale="1">
        <p:scale>
          <a:sx n="90" d="100"/>
          <a:sy n="90" d="100"/>
        </p:scale>
        <p:origin x="644"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865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57836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2892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8328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03825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298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91210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467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54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4316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89304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2533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09326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296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77107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126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2.svg"/><Relationship Id="rId5" Type="http://schemas.openxmlformats.org/officeDocument/2006/relationships/image" Target="../media/image3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9.png"/><Relationship Id="rId7" Type="http://schemas.openxmlformats.org/officeDocument/2006/relationships/image" Target="../media/image32.sv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1.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40.sv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2.sv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44.svg"/><Relationship Id="rId7" Type="http://schemas.openxmlformats.org/officeDocument/2006/relationships/image" Target="NULL"/><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5.sv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sv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8.sv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54.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1.sv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1.sv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1.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lvl="0"/>
            <a:r>
              <a:rPr lang="en-US" sz="3600" dirty="0">
                <a:latin typeface="Bookman Old Style" panose="02050604050505020204" pitchFamily="18" charset="0"/>
              </a:rPr>
              <a:t>Image Segmentation Using Spectral Clustering</a:t>
            </a:r>
            <a:endParaRPr sz="3200" dirty="0">
              <a:latin typeface="Bookman Old Style" panose="02050604050505020204" pitchFamily="18" charset="0"/>
            </a:endParaRPr>
          </a:p>
        </p:txBody>
      </p:sp>
      <p:sp>
        <p:nvSpPr>
          <p:cNvPr id="7" name="Subtitle 2">
            <a:extLst>
              <a:ext uri="{FF2B5EF4-FFF2-40B4-BE49-F238E27FC236}">
                <a16:creationId xmlns:a16="http://schemas.microsoft.com/office/drawing/2014/main" id="{2D5F8429-1B30-4C9D-9CB7-1D838B5AE3A7}"/>
              </a:ext>
            </a:extLst>
          </p:cNvPr>
          <p:cNvSpPr>
            <a:spLocks noGrp="1"/>
          </p:cNvSpPr>
          <p:nvPr>
            <p:ph type="subTitle" idx="1"/>
          </p:nvPr>
        </p:nvSpPr>
        <p:spPr>
          <a:xfrm>
            <a:off x="1437326" y="3256807"/>
            <a:ext cx="6269347" cy="515925"/>
          </a:xfrm>
        </p:spPr>
        <p:txBody>
          <a:bodyPr>
            <a:normAutofit lnSpcReduction="10000"/>
          </a:bodyPr>
          <a:lstStyle/>
          <a:p>
            <a:pPr algn="ctr"/>
            <a:r>
              <a:rPr lang="en-US" sz="2400" dirty="0">
                <a:solidFill>
                  <a:schemeClr val="bg2"/>
                </a:solidFill>
                <a:latin typeface="Bookman Old Style" panose="02050604050505020204" pitchFamily="18" charset="0"/>
              </a:rPr>
              <a:t> Team </a:t>
            </a:r>
            <a:r>
              <a:rPr lang="en-US" sz="2400" b="1" dirty="0">
                <a:solidFill>
                  <a:schemeClr val="bg2"/>
                </a:solidFill>
                <a:latin typeface="Bookman Old Style" panose="02050604050505020204" pitchFamily="18" charset="0"/>
              </a:rPr>
              <a:t>- DYNAMIC DUDES</a:t>
            </a:r>
          </a:p>
          <a:p>
            <a:endParaRPr lang="en-US" sz="2400" b="1" dirty="0">
              <a:solidFill>
                <a:schemeClr val="bg2"/>
              </a:solidFill>
              <a:latin typeface="Bookman Old Style" panose="02050604050505020204" pitchFamily="18" charset="0"/>
            </a:endParaRPr>
          </a:p>
          <a:p>
            <a:endParaRPr lang="en-US" sz="2400" b="1" dirty="0">
              <a:solidFill>
                <a:schemeClr val="bg2"/>
              </a:solidFill>
              <a:latin typeface="Bookman Old Style" panose="02050604050505020204" pitchFamily="18" charset="0"/>
            </a:endParaRPr>
          </a:p>
        </p:txBody>
      </p:sp>
      <p:sp>
        <p:nvSpPr>
          <p:cNvPr id="8" name="Google Shape;173;p19">
            <a:extLst>
              <a:ext uri="{FF2B5EF4-FFF2-40B4-BE49-F238E27FC236}">
                <a16:creationId xmlns:a16="http://schemas.microsoft.com/office/drawing/2014/main" id="{8109E053-8C33-45D8-8AEF-8261FC8804C1}"/>
              </a:ext>
            </a:extLst>
          </p:cNvPr>
          <p:cNvSpPr/>
          <p:nvPr/>
        </p:nvSpPr>
        <p:spPr>
          <a:xfrm>
            <a:off x="1437314" y="387929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 name="Google Shape;174;p19">
            <a:extLst>
              <a:ext uri="{FF2B5EF4-FFF2-40B4-BE49-F238E27FC236}">
                <a16:creationId xmlns:a16="http://schemas.microsoft.com/office/drawing/2014/main" id="{B2A66B49-53A8-4A74-BCE8-E8AC451F0243}"/>
              </a:ext>
            </a:extLst>
          </p:cNvPr>
          <p:cNvSpPr/>
          <p:nvPr/>
        </p:nvSpPr>
        <p:spPr>
          <a:xfrm>
            <a:off x="1437326" y="3879302"/>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p19">
            <a:extLst>
              <a:ext uri="{FF2B5EF4-FFF2-40B4-BE49-F238E27FC236}">
                <a16:creationId xmlns:a16="http://schemas.microsoft.com/office/drawing/2014/main" id="{A9FF8795-0318-4EDA-9335-94C962288733}"/>
              </a:ext>
            </a:extLst>
          </p:cNvPr>
          <p:cNvSpPr txBox="1">
            <a:spLocks/>
          </p:cNvSpPr>
          <p:nvPr/>
        </p:nvSpPr>
        <p:spPr>
          <a:xfrm>
            <a:off x="1437326" y="3947439"/>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AIE19013</a:t>
            </a:r>
          </a:p>
        </p:txBody>
      </p:sp>
      <p:sp>
        <p:nvSpPr>
          <p:cNvPr id="11" name="Google Shape;176;p19">
            <a:extLst>
              <a:ext uri="{FF2B5EF4-FFF2-40B4-BE49-F238E27FC236}">
                <a16:creationId xmlns:a16="http://schemas.microsoft.com/office/drawing/2014/main" id="{5ABD7096-5F0B-434F-9243-86C1FDA823D0}"/>
              </a:ext>
            </a:extLst>
          </p:cNvPr>
          <p:cNvSpPr txBox="1">
            <a:spLocks/>
          </p:cNvSpPr>
          <p:nvPr/>
        </p:nvSpPr>
        <p:spPr>
          <a:xfrm>
            <a:off x="1437326" y="4287290"/>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Charan Tej. K</a:t>
            </a:r>
          </a:p>
        </p:txBody>
      </p:sp>
      <p:sp>
        <p:nvSpPr>
          <p:cNvPr id="12" name="Google Shape;173;p19">
            <a:extLst>
              <a:ext uri="{FF2B5EF4-FFF2-40B4-BE49-F238E27FC236}">
                <a16:creationId xmlns:a16="http://schemas.microsoft.com/office/drawing/2014/main" id="{8FDBF20A-95A2-432D-9787-1EB7F270C35B}"/>
              </a:ext>
            </a:extLst>
          </p:cNvPr>
          <p:cNvSpPr/>
          <p:nvPr/>
        </p:nvSpPr>
        <p:spPr>
          <a:xfrm>
            <a:off x="3789912" y="3872612"/>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 name="Google Shape;174;p19">
            <a:extLst>
              <a:ext uri="{FF2B5EF4-FFF2-40B4-BE49-F238E27FC236}">
                <a16:creationId xmlns:a16="http://schemas.microsoft.com/office/drawing/2014/main" id="{9ADF76C6-143D-4546-93BE-CF3FFB8011F9}"/>
              </a:ext>
            </a:extLst>
          </p:cNvPr>
          <p:cNvSpPr/>
          <p:nvPr/>
        </p:nvSpPr>
        <p:spPr>
          <a:xfrm>
            <a:off x="3789924" y="3872619"/>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p19">
            <a:extLst>
              <a:ext uri="{FF2B5EF4-FFF2-40B4-BE49-F238E27FC236}">
                <a16:creationId xmlns:a16="http://schemas.microsoft.com/office/drawing/2014/main" id="{8757C8C5-58F6-496F-A2BB-DD2B9CD1EBEF}"/>
              </a:ext>
            </a:extLst>
          </p:cNvPr>
          <p:cNvSpPr txBox="1">
            <a:spLocks/>
          </p:cNvSpPr>
          <p:nvPr/>
        </p:nvSpPr>
        <p:spPr>
          <a:xfrm>
            <a:off x="3789924" y="393185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AIE19014</a:t>
            </a:r>
          </a:p>
        </p:txBody>
      </p:sp>
      <p:sp>
        <p:nvSpPr>
          <p:cNvPr id="15" name="Google Shape;176;p19">
            <a:extLst>
              <a:ext uri="{FF2B5EF4-FFF2-40B4-BE49-F238E27FC236}">
                <a16:creationId xmlns:a16="http://schemas.microsoft.com/office/drawing/2014/main" id="{3EF814CF-8108-4395-9D42-F6FBFBC90DED}"/>
              </a:ext>
            </a:extLst>
          </p:cNvPr>
          <p:cNvSpPr txBox="1">
            <a:spLocks/>
          </p:cNvSpPr>
          <p:nvPr/>
        </p:nvSpPr>
        <p:spPr>
          <a:xfrm>
            <a:off x="3789924" y="428060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 Surya Teja</a:t>
            </a:r>
          </a:p>
        </p:txBody>
      </p:sp>
      <p:sp>
        <p:nvSpPr>
          <p:cNvPr id="16" name="Google Shape;173;p19">
            <a:extLst>
              <a:ext uri="{FF2B5EF4-FFF2-40B4-BE49-F238E27FC236}">
                <a16:creationId xmlns:a16="http://schemas.microsoft.com/office/drawing/2014/main" id="{0D410B11-CAA9-4D4A-9FE0-84B8A564126E}"/>
              </a:ext>
            </a:extLst>
          </p:cNvPr>
          <p:cNvSpPr/>
          <p:nvPr/>
        </p:nvSpPr>
        <p:spPr>
          <a:xfrm>
            <a:off x="6358597" y="3877403"/>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 name="Google Shape;174;p19">
            <a:extLst>
              <a:ext uri="{FF2B5EF4-FFF2-40B4-BE49-F238E27FC236}">
                <a16:creationId xmlns:a16="http://schemas.microsoft.com/office/drawing/2014/main" id="{F5B41595-E9A5-4AA6-B15D-75BC348F240B}"/>
              </a:ext>
            </a:extLst>
          </p:cNvPr>
          <p:cNvSpPr/>
          <p:nvPr/>
        </p:nvSpPr>
        <p:spPr>
          <a:xfrm>
            <a:off x="6358609" y="3877410"/>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5;p19">
            <a:extLst>
              <a:ext uri="{FF2B5EF4-FFF2-40B4-BE49-F238E27FC236}">
                <a16:creationId xmlns:a16="http://schemas.microsoft.com/office/drawing/2014/main" id="{5977256A-6A62-4C83-B1FD-C8C4F1024237}"/>
              </a:ext>
            </a:extLst>
          </p:cNvPr>
          <p:cNvSpPr txBox="1">
            <a:spLocks/>
          </p:cNvSpPr>
          <p:nvPr/>
        </p:nvSpPr>
        <p:spPr>
          <a:xfrm>
            <a:off x="6358609" y="393664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AIE19062</a:t>
            </a:r>
          </a:p>
        </p:txBody>
      </p:sp>
      <p:sp>
        <p:nvSpPr>
          <p:cNvPr id="19" name="Google Shape;176;p19">
            <a:extLst>
              <a:ext uri="{FF2B5EF4-FFF2-40B4-BE49-F238E27FC236}">
                <a16:creationId xmlns:a16="http://schemas.microsoft.com/office/drawing/2014/main" id="{D10A51D0-3A9A-47A6-831B-793AE4E0B5FF}"/>
              </a:ext>
            </a:extLst>
          </p:cNvPr>
          <p:cNvSpPr txBox="1">
            <a:spLocks/>
          </p:cNvSpPr>
          <p:nvPr/>
        </p:nvSpPr>
        <p:spPr>
          <a:xfrm>
            <a:off x="6358609" y="428539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Sugash T.M</a:t>
            </a:r>
          </a:p>
        </p:txBody>
      </p:sp>
      <p:pic>
        <p:nvPicPr>
          <p:cNvPr id="2050" name="Picture 2" descr="Amrita Vishwa Vidyapeetham - Wikipedia">
            <a:extLst>
              <a:ext uri="{FF2B5EF4-FFF2-40B4-BE49-F238E27FC236}">
                <a16:creationId xmlns:a16="http://schemas.microsoft.com/office/drawing/2014/main" id="{F7FCB619-568E-4EF5-BD0A-128B9241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F934B9C-6BD1-4CCA-BF23-DA71D2370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2" name="Rectangle 1">
            <a:extLst>
              <a:ext uri="{FF2B5EF4-FFF2-40B4-BE49-F238E27FC236}">
                <a16:creationId xmlns:a16="http://schemas.microsoft.com/office/drawing/2014/main" id="{FBB3187C-EB8D-4D56-AD48-C1AEF2065D07}"/>
              </a:ext>
            </a:extLst>
          </p:cNvPr>
          <p:cNvSpPr/>
          <p:nvPr/>
        </p:nvSpPr>
        <p:spPr>
          <a:xfrm>
            <a:off x="0" y="41159"/>
            <a:ext cx="2630848" cy="338554"/>
          </a:xfrm>
          <a:prstGeom prst="rect">
            <a:avLst/>
          </a:prstGeom>
        </p:spPr>
        <p:txBody>
          <a:bodyPr wrap="none">
            <a:spAutoFit/>
          </a:bodyPr>
          <a:lstStyle/>
          <a:p>
            <a:r>
              <a:rPr lang="en-US" sz="1600" b="1" dirty="0">
                <a:solidFill>
                  <a:srgbClr val="1A9988"/>
                </a:solidFill>
                <a:latin typeface="Raleway" panose="020B0604020202020204" charset="0"/>
              </a:rPr>
              <a:t>Team - DYNAMIC DUDES</a:t>
            </a:r>
            <a:endParaRPr lang="en-IN" sz="1600" b="1" dirty="0">
              <a:solidFill>
                <a:srgbClr val="1A9988"/>
              </a:solidFill>
              <a:latin typeface="Raleway" panose="020B0604020202020204" charset="0"/>
            </a:endParaRPr>
          </a:p>
        </p:txBody>
      </p:sp>
    </p:spTree>
    <p:extLst>
      <p:ext uri="{BB962C8B-B14F-4D97-AF65-F5344CB8AC3E}">
        <p14:creationId xmlns:p14="http://schemas.microsoft.com/office/powerpoint/2010/main" val="372302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12C41906-3637-4F5A-A8EE-3A7FF5D53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2" y="1331592"/>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E2D805-041A-4ADB-8156-562D0B35A2DF}"/>
              </a:ext>
            </a:extLst>
          </p:cNvPr>
          <p:cNvSpPr txBox="1"/>
          <p:nvPr/>
        </p:nvSpPr>
        <p:spPr>
          <a:xfrm>
            <a:off x="1930346" y="1281246"/>
            <a:ext cx="7154656" cy="2339102"/>
          </a:xfrm>
          <a:prstGeom prst="rect">
            <a:avLst/>
          </a:prstGeom>
          <a:noFill/>
        </p:spPr>
        <p:txBody>
          <a:bodyPr wrap="square" rtlCol="0">
            <a:spAutoFit/>
          </a:bodyPr>
          <a:lstStyle/>
          <a:p>
            <a:pPr>
              <a:buClr>
                <a:srgbClr val="1A9988"/>
              </a:buClr>
            </a:pPr>
            <a:r>
              <a:rPr lang="en-US" sz="1800" b="1" dirty="0">
                <a:solidFill>
                  <a:srgbClr val="1A9988"/>
                </a:solidFill>
                <a:latin typeface="Raleway" panose="020B0604020202020204" charset="0"/>
              </a:rPr>
              <a:t>The algorithm can be broken down into 4 basic steps.</a:t>
            </a:r>
          </a:p>
          <a:p>
            <a:pPr marL="285750" lvl="3" indent="-285750">
              <a:buClr>
                <a:srgbClr val="1A9988"/>
              </a:buClr>
              <a:buFont typeface="Wingdings" panose="05000000000000000000" pitchFamily="2" charset="2"/>
              <a:buChar char="v"/>
            </a:pPr>
            <a:r>
              <a:rPr lang="en-US" sz="1600" b="1" dirty="0">
                <a:solidFill>
                  <a:srgbClr val="1A9988"/>
                </a:solidFill>
                <a:latin typeface="Raleway" panose="020B0604020202020204" charset="0"/>
              </a:rPr>
              <a:t>Construct a similarity graph</a:t>
            </a:r>
          </a:p>
          <a:p>
            <a:pPr marL="285750" lvl="3" indent="-285750">
              <a:buClr>
                <a:srgbClr val="1A9988"/>
              </a:buClr>
              <a:buFont typeface="Wingdings" panose="05000000000000000000" pitchFamily="2" charset="2"/>
              <a:buChar char="v"/>
            </a:pPr>
            <a:endParaRPr lang="en-US" sz="1600" b="1" dirty="0">
              <a:solidFill>
                <a:srgbClr val="1A9988"/>
              </a:solidFill>
              <a:latin typeface="Raleway" panose="020B0604020202020204" charset="0"/>
            </a:endParaRPr>
          </a:p>
          <a:p>
            <a:pPr marL="285750" indent="-285750">
              <a:buClr>
                <a:srgbClr val="1A9988"/>
              </a:buClr>
              <a:buFont typeface="Wingdings" panose="05000000000000000000" pitchFamily="2" charset="2"/>
              <a:buChar char="v"/>
            </a:pPr>
            <a:r>
              <a:rPr lang="en-US" sz="1600" b="1" dirty="0">
                <a:solidFill>
                  <a:srgbClr val="1A9988"/>
                </a:solidFill>
                <a:latin typeface="Raleway" panose="020B0604020202020204" charset="0"/>
              </a:rPr>
              <a:t>Determine the Adjacency matrix W, Degree matrix D and the Laplacian matrix L</a:t>
            </a:r>
          </a:p>
          <a:p>
            <a:pPr marL="285750" indent="-285750">
              <a:buClr>
                <a:srgbClr val="1A9988"/>
              </a:buClr>
              <a:buFont typeface="Wingdings" panose="05000000000000000000" pitchFamily="2" charset="2"/>
              <a:buChar char="v"/>
            </a:pPr>
            <a:endParaRPr lang="en-US" sz="1600" b="1" dirty="0">
              <a:solidFill>
                <a:srgbClr val="1A9988"/>
              </a:solidFill>
              <a:latin typeface="Raleway" panose="020B0604020202020204" charset="0"/>
            </a:endParaRPr>
          </a:p>
          <a:p>
            <a:pPr marL="285750" lvl="8" indent="-285750">
              <a:buClr>
                <a:srgbClr val="1A9988"/>
              </a:buClr>
              <a:buFont typeface="Wingdings" panose="05000000000000000000" pitchFamily="2" charset="2"/>
              <a:buChar char="v"/>
            </a:pPr>
            <a:r>
              <a:rPr lang="en-US" sz="1600" b="1" dirty="0">
                <a:solidFill>
                  <a:srgbClr val="1A9988"/>
                </a:solidFill>
                <a:latin typeface="Raleway" panose="020B0604020202020204" charset="0"/>
              </a:rPr>
              <a:t>Project the data onto a low-dimensional space3</a:t>
            </a:r>
          </a:p>
          <a:p>
            <a:pPr marL="285750" lvl="8" indent="-285750">
              <a:buClr>
                <a:srgbClr val="1A9988"/>
              </a:buClr>
              <a:buFont typeface="Wingdings" panose="05000000000000000000" pitchFamily="2" charset="2"/>
              <a:buChar char="v"/>
            </a:pPr>
            <a:endParaRPr lang="en-US" sz="1600" b="1" dirty="0">
              <a:solidFill>
                <a:srgbClr val="1A9988"/>
              </a:solidFill>
              <a:latin typeface="Raleway" panose="020B0604020202020204" charset="0"/>
            </a:endParaRPr>
          </a:p>
          <a:p>
            <a:pPr marL="285750" lvl="8" indent="-285750">
              <a:buClr>
                <a:srgbClr val="1A9988"/>
              </a:buClr>
              <a:buFont typeface="Wingdings" panose="05000000000000000000" pitchFamily="2" charset="2"/>
              <a:buChar char="v"/>
            </a:pPr>
            <a:r>
              <a:rPr lang="en-US" sz="1600" b="1" dirty="0">
                <a:solidFill>
                  <a:srgbClr val="1A9988"/>
                </a:solidFill>
                <a:latin typeface="Raleway" panose="020B0604020202020204" charset="0"/>
              </a:rPr>
              <a:t> Create clusters</a:t>
            </a:r>
            <a:endParaRPr lang="en-IN" sz="16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FD92FBC9-3049-47B3-A7C4-2473CD06F200}"/>
              </a:ext>
            </a:extLst>
          </p:cNvPr>
          <p:cNvSpPr txBox="1">
            <a:spLocks noGrp="1"/>
          </p:cNvSpPr>
          <p:nvPr>
            <p:ph type="title"/>
          </p:nvPr>
        </p:nvSpPr>
        <p:spPr>
          <a:xfrm>
            <a:off x="0" y="3202"/>
            <a:ext cx="2984205"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Steps for Spectral clustering </a:t>
            </a:r>
            <a:endParaRPr sz="1600" dirty="0">
              <a:solidFill>
                <a:schemeClr val="tx1"/>
              </a:solidFill>
            </a:endParaRPr>
          </a:p>
        </p:txBody>
      </p:sp>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10" name="Picture 6" descr="Finger PNG, Finger Transparent Background - FreeIconsPNG">
            <a:extLst>
              <a:ext uri="{FF2B5EF4-FFF2-40B4-BE49-F238E27FC236}">
                <a16:creationId xmlns:a16="http://schemas.microsoft.com/office/drawing/2014/main" id="{1EE20647-1743-40AF-9B07-AB999BBB8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1" y="4135793"/>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0C23612-FD62-4D80-90C2-B81737817034}"/>
              </a:ext>
            </a:extLst>
          </p:cNvPr>
          <p:cNvSpPr txBox="1"/>
          <p:nvPr/>
        </p:nvSpPr>
        <p:spPr>
          <a:xfrm>
            <a:off x="1904722" y="4073521"/>
            <a:ext cx="7154656" cy="830997"/>
          </a:xfrm>
          <a:prstGeom prst="rect">
            <a:avLst/>
          </a:prstGeom>
          <a:noFill/>
        </p:spPr>
        <p:txBody>
          <a:bodyPr wrap="square" rtlCol="0">
            <a:spAutoFit/>
          </a:bodyPr>
          <a:lstStyle/>
          <a:p>
            <a:r>
              <a:rPr lang="en-US" sz="1600" b="1" dirty="0">
                <a:solidFill>
                  <a:srgbClr val="1A9988"/>
                </a:solidFill>
                <a:latin typeface="Raleway" panose="020B0604020202020204" charset="0"/>
              </a:rPr>
              <a:t>Typically, you will have a dataset composed of samples (rows) and their features (columns). However, the spectral clustering algorithm can only be applied to a graph of connected nodes</a:t>
            </a:r>
            <a:endParaRPr lang="en-IN" sz="1600" b="1" dirty="0">
              <a:solidFill>
                <a:srgbClr val="1A9988"/>
              </a:solidFill>
              <a:latin typeface="Raleway" panose="020B0604020202020204" charset="0"/>
            </a:endParaRPr>
          </a:p>
        </p:txBody>
      </p:sp>
      <p:pic>
        <p:nvPicPr>
          <p:cNvPr id="16" name="Graphic 15" descr="Venn diagram">
            <a:extLst>
              <a:ext uri="{FF2B5EF4-FFF2-40B4-BE49-F238E27FC236}">
                <a16:creationId xmlns:a16="http://schemas.microsoft.com/office/drawing/2014/main" id="{7B82CF65-2DDA-4616-A152-CD28191D55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77880" y="-9111"/>
            <a:ext cx="496186" cy="496186"/>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775791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262721"/>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4" y="1262721"/>
            <a:ext cx="6700947" cy="830997"/>
          </a:xfrm>
          <a:prstGeom prst="rect">
            <a:avLst/>
          </a:prstGeom>
          <a:noFill/>
        </p:spPr>
        <p:txBody>
          <a:bodyPr wrap="square" rtlCol="0">
            <a:spAutoFit/>
          </a:bodyPr>
          <a:lstStyle/>
          <a:p>
            <a:r>
              <a:rPr lang="en-US" sz="1600" b="1" dirty="0">
                <a:solidFill>
                  <a:srgbClr val="1A9988"/>
                </a:solidFill>
                <a:latin typeface="Raleway" panose="020B0604020202020204" charset="0"/>
              </a:rPr>
              <a:t>First, we construct the similarity matrix, a </a:t>
            </a:r>
            <a:r>
              <a:rPr lang="en-US" sz="1600" b="1" dirty="0" err="1">
                <a:solidFill>
                  <a:srgbClr val="1A9988"/>
                </a:solidFill>
                <a:latin typeface="Raleway" panose="020B0604020202020204" charset="0"/>
              </a:rPr>
              <a:t>NxN</a:t>
            </a:r>
            <a:r>
              <a:rPr lang="en-US" sz="1600" b="1" dirty="0">
                <a:solidFill>
                  <a:srgbClr val="1A9988"/>
                </a:solidFill>
                <a:latin typeface="Raleway" panose="020B0604020202020204" charset="0"/>
              </a:rPr>
              <a:t> matrix where N is the number of samples. We fill the cells with the Euclidean distance between each pair of points.</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2502772"/>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3" y="2497647"/>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Then we create the adjacency matrix by copying the contents of the similarity matrix and we set a threshold value </a:t>
            </a: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829" y="3674764"/>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4DEDF2B-215B-4B1C-B17D-A159EC566E29}"/>
              </a:ext>
            </a:extLst>
          </p:cNvPr>
          <p:cNvSpPr txBox="1"/>
          <p:nvPr/>
        </p:nvSpPr>
        <p:spPr>
          <a:xfrm>
            <a:off x="2108003" y="3715805"/>
            <a:ext cx="6700947" cy="830997"/>
          </a:xfrm>
          <a:prstGeom prst="rect">
            <a:avLst/>
          </a:prstGeom>
          <a:noFill/>
        </p:spPr>
        <p:txBody>
          <a:bodyPr wrap="square" rtlCol="0">
            <a:spAutoFit/>
          </a:bodyPr>
          <a:lstStyle/>
          <a:p>
            <a:r>
              <a:rPr lang="en-US" sz="1600" b="1" dirty="0">
                <a:solidFill>
                  <a:srgbClr val="1A9988"/>
                </a:solidFill>
                <a:latin typeface="Raleway" panose="020B0604020202020204" charset="0"/>
              </a:rPr>
              <a:t>The adjacency matrix can then be used to build a graph. If there’s a 1 in the cell of the adjacency matrix then we draw an edge between the nodes of the column and row</a:t>
            </a:r>
          </a:p>
        </p:txBody>
      </p:sp>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2998381"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Steps for Spectral clustering </a:t>
            </a:r>
            <a:endParaRPr sz="1600" dirty="0">
              <a:solidFill>
                <a:schemeClr val="tx1"/>
              </a:solidFill>
            </a:endParaRPr>
          </a:p>
        </p:txBody>
      </p:sp>
      <p:pic>
        <p:nvPicPr>
          <p:cNvPr id="12" name="Graphic 11" descr="Venn diagram">
            <a:extLst>
              <a:ext uri="{FF2B5EF4-FFF2-40B4-BE49-F238E27FC236}">
                <a16:creationId xmlns:a16="http://schemas.microsoft.com/office/drawing/2014/main" id="{97FB4488-4D5D-4C06-86EF-C306F6BA7C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70791" y="-43779"/>
            <a:ext cx="496186" cy="496186"/>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7190052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2998381"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Steps for Spectral clustering </a:t>
            </a:r>
            <a:endParaRPr sz="1600" dirty="0">
              <a:solidFill>
                <a:schemeClr val="tx1"/>
              </a:solidFill>
            </a:endParaRPr>
          </a:p>
        </p:txBody>
      </p:sp>
      <p:pic>
        <p:nvPicPr>
          <p:cNvPr id="12" name="Graphic 11" descr="Venn diagram">
            <a:extLst>
              <a:ext uri="{FF2B5EF4-FFF2-40B4-BE49-F238E27FC236}">
                <a16:creationId xmlns:a16="http://schemas.microsoft.com/office/drawing/2014/main" id="{97FB4488-4D5D-4C06-86EF-C306F6BA7C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70791" y="-43779"/>
            <a:ext cx="496186" cy="496186"/>
          </a:xfrm>
          <a:prstGeom prst="rect">
            <a:avLst/>
          </a:prstGeom>
          <a:effectLst>
            <a:outerShdw blurRad="76200" dir="13500000" sy="23000" kx="1200000" algn="br" rotWithShape="0">
              <a:prstClr val="black">
                <a:alpha val="20000"/>
              </a:prstClr>
            </a:outerShdw>
          </a:effectLst>
        </p:spPr>
      </p:pic>
      <p:pic>
        <p:nvPicPr>
          <p:cNvPr id="3" name="Picture 2">
            <a:extLst>
              <a:ext uri="{FF2B5EF4-FFF2-40B4-BE49-F238E27FC236}">
                <a16:creationId xmlns:a16="http://schemas.microsoft.com/office/drawing/2014/main" id="{FD0C4335-A725-48C5-ADA7-FF79FB45AC2A}"/>
              </a:ext>
            </a:extLst>
          </p:cNvPr>
          <p:cNvPicPr>
            <a:picLocks noChangeAspect="1"/>
          </p:cNvPicPr>
          <p:nvPr/>
        </p:nvPicPr>
        <p:blipFill rotWithShape="1">
          <a:blip r:embed="rId6"/>
          <a:srcRect t="3348" r="3329"/>
          <a:stretch/>
        </p:blipFill>
        <p:spPr>
          <a:xfrm>
            <a:off x="622213" y="680527"/>
            <a:ext cx="3224156" cy="2339163"/>
          </a:xfrm>
          <a:prstGeom prst="rect">
            <a:avLst/>
          </a:prstGeom>
        </p:spPr>
      </p:pic>
      <p:pic>
        <p:nvPicPr>
          <p:cNvPr id="5" name="Picture 4">
            <a:extLst>
              <a:ext uri="{FF2B5EF4-FFF2-40B4-BE49-F238E27FC236}">
                <a16:creationId xmlns:a16="http://schemas.microsoft.com/office/drawing/2014/main" id="{220BDEB1-3A77-41DD-9F14-56E9BBE2833B}"/>
              </a:ext>
            </a:extLst>
          </p:cNvPr>
          <p:cNvPicPr>
            <a:picLocks noChangeAspect="1"/>
          </p:cNvPicPr>
          <p:nvPr/>
        </p:nvPicPr>
        <p:blipFill rotWithShape="1">
          <a:blip r:embed="rId7"/>
          <a:srcRect l="4791" r="5232"/>
          <a:stretch/>
        </p:blipFill>
        <p:spPr>
          <a:xfrm>
            <a:off x="5635258" y="524693"/>
            <a:ext cx="2573077" cy="2780912"/>
          </a:xfrm>
          <a:prstGeom prst="rect">
            <a:avLst/>
          </a:prstGeom>
        </p:spPr>
      </p:pic>
      <p:sp>
        <p:nvSpPr>
          <p:cNvPr id="6" name="TextBox 5">
            <a:extLst>
              <a:ext uri="{FF2B5EF4-FFF2-40B4-BE49-F238E27FC236}">
                <a16:creationId xmlns:a16="http://schemas.microsoft.com/office/drawing/2014/main" id="{6E51D3A0-4D33-4187-AB6E-50B17B180E28}"/>
              </a:ext>
            </a:extLst>
          </p:cNvPr>
          <p:cNvSpPr txBox="1"/>
          <p:nvPr/>
        </p:nvSpPr>
        <p:spPr>
          <a:xfrm>
            <a:off x="1190652" y="3834048"/>
            <a:ext cx="7620000" cy="830997"/>
          </a:xfrm>
          <a:prstGeom prst="rect">
            <a:avLst/>
          </a:prstGeom>
          <a:noFill/>
        </p:spPr>
        <p:txBody>
          <a:bodyPr wrap="square" rtlCol="0">
            <a:spAutoFit/>
          </a:bodyPr>
          <a:lstStyle/>
          <a:p>
            <a:r>
              <a:rPr lang="en-US" sz="1600" b="1" dirty="0">
                <a:solidFill>
                  <a:srgbClr val="1A9988"/>
                </a:solidFill>
                <a:latin typeface="Raleway" panose="020B0604020202020204" charset="0"/>
              </a:rPr>
              <a:t>Once we’ve built the adjacency matrix, we construct the degree matrix. For each row of the degree matrix we fill the cell along the diagonal by summing all the elements of the corresponding row in the adjacency matrix.</a:t>
            </a:r>
          </a:p>
        </p:txBody>
      </p:sp>
      <p:pic>
        <p:nvPicPr>
          <p:cNvPr id="15" name="Picture 6" descr="Finger PNG, Finger Transparent Background - FreeIconsPNG">
            <a:extLst>
              <a:ext uri="{FF2B5EF4-FFF2-40B4-BE49-F238E27FC236}">
                <a16:creationId xmlns:a16="http://schemas.microsoft.com/office/drawing/2014/main" id="{73D25ABE-09FC-4D57-9647-2EA2BF4826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588" y="3840174"/>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0961D7F-928D-41AC-8566-F5D377C0F075}"/>
              </a:ext>
            </a:extLst>
          </p:cNvPr>
          <p:cNvSpPr txBox="1"/>
          <p:nvPr/>
        </p:nvSpPr>
        <p:spPr>
          <a:xfrm>
            <a:off x="1236285" y="3103432"/>
            <a:ext cx="1762096" cy="307777"/>
          </a:xfrm>
          <a:prstGeom prst="rect">
            <a:avLst/>
          </a:prstGeom>
          <a:noFill/>
        </p:spPr>
        <p:txBody>
          <a:bodyPr wrap="square" rtlCol="0">
            <a:spAutoFit/>
          </a:bodyPr>
          <a:lstStyle/>
          <a:p>
            <a:r>
              <a:rPr lang="en-US" b="1" dirty="0">
                <a:solidFill>
                  <a:srgbClr val="1A9988"/>
                </a:solidFill>
                <a:latin typeface="Raleway" panose="020B0604020202020204" charset="0"/>
              </a:rPr>
              <a:t>Adjacency Matrix</a:t>
            </a:r>
            <a:endParaRPr lang="en-IN" b="1" dirty="0">
              <a:solidFill>
                <a:srgbClr val="1A9988"/>
              </a:solidFill>
              <a:latin typeface="Raleway" panose="020B0604020202020204" charset="0"/>
            </a:endParaRPr>
          </a:p>
        </p:txBody>
      </p:sp>
      <p:sp>
        <p:nvSpPr>
          <p:cNvPr id="17" name="TextBox 16">
            <a:extLst>
              <a:ext uri="{FF2B5EF4-FFF2-40B4-BE49-F238E27FC236}">
                <a16:creationId xmlns:a16="http://schemas.microsoft.com/office/drawing/2014/main" id="{C23083C8-03E4-479D-8B3C-C131F77A11A4}"/>
              </a:ext>
            </a:extLst>
          </p:cNvPr>
          <p:cNvSpPr txBox="1"/>
          <p:nvPr/>
        </p:nvSpPr>
        <p:spPr>
          <a:xfrm>
            <a:off x="6176882" y="3106473"/>
            <a:ext cx="1762096" cy="307777"/>
          </a:xfrm>
          <a:prstGeom prst="rect">
            <a:avLst/>
          </a:prstGeom>
          <a:noFill/>
        </p:spPr>
        <p:txBody>
          <a:bodyPr wrap="square" rtlCol="0">
            <a:spAutoFit/>
          </a:bodyPr>
          <a:lstStyle/>
          <a:p>
            <a:r>
              <a:rPr lang="en-US" b="1" dirty="0">
                <a:solidFill>
                  <a:srgbClr val="1A9988"/>
                </a:solidFill>
                <a:latin typeface="Raleway" panose="020B0604020202020204" charset="0"/>
              </a:rPr>
              <a:t>Degree Matrix</a:t>
            </a:r>
            <a:endParaRPr lang="en-IN" b="1" dirty="0">
              <a:solidFill>
                <a:srgbClr val="1A9988"/>
              </a:solidFill>
              <a:latin typeface="Raleway" panose="020B0604020202020204" charset="0"/>
            </a:endParaRPr>
          </a:p>
        </p:txBody>
      </p:sp>
      <p:sp>
        <p:nvSpPr>
          <p:cNvPr id="18" name="Rectangle: Rounded Corners 17">
            <a:extLst>
              <a:ext uri="{FF2B5EF4-FFF2-40B4-BE49-F238E27FC236}">
                <a16:creationId xmlns:a16="http://schemas.microsoft.com/office/drawing/2014/main" id="{78994330-FFB2-4B5C-8DEA-068679F10245}"/>
              </a:ext>
            </a:extLst>
          </p:cNvPr>
          <p:cNvSpPr/>
          <p:nvPr/>
        </p:nvSpPr>
        <p:spPr>
          <a:xfrm>
            <a:off x="4572000" y="680527"/>
            <a:ext cx="45719" cy="2565947"/>
          </a:xfrm>
          <a:prstGeom prst="round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3063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7" grpId="0"/>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262721"/>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4" y="1262721"/>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Further we compute the Laplacian matrix by subtracting the adjacency matrix from the degree matrix.</a:t>
            </a:r>
            <a:endParaRPr lang="en-IN" sz="1600" b="1" dirty="0">
              <a:solidFill>
                <a:srgbClr val="1A9988"/>
              </a:solidFill>
              <a:latin typeface="Raleway" panose="020B060402020202020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EF2CC00-EF3C-402A-8FD5-3A91AC4CF0D2}"/>
                  </a:ext>
                </a:extLst>
              </p:cNvPr>
              <p:cNvSpPr txBox="1"/>
              <p:nvPr/>
            </p:nvSpPr>
            <p:spPr>
              <a:xfrm>
                <a:off x="3366977" y="2037293"/>
                <a:ext cx="146453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1" i="1" smtClean="0">
                          <a:solidFill>
                            <a:srgbClr val="1A9988"/>
                          </a:solidFill>
                          <a:latin typeface="Cambria Math" panose="02040503050406030204" pitchFamily="18" charset="0"/>
                        </a:rPr>
                        <m:t>𝑳</m:t>
                      </m:r>
                      <m:r>
                        <a:rPr lang="en-US" sz="1600" b="1" i="1" smtClean="0">
                          <a:solidFill>
                            <a:srgbClr val="1A9988"/>
                          </a:solidFill>
                          <a:latin typeface="Cambria Math" panose="02040503050406030204" pitchFamily="18" charset="0"/>
                        </a:rPr>
                        <m:t>=</m:t>
                      </m:r>
                      <m:r>
                        <a:rPr lang="en-US" sz="1600" b="1" i="1" smtClean="0">
                          <a:solidFill>
                            <a:srgbClr val="1A9988"/>
                          </a:solidFill>
                          <a:latin typeface="Cambria Math" panose="02040503050406030204" pitchFamily="18" charset="0"/>
                        </a:rPr>
                        <m:t>𝑫</m:t>
                      </m:r>
                      <m:r>
                        <a:rPr lang="en-US" sz="1600" b="1" i="1" smtClean="0">
                          <a:solidFill>
                            <a:srgbClr val="1A9988"/>
                          </a:solidFill>
                          <a:latin typeface="Cambria Math" panose="02040503050406030204" pitchFamily="18" charset="0"/>
                        </a:rPr>
                        <m:t>−</m:t>
                      </m:r>
                      <m:r>
                        <a:rPr lang="en-US" sz="1600" b="1" i="1" smtClean="0">
                          <a:solidFill>
                            <a:srgbClr val="1A9988"/>
                          </a:solidFill>
                          <a:latin typeface="Cambria Math" panose="02040503050406030204" pitchFamily="18" charset="0"/>
                        </a:rPr>
                        <m:t>𝑨</m:t>
                      </m:r>
                    </m:oMath>
                  </m:oMathPara>
                </a14:m>
                <a:endParaRPr lang="en-US" sz="1600" b="1" i="1" dirty="0">
                  <a:solidFill>
                    <a:srgbClr val="1A9988"/>
                  </a:solidFill>
                  <a:latin typeface="Raleway" panose="020B0604020202020204" charset="0"/>
                </a:endParaRPr>
              </a:p>
            </p:txBody>
          </p:sp>
        </mc:Choice>
        <mc:Fallback xmlns="">
          <p:sp>
            <p:nvSpPr>
              <p:cNvPr id="20" name="TextBox 19">
                <a:extLst>
                  <a:ext uri="{FF2B5EF4-FFF2-40B4-BE49-F238E27FC236}">
                    <a16:creationId xmlns:a16="http://schemas.microsoft.com/office/drawing/2014/main" id="{BEF2CC00-EF3C-402A-8FD5-3A91AC4CF0D2}"/>
                  </a:ext>
                </a:extLst>
              </p:cNvPr>
              <p:cNvSpPr txBox="1">
                <a:spLocks noRot="1" noChangeAspect="1" noMove="1" noResize="1" noEditPoints="1" noAdjustHandles="1" noChangeArrowheads="1" noChangeShapeType="1" noTextEdit="1"/>
              </p:cNvSpPr>
              <p:nvPr/>
            </p:nvSpPr>
            <p:spPr>
              <a:xfrm>
                <a:off x="3366977" y="2037293"/>
                <a:ext cx="1464535" cy="338554"/>
              </a:xfrm>
              <a:prstGeom prst="rect">
                <a:avLst/>
              </a:prstGeom>
              <a:blipFill>
                <a:blip r:embed="rId4"/>
                <a:stretch>
                  <a:fillRect/>
                </a:stretch>
              </a:blipFill>
            </p:spPr>
            <p:txBody>
              <a:bodyPr/>
              <a:lstStyle/>
              <a:p>
                <a:r>
                  <a:rPr lang="en-IN">
                    <a:noFill/>
                  </a:rPr>
                  <a:t> </a:t>
                </a:r>
              </a:p>
            </p:txBody>
          </p:sp>
        </mc:Fallback>
      </mc:AlternateContent>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2998381"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Steps for Spectral clustering </a:t>
            </a:r>
            <a:endParaRPr sz="1600" dirty="0">
              <a:solidFill>
                <a:schemeClr val="tx1"/>
              </a:solidFill>
            </a:endParaRPr>
          </a:p>
        </p:txBody>
      </p:sp>
      <p:pic>
        <p:nvPicPr>
          <p:cNvPr id="12" name="Graphic 11" descr="Venn diagram">
            <a:extLst>
              <a:ext uri="{FF2B5EF4-FFF2-40B4-BE49-F238E27FC236}">
                <a16:creationId xmlns:a16="http://schemas.microsoft.com/office/drawing/2014/main" id="{97FB4488-4D5D-4C06-86EF-C306F6BA7C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70791" y="-43779"/>
            <a:ext cx="496186" cy="496186"/>
          </a:xfrm>
          <a:prstGeom prst="rect">
            <a:avLst/>
          </a:prstGeom>
          <a:effectLst>
            <a:outerShdw blurRad="76200" dir="13500000" sy="23000" kx="1200000" algn="br" rotWithShape="0">
              <a:prstClr val="black">
                <a:alpha val="20000"/>
              </a:prstClr>
            </a:outerShdw>
          </a:effectLst>
        </p:spPr>
      </p:pic>
      <p:pic>
        <p:nvPicPr>
          <p:cNvPr id="3" name="Picture 2">
            <a:extLst>
              <a:ext uri="{FF2B5EF4-FFF2-40B4-BE49-F238E27FC236}">
                <a16:creationId xmlns:a16="http://schemas.microsoft.com/office/drawing/2014/main" id="{9BAFA3C6-F3BB-4CA0-9DEF-16244E6ABD6A}"/>
              </a:ext>
            </a:extLst>
          </p:cNvPr>
          <p:cNvPicPr>
            <a:picLocks noChangeAspect="1"/>
          </p:cNvPicPr>
          <p:nvPr/>
        </p:nvPicPr>
        <p:blipFill>
          <a:blip r:embed="rId8"/>
          <a:stretch>
            <a:fillRect/>
          </a:stretch>
        </p:blipFill>
        <p:spPr>
          <a:xfrm>
            <a:off x="367216" y="2467996"/>
            <a:ext cx="3352800" cy="2402006"/>
          </a:xfrm>
          <a:prstGeom prst="rect">
            <a:avLst/>
          </a:prstGeom>
        </p:spPr>
      </p:pic>
      <p:sp>
        <p:nvSpPr>
          <p:cNvPr id="23" name="TextBox 22">
            <a:extLst>
              <a:ext uri="{FF2B5EF4-FFF2-40B4-BE49-F238E27FC236}">
                <a16:creationId xmlns:a16="http://schemas.microsoft.com/office/drawing/2014/main" id="{0C9D515E-63F2-4D3B-BB7A-CDE0247162C0}"/>
              </a:ext>
            </a:extLst>
          </p:cNvPr>
          <p:cNvSpPr txBox="1"/>
          <p:nvPr/>
        </p:nvSpPr>
        <p:spPr>
          <a:xfrm>
            <a:off x="4831512" y="3253500"/>
            <a:ext cx="4253490" cy="830997"/>
          </a:xfrm>
          <a:prstGeom prst="rect">
            <a:avLst/>
          </a:prstGeom>
          <a:noFill/>
        </p:spPr>
        <p:txBody>
          <a:bodyPr wrap="square" rtlCol="0">
            <a:spAutoFit/>
          </a:bodyPr>
          <a:lstStyle/>
          <a:p>
            <a:r>
              <a:rPr lang="en-US" sz="1600" b="1" dirty="0">
                <a:solidFill>
                  <a:srgbClr val="1A9988"/>
                </a:solidFill>
                <a:latin typeface="Raleway" panose="020B0604020202020204" charset="0"/>
              </a:rPr>
              <a:t>The Laplacian of an image highlights regions of rapid intensity change and is therefore often used for edge detection</a:t>
            </a:r>
            <a:endParaRPr lang="en-IN" sz="1600" b="1" dirty="0">
              <a:solidFill>
                <a:srgbClr val="1A9988"/>
              </a:solidFill>
              <a:latin typeface="Raleway" panose="020B0604020202020204" charset="0"/>
            </a:endParaRPr>
          </a:p>
        </p:txBody>
      </p:sp>
      <p:sp>
        <p:nvSpPr>
          <p:cNvPr id="5" name="Rectangle: Rounded Corners 4">
            <a:extLst>
              <a:ext uri="{FF2B5EF4-FFF2-40B4-BE49-F238E27FC236}">
                <a16:creationId xmlns:a16="http://schemas.microsoft.com/office/drawing/2014/main" id="{266077E3-6A5F-4597-8EC4-C51498BD5D2A}"/>
              </a:ext>
            </a:extLst>
          </p:cNvPr>
          <p:cNvSpPr/>
          <p:nvPr/>
        </p:nvSpPr>
        <p:spPr>
          <a:xfrm>
            <a:off x="3540557" y="2037293"/>
            <a:ext cx="1089965" cy="338554"/>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691263E2-4874-4DC7-BDB1-692F298CBDA3}"/>
              </a:ext>
            </a:extLst>
          </p:cNvPr>
          <p:cNvSpPr/>
          <p:nvPr/>
        </p:nvSpPr>
        <p:spPr>
          <a:xfrm>
            <a:off x="4520492" y="2544645"/>
            <a:ext cx="103015" cy="240200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835851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ppt_x"/>
                                          </p:val>
                                        </p:tav>
                                        <p:tav tm="100000">
                                          <p:val>
                                            <p:strVal val="#ppt_x"/>
                                          </p:val>
                                        </p:tav>
                                      </p:tavLst>
                                    </p:anim>
                                    <p:anim calcmode="lin" valueType="num">
                                      <p:cBhvr additive="base">
                                        <p:cTn id="3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3" grpId="0"/>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49" y="1322450"/>
            <a:ext cx="2836001"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Advantages</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5DFAE4CD-7A4B-49B1-8A2B-B9F0290B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8" name="Graphic 7" descr="Head with gears">
            <a:extLst>
              <a:ext uri="{FF2B5EF4-FFF2-40B4-BE49-F238E27FC236}">
                <a16:creationId xmlns:a16="http://schemas.microsoft.com/office/drawing/2014/main" id="{B4332D9B-2F55-4EC5-AF9C-F37777A748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0370" y="1322450"/>
            <a:ext cx="723247" cy="723247"/>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21309756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1396409"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Advantages</a:t>
            </a:r>
            <a:endParaRPr sz="1600" dirty="0">
              <a:solidFill>
                <a:schemeClr val="tx1"/>
              </a:solidFill>
            </a:endParaRPr>
          </a:p>
        </p:txBody>
      </p:sp>
      <p:pic>
        <p:nvPicPr>
          <p:cNvPr id="12" name="Graphic 11" descr="Head with gears">
            <a:extLst>
              <a:ext uri="{FF2B5EF4-FFF2-40B4-BE49-F238E27FC236}">
                <a16:creationId xmlns:a16="http://schemas.microsoft.com/office/drawing/2014/main" id="{71ACC1E1-50E1-44D0-BCC0-BFF8F71E64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3890" y="26469"/>
            <a:ext cx="471754" cy="471754"/>
          </a:xfrm>
          <a:prstGeom prst="rect">
            <a:avLst/>
          </a:prstGeom>
          <a:effectLst>
            <a:outerShdw blurRad="76200" dir="13500000" sy="23000" kx="1200000" algn="br" rotWithShape="0">
              <a:prstClr val="black">
                <a:alpha val="20000"/>
              </a:prstClr>
            </a:outerShdw>
          </a:effectLst>
        </p:spPr>
      </p:pic>
      <p:pic>
        <p:nvPicPr>
          <p:cNvPr id="7" name="Picture 6" descr="Finger PNG, Finger Transparent Background - FreeIconsPNG">
            <a:extLst>
              <a:ext uri="{FF2B5EF4-FFF2-40B4-BE49-F238E27FC236}">
                <a16:creationId xmlns:a16="http://schemas.microsoft.com/office/drawing/2014/main" id="{DF8AC4A2-4B44-4367-A81B-8C2D244386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601" y="1262721"/>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12619E-6970-43F4-B250-EC2FB18A0EE5}"/>
              </a:ext>
            </a:extLst>
          </p:cNvPr>
          <p:cNvSpPr txBox="1"/>
          <p:nvPr/>
        </p:nvSpPr>
        <p:spPr>
          <a:xfrm>
            <a:off x="2108004" y="1262721"/>
            <a:ext cx="6700947" cy="1077218"/>
          </a:xfrm>
          <a:prstGeom prst="rect">
            <a:avLst/>
          </a:prstGeom>
          <a:noFill/>
        </p:spPr>
        <p:txBody>
          <a:bodyPr wrap="square" rtlCol="0">
            <a:spAutoFit/>
          </a:bodyPr>
          <a:lstStyle/>
          <a:p>
            <a:r>
              <a:rPr lang="en-US" sz="1600" b="1" dirty="0">
                <a:solidFill>
                  <a:srgbClr val="1A9988"/>
                </a:solidFill>
                <a:latin typeface="Raleway" panose="020B0604020202020204" charset="0"/>
              </a:rPr>
              <a:t>The main advantage of spectral clustering is that it does not make any assumptions about the cluster shapes, and even allows clusters to “touch”, as long as the clusters have sufficient overall separation</a:t>
            </a:r>
            <a:endParaRPr lang="en-IN" sz="1600" b="1" dirty="0">
              <a:solidFill>
                <a:srgbClr val="1A9988"/>
              </a:solidFill>
              <a:latin typeface="Raleway" panose="020B0604020202020204" charset="0"/>
            </a:endParaRPr>
          </a:p>
        </p:txBody>
      </p:sp>
      <p:pic>
        <p:nvPicPr>
          <p:cNvPr id="9" name="Picture 6" descr="Finger PNG, Finger Transparent Background - FreeIconsPNG">
            <a:extLst>
              <a:ext uri="{FF2B5EF4-FFF2-40B4-BE49-F238E27FC236}">
                <a16:creationId xmlns:a16="http://schemas.microsoft.com/office/drawing/2014/main" id="{D4FEA981-A61B-4C97-803E-4484DDEB3F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601" y="2502772"/>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A85471F-0BA1-45A0-90FE-613E21021F7A}"/>
              </a:ext>
            </a:extLst>
          </p:cNvPr>
          <p:cNvSpPr txBox="1"/>
          <p:nvPr/>
        </p:nvSpPr>
        <p:spPr>
          <a:xfrm>
            <a:off x="2108003" y="2571750"/>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The Second advantage of spectral clustering is its flexibility; it can find clusters of arbitrary shapes, under realistic separations.</a:t>
            </a:r>
          </a:p>
        </p:txBody>
      </p:sp>
      <p:pic>
        <p:nvPicPr>
          <p:cNvPr id="13" name="Picture 6" descr="Finger PNG, Finger Transparent Background - FreeIconsPNG">
            <a:extLst>
              <a:ext uri="{FF2B5EF4-FFF2-40B4-BE49-F238E27FC236}">
                <a16:creationId xmlns:a16="http://schemas.microsoft.com/office/drawing/2014/main" id="{AF94E212-C70E-4114-AB35-4D5E8D0E7F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829" y="3674764"/>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9A3D702-E113-42A7-BF05-959211C7C59C}"/>
              </a:ext>
            </a:extLst>
          </p:cNvPr>
          <p:cNvSpPr txBox="1"/>
          <p:nvPr/>
        </p:nvSpPr>
        <p:spPr>
          <a:xfrm>
            <a:off x="2108003" y="3715805"/>
            <a:ext cx="6700947" cy="830997"/>
          </a:xfrm>
          <a:prstGeom prst="rect">
            <a:avLst/>
          </a:prstGeom>
          <a:noFill/>
        </p:spPr>
        <p:txBody>
          <a:bodyPr wrap="square" rtlCol="0">
            <a:spAutoFit/>
          </a:bodyPr>
          <a:lstStyle/>
          <a:p>
            <a:r>
              <a:rPr lang="en-US" sz="1600" b="1" dirty="0">
                <a:solidFill>
                  <a:srgbClr val="1A9988"/>
                </a:solidFill>
                <a:latin typeface="Raleway" panose="020B0604020202020204" charset="0"/>
              </a:rPr>
              <a:t>Unlike K-means, Spectral clustering is reasonably fast for sparse data sets of several thousand elements.</a:t>
            </a:r>
          </a:p>
          <a:p>
            <a:endParaRPr lang="en-US" sz="1600" b="1" dirty="0">
              <a:solidFill>
                <a:srgbClr val="1A9988"/>
              </a:solidFill>
              <a:latin typeface="Raleway" panose="020B0604020202020204" charset="0"/>
            </a:endParaRPr>
          </a:p>
        </p:txBody>
      </p:sp>
    </p:spTree>
    <p:extLst>
      <p:ext uri="{BB962C8B-B14F-4D97-AF65-F5344CB8AC3E}">
        <p14:creationId xmlns:p14="http://schemas.microsoft.com/office/powerpoint/2010/main" val="573297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Implementation</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5DFAE4CD-7A4B-49B1-8A2B-B9F0290B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7" name="Graphic 6" descr="Laptop">
            <a:extLst>
              <a:ext uri="{FF2B5EF4-FFF2-40B4-BE49-F238E27FC236}">
                <a16:creationId xmlns:a16="http://schemas.microsoft.com/office/drawing/2014/main" id="{D2C1C96B-6E3E-4932-89C6-23B711167E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2000" y="1216899"/>
            <a:ext cx="886578" cy="886578"/>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06586791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D4E136-9CE9-43ED-94B2-88AFC339472C}"/>
              </a:ext>
            </a:extLst>
          </p:cNvPr>
          <p:cNvSpPr/>
          <p:nvPr/>
        </p:nvSpPr>
        <p:spPr>
          <a:xfrm>
            <a:off x="59452" y="100452"/>
            <a:ext cx="1973617" cy="338554"/>
          </a:xfrm>
          <a:prstGeom prst="rect">
            <a:avLst/>
          </a:prstGeom>
        </p:spPr>
        <p:txBody>
          <a:bodyPr wrap="none">
            <a:spAutoFit/>
          </a:bodyPr>
          <a:lstStyle/>
          <a:p>
            <a:r>
              <a:rPr lang="en-IN" sz="1600" b="1" dirty="0">
                <a:solidFill>
                  <a:schemeClr val="tx1"/>
                </a:solidFill>
                <a:latin typeface="Bookman Old Style" panose="02050604050505020204" pitchFamily="18" charset="0"/>
              </a:rPr>
              <a:t>Implementation </a:t>
            </a:r>
          </a:p>
        </p:txBody>
      </p:sp>
      <p:pic>
        <p:nvPicPr>
          <p:cNvPr id="7" name="Graphic 6" descr="Laptop">
            <a:extLst>
              <a:ext uri="{FF2B5EF4-FFF2-40B4-BE49-F238E27FC236}">
                <a16:creationId xmlns:a16="http://schemas.microsoft.com/office/drawing/2014/main" id="{3E16113A-9052-4844-B46F-A837DE5104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33069" y="-31352"/>
            <a:ext cx="587396" cy="587396"/>
          </a:xfrm>
          <a:prstGeom prst="rect">
            <a:avLst/>
          </a:prstGeom>
          <a:effectLst>
            <a:outerShdw blurRad="76200" dir="13500000" sy="23000" kx="1200000" algn="br" rotWithShape="0">
              <a:prstClr val="black">
                <a:alpha val="20000"/>
              </a:prstClr>
            </a:outerShdw>
          </a:effectLst>
        </p:spPr>
      </p:pic>
      <p:sp>
        <p:nvSpPr>
          <p:cNvPr id="8" name="Google Shape;138;p18" descr="Background pointer shape in timeline graphic">
            <a:extLst>
              <a:ext uri="{FF2B5EF4-FFF2-40B4-BE49-F238E27FC236}">
                <a16:creationId xmlns:a16="http://schemas.microsoft.com/office/drawing/2014/main" id="{DBEC93B4-7EC2-4D9F-B92D-6DB97143911F}"/>
              </a:ext>
            </a:extLst>
          </p:cNvPr>
          <p:cNvSpPr/>
          <p:nvPr/>
        </p:nvSpPr>
        <p:spPr>
          <a:xfrm>
            <a:off x="333954" y="2501181"/>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9" name="Google Shape;139;p18">
                <a:extLst>
                  <a:ext uri="{FF2B5EF4-FFF2-40B4-BE49-F238E27FC236}">
                    <a16:creationId xmlns:a16="http://schemas.microsoft.com/office/drawing/2014/main" id="{DA020CB8-F397-4680-8800-773A3069BB89}"/>
                  </a:ext>
                </a:extLst>
              </p:cNvPr>
              <p:cNvSpPr txBox="1">
                <a:spLocks/>
              </p:cNvSpPr>
              <p:nvPr/>
            </p:nvSpPr>
            <p:spPr>
              <a:xfrm>
                <a:off x="333943" y="2638731"/>
                <a:ext cx="14556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𝟏</m:t>
                          </m:r>
                        </m:e>
                        <m:sup>
                          <m:r>
                            <a:rPr lang="en-IN" sz="2000" b="1" i="1" smtClean="0">
                              <a:solidFill>
                                <a:schemeClr val="bg1"/>
                              </a:solidFill>
                              <a:latin typeface="Cambria Math" panose="02040503050406030204" pitchFamily="18" charset="0"/>
                            </a:rPr>
                            <m:t>𝒔𝒕</m:t>
                          </m:r>
                        </m:sup>
                      </m:sSup>
                    </m:oMath>
                  </m:oMathPara>
                </a14:m>
                <a:endParaRPr lang="en-IN" sz="2800" dirty="0">
                  <a:solidFill>
                    <a:schemeClr val="bg1"/>
                  </a:solidFill>
                  <a:latin typeface="Bookman Old Style" panose="02050604050505020204" pitchFamily="18" charset="0"/>
                </a:endParaRPr>
              </a:p>
            </p:txBody>
          </p:sp>
        </mc:Choice>
        <mc:Fallback xmlns="">
          <p:sp>
            <p:nvSpPr>
              <p:cNvPr id="9" name="Google Shape;139;p18">
                <a:extLst>
                  <a:ext uri="{FF2B5EF4-FFF2-40B4-BE49-F238E27FC236}">
                    <a16:creationId xmlns:a16="http://schemas.microsoft.com/office/drawing/2014/main" id="{DA020CB8-F397-4680-8800-773A3069BB89}"/>
                  </a:ext>
                </a:extLst>
              </p:cNvPr>
              <p:cNvSpPr txBox="1">
                <a:spLocks noRot="1" noChangeAspect="1" noMove="1" noResize="1" noEditPoints="1" noAdjustHandles="1" noChangeArrowheads="1" noChangeShapeType="1" noTextEdit="1"/>
              </p:cNvSpPr>
              <p:nvPr/>
            </p:nvSpPr>
            <p:spPr>
              <a:xfrm>
                <a:off x="333943" y="2638731"/>
                <a:ext cx="1455600" cy="470400"/>
              </a:xfrm>
              <a:prstGeom prst="rect">
                <a:avLst/>
              </a:prstGeom>
              <a:blipFill>
                <a:blip r:embed="rId4"/>
                <a:stretch>
                  <a:fillRect/>
                </a:stretch>
              </a:blipFill>
              <a:ln>
                <a:noFill/>
              </a:ln>
            </p:spPr>
            <p:txBody>
              <a:bodyPr/>
              <a:lstStyle/>
              <a:p>
                <a:r>
                  <a:rPr lang="en-IN">
                    <a:noFill/>
                  </a:rPr>
                  <a:t> </a:t>
                </a:r>
              </a:p>
            </p:txBody>
          </p:sp>
        </mc:Fallback>
      </mc:AlternateContent>
      <p:grpSp>
        <p:nvGrpSpPr>
          <p:cNvPr id="10" name="Google Shape;140;p18">
            <a:extLst>
              <a:ext uri="{FF2B5EF4-FFF2-40B4-BE49-F238E27FC236}">
                <a16:creationId xmlns:a16="http://schemas.microsoft.com/office/drawing/2014/main" id="{215274DC-3762-4220-8B4C-D8D6CADDF6BC}"/>
              </a:ext>
            </a:extLst>
          </p:cNvPr>
          <p:cNvGrpSpPr/>
          <p:nvPr/>
        </p:nvGrpSpPr>
        <p:grpSpPr>
          <a:xfrm>
            <a:off x="962290" y="1912396"/>
            <a:ext cx="198900" cy="593656"/>
            <a:chOff x="777447" y="1610215"/>
            <a:chExt cx="198900" cy="593656"/>
          </a:xfrm>
        </p:grpSpPr>
        <p:cxnSp>
          <p:nvCxnSpPr>
            <p:cNvPr id="11" name="Google Shape;141;p18">
              <a:extLst>
                <a:ext uri="{FF2B5EF4-FFF2-40B4-BE49-F238E27FC236}">
                  <a16:creationId xmlns:a16="http://schemas.microsoft.com/office/drawing/2014/main" id="{64585E11-32F8-4D70-A6D9-06AE77E1EDE3}"/>
                </a:ext>
              </a:extLst>
            </p:cNvPr>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2" name="Google Shape;142;p18">
              <a:extLst>
                <a:ext uri="{FF2B5EF4-FFF2-40B4-BE49-F238E27FC236}">
                  <a16:creationId xmlns:a16="http://schemas.microsoft.com/office/drawing/2014/main" id="{FCF18818-3D7F-4DEF-A384-F774D91C42EE}"/>
                </a:ext>
              </a:extLst>
            </p:cNvPr>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44;p18" descr="Background pointer shape in timeline graphic">
            <a:extLst>
              <a:ext uri="{FF2B5EF4-FFF2-40B4-BE49-F238E27FC236}">
                <a16:creationId xmlns:a16="http://schemas.microsoft.com/office/drawing/2014/main" id="{E10B8BEC-4150-4FCA-881C-CD56E3699063}"/>
              </a:ext>
            </a:extLst>
          </p:cNvPr>
          <p:cNvSpPr/>
          <p:nvPr/>
        </p:nvSpPr>
        <p:spPr>
          <a:xfrm>
            <a:off x="1810074"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4" name="Google Shape;145;p18">
                <a:extLst>
                  <a:ext uri="{FF2B5EF4-FFF2-40B4-BE49-F238E27FC236}">
                    <a16:creationId xmlns:a16="http://schemas.microsoft.com/office/drawing/2014/main" id="{558CD451-C323-48BF-AF6D-24D31E9FAFBA}"/>
                  </a:ext>
                </a:extLst>
              </p:cNvPr>
              <p:cNvSpPr txBox="1">
                <a:spLocks/>
              </p:cNvSpPr>
              <p:nvPr/>
            </p:nvSpPr>
            <p:spPr>
              <a:xfrm>
                <a:off x="2119337"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𝟐</m:t>
                          </m:r>
                        </m:e>
                        <m:sup>
                          <m:r>
                            <a:rPr lang="en-IN" sz="2000" b="1" i="1" smtClean="0">
                              <a:solidFill>
                                <a:schemeClr val="bg1"/>
                              </a:solidFill>
                              <a:latin typeface="Cambria Math" panose="02040503050406030204" pitchFamily="18" charset="0"/>
                            </a:rPr>
                            <m:t>𝒏𝒅</m:t>
                          </m:r>
                        </m:sup>
                      </m:sSup>
                    </m:oMath>
                  </m:oMathPara>
                </a14:m>
                <a:endParaRPr lang="en-IN" sz="2800" dirty="0">
                  <a:solidFill>
                    <a:schemeClr val="bg1"/>
                  </a:solidFill>
                  <a:latin typeface="Bookman Old Style" panose="02050604050505020204" pitchFamily="18" charset="0"/>
                </a:endParaRPr>
              </a:p>
            </p:txBody>
          </p:sp>
        </mc:Choice>
        <mc:Fallback xmlns="">
          <p:sp>
            <p:nvSpPr>
              <p:cNvPr id="14" name="Google Shape;145;p18">
                <a:extLst>
                  <a:ext uri="{FF2B5EF4-FFF2-40B4-BE49-F238E27FC236}">
                    <a16:creationId xmlns:a16="http://schemas.microsoft.com/office/drawing/2014/main" id="{558CD451-C323-48BF-AF6D-24D31E9FAFBA}"/>
                  </a:ext>
                </a:extLst>
              </p:cNvPr>
              <p:cNvSpPr txBox="1">
                <a:spLocks noRot="1" noChangeAspect="1" noMove="1" noResize="1" noEditPoints="1" noAdjustHandles="1" noChangeArrowheads="1" noChangeShapeType="1" noTextEdit="1"/>
              </p:cNvSpPr>
              <p:nvPr/>
            </p:nvSpPr>
            <p:spPr>
              <a:xfrm>
                <a:off x="2119337" y="2638731"/>
                <a:ext cx="1315500" cy="470400"/>
              </a:xfrm>
              <a:prstGeom prst="rect">
                <a:avLst/>
              </a:prstGeom>
              <a:blipFill>
                <a:blip r:embed="rId5"/>
                <a:stretch>
                  <a:fillRect/>
                </a:stretch>
              </a:blipFill>
              <a:ln>
                <a:noFill/>
              </a:ln>
            </p:spPr>
            <p:txBody>
              <a:bodyPr/>
              <a:lstStyle/>
              <a:p>
                <a:r>
                  <a:rPr lang="en-IN">
                    <a:noFill/>
                  </a:rPr>
                  <a:t> </a:t>
                </a:r>
              </a:p>
            </p:txBody>
          </p:sp>
        </mc:Fallback>
      </mc:AlternateContent>
      <p:grpSp>
        <p:nvGrpSpPr>
          <p:cNvPr id="15" name="Google Shape;146;p18">
            <a:extLst>
              <a:ext uri="{FF2B5EF4-FFF2-40B4-BE49-F238E27FC236}">
                <a16:creationId xmlns:a16="http://schemas.microsoft.com/office/drawing/2014/main" id="{CBCE5284-636F-4DA2-A10E-A16912ADE3B1}"/>
              </a:ext>
            </a:extLst>
          </p:cNvPr>
          <p:cNvGrpSpPr/>
          <p:nvPr/>
        </p:nvGrpSpPr>
        <p:grpSpPr>
          <a:xfrm>
            <a:off x="2677652" y="3241139"/>
            <a:ext cx="198900" cy="593656"/>
            <a:chOff x="2223534" y="2938958"/>
            <a:chExt cx="198900" cy="593656"/>
          </a:xfrm>
        </p:grpSpPr>
        <p:cxnSp>
          <p:nvCxnSpPr>
            <p:cNvPr id="16" name="Google Shape;147;p18">
              <a:extLst>
                <a:ext uri="{FF2B5EF4-FFF2-40B4-BE49-F238E27FC236}">
                  <a16:creationId xmlns:a16="http://schemas.microsoft.com/office/drawing/2014/main" id="{44E36C67-EB8D-4C55-A581-912B7FB28CEA}"/>
                </a:ext>
              </a:extLst>
            </p:cNvPr>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 name="Google Shape;148;p18">
              <a:extLst>
                <a:ext uri="{FF2B5EF4-FFF2-40B4-BE49-F238E27FC236}">
                  <a16:creationId xmlns:a16="http://schemas.microsoft.com/office/drawing/2014/main" id="{4BB5F77E-F8AF-457F-9159-34B224924DE6}"/>
                </a:ext>
              </a:extLst>
            </p:cNvPr>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49;p18">
            <a:extLst>
              <a:ext uri="{FF2B5EF4-FFF2-40B4-BE49-F238E27FC236}">
                <a16:creationId xmlns:a16="http://schemas.microsoft.com/office/drawing/2014/main" id="{B325AB57-080D-4495-9699-38A24F124C24}"/>
              </a:ext>
            </a:extLst>
          </p:cNvPr>
          <p:cNvSpPr txBox="1">
            <a:spLocks/>
          </p:cNvSpPr>
          <p:nvPr/>
        </p:nvSpPr>
        <p:spPr>
          <a:xfrm>
            <a:off x="1696177" y="3927848"/>
            <a:ext cx="2051100" cy="74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rPr>
              <a:t>Reading our input images</a:t>
            </a:r>
            <a:endParaRPr lang="en-IN" sz="1600" b="1" dirty="0">
              <a:solidFill>
                <a:srgbClr val="1A9988"/>
              </a:solidFill>
            </a:endParaRPr>
          </a:p>
        </p:txBody>
      </p:sp>
      <p:sp>
        <p:nvSpPr>
          <p:cNvPr id="19" name="Google Shape;150;p18" descr="Background pointer shape in timeline graphic">
            <a:extLst>
              <a:ext uri="{FF2B5EF4-FFF2-40B4-BE49-F238E27FC236}">
                <a16:creationId xmlns:a16="http://schemas.microsoft.com/office/drawing/2014/main" id="{ECE0555C-BEF1-4986-8DD0-9915F4899569}"/>
              </a:ext>
            </a:extLst>
          </p:cNvPr>
          <p:cNvSpPr/>
          <p:nvPr/>
        </p:nvSpPr>
        <p:spPr>
          <a:xfrm>
            <a:off x="346499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0" name="Google Shape;151;p18">
                <a:extLst>
                  <a:ext uri="{FF2B5EF4-FFF2-40B4-BE49-F238E27FC236}">
                    <a16:creationId xmlns:a16="http://schemas.microsoft.com/office/drawing/2014/main" id="{3E32B16A-9BEF-423D-A8C6-999DAE39EF58}"/>
                  </a:ext>
                </a:extLst>
              </p:cNvPr>
              <p:cNvSpPr txBox="1">
                <a:spLocks/>
              </p:cNvSpPr>
              <p:nvPr/>
            </p:nvSpPr>
            <p:spPr>
              <a:xfrm>
                <a:off x="3760775"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𝟑</m:t>
                          </m:r>
                        </m:e>
                        <m:sup>
                          <m:r>
                            <a:rPr lang="en-IN" sz="2000" b="1" i="1" smtClean="0">
                              <a:solidFill>
                                <a:schemeClr val="bg1"/>
                              </a:solidFill>
                              <a:latin typeface="Cambria Math" panose="02040503050406030204" pitchFamily="18" charset="0"/>
                            </a:rPr>
                            <m:t>𝒓</m:t>
                          </m:r>
                          <m:r>
                            <a:rPr lang="en-IN" sz="2000" b="1" i="1">
                              <a:solidFill>
                                <a:schemeClr val="bg1"/>
                              </a:solidFill>
                              <a:latin typeface="Cambria Math" panose="02040503050406030204" pitchFamily="18" charset="0"/>
                            </a:rPr>
                            <m:t>𝒅</m:t>
                          </m:r>
                        </m:sup>
                      </m:sSup>
                    </m:oMath>
                  </m:oMathPara>
                </a14:m>
                <a:endParaRPr lang="en-IN" sz="2800" dirty="0">
                  <a:solidFill>
                    <a:schemeClr val="bg1"/>
                  </a:solidFill>
                  <a:latin typeface="Bookman Old Style" panose="02050604050505020204" pitchFamily="18" charset="0"/>
                </a:endParaRPr>
              </a:p>
            </p:txBody>
          </p:sp>
        </mc:Choice>
        <mc:Fallback xmlns="">
          <p:sp>
            <p:nvSpPr>
              <p:cNvPr id="20" name="Google Shape;151;p18">
                <a:extLst>
                  <a:ext uri="{FF2B5EF4-FFF2-40B4-BE49-F238E27FC236}">
                    <a16:creationId xmlns:a16="http://schemas.microsoft.com/office/drawing/2014/main" id="{3E32B16A-9BEF-423D-A8C6-999DAE39EF58}"/>
                  </a:ext>
                </a:extLst>
              </p:cNvPr>
              <p:cNvSpPr txBox="1">
                <a:spLocks noRot="1" noChangeAspect="1" noMove="1" noResize="1" noEditPoints="1" noAdjustHandles="1" noChangeArrowheads="1" noChangeShapeType="1" noTextEdit="1"/>
              </p:cNvSpPr>
              <p:nvPr/>
            </p:nvSpPr>
            <p:spPr>
              <a:xfrm>
                <a:off x="3760775" y="2638731"/>
                <a:ext cx="1315500" cy="470400"/>
              </a:xfrm>
              <a:prstGeom prst="rect">
                <a:avLst/>
              </a:prstGeom>
              <a:blipFill>
                <a:blip r:embed="rId6"/>
                <a:stretch>
                  <a:fillRect/>
                </a:stretch>
              </a:blipFill>
              <a:ln>
                <a:noFill/>
              </a:ln>
            </p:spPr>
            <p:txBody>
              <a:bodyPr/>
              <a:lstStyle/>
              <a:p>
                <a:r>
                  <a:rPr lang="en-IN">
                    <a:noFill/>
                  </a:rPr>
                  <a:t> </a:t>
                </a:r>
              </a:p>
            </p:txBody>
          </p:sp>
        </mc:Fallback>
      </mc:AlternateContent>
      <p:grpSp>
        <p:nvGrpSpPr>
          <p:cNvPr id="21" name="Google Shape;152;p18">
            <a:extLst>
              <a:ext uri="{FF2B5EF4-FFF2-40B4-BE49-F238E27FC236}">
                <a16:creationId xmlns:a16="http://schemas.microsoft.com/office/drawing/2014/main" id="{330F9018-F3A4-4288-8699-F0849362A02C}"/>
              </a:ext>
            </a:extLst>
          </p:cNvPr>
          <p:cNvGrpSpPr/>
          <p:nvPr/>
        </p:nvGrpSpPr>
        <p:grpSpPr>
          <a:xfrm>
            <a:off x="4312565" y="1912396"/>
            <a:ext cx="198900" cy="593656"/>
            <a:chOff x="3918084" y="1610215"/>
            <a:chExt cx="198900" cy="593656"/>
          </a:xfrm>
        </p:grpSpPr>
        <p:cxnSp>
          <p:nvCxnSpPr>
            <p:cNvPr id="22" name="Google Shape;153;p18">
              <a:extLst>
                <a:ext uri="{FF2B5EF4-FFF2-40B4-BE49-F238E27FC236}">
                  <a16:creationId xmlns:a16="http://schemas.microsoft.com/office/drawing/2014/main" id="{D6B62A6D-7478-48D0-A50B-310437A1CB6F}"/>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3" name="Google Shape;154;p18">
              <a:extLst>
                <a:ext uri="{FF2B5EF4-FFF2-40B4-BE49-F238E27FC236}">
                  <a16:creationId xmlns:a16="http://schemas.microsoft.com/office/drawing/2014/main" id="{9360CE2B-916B-4DB8-AB87-F2717FA5C010}"/>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55;p18">
            <a:extLst>
              <a:ext uri="{FF2B5EF4-FFF2-40B4-BE49-F238E27FC236}">
                <a16:creationId xmlns:a16="http://schemas.microsoft.com/office/drawing/2014/main" id="{4ECCC06A-1144-46AC-A648-031C5029E12A}"/>
              </a:ext>
            </a:extLst>
          </p:cNvPr>
          <p:cNvSpPr txBox="1">
            <a:spLocks/>
          </p:cNvSpPr>
          <p:nvPr/>
        </p:nvSpPr>
        <p:spPr>
          <a:xfrm>
            <a:off x="3273293" y="1081388"/>
            <a:ext cx="2242800" cy="90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Constructing similarity graph</a:t>
            </a:r>
          </a:p>
        </p:txBody>
      </p:sp>
      <p:sp>
        <p:nvSpPr>
          <p:cNvPr id="25" name="Google Shape;156;p18" descr="Background pointer shape in timeline graphic">
            <a:extLst>
              <a:ext uri="{FF2B5EF4-FFF2-40B4-BE49-F238E27FC236}">
                <a16:creationId xmlns:a16="http://schemas.microsoft.com/office/drawing/2014/main" id="{025FE02D-BEAE-44D8-B205-91E6F1556B30}"/>
              </a:ext>
            </a:extLst>
          </p:cNvPr>
          <p:cNvSpPr/>
          <p:nvPr/>
        </p:nvSpPr>
        <p:spPr>
          <a:xfrm>
            <a:off x="511991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26" name="Google Shape;157;p18">
                <a:extLst>
                  <a:ext uri="{FF2B5EF4-FFF2-40B4-BE49-F238E27FC236}">
                    <a16:creationId xmlns:a16="http://schemas.microsoft.com/office/drawing/2014/main" id="{A414C8C8-CF30-4F2C-A953-052A8DEA02A3}"/>
                  </a:ext>
                </a:extLst>
              </p:cNvPr>
              <p:cNvSpPr txBox="1">
                <a:spLocks/>
              </p:cNvSpPr>
              <p:nvPr/>
            </p:nvSpPr>
            <p:spPr>
              <a:xfrm>
                <a:off x="5409719"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2000" i="1" smtClean="0">
                              <a:solidFill>
                                <a:schemeClr val="bg1"/>
                              </a:solidFill>
                              <a:latin typeface="Cambria Math" panose="02040503050406030204" pitchFamily="18" charset="0"/>
                            </a:rPr>
                          </m:ctrlPr>
                        </m:sSupPr>
                        <m:e>
                          <m:r>
                            <a:rPr lang="en-IN" sz="2000" b="1" i="1" smtClean="0">
                              <a:solidFill>
                                <a:schemeClr val="bg1"/>
                              </a:solidFill>
                              <a:latin typeface="Cambria Math" panose="02040503050406030204" pitchFamily="18" charset="0"/>
                            </a:rPr>
                            <m:t>𝟒</m:t>
                          </m:r>
                        </m:e>
                        <m:sup>
                          <m:r>
                            <a:rPr lang="en-IN" sz="2000" b="1" i="1" smtClean="0">
                              <a:solidFill>
                                <a:schemeClr val="bg1"/>
                              </a:solidFill>
                              <a:latin typeface="Cambria Math" panose="02040503050406030204" pitchFamily="18" charset="0"/>
                            </a:rPr>
                            <m:t>𝒕𝒉</m:t>
                          </m:r>
                        </m:sup>
                      </m:sSup>
                    </m:oMath>
                  </m:oMathPara>
                </a14:m>
                <a:endParaRPr lang="en-IN" sz="2800" dirty="0">
                  <a:solidFill>
                    <a:schemeClr val="bg1"/>
                  </a:solidFill>
                  <a:latin typeface="Bookman Old Style" panose="02050604050505020204" pitchFamily="18" charset="0"/>
                </a:endParaRPr>
              </a:p>
            </p:txBody>
          </p:sp>
        </mc:Choice>
        <mc:Fallback xmlns="">
          <p:sp>
            <p:nvSpPr>
              <p:cNvPr id="26" name="Google Shape;157;p18">
                <a:extLst>
                  <a:ext uri="{FF2B5EF4-FFF2-40B4-BE49-F238E27FC236}">
                    <a16:creationId xmlns:a16="http://schemas.microsoft.com/office/drawing/2014/main" id="{A414C8C8-CF30-4F2C-A953-052A8DEA02A3}"/>
                  </a:ext>
                </a:extLst>
              </p:cNvPr>
              <p:cNvSpPr txBox="1">
                <a:spLocks noRot="1" noChangeAspect="1" noMove="1" noResize="1" noEditPoints="1" noAdjustHandles="1" noChangeArrowheads="1" noChangeShapeType="1" noTextEdit="1"/>
              </p:cNvSpPr>
              <p:nvPr/>
            </p:nvSpPr>
            <p:spPr>
              <a:xfrm>
                <a:off x="5409719" y="2638731"/>
                <a:ext cx="1315500" cy="470400"/>
              </a:xfrm>
              <a:prstGeom prst="rect">
                <a:avLst/>
              </a:prstGeom>
              <a:blipFill>
                <a:blip r:embed="rId7"/>
                <a:stretch>
                  <a:fillRect/>
                </a:stretch>
              </a:blipFill>
              <a:ln>
                <a:noFill/>
              </a:ln>
            </p:spPr>
            <p:txBody>
              <a:bodyPr/>
              <a:lstStyle/>
              <a:p>
                <a:r>
                  <a:rPr lang="en-IN">
                    <a:noFill/>
                  </a:rPr>
                  <a:t> </a:t>
                </a:r>
              </a:p>
            </p:txBody>
          </p:sp>
        </mc:Fallback>
      </mc:AlternateContent>
      <p:grpSp>
        <p:nvGrpSpPr>
          <p:cNvPr id="27" name="Google Shape;158;p18">
            <a:extLst>
              <a:ext uri="{FF2B5EF4-FFF2-40B4-BE49-F238E27FC236}">
                <a16:creationId xmlns:a16="http://schemas.microsoft.com/office/drawing/2014/main" id="{2A983C74-B663-4E8F-8094-1DB278DC1422}"/>
              </a:ext>
            </a:extLst>
          </p:cNvPr>
          <p:cNvGrpSpPr/>
          <p:nvPr/>
        </p:nvGrpSpPr>
        <p:grpSpPr>
          <a:xfrm>
            <a:off x="5966090" y="3241139"/>
            <a:ext cx="198900" cy="593656"/>
            <a:chOff x="5958946" y="2938958"/>
            <a:chExt cx="198900" cy="593656"/>
          </a:xfrm>
        </p:grpSpPr>
        <p:cxnSp>
          <p:nvCxnSpPr>
            <p:cNvPr id="28" name="Google Shape;159;p18">
              <a:extLst>
                <a:ext uri="{FF2B5EF4-FFF2-40B4-BE49-F238E27FC236}">
                  <a16:creationId xmlns:a16="http://schemas.microsoft.com/office/drawing/2014/main" id="{892F4903-024F-4E8A-904C-50899192EADF}"/>
                </a:ext>
              </a:extLst>
            </p:cNvPr>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 name="Google Shape;160;p18">
              <a:extLst>
                <a:ext uri="{FF2B5EF4-FFF2-40B4-BE49-F238E27FC236}">
                  <a16:creationId xmlns:a16="http://schemas.microsoft.com/office/drawing/2014/main" id="{A4119EA4-62B1-4591-9B07-7205ECB243EA}"/>
                </a:ext>
              </a:extLst>
            </p:cNvPr>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61;p18">
            <a:extLst>
              <a:ext uri="{FF2B5EF4-FFF2-40B4-BE49-F238E27FC236}">
                <a16:creationId xmlns:a16="http://schemas.microsoft.com/office/drawing/2014/main" id="{690CCEC7-8348-4295-BE73-CFF2CE96411C}"/>
              </a:ext>
            </a:extLst>
          </p:cNvPr>
          <p:cNvSpPr txBox="1">
            <a:spLocks/>
          </p:cNvSpPr>
          <p:nvPr/>
        </p:nvSpPr>
        <p:spPr>
          <a:xfrm>
            <a:off x="5119913" y="4048953"/>
            <a:ext cx="2411663" cy="798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rPr>
              <a:t>Clustering </a:t>
            </a:r>
            <a:endParaRPr lang="en-IN" sz="1600" b="1" dirty="0">
              <a:solidFill>
                <a:srgbClr val="1A9988"/>
              </a:solidFill>
            </a:endParaRPr>
          </a:p>
        </p:txBody>
      </p:sp>
      <p:sp>
        <p:nvSpPr>
          <p:cNvPr id="31" name="Google Shape;162;p18" descr="Background pointer shape in timeline graphic">
            <a:extLst>
              <a:ext uri="{FF2B5EF4-FFF2-40B4-BE49-F238E27FC236}">
                <a16:creationId xmlns:a16="http://schemas.microsoft.com/office/drawing/2014/main" id="{B42757F4-9A19-40D1-98DE-4723D841E9BA}"/>
              </a:ext>
            </a:extLst>
          </p:cNvPr>
          <p:cNvSpPr/>
          <p:nvPr/>
        </p:nvSpPr>
        <p:spPr>
          <a:xfrm>
            <a:off x="6774833" y="2501181"/>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2" name="Google Shape;163;p18">
                <a:extLst>
                  <a:ext uri="{FF2B5EF4-FFF2-40B4-BE49-F238E27FC236}">
                    <a16:creationId xmlns:a16="http://schemas.microsoft.com/office/drawing/2014/main" id="{039DA538-6676-4AFD-88D6-D1F18F52E1F8}"/>
                  </a:ext>
                </a:extLst>
              </p:cNvPr>
              <p:cNvSpPr txBox="1">
                <a:spLocks/>
              </p:cNvSpPr>
              <p:nvPr/>
            </p:nvSpPr>
            <p:spPr>
              <a:xfrm>
                <a:off x="7104532" y="2638731"/>
                <a:ext cx="13155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IN" sz="1800" i="1" smtClean="0">
                              <a:solidFill>
                                <a:schemeClr val="bg1"/>
                              </a:solidFill>
                              <a:latin typeface="Cambria Math" panose="02040503050406030204" pitchFamily="18" charset="0"/>
                            </a:rPr>
                          </m:ctrlPr>
                        </m:sSupPr>
                        <m:e>
                          <m:r>
                            <a:rPr lang="en-IN" sz="1800" b="1" i="1" smtClean="0">
                              <a:solidFill>
                                <a:schemeClr val="bg1"/>
                              </a:solidFill>
                              <a:latin typeface="Cambria Math" panose="02040503050406030204" pitchFamily="18" charset="0"/>
                            </a:rPr>
                            <m:t>𝟓</m:t>
                          </m:r>
                        </m:e>
                        <m:sup>
                          <m:r>
                            <a:rPr lang="en-IN" sz="1800" b="1" i="1">
                              <a:solidFill>
                                <a:schemeClr val="bg1"/>
                              </a:solidFill>
                              <a:latin typeface="Cambria Math" panose="02040503050406030204" pitchFamily="18" charset="0"/>
                            </a:rPr>
                            <m:t>𝒕𝒉</m:t>
                          </m:r>
                        </m:sup>
                      </m:sSup>
                    </m:oMath>
                  </m:oMathPara>
                </a14:m>
                <a:endParaRPr lang="en-IN" sz="2400" dirty="0">
                  <a:solidFill>
                    <a:schemeClr val="bg1"/>
                  </a:solidFill>
                  <a:latin typeface="Bookman Old Style" panose="02050604050505020204" pitchFamily="18" charset="0"/>
                </a:endParaRPr>
              </a:p>
            </p:txBody>
          </p:sp>
        </mc:Choice>
        <mc:Fallback xmlns="">
          <p:sp>
            <p:nvSpPr>
              <p:cNvPr id="32" name="Google Shape;163;p18">
                <a:extLst>
                  <a:ext uri="{FF2B5EF4-FFF2-40B4-BE49-F238E27FC236}">
                    <a16:creationId xmlns:a16="http://schemas.microsoft.com/office/drawing/2014/main" id="{039DA538-6676-4AFD-88D6-D1F18F52E1F8}"/>
                  </a:ext>
                </a:extLst>
              </p:cNvPr>
              <p:cNvSpPr txBox="1">
                <a:spLocks noRot="1" noChangeAspect="1" noMove="1" noResize="1" noEditPoints="1" noAdjustHandles="1" noChangeArrowheads="1" noChangeShapeType="1" noTextEdit="1"/>
              </p:cNvSpPr>
              <p:nvPr/>
            </p:nvSpPr>
            <p:spPr>
              <a:xfrm>
                <a:off x="7104532" y="2638731"/>
                <a:ext cx="1315500" cy="470400"/>
              </a:xfrm>
              <a:prstGeom prst="rect">
                <a:avLst/>
              </a:prstGeom>
              <a:blipFill>
                <a:blip r:embed="rId8"/>
                <a:stretch>
                  <a:fillRect/>
                </a:stretch>
              </a:blipFill>
              <a:ln>
                <a:noFill/>
              </a:ln>
            </p:spPr>
            <p:txBody>
              <a:bodyPr/>
              <a:lstStyle/>
              <a:p>
                <a:r>
                  <a:rPr lang="en-IN">
                    <a:noFill/>
                  </a:rPr>
                  <a:t> </a:t>
                </a:r>
              </a:p>
            </p:txBody>
          </p:sp>
        </mc:Fallback>
      </mc:AlternateContent>
      <p:grpSp>
        <p:nvGrpSpPr>
          <p:cNvPr id="33" name="Google Shape;164;p18">
            <a:extLst>
              <a:ext uri="{FF2B5EF4-FFF2-40B4-BE49-F238E27FC236}">
                <a16:creationId xmlns:a16="http://schemas.microsoft.com/office/drawing/2014/main" id="{3EFCBE56-9979-4C5F-AB43-D4AADAE285C6}"/>
              </a:ext>
            </a:extLst>
          </p:cNvPr>
          <p:cNvGrpSpPr/>
          <p:nvPr/>
        </p:nvGrpSpPr>
        <p:grpSpPr>
          <a:xfrm>
            <a:off x="7662827" y="1912396"/>
            <a:ext cx="198900" cy="593656"/>
            <a:chOff x="3918084" y="1610215"/>
            <a:chExt cx="198900" cy="593656"/>
          </a:xfrm>
        </p:grpSpPr>
        <p:cxnSp>
          <p:nvCxnSpPr>
            <p:cNvPr id="34" name="Google Shape;165;p18">
              <a:extLst>
                <a:ext uri="{FF2B5EF4-FFF2-40B4-BE49-F238E27FC236}">
                  <a16:creationId xmlns:a16="http://schemas.microsoft.com/office/drawing/2014/main" id="{80DB0C0D-319D-45DC-B9DF-8E0917E7B1D7}"/>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5" name="Google Shape;166;p18">
              <a:extLst>
                <a:ext uri="{FF2B5EF4-FFF2-40B4-BE49-F238E27FC236}">
                  <a16:creationId xmlns:a16="http://schemas.microsoft.com/office/drawing/2014/main" id="{2DC4EDD4-5D48-4B50-8BA2-56B590C31CC1}"/>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167;p18">
            <a:extLst>
              <a:ext uri="{FF2B5EF4-FFF2-40B4-BE49-F238E27FC236}">
                <a16:creationId xmlns:a16="http://schemas.microsoft.com/office/drawing/2014/main" id="{D2EE2BDE-0343-4D51-AEB4-560BACFFA6A4}"/>
              </a:ext>
            </a:extLst>
          </p:cNvPr>
          <p:cNvSpPr txBox="1">
            <a:spLocks/>
          </p:cNvSpPr>
          <p:nvPr/>
        </p:nvSpPr>
        <p:spPr>
          <a:xfrm>
            <a:off x="6028551" y="1114960"/>
            <a:ext cx="3199289" cy="745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IN" sz="1600" b="1" dirty="0">
                <a:solidFill>
                  <a:srgbClr val="1A9988"/>
                </a:solidFill>
              </a:rPr>
              <a:t>Visualizing the segmented images</a:t>
            </a:r>
          </a:p>
        </p:txBody>
      </p:sp>
      <p:sp>
        <p:nvSpPr>
          <p:cNvPr id="37" name="Rectangle 36">
            <a:extLst>
              <a:ext uri="{FF2B5EF4-FFF2-40B4-BE49-F238E27FC236}">
                <a16:creationId xmlns:a16="http://schemas.microsoft.com/office/drawing/2014/main" id="{806D03D3-CD27-4D31-882B-DF8ACEB5F5EB}"/>
              </a:ext>
            </a:extLst>
          </p:cNvPr>
          <p:cNvSpPr/>
          <p:nvPr/>
        </p:nvSpPr>
        <p:spPr>
          <a:xfrm>
            <a:off x="725936" y="1109844"/>
            <a:ext cx="970241" cy="236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Google Shape;143;p18">
            <a:extLst>
              <a:ext uri="{FF2B5EF4-FFF2-40B4-BE49-F238E27FC236}">
                <a16:creationId xmlns:a16="http://schemas.microsoft.com/office/drawing/2014/main" id="{03AD0FE3-0061-43E2-BBFC-51FC654ED16D}"/>
              </a:ext>
            </a:extLst>
          </p:cNvPr>
          <p:cNvSpPr txBox="1">
            <a:spLocks/>
          </p:cNvSpPr>
          <p:nvPr/>
        </p:nvSpPr>
        <p:spPr>
          <a:xfrm>
            <a:off x="217435" y="1062790"/>
            <a:ext cx="2398264" cy="6936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600"/>
              </a:spcAft>
              <a:buFont typeface="Lato"/>
              <a:buNone/>
            </a:pPr>
            <a:r>
              <a:rPr lang="en-US" sz="1600" b="1" dirty="0">
                <a:solidFill>
                  <a:srgbClr val="1A9988"/>
                </a:solidFill>
                <a:latin typeface="Raleway" panose="020B0604020202020204" charset="0"/>
              </a:rPr>
              <a:t>Importing dependencies</a:t>
            </a:r>
            <a:endParaRPr lang="en-IN" sz="1600" b="1" dirty="0">
              <a:solidFill>
                <a:srgbClr val="1A9988"/>
              </a:solidFill>
              <a:latin typeface="Raleway" panose="020B0604020202020204" charset="0"/>
            </a:endParaRPr>
          </a:p>
        </p:txBody>
      </p:sp>
      <p:sp>
        <p:nvSpPr>
          <p:cNvPr id="39" name="Rectangle 38">
            <a:extLst>
              <a:ext uri="{FF2B5EF4-FFF2-40B4-BE49-F238E27FC236}">
                <a16:creationId xmlns:a16="http://schemas.microsoft.com/office/drawing/2014/main" id="{BAB80EF9-6AE4-4F6A-A004-C31ECAC15B9D}"/>
              </a:ext>
            </a:extLst>
          </p:cNvPr>
          <p:cNvSpPr/>
          <p:nvPr/>
        </p:nvSpPr>
        <p:spPr>
          <a:xfrm>
            <a:off x="349297" y="1069699"/>
            <a:ext cx="2144072"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901B8BA3-2825-4D08-B069-24B710603806}"/>
              </a:ext>
            </a:extLst>
          </p:cNvPr>
          <p:cNvSpPr/>
          <p:nvPr/>
        </p:nvSpPr>
        <p:spPr>
          <a:xfrm>
            <a:off x="3313010" y="1078822"/>
            <a:ext cx="2134129"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DF8B01BB-56F5-47F9-A9D3-005A5C4FBC09}"/>
              </a:ext>
            </a:extLst>
          </p:cNvPr>
          <p:cNvSpPr/>
          <p:nvPr/>
        </p:nvSpPr>
        <p:spPr>
          <a:xfrm>
            <a:off x="6112637" y="1059071"/>
            <a:ext cx="2989797"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76096BAF-B2B2-4610-8873-CB7EDC7DF42B}"/>
              </a:ext>
            </a:extLst>
          </p:cNvPr>
          <p:cNvSpPr/>
          <p:nvPr/>
        </p:nvSpPr>
        <p:spPr>
          <a:xfrm>
            <a:off x="1789543" y="3883468"/>
            <a:ext cx="1895977"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595A9663-9027-41D4-883F-B3DF94D0C10D}"/>
              </a:ext>
            </a:extLst>
          </p:cNvPr>
          <p:cNvSpPr/>
          <p:nvPr/>
        </p:nvSpPr>
        <p:spPr>
          <a:xfrm>
            <a:off x="5108613" y="3898935"/>
            <a:ext cx="2411663" cy="74270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Slide Number Placeholder 71">
            <a:extLst>
              <a:ext uri="{FF2B5EF4-FFF2-40B4-BE49-F238E27FC236}">
                <a16:creationId xmlns:a16="http://schemas.microsoft.com/office/drawing/2014/main" id="{5D091C6D-19AE-4BFE-8FA4-065BC79BDB92}"/>
              </a:ext>
            </a:extLst>
          </p:cNvPr>
          <p:cNvSpPr txBox="1">
            <a:spLocks/>
          </p:cNvSpPr>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000" b="0" i="0" u="none" strike="noStrike" cap="none">
                <a:solidFill>
                  <a:schemeClr val="accent1"/>
                </a:solidFill>
                <a:latin typeface="Lato"/>
                <a:ea typeface="Lato"/>
                <a:cs typeface="Lato"/>
                <a:sym typeface="Lato"/>
              </a:defRPr>
            </a:lvl9pPr>
          </a:lstStyle>
          <a:p>
            <a:fld id="{00000000-1234-1234-1234-123412341234}" type="slidenum">
              <a:rPr lang="en" smtClean="0"/>
              <a:pPr/>
              <a:t>17</a:t>
            </a:fld>
            <a:endParaRPr lang="en"/>
          </a:p>
        </p:txBody>
      </p:sp>
      <p:pic>
        <p:nvPicPr>
          <p:cNvPr id="45" name="Picture 2" descr="Amrita Vishwa Vidyapeetham - Wikipedia">
            <a:extLst>
              <a:ext uri="{FF2B5EF4-FFF2-40B4-BE49-F238E27FC236}">
                <a16:creationId xmlns:a16="http://schemas.microsoft.com/office/drawing/2014/main" id="{48ECA491-C0E4-4B28-BF6B-4EA5CB5AA2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6" name="Slide Number Placeholder 45">
            <a:extLst>
              <a:ext uri="{FF2B5EF4-FFF2-40B4-BE49-F238E27FC236}">
                <a16:creationId xmlns:a16="http://schemas.microsoft.com/office/drawing/2014/main" id="{35804F1C-BEC6-46FE-B3B7-F3CB29E571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094163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ppt_x"/>
                                          </p:val>
                                        </p:tav>
                                        <p:tav tm="100000">
                                          <p:val>
                                            <p:strVal val="#ppt_x"/>
                                          </p:val>
                                        </p:tav>
                                      </p:tavLst>
                                    </p:anim>
                                    <p:anim calcmode="lin" valueType="num">
                                      <p:cBhvr additive="base">
                                        <p:cTn id="42" dur="500" fill="hold"/>
                                        <p:tgtEl>
                                          <p:spTgt spid="4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additive="base">
                                        <p:cTn id="63" dur="500" fill="hold"/>
                                        <p:tgtEl>
                                          <p:spTgt spid="40"/>
                                        </p:tgtEl>
                                        <p:attrNameLst>
                                          <p:attrName>ppt_x</p:attrName>
                                        </p:attrNameLst>
                                      </p:cBhvr>
                                      <p:tavLst>
                                        <p:tav tm="0">
                                          <p:val>
                                            <p:strVal val="#ppt_x"/>
                                          </p:val>
                                        </p:tav>
                                        <p:tav tm="100000">
                                          <p:val>
                                            <p:strVal val="#ppt_x"/>
                                          </p:val>
                                        </p:tav>
                                      </p:tavLst>
                                    </p:anim>
                                    <p:anim calcmode="lin" valueType="num">
                                      <p:cBhvr additive="base">
                                        <p:cTn id="64" dur="500" fill="hold"/>
                                        <p:tgtEl>
                                          <p:spTgt spid="4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ppt_x"/>
                                          </p:val>
                                        </p:tav>
                                        <p:tav tm="100000">
                                          <p:val>
                                            <p:strVal val="#ppt_x"/>
                                          </p:val>
                                        </p:tav>
                                      </p:tavLst>
                                    </p:anim>
                                    <p:anim calcmode="lin" valueType="num">
                                      <p:cBhvr additive="base">
                                        <p:cTn id="86" dur="500" fill="hold"/>
                                        <p:tgtEl>
                                          <p:spTgt spid="4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ppt_x"/>
                                          </p:val>
                                        </p:tav>
                                        <p:tav tm="100000">
                                          <p:val>
                                            <p:strVal val="#ppt_x"/>
                                          </p:val>
                                        </p:tav>
                                      </p:tavLst>
                                    </p:anim>
                                    <p:anim calcmode="lin" valueType="num">
                                      <p:cBhvr additive="base">
                                        <p:cTn id="9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anim calcmode="lin" valueType="num">
                                      <p:cBhvr additive="base">
                                        <p:cTn id="95" dur="500" fill="hold"/>
                                        <p:tgtEl>
                                          <p:spTgt spid="32"/>
                                        </p:tgtEl>
                                        <p:attrNameLst>
                                          <p:attrName>ppt_x</p:attrName>
                                        </p:attrNameLst>
                                      </p:cBhvr>
                                      <p:tavLst>
                                        <p:tav tm="0">
                                          <p:val>
                                            <p:strVal val="#ppt_x"/>
                                          </p:val>
                                        </p:tav>
                                        <p:tav tm="100000">
                                          <p:val>
                                            <p:strVal val="#ppt_x"/>
                                          </p:val>
                                        </p:tav>
                                      </p:tavLst>
                                    </p:anim>
                                    <p:anim calcmode="lin" valueType="num">
                                      <p:cBhvr additive="base">
                                        <p:cTn id="96" dur="500" fill="hold"/>
                                        <p:tgtEl>
                                          <p:spTgt spid="3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 calcmode="lin" valueType="num">
                                      <p:cBhvr additive="base">
                                        <p:cTn id="99" dur="500" fill="hold"/>
                                        <p:tgtEl>
                                          <p:spTgt spid="31"/>
                                        </p:tgtEl>
                                        <p:attrNameLst>
                                          <p:attrName>ppt_x</p:attrName>
                                        </p:attrNameLst>
                                      </p:cBhvr>
                                      <p:tavLst>
                                        <p:tav tm="0">
                                          <p:val>
                                            <p:strVal val="#ppt_x"/>
                                          </p:val>
                                        </p:tav>
                                        <p:tav tm="100000">
                                          <p:val>
                                            <p:strVal val="#ppt_x"/>
                                          </p:val>
                                        </p:tav>
                                      </p:tavLst>
                                    </p:anim>
                                    <p:anim calcmode="lin" valueType="num">
                                      <p:cBhvr additive="base">
                                        <p:cTn id="100" dur="500" fill="hold"/>
                                        <p:tgtEl>
                                          <p:spTgt spid="31"/>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3"/>
                                        </p:tgtEl>
                                        <p:attrNameLst>
                                          <p:attrName>style.visibility</p:attrName>
                                        </p:attrNameLst>
                                      </p:cBhvr>
                                      <p:to>
                                        <p:strVal val="visible"/>
                                      </p:to>
                                    </p:set>
                                    <p:anim calcmode="lin" valueType="num">
                                      <p:cBhvr additive="base">
                                        <p:cTn id="103" dur="500" fill="hold"/>
                                        <p:tgtEl>
                                          <p:spTgt spid="33"/>
                                        </p:tgtEl>
                                        <p:attrNameLst>
                                          <p:attrName>ppt_x</p:attrName>
                                        </p:attrNameLst>
                                      </p:cBhvr>
                                      <p:tavLst>
                                        <p:tav tm="0">
                                          <p:val>
                                            <p:strVal val="#ppt_x"/>
                                          </p:val>
                                        </p:tav>
                                        <p:tav tm="100000">
                                          <p:val>
                                            <p:strVal val="#ppt_x"/>
                                          </p:val>
                                        </p:tav>
                                      </p:tavLst>
                                    </p:anim>
                                    <p:anim calcmode="lin" valueType="num">
                                      <p:cBhvr additive="base">
                                        <p:cTn id="104" dur="500" fill="hold"/>
                                        <p:tgtEl>
                                          <p:spTgt spid="3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cBhvr additive="base">
                                        <p:cTn id="107" dur="500" fill="hold"/>
                                        <p:tgtEl>
                                          <p:spTgt spid="36"/>
                                        </p:tgtEl>
                                        <p:attrNameLst>
                                          <p:attrName>ppt_x</p:attrName>
                                        </p:attrNameLst>
                                      </p:cBhvr>
                                      <p:tavLst>
                                        <p:tav tm="0">
                                          <p:val>
                                            <p:strVal val="#ppt_x"/>
                                          </p:val>
                                        </p:tav>
                                        <p:tav tm="100000">
                                          <p:val>
                                            <p:strVal val="#ppt_x"/>
                                          </p:val>
                                        </p:tav>
                                      </p:tavLst>
                                    </p:anim>
                                    <p:anim calcmode="lin" valueType="num">
                                      <p:cBhvr additive="base">
                                        <p:cTn id="108" dur="500" fill="hold"/>
                                        <p:tgtEl>
                                          <p:spTgt spid="36"/>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500" fill="hold"/>
                                        <p:tgtEl>
                                          <p:spTgt spid="41"/>
                                        </p:tgtEl>
                                        <p:attrNameLst>
                                          <p:attrName>ppt_x</p:attrName>
                                        </p:attrNameLst>
                                      </p:cBhvr>
                                      <p:tavLst>
                                        <p:tav tm="0">
                                          <p:val>
                                            <p:strVal val="#ppt_x"/>
                                          </p:val>
                                        </p:tav>
                                        <p:tav tm="100000">
                                          <p:val>
                                            <p:strVal val="#ppt_x"/>
                                          </p:val>
                                        </p:tav>
                                      </p:tavLst>
                                    </p:anim>
                                    <p:anim calcmode="lin" valueType="num">
                                      <p:cBhvr additive="base">
                                        <p:cTn id="11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18" grpId="0"/>
      <p:bldP spid="19" grpId="0" animBg="1"/>
      <p:bldP spid="20" grpId="0"/>
      <p:bldP spid="24" grpId="0"/>
      <p:bldP spid="25" grpId="0" animBg="1"/>
      <p:bldP spid="26" grpId="0"/>
      <p:bldP spid="30" grpId="0"/>
      <p:bldP spid="31" grpId="0" animBg="1"/>
      <p:bldP spid="32" grpId="0"/>
      <p:bldP spid="36" grpId="0"/>
      <p:bldP spid="38" grpId="0"/>
      <p:bldP spid="39" grpId="0" animBg="1"/>
      <p:bldP spid="40" grpId="0" animBg="1"/>
      <p:bldP spid="41" grpId="0" animBg="1"/>
      <p:bldP spid="42" grpId="0" animBg="1"/>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Sample Input and Output</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176D71CB-EA98-4C39-8636-FB29B68E1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8" name="Graphic 7" descr="Target Audience">
            <a:extLst>
              <a:ext uri="{FF2B5EF4-FFF2-40B4-BE49-F238E27FC236}">
                <a16:creationId xmlns:a16="http://schemas.microsoft.com/office/drawing/2014/main" id="{4F63FCF1-AF01-459B-B2A7-B091D8918A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96168" y="1148488"/>
            <a:ext cx="914400" cy="914400"/>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53942703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E8E49E88-1A83-4922-809D-087C98B26172}"/>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Output</a:t>
            </a:r>
            <a:endParaRPr sz="1600" dirty="0">
              <a:solidFill>
                <a:schemeClr val="tx1"/>
              </a:solidFill>
            </a:endParaRPr>
          </a:p>
        </p:txBody>
      </p:sp>
      <p:pic>
        <p:nvPicPr>
          <p:cNvPr id="10" name="Picture 2" descr="Amrita Vishwa Vidyapeetham - Wikipedia">
            <a:extLst>
              <a:ext uri="{FF2B5EF4-FFF2-40B4-BE49-F238E27FC236}">
                <a16:creationId xmlns:a16="http://schemas.microsoft.com/office/drawing/2014/main" id="{C8CFF4AB-9F12-4E53-87D4-57D1F1FE2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C7117FE3-6340-445A-A949-36C3078221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11" name="Graphic 10" descr="Target Audience">
            <a:extLst>
              <a:ext uri="{FF2B5EF4-FFF2-40B4-BE49-F238E27FC236}">
                <a16:creationId xmlns:a16="http://schemas.microsoft.com/office/drawing/2014/main" id="{2F8EE875-29F9-48CA-92F3-096BDA6616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671" y="9520"/>
            <a:ext cx="456956" cy="456956"/>
          </a:xfrm>
          <a:prstGeom prst="rect">
            <a:avLst/>
          </a:prstGeom>
          <a:effectLst>
            <a:outerShdw blurRad="76200" dir="13500000" sy="23000" kx="1200000" algn="br" rotWithShape="0">
              <a:prstClr val="black">
                <a:alpha val="20000"/>
              </a:prstClr>
            </a:outerShdw>
          </a:effectLst>
        </p:spPr>
      </p:pic>
      <p:sp>
        <p:nvSpPr>
          <p:cNvPr id="5" name="Rectangle 4">
            <a:extLst>
              <a:ext uri="{FF2B5EF4-FFF2-40B4-BE49-F238E27FC236}">
                <a16:creationId xmlns:a16="http://schemas.microsoft.com/office/drawing/2014/main" id="{6CE7E74E-1898-4D32-8043-9FA5E55DB44D}"/>
              </a:ext>
            </a:extLst>
          </p:cNvPr>
          <p:cNvSpPr/>
          <p:nvPr/>
        </p:nvSpPr>
        <p:spPr>
          <a:xfrm>
            <a:off x="786809" y="1112874"/>
            <a:ext cx="836428" cy="2126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82084A04-7E05-400E-90D7-3890E1E73C85}"/>
              </a:ext>
            </a:extLst>
          </p:cNvPr>
          <p:cNvPicPr>
            <a:picLocks noChangeAspect="1"/>
          </p:cNvPicPr>
          <p:nvPr/>
        </p:nvPicPr>
        <p:blipFill rotWithShape="1">
          <a:blip r:embed="rId5"/>
          <a:srcRect l="4338" t="3348" r="3525" b="4193"/>
          <a:stretch/>
        </p:blipFill>
        <p:spPr>
          <a:xfrm>
            <a:off x="758455" y="1545112"/>
            <a:ext cx="2027275" cy="2034363"/>
          </a:xfrm>
          <a:prstGeom prst="rect">
            <a:avLst/>
          </a:prstGeom>
        </p:spPr>
      </p:pic>
      <p:sp>
        <p:nvSpPr>
          <p:cNvPr id="3" name="Arrow: Right 2">
            <a:extLst>
              <a:ext uri="{FF2B5EF4-FFF2-40B4-BE49-F238E27FC236}">
                <a16:creationId xmlns:a16="http://schemas.microsoft.com/office/drawing/2014/main" id="{91F71CED-EA02-4C2A-B310-F5E363BF2A01}"/>
              </a:ext>
            </a:extLst>
          </p:cNvPr>
          <p:cNvSpPr/>
          <p:nvPr/>
        </p:nvSpPr>
        <p:spPr>
          <a:xfrm>
            <a:off x="3689498" y="2163283"/>
            <a:ext cx="793897" cy="5019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5F2FCD0E-DED0-45C8-8CC7-84ED37FE7C51}"/>
              </a:ext>
            </a:extLst>
          </p:cNvPr>
          <p:cNvPicPr>
            <a:picLocks noChangeAspect="1"/>
          </p:cNvPicPr>
          <p:nvPr/>
        </p:nvPicPr>
        <p:blipFill rotWithShape="1">
          <a:blip r:embed="rId6"/>
          <a:srcRect l="2601" t="4604" r="2850" b="2834"/>
          <a:stretch/>
        </p:blipFill>
        <p:spPr>
          <a:xfrm>
            <a:off x="5273749" y="1112874"/>
            <a:ext cx="3083442" cy="3104708"/>
          </a:xfrm>
          <a:prstGeom prst="rect">
            <a:avLst/>
          </a:prstGeom>
        </p:spPr>
      </p:pic>
      <p:sp>
        <p:nvSpPr>
          <p:cNvPr id="6" name="Rectangle: Rounded Corners 5">
            <a:extLst>
              <a:ext uri="{FF2B5EF4-FFF2-40B4-BE49-F238E27FC236}">
                <a16:creationId xmlns:a16="http://schemas.microsoft.com/office/drawing/2014/main" id="{DE8C23A7-33C6-4F20-A41E-F64C04FA7927}"/>
              </a:ext>
            </a:extLst>
          </p:cNvPr>
          <p:cNvSpPr/>
          <p:nvPr/>
        </p:nvSpPr>
        <p:spPr>
          <a:xfrm>
            <a:off x="297712" y="744279"/>
            <a:ext cx="8371367" cy="4005572"/>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540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D08F909B-74E2-45BD-A326-6A8FDB4FA9B1}"/>
              </a:ext>
            </a:extLst>
          </p:cNvPr>
          <p:cNvGrpSpPr/>
          <p:nvPr/>
        </p:nvGrpSpPr>
        <p:grpSpPr>
          <a:xfrm>
            <a:off x="1611094" y="1066963"/>
            <a:ext cx="1970319" cy="1986644"/>
            <a:chOff x="4782454" y="2104571"/>
            <a:chExt cx="2627092" cy="2648859"/>
          </a:xfrm>
        </p:grpSpPr>
        <p:sp>
          <p:nvSpPr>
            <p:cNvPr id="81" name="Diamond 80">
              <a:extLst>
                <a:ext uri="{FF2B5EF4-FFF2-40B4-BE49-F238E27FC236}">
                  <a16:creationId xmlns:a16="http://schemas.microsoft.com/office/drawing/2014/main" id="{7E3FC610-1FE5-4D29-B699-B8EE424C1651}"/>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2" name="Right Triangle 10">
              <a:extLst>
                <a:ext uri="{FF2B5EF4-FFF2-40B4-BE49-F238E27FC236}">
                  <a16:creationId xmlns:a16="http://schemas.microsoft.com/office/drawing/2014/main" id="{1C7FCD8E-407D-4715-9C03-55808FAB0C1E}"/>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3" name="Right Triangle 10">
              <a:extLst>
                <a:ext uri="{FF2B5EF4-FFF2-40B4-BE49-F238E27FC236}">
                  <a16:creationId xmlns:a16="http://schemas.microsoft.com/office/drawing/2014/main" id="{3FB0E643-39FC-4169-BF96-1BCB1AECCC92}"/>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4" name="Right Triangle 10">
              <a:extLst>
                <a:ext uri="{FF2B5EF4-FFF2-40B4-BE49-F238E27FC236}">
                  <a16:creationId xmlns:a16="http://schemas.microsoft.com/office/drawing/2014/main" id="{D1B11E02-0274-49A1-BEA8-FF298FDBEBD3}"/>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5" name="Right Triangle 10">
              <a:extLst>
                <a:ext uri="{FF2B5EF4-FFF2-40B4-BE49-F238E27FC236}">
                  <a16:creationId xmlns:a16="http://schemas.microsoft.com/office/drawing/2014/main" id="{EC146767-F37E-4CD4-AD2C-91F6896D27C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86" name="Group 85">
            <a:extLst>
              <a:ext uri="{FF2B5EF4-FFF2-40B4-BE49-F238E27FC236}">
                <a16:creationId xmlns:a16="http://schemas.microsoft.com/office/drawing/2014/main" id="{58BB6E38-748B-4A2D-BED8-B561FA968CAF}"/>
              </a:ext>
            </a:extLst>
          </p:cNvPr>
          <p:cNvGrpSpPr/>
          <p:nvPr/>
        </p:nvGrpSpPr>
        <p:grpSpPr>
          <a:xfrm>
            <a:off x="3581408" y="1064199"/>
            <a:ext cx="1970319" cy="1986644"/>
            <a:chOff x="4782454" y="2104571"/>
            <a:chExt cx="2627092" cy="2648859"/>
          </a:xfrm>
        </p:grpSpPr>
        <p:sp>
          <p:nvSpPr>
            <p:cNvPr id="87" name="Diamond 86">
              <a:extLst>
                <a:ext uri="{FF2B5EF4-FFF2-40B4-BE49-F238E27FC236}">
                  <a16:creationId xmlns:a16="http://schemas.microsoft.com/office/drawing/2014/main" id="{7EA0FF30-1722-4DF6-B687-58862E31E03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8" name="Right Triangle 10">
              <a:extLst>
                <a:ext uri="{FF2B5EF4-FFF2-40B4-BE49-F238E27FC236}">
                  <a16:creationId xmlns:a16="http://schemas.microsoft.com/office/drawing/2014/main" id="{91599D33-2305-4D87-BDB4-61E3C81724ED}"/>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9" name="Right Triangle 10">
              <a:extLst>
                <a:ext uri="{FF2B5EF4-FFF2-40B4-BE49-F238E27FC236}">
                  <a16:creationId xmlns:a16="http://schemas.microsoft.com/office/drawing/2014/main" id="{1083F70C-FEE3-4446-BDEB-921DDC8D33AB}"/>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ight Triangle 10">
              <a:extLst>
                <a:ext uri="{FF2B5EF4-FFF2-40B4-BE49-F238E27FC236}">
                  <a16:creationId xmlns:a16="http://schemas.microsoft.com/office/drawing/2014/main" id="{12EF26CB-7696-4A55-974C-7C35BE61A450}"/>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ight Triangle 10">
              <a:extLst>
                <a:ext uri="{FF2B5EF4-FFF2-40B4-BE49-F238E27FC236}">
                  <a16:creationId xmlns:a16="http://schemas.microsoft.com/office/drawing/2014/main" id="{F6D1D495-D5BA-4429-85D1-D70B2B3B0597}"/>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2" name="Group 91">
            <a:extLst>
              <a:ext uri="{FF2B5EF4-FFF2-40B4-BE49-F238E27FC236}">
                <a16:creationId xmlns:a16="http://schemas.microsoft.com/office/drawing/2014/main" id="{F9FBBD57-C382-43E1-B0E3-7C12F4A99410}"/>
              </a:ext>
            </a:extLst>
          </p:cNvPr>
          <p:cNvGrpSpPr/>
          <p:nvPr/>
        </p:nvGrpSpPr>
        <p:grpSpPr>
          <a:xfrm>
            <a:off x="5551723" y="1061435"/>
            <a:ext cx="1970319" cy="1986644"/>
            <a:chOff x="4782454" y="2104571"/>
            <a:chExt cx="2627092" cy="2648859"/>
          </a:xfrm>
        </p:grpSpPr>
        <p:sp>
          <p:nvSpPr>
            <p:cNvPr id="93" name="Diamond 92">
              <a:extLst>
                <a:ext uri="{FF2B5EF4-FFF2-40B4-BE49-F238E27FC236}">
                  <a16:creationId xmlns:a16="http://schemas.microsoft.com/office/drawing/2014/main" id="{5A30D31A-9E71-4ADF-B682-CA4C667598FB}"/>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4" name="Right Triangle 10">
              <a:extLst>
                <a:ext uri="{FF2B5EF4-FFF2-40B4-BE49-F238E27FC236}">
                  <a16:creationId xmlns:a16="http://schemas.microsoft.com/office/drawing/2014/main" id="{6053B0E9-9B5B-4910-8DF5-64DFE068C63A}"/>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5" name="Right Triangle 10">
              <a:extLst>
                <a:ext uri="{FF2B5EF4-FFF2-40B4-BE49-F238E27FC236}">
                  <a16:creationId xmlns:a16="http://schemas.microsoft.com/office/drawing/2014/main" id="{D74F469C-FBF3-4D66-8260-F2A11B255D67}"/>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6" name="Right Triangle 10">
              <a:extLst>
                <a:ext uri="{FF2B5EF4-FFF2-40B4-BE49-F238E27FC236}">
                  <a16:creationId xmlns:a16="http://schemas.microsoft.com/office/drawing/2014/main" id="{A23A01CD-843E-47EE-B520-1311CDE08A8C}"/>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7" name="Right Triangle 10">
              <a:extLst>
                <a:ext uri="{FF2B5EF4-FFF2-40B4-BE49-F238E27FC236}">
                  <a16:creationId xmlns:a16="http://schemas.microsoft.com/office/drawing/2014/main" id="{A086E752-1260-4AA7-8B6C-5CB26FB7CB3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8" name="Group 97">
            <a:extLst>
              <a:ext uri="{FF2B5EF4-FFF2-40B4-BE49-F238E27FC236}">
                <a16:creationId xmlns:a16="http://schemas.microsoft.com/office/drawing/2014/main" id="{79082477-22F6-4479-B82F-5BB3AEEDA8B8}"/>
              </a:ext>
            </a:extLst>
          </p:cNvPr>
          <p:cNvGrpSpPr/>
          <p:nvPr/>
        </p:nvGrpSpPr>
        <p:grpSpPr>
          <a:xfrm>
            <a:off x="625929" y="2068480"/>
            <a:ext cx="1970319" cy="1986644"/>
            <a:chOff x="4782454" y="2104571"/>
            <a:chExt cx="2627092" cy="2648859"/>
          </a:xfrm>
        </p:grpSpPr>
        <p:sp>
          <p:nvSpPr>
            <p:cNvPr id="99" name="Diamond 98">
              <a:extLst>
                <a:ext uri="{FF2B5EF4-FFF2-40B4-BE49-F238E27FC236}">
                  <a16:creationId xmlns:a16="http://schemas.microsoft.com/office/drawing/2014/main" id="{ADD2A64A-B683-4FDB-B767-83DB4C4FBA5A}"/>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0" name="Right Triangle 10">
              <a:extLst>
                <a:ext uri="{FF2B5EF4-FFF2-40B4-BE49-F238E27FC236}">
                  <a16:creationId xmlns:a16="http://schemas.microsoft.com/office/drawing/2014/main" id="{E48B2D81-DD56-4237-97DD-8FA156A0C43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1" name="Right Triangle 10">
              <a:extLst>
                <a:ext uri="{FF2B5EF4-FFF2-40B4-BE49-F238E27FC236}">
                  <a16:creationId xmlns:a16="http://schemas.microsoft.com/office/drawing/2014/main" id="{C2D16170-F572-4AC1-AECC-3015BD839589}"/>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2" name="Right Triangle 10">
              <a:extLst>
                <a:ext uri="{FF2B5EF4-FFF2-40B4-BE49-F238E27FC236}">
                  <a16:creationId xmlns:a16="http://schemas.microsoft.com/office/drawing/2014/main" id="{5D9C5C22-0629-436E-977E-5F120DF4625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3" name="Right Triangle 10">
              <a:extLst>
                <a:ext uri="{FF2B5EF4-FFF2-40B4-BE49-F238E27FC236}">
                  <a16:creationId xmlns:a16="http://schemas.microsoft.com/office/drawing/2014/main" id="{7DB183EC-C705-4762-BA52-C4C056F99A84}"/>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04" name="Group 103">
            <a:extLst>
              <a:ext uri="{FF2B5EF4-FFF2-40B4-BE49-F238E27FC236}">
                <a16:creationId xmlns:a16="http://schemas.microsoft.com/office/drawing/2014/main" id="{9942D71E-31B5-4F84-8A82-A26B5553E138}"/>
              </a:ext>
            </a:extLst>
          </p:cNvPr>
          <p:cNvGrpSpPr/>
          <p:nvPr/>
        </p:nvGrpSpPr>
        <p:grpSpPr>
          <a:xfrm>
            <a:off x="2596241" y="2043988"/>
            <a:ext cx="1970319" cy="1986644"/>
            <a:chOff x="4782454" y="2104571"/>
            <a:chExt cx="2627092" cy="2648859"/>
          </a:xfrm>
        </p:grpSpPr>
        <p:sp>
          <p:nvSpPr>
            <p:cNvPr id="105" name="Diamond 104">
              <a:extLst>
                <a:ext uri="{FF2B5EF4-FFF2-40B4-BE49-F238E27FC236}">
                  <a16:creationId xmlns:a16="http://schemas.microsoft.com/office/drawing/2014/main" id="{AD4087D3-E1B7-427C-9E94-E7E3496E4C22}"/>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6" name="Right Triangle 10">
              <a:extLst>
                <a:ext uri="{FF2B5EF4-FFF2-40B4-BE49-F238E27FC236}">
                  <a16:creationId xmlns:a16="http://schemas.microsoft.com/office/drawing/2014/main" id="{0E717E3D-96D1-418C-B9AF-319209039885}"/>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Right Triangle 10">
              <a:extLst>
                <a:ext uri="{FF2B5EF4-FFF2-40B4-BE49-F238E27FC236}">
                  <a16:creationId xmlns:a16="http://schemas.microsoft.com/office/drawing/2014/main" id="{2E4F3135-2DF0-448E-ACDD-C35376541783}"/>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Right Triangle 10">
              <a:extLst>
                <a:ext uri="{FF2B5EF4-FFF2-40B4-BE49-F238E27FC236}">
                  <a16:creationId xmlns:a16="http://schemas.microsoft.com/office/drawing/2014/main" id="{2DAF2CFA-8729-4E6A-912E-0FF11F8E445B}"/>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9" name="Right Triangle 10">
              <a:extLst>
                <a:ext uri="{FF2B5EF4-FFF2-40B4-BE49-F238E27FC236}">
                  <a16:creationId xmlns:a16="http://schemas.microsoft.com/office/drawing/2014/main" id="{021053C1-9BD2-405F-B63A-257B81782918}"/>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0" name="Group 109">
            <a:extLst>
              <a:ext uri="{FF2B5EF4-FFF2-40B4-BE49-F238E27FC236}">
                <a16:creationId xmlns:a16="http://schemas.microsoft.com/office/drawing/2014/main" id="{2D38199D-CC75-40A7-8BD3-C69D2B7072E5}"/>
              </a:ext>
            </a:extLst>
          </p:cNvPr>
          <p:cNvGrpSpPr/>
          <p:nvPr/>
        </p:nvGrpSpPr>
        <p:grpSpPr>
          <a:xfrm>
            <a:off x="4566554" y="2052153"/>
            <a:ext cx="1970319" cy="1986644"/>
            <a:chOff x="4782454" y="2104571"/>
            <a:chExt cx="2627092" cy="2648859"/>
          </a:xfrm>
        </p:grpSpPr>
        <p:sp>
          <p:nvSpPr>
            <p:cNvPr id="111" name="Diamond 110">
              <a:extLst>
                <a:ext uri="{FF2B5EF4-FFF2-40B4-BE49-F238E27FC236}">
                  <a16:creationId xmlns:a16="http://schemas.microsoft.com/office/drawing/2014/main" id="{13EDBEEF-DFC4-4175-90DB-63333FE5773D}"/>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2" name="Right Triangle 10">
              <a:extLst>
                <a:ext uri="{FF2B5EF4-FFF2-40B4-BE49-F238E27FC236}">
                  <a16:creationId xmlns:a16="http://schemas.microsoft.com/office/drawing/2014/main" id="{4FBF760D-101A-4557-A417-DEAC26E20A09}"/>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3" name="Right Triangle 10">
              <a:extLst>
                <a:ext uri="{FF2B5EF4-FFF2-40B4-BE49-F238E27FC236}">
                  <a16:creationId xmlns:a16="http://schemas.microsoft.com/office/drawing/2014/main" id="{F7D1510B-3001-4981-BCC5-E3010BD530AA}"/>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4" name="Right Triangle 10">
              <a:extLst>
                <a:ext uri="{FF2B5EF4-FFF2-40B4-BE49-F238E27FC236}">
                  <a16:creationId xmlns:a16="http://schemas.microsoft.com/office/drawing/2014/main" id="{10462571-5145-4032-8E1E-FE8DB19633DD}"/>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5" name="Right Triangle 10">
              <a:extLst>
                <a:ext uri="{FF2B5EF4-FFF2-40B4-BE49-F238E27FC236}">
                  <a16:creationId xmlns:a16="http://schemas.microsoft.com/office/drawing/2014/main" id="{3288ED16-1B92-455E-80A1-131719DE4F4D}"/>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6" name="Group 115">
            <a:extLst>
              <a:ext uri="{FF2B5EF4-FFF2-40B4-BE49-F238E27FC236}">
                <a16:creationId xmlns:a16="http://schemas.microsoft.com/office/drawing/2014/main" id="{0A77B343-4DB0-467C-8EF1-D0EC2EE63862}"/>
              </a:ext>
            </a:extLst>
          </p:cNvPr>
          <p:cNvGrpSpPr/>
          <p:nvPr/>
        </p:nvGrpSpPr>
        <p:grpSpPr>
          <a:xfrm>
            <a:off x="6525980" y="2060317"/>
            <a:ext cx="1970319" cy="1986644"/>
            <a:chOff x="4782454" y="2104571"/>
            <a:chExt cx="2627092" cy="2648859"/>
          </a:xfrm>
        </p:grpSpPr>
        <p:sp>
          <p:nvSpPr>
            <p:cNvPr id="117" name="Diamond 116">
              <a:extLst>
                <a:ext uri="{FF2B5EF4-FFF2-40B4-BE49-F238E27FC236}">
                  <a16:creationId xmlns:a16="http://schemas.microsoft.com/office/drawing/2014/main" id="{AFA4EA9B-2CA8-4B9E-B905-A114668ECA5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8" name="Right Triangle 10">
              <a:extLst>
                <a:ext uri="{FF2B5EF4-FFF2-40B4-BE49-F238E27FC236}">
                  <a16:creationId xmlns:a16="http://schemas.microsoft.com/office/drawing/2014/main" id="{4B08B98E-604D-4D63-80AC-028399B54BB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Right Triangle 10">
              <a:extLst>
                <a:ext uri="{FF2B5EF4-FFF2-40B4-BE49-F238E27FC236}">
                  <a16:creationId xmlns:a16="http://schemas.microsoft.com/office/drawing/2014/main" id="{E35AC84E-9689-42CC-8122-1ECCAFA998C6}"/>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Right Triangle 10">
              <a:extLst>
                <a:ext uri="{FF2B5EF4-FFF2-40B4-BE49-F238E27FC236}">
                  <a16:creationId xmlns:a16="http://schemas.microsoft.com/office/drawing/2014/main" id="{7E0D5C77-1A4B-4B8C-A67A-B87875CABBC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1" name="Right Triangle 10">
              <a:extLst>
                <a:ext uri="{FF2B5EF4-FFF2-40B4-BE49-F238E27FC236}">
                  <a16:creationId xmlns:a16="http://schemas.microsoft.com/office/drawing/2014/main" id="{03DC57BD-4BCE-4752-87C6-DC32542C1161}"/>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2" name="Freeform: Shape 121">
            <a:extLst>
              <a:ext uri="{FF2B5EF4-FFF2-40B4-BE49-F238E27FC236}">
                <a16:creationId xmlns:a16="http://schemas.microsoft.com/office/drawing/2014/main" id="{F0E197D1-E7EA-4CE5-B4B2-0CEFFB4E8209}"/>
              </a:ext>
            </a:extLst>
          </p:cNvPr>
          <p:cNvSpPr/>
          <p:nvPr/>
        </p:nvSpPr>
        <p:spPr>
          <a:xfrm>
            <a:off x="1494690"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3" name="Freeform: Shape 122">
            <a:extLst>
              <a:ext uri="{FF2B5EF4-FFF2-40B4-BE49-F238E27FC236}">
                <a16:creationId xmlns:a16="http://schemas.microsoft.com/office/drawing/2014/main" id="{1D346720-6B66-439C-853D-D9BC9973B845}"/>
              </a:ext>
            </a:extLst>
          </p:cNvPr>
          <p:cNvSpPr/>
          <p:nvPr/>
        </p:nvSpPr>
        <p:spPr>
          <a:xfrm>
            <a:off x="3459556"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4" name="Freeform: Shape 123">
            <a:extLst>
              <a:ext uri="{FF2B5EF4-FFF2-40B4-BE49-F238E27FC236}">
                <a16:creationId xmlns:a16="http://schemas.microsoft.com/office/drawing/2014/main" id="{4F2A2827-218B-4506-865E-6092462A2BA2}"/>
              </a:ext>
            </a:extLst>
          </p:cNvPr>
          <p:cNvSpPr/>
          <p:nvPr/>
        </p:nvSpPr>
        <p:spPr>
          <a:xfrm>
            <a:off x="5435307"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5" name="Freeform: Shape 124">
            <a:extLst>
              <a:ext uri="{FF2B5EF4-FFF2-40B4-BE49-F238E27FC236}">
                <a16:creationId xmlns:a16="http://schemas.microsoft.com/office/drawing/2014/main" id="{33FB5587-A231-4776-9E83-8C30E43ACF62}"/>
              </a:ext>
            </a:extLst>
          </p:cNvPr>
          <p:cNvSpPr/>
          <p:nvPr/>
        </p:nvSpPr>
        <p:spPr>
          <a:xfrm>
            <a:off x="7389287" y="3074886"/>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pic>
        <p:nvPicPr>
          <p:cNvPr id="126" name="Graphic 125" descr="Handshake">
            <a:extLst>
              <a:ext uri="{FF2B5EF4-FFF2-40B4-BE49-F238E27FC236}">
                <a16:creationId xmlns:a16="http://schemas.microsoft.com/office/drawing/2014/main" id="{3CC3D81D-3CB4-40E5-9B1F-26A6F517D2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7743" y="2571750"/>
            <a:ext cx="685800" cy="685800"/>
          </a:xfrm>
          <a:prstGeom prst="rect">
            <a:avLst/>
          </a:prstGeom>
          <a:effectLst>
            <a:outerShdw blurRad="76200" dist="88900" dir="13500000" sy="23000" kx="1200000" algn="br" rotWithShape="0">
              <a:prstClr val="black">
                <a:alpha val="20000"/>
              </a:prstClr>
            </a:outerShdw>
          </a:effectLst>
        </p:spPr>
      </p:pic>
      <p:sp>
        <p:nvSpPr>
          <p:cNvPr id="127" name="TextBox 126">
            <a:extLst>
              <a:ext uri="{FF2B5EF4-FFF2-40B4-BE49-F238E27FC236}">
                <a16:creationId xmlns:a16="http://schemas.microsoft.com/office/drawing/2014/main" id="{E6B35B89-9E99-46F5-87E0-2E157575B7F3}"/>
              </a:ext>
            </a:extLst>
          </p:cNvPr>
          <p:cNvSpPr txBox="1"/>
          <p:nvPr/>
        </p:nvSpPr>
        <p:spPr>
          <a:xfrm>
            <a:off x="996047" y="4169228"/>
            <a:ext cx="121920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STEP 01</a:t>
            </a:r>
          </a:p>
        </p:txBody>
      </p:sp>
      <p:sp>
        <p:nvSpPr>
          <p:cNvPr id="128" name="TextBox 127">
            <a:extLst>
              <a:ext uri="{FF2B5EF4-FFF2-40B4-BE49-F238E27FC236}">
                <a16:creationId xmlns:a16="http://schemas.microsoft.com/office/drawing/2014/main" id="{9CF2C65C-6EEB-40D9-B144-F7198E7EDCB1}"/>
              </a:ext>
            </a:extLst>
          </p:cNvPr>
          <p:cNvSpPr txBox="1"/>
          <p:nvPr/>
        </p:nvSpPr>
        <p:spPr>
          <a:xfrm>
            <a:off x="857261" y="4533389"/>
            <a:ext cx="150765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Introduction</a:t>
            </a:r>
          </a:p>
        </p:txBody>
      </p:sp>
      <p:sp>
        <p:nvSpPr>
          <p:cNvPr id="129" name="TextBox 128">
            <a:extLst>
              <a:ext uri="{FF2B5EF4-FFF2-40B4-BE49-F238E27FC236}">
                <a16:creationId xmlns:a16="http://schemas.microsoft.com/office/drawing/2014/main" id="{2783F6FE-4257-43A0-BD6D-AC7A73777ACB}"/>
              </a:ext>
            </a:extLst>
          </p:cNvPr>
          <p:cNvSpPr txBox="1"/>
          <p:nvPr/>
        </p:nvSpPr>
        <p:spPr>
          <a:xfrm>
            <a:off x="1986641" y="195765"/>
            <a:ext cx="1219200" cy="338554"/>
          </a:xfrm>
          <a:prstGeom prst="rect">
            <a:avLst/>
          </a:prstGeom>
          <a:noFill/>
        </p:spPr>
        <p:txBody>
          <a:bodyPr wrap="square" rtlCol="0">
            <a:spAutoFit/>
          </a:bodyPr>
          <a:lstStyle/>
          <a:p>
            <a:pPr algn="ctr"/>
            <a:r>
              <a:rPr lang="en-US" sz="1600" b="1" dirty="0">
                <a:solidFill>
                  <a:srgbClr val="FF9900"/>
                </a:solidFill>
                <a:latin typeface="Bookman Old Style" panose="02050604050505020204" pitchFamily="18" charset="0"/>
              </a:rPr>
              <a:t>STEP 02</a:t>
            </a:r>
          </a:p>
        </p:txBody>
      </p:sp>
      <p:sp>
        <p:nvSpPr>
          <p:cNvPr id="130" name="TextBox 129">
            <a:extLst>
              <a:ext uri="{FF2B5EF4-FFF2-40B4-BE49-F238E27FC236}">
                <a16:creationId xmlns:a16="http://schemas.microsoft.com/office/drawing/2014/main" id="{7E6EF56F-1318-419A-A7CB-C2BB0D40C30A}"/>
              </a:ext>
            </a:extLst>
          </p:cNvPr>
          <p:cNvSpPr txBox="1"/>
          <p:nvPr/>
        </p:nvSpPr>
        <p:spPr>
          <a:xfrm>
            <a:off x="1929050" y="585554"/>
            <a:ext cx="1263813" cy="461665"/>
          </a:xfrm>
          <a:prstGeom prst="rect">
            <a:avLst/>
          </a:prstGeom>
          <a:noFill/>
        </p:spPr>
        <p:txBody>
          <a:bodyPr wrap="square" rtlCol="0">
            <a:spAutoFit/>
          </a:bodyPr>
          <a:lstStyle/>
          <a:p>
            <a:pPr algn="ctr"/>
            <a:r>
              <a:rPr lang="en-US" sz="1200" b="1" dirty="0">
                <a:solidFill>
                  <a:srgbClr val="FF9900"/>
                </a:solidFill>
                <a:latin typeface="Bookman Old Style" panose="02050604050505020204" pitchFamily="18" charset="0"/>
              </a:rPr>
              <a:t>Spectral </a:t>
            </a:r>
          </a:p>
          <a:p>
            <a:pPr algn="ctr"/>
            <a:r>
              <a:rPr lang="en-US" sz="1200" b="1" dirty="0">
                <a:solidFill>
                  <a:srgbClr val="FF9900"/>
                </a:solidFill>
                <a:latin typeface="Bookman Old Style" panose="02050604050505020204" pitchFamily="18" charset="0"/>
              </a:rPr>
              <a:t>Clustering</a:t>
            </a:r>
          </a:p>
        </p:txBody>
      </p:sp>
      <p:sp>
        <p:nvSpPr>
          <p:cNvPr id="131" name="TextBox 130">
            <a:extLst>
              <a:ext uri="{FF2B5EF4-FFF2-40B4-BE49-F238E27FC236}">
                <a16:creationId xmlns:a16="http://schemas.microsoft.com/office/drawing/2014/main" id="{F56D3573-6663-44F7-8719-2BFF9A7D7863}"/>
              </a:ext>
            </a:extLst>
          </p:cNvPr>
          <p:cNvSpPr txBox="1"/>
          <p:nvPr/>
        </p:nvSpPr>
        <p:spPr>
          <a:xfrm>
            <a:off x="3023960" y="4173000"/>
            <a:ext cx="1219200" cy="276999"/>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STEP 03</a:t>
            </a:r>
          </a:p>
        </p:txBody>
      </p:sp>
      <p:sp>
        <p:nvSpPr>
          <p:cNvPr id="132" name="TextBox 131">
            <a:extLst>
              <a:ext uri="{FF2B5EF4-FFF2-40B4-BE49-F238E27FC236}">
                <a16:creationId xmlns:a16="http://schemas.microsoft.com/office/drawing/2014/main" id="{B189D077-9123-435E-A62F-B9D5FCFD7BD4}"/>
              </a:ext>
            </a:extLst>
          </p:cNvPr>
          <p:cNvSpPr txBox="1"/>
          <p:nvPr/>
        </p:nvSpPr>
        <p:spPr>
          <a:xfrm>
            <a:off x="2671787" y="4528477"/>
            <a:ext cx="1959938" cy="461665"/>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Steps for Spectral Clustering</a:t>
            </a:r>
          </a:p>
        </p:txBody>
      </p:sp>
      <p:sp>
        <p:nvSpPr>
          <p:cNvPr id="133" name="TextBox 132">
            <a:extLst>
              <a:ext uri="{FF2B5EF4-FFF2-40B4-BE49-F238E27FC236}">
                <a16:creationId xmlns:a16="http://schemas.microsoft.com/office/drawing/2014/main" id="{3C3C23AF-3B6F-47F1-AA70-36031C7A5F96}"/>
              </a:ext>
            </a:extLst>
          </p:cNvPr>
          <p:cNvSpPr txBox="1"/>
          <p:nvPr/>
        </p:nvSpPr>
        <p:spPr>
          <a:xfrm>
            <a:off x="4019964" y="209838"/>
            <a:ext cx="1219200" cy="307777"/>
          </a:xfrm>
          <a:prstGeom prst="rect">
            <a:avLst/>
          </a:prstGeom>
          <a:noFill/>
        </p:spPr>
        <p:txBody>
          <a:bodyPr wrap="square" rtlCol="0">
            <a:spAutoFit/>
          </a:bodyPr>
          <a:lstStyle/>
          <a:p>
            <a:pPr algn="ctr"/>
            <a:r>
              <a:rPr lang="en-US" b="1" dirty="0">
                <a:solidFill>
                  <a:srgbClr val="FF0066"/>
                </a:solidFill>
                <a:latin typeface="Bookman Old Style" panose="02050604050505020204" pitchFamily="18" charset="0"/>
              </a:rPr>
              <a:t>STEP 04</a:t>
            </a:r>
          </a:p>
        </p:txBody>
      </p:sp>
      <p:sp>
        <p:nvSpPr>
          <p:cNvPr id="134" name="TextBox 133">
            <a:extLst>
              <a:ext uri="{FF2B5EF4-FFF2-40B4-BE49-F238E27FC236}">
                <a16:creationId xmlns:a16="http://schemas.microsoft.com/office/drawing/2014/main" id="{C8FA9ADB-0405-4C16-AC55-E8653B5E1575}"/>
              </a:ext>
            </a:extLst>
          </p:cNvPr>
          <p:cNvSpPr txBox="1"/>
          <p:nvPr/>
        </p:nvSpPr>
        <p:spPr>
          <a:xfrm>
            <a:off x="3748342" y="570815"/>
            <a:ext cx="1619395" cy="276999"/>
          </a:xfrm>
          <a:prstGeom prst="rect">
            <a:avLst/>
          </a:prstGeom>
          <a:noFill/>
        </p:spPr>
        <p:txBody>
          <a:bodyPr wrap="square" rtlCol="0">
            <a:spAutoFit/>
          </a:bodyPr>
          <a:lstStyle/>
          <a:p>
            <a:pPr algn="ctr"/>
            <a:r>
              <a:rPr lang="en-US" sz="1200" b="1" dirty="0">
                <a:solidFill>
                  <a:srgbClr val="FF0066"/>
                </a:solidFill>
                <a:latin typeface="Bookman Old Style" panose="02050604050505020204" pitchFamily="18" charset="0"/>
              </a:rPr>
              <a:t>Advantages</a:t>
            </a:r>
          </a:p>
        </p:txBody>
      </p:sp>
      <p:sp>
        <p:nvSpPr>
          <p:cNvPr id="135" name="TextBox 134">
            <a:extLst>
              <a:ext uri="{FF2B5EF4-FFF2-40B4-BE49-F238E27FC236}">
                <a16:creationId xmlns:a16="http://schemas.microsoft.com/office/drawing/2014/main" id="{A3F93AD6-A06F-4F5E-A7F8-0FD5FAF181D9}"/>
              </a:ext>
            </a:extLst>
          </p:cNvPr>
          <p:cNvSpPr txBox="1"/>
          <p:nvPr/>
        </p:nvSpPr>
        <p:spPr>
          <a:xfrm>
            <a:off x="4999874" y="4170025"/>
            <a:ext cx="1219200"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STEP 05</a:t>
            </a:r>
          </a:p>
        </p:txBody>
      </p:sp>
      <p:sp>
        <p:nvSpPr>
          <p:cNvPr id="136" name="TextBox 135">
            <a:extLst>
              <a:ext uri="{FF2B5EF4-FFF2-40B4-BE49-F238E27FC236}">
                <a16:creationId xmlns:a16="http://schemas.microsoft.com/office/drawing/2014/main" id="{72A94F97-EEAD-409C-9F4D-162206186333}"/>
              </a:ext>
            </a:extLst>
          </p:cNvPr>
          <p:cNvSpPr txBox="1"/>
          <p:nvPr/>
        </p:nvSpPr>
        <p:spPr>
          <a:xfrm>
            <a:off x="4828617" y="4528478"/>
            <a:ext cx="1561715"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Implementation</a:t>
            </a:r>
          </a:p>
        </p:txBody>
      </p:sp>
      <p:sp>
        <p:nvSpPr>
          <p:cNvPr id="137" name="TextBox 136">
            <a:extLst>
              <a:ext uri="{FF2B5EF4-FFF2-40B4-BE49-F238E27FC236}">
                <a16:creationId xmlns:a16="http://schemas.microsoft.com/office/drawing/2014/main" id="{F9082F43-734D-4ACF-8DE9-5B629D437B03}"/>
              </a:ext>
            </a:extLst>
          </p:cNvPr>
          <p:cNvSpPr txBox="1"/>
          <p:nvPr/>
        </p:nvSpPr>
        <p:spPr>
          <a:xfrm>
            <a:off x="5962726" y="253897"/>
            <a:ext cx="1219200"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STEP 06</a:t>
            </a:r>
          </a:p>
        </p:txBody>
      </p:sp>
      <p:sp>
        <p:nvSpPr>
          <p:cNvPr id="138" name="TextBox 137">
            <a:extLst>
              <a:ext uri="{FF2B5EF4-FFF2-40B4-BE49-F238E27FC236}">
                <a16:creationId xmlns:a16="http://schemas.microsoft.com/office/drawing/2014/main" id="{8A744B6A-1C9C-4FC9-B13F-949382037459}"/>
              </a:ext>
            </a:extLst>
          </p:cNvPr>
          <p:cNvSpPr txBox="1"/>
          <p:nvPr/>
        </p:nvSpPr>
        <p:spPr>
          <a:xfrm>
            <a:off x="5509218" y="576826"/>
            <a:ext cx="2195794"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Sample Output</a:t>
            </a:r>
          </a:p>
        </p:txBody>
      </p:sp>
      <p:sp>
        <p:nvSpPr>
          <p:cNvPr id="139" name="TextBox 138">
            <a:extLst>
              <a:ext uri="{FF2B5EF4-FFF2-40B4-BE49-F238E27FC236}">
                <a16:creationId xmlns:a16="http://schemas.microsoft.com/office/drawing/2014/main" id="{F2F7739D-4726-47C7-B8C1-440F88B3F759}"/>
              </a:ext>
            </a:extLst>
          </p:cNvPr>
          <p:cNvSpPr txBox="1"/>
          <p:nvPr/>
        </p:nvSpPr>
        <p:spPr>
          <a:xfrm>
            <a:off x="6923317" y="4172999"/>
            <a:ext cx="1219200"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STEP 07</a:t>
            </a:r>
          </a:p>
        </p:txBody>
      </p:sp>
      <p:sp>
        <p:nvSpPr>
          <p:cNvPr id="140" name="TextBox 139">
            <a:extLst>
              <a:ext uri="{FF2B5EF4-FFF2-40B4-BE49-F238E27FC236}">
                <a16:creationId xmlns:a16="http://schemas.microsoft.com/office/drawing/2014/main" id="{DA5A9D1A-27FC-4B9F-A9DC-FB4669B7CC3C}"/>
              </a:ext>
            </a:extLst>
          </p:cNvPr>
          <p:cNvSpPr txBox="1"/>
          <p:nvPr/>
        </p:nvSpPr>
        <p:spPr>
          <a:xfrm>
            <a:off x="6901562" y="4528477"/>
            <a:ext cx="1240955"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Conclusion</a:t>
            </a:r>
          </a:p>
        </p:txBody>
      </p:sp>
      <p:pic>
        <p:nvPicPr>
          <p:cNvPr id="143" name="Graphic 142" descr="Head with gears">
            <a:extLst>
              <a:ext uri="{FF2B5EF4-FFF2-40B4-BE49-F238E27FC236}">
                <a16:creationId xmlns:a16="http://schemas.microsoft.com/office/drawing/2014/main" id="{C39AC180-59C3-423F-A337-8FEAFA7B96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30263" y="1455761"/>
            <a:ext cx="723247" cy="723247"/>
          </a:xfrm>
          <a:prstGeom prst="rect">
            <a:avLst/>
          </a:prstGeom>
          <a:effectLst>
            <a:outerShdw blurRad="76200" dir="13500000" sy="23000" kx="1200000" algn="br" rotWithShape="0">
              <a:prstClr val="black">
                <a:alpha val="20000"/>
              </a:prstClr>
            </a:outerShdw>
          </a:effectLst>
        </p:spPr>
      </p:pic>
      <p:pic>
        <p:nvPicPr>
          <p:cNvPr id="144" name="Graphic 143" descr="Laptop">
            <a:extLst>
              <a:ext uri="{FF2B5EF4-FFF2-40B4-BE49-F238E27FC236}">
                <a16:creationId xmlns:a16="http://schemas.microsoft.com/office/drawing/2014/main" id="{2C048EFD-49C7-491D-B124-A7B4F81684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8409" y="2347683"/>
            <a:ext cx="886578" cy="886578"/>
          </a:xfrm>
          <a:prstGeom prst="rect">
            <a:avLst/>
          </a:prstGeom>
          <a:effectLst>
            <a:outerShdw blurRad="76200" dir="13500000" sy="23000" kx="1200000" algn="br" rotWithShape="0">
              <a:prstClr val="black">
                <a:alpha val="20000"/>
              </a:prstClr>
            </a:outerShdw>
          </a:effectLst>
        </p:spPr>
      </p:pic>
      <p:pic>
        <p:nvPicPr>
          <p:cNvPr id="145" name="Graphic 144" descr="Target Audience">
            <a:extLst>
              <a:ext uri="{FF2B5EF4-FFF2-40B4-BE49-F238E27FC236}">
                <a16:creationId xmlns:a16="http://schemas.microsoft.com/office/drawing/2014/main" id="{8AF56716-5E3A-4E8D-BE6B-017B19CCB6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49915" y="1373196"/>
            <a:ext cx="914400" cy="914400"/>
          </a:xfrm>
          <a:prstGeom prst="rect">
            <a:avLst/>
          </a:prstGeom>
          <a:effectLst>
            <a:outerShdw blurRad="76200" dir="13500000" sy="23000" kx="1200000" algn="br" rotWithShape="0">
              <a:prstClr val="black">
                <a:alpha val="20000"/>
              </a:prstClr>
            </a:outerShdw>
          </a:effectLst>
        </p:spPr>
      </p:pic>
      <p:pic>
        <p:nvPicPr>
          <p:cNvPr id="146" name="Graphic 145" descr="Diploma roll">
            <a:extLst>
              <a:ext uri="{FF2B5EF4-FFF2-40B4-BE49-F238E27FC236}">
                <a16:creationId xmlns:a16="http://schemas.microsoft.com/office/drawing/2014/main" id="{DF2B0BD5-7AC6-41BF-AA06-D2C0A3BB59F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50783" y="2333772"/>
            <a:ext cx="914400" cy="914400"/>
          </a:xfrm>
          <a:prstGeom prst="rect">
            <a:avLst/>
          </a:prstGeom>
          <a:effectLst>
            <a:outerShdw blurRad="76200" dir="13500000" sy="23000" kx="1200000" algn="br" rotWithShape="0">
              <a:prstClr val="black">
                <a:alpha val="20000"/>
              </a:prstClr>
            </a:outerShdw>
          </a:effectLst>
        </p:spPr>
      </p:pic>
      <p:pic>
        <p:nvPicPr>
          <p:cNvPr id="149" name="Picture 2" descr="Amrita Vishwa Vidyapeetham - Wikipedia">
            <a:extLst>
              <a:ext uri="{FF2B5EF4-FFF2-40B4-BE49-F238E27FC236}">
                <a16:creationId xmlns:a16="http://schemas.microsoft.com/office/drawing/2014/main" id="{E0ED24A6-BF98-4C4C-BA77-7FDFD60F55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Workflow">
            <a:extLst>
              <a:ext uri="{FF2B5EF4-FFF2-40B4-BE49-F238E27FC236}">
                <a16:creationId xmlns:a16="http://schemas.microsoft.com/office/drawing/2014/main" id="{79EA5102-536B-4F71-A191-7253B8A6DA7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46000" y="1322741"/>
            <a:ext cx="706042" cy="706042"/>
          </a:xfrm>
          <a:prstGeom prst="rect">
            <a:avLst/>
          </a:prstGeom>
          <a:effectLst>
            <a:outerShdw blurRad="76200" dist="12700" dir="8100000" sy="-23000" kx="800400" algn="br" rotWithShape="0">
              <a:prstClr val="black">
                <a:alpha val="20000"/>
              </a:prstClr>
            </a:outerShdw>
          </a:effectLst>
        </p:spPr>
      </p:pic>
      <p:pic>
        <p:nvPicPr>
          <p:cNvPr id="52" name="Graphic 51" descr="Venn diagram">
            <a:extLst>
              <a:ext uri="{FF2B5EF4-FFF2-40B4-BE49-F238E27FC236}">
                <a16:creationId xmlns:a16="http://schemas.microsoft.com/office/drawing/2014/main" id="{7C09EADC-F102-460D-B80B-E4B9481D97C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92863" y="2406420"/>
            <a:ext cx="767901" cy="767901"/>
          </a:xfrm>
          <a:prstGeom prst="rect">
            <a:avLst/>
          </a:prstGeom>
          <a:effectLst>
            <a:outerShdw blurRad="76200" dir="13500000" sy="23000" kx="1200000" algn="br" rotWithShape="0">
              <a:prstClr val="black">
                <a:alpha val="20000"/>
              </a:prstClr>
            </a:outerShdw>
          </a:effectLst>
        </p:spPr>
      </p:pic>
      <p:sp>
        <p:nvSpPr>
          <p:cNvPr id="53" name="Slide Number Placeholder 52">
            <a:extLst>
              <a:ext uri="{FF2B5EF4-FFF2-40B4-BE49-F238E27FC236}">
                <a16:creationId xmlns:a16="http://schemas.microsoft.com/office/drawing/2014/main" id="{76E6AA32-2E27-4FF9-A635-EE7E30CCE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5796112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E8E49E88-1A83-4922-809D-087C98B26172}"/>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Output</a:t>
            </a:r>
            <a:endParaRPr sz="1600" dirty="0">
              <a:solidFill>
                <a:schemeClr val="tx1"/>
              </a:solidFill>
            </a:endParaRPr>
          </a:p>
        </p:txBody>
      </p:sp>
      <p:pic>
        <p:nvPicPr>
          <p:cNvPr id="10" name="Picture 2" descr="Amrita Vishwa Vidyapeetham - Wikipedia">
            <a:extLst>
              <a:ext uri="{FF2B5EF4-FFF2-40B4-BE49-F238E27FC236}">
                <a16:creationId xmlns:a16="http://schemas.microsoft.com/office/drawing/2014/main" id="{C8CFF4AB-9F12-4E53-87D4-57D1F1FE2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C7117FE3-6340-445A-A949-36C3078221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11" name="Graphic 10" descr="Target Audience">
            <a:extLst>
              <a:ext uri="{FF2B5EF4-FFF2-40B4-BE49-F238E27FC236}">
                <a16:creationId xmlns:a16="http://schemas.microsoft.com/office/drawing/2014/main" id="{2F8EE875-29F9-48CA-92F3-096BDA6616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671" y="9520"/>
            <a:ext cx="456956" cy="456956"/>
          </a:xfrm>
          <a:prstGeom prst="rect">
            <a:avLst/>
          </a:prstGeom>
          <a:effectLst>
            <a:outerShdw blurRad="76200" dir="13500000" sy="23000" kx="1200000" algn="br" rotWithShape="0">
              <a:prstClr val="black">
                <a:alpha val="20000"/>
              </a:prstClr>
            </a:outerShdw>
          </a:effectLst>
        </p:spPr>
      </p:pic>
      <p:sp>
        <p:nvSpPr>
          <p:cNvPr id="5" name="Rectangle 4">
            <a:extLst>
              <a:ext uri="{FF2B5EF4-FFF2-40B4-BE49-F238E27FC236}">
                <a16:creationId xmlns:a16="http://schemas.microsoft.com/office/drawing/2014/main" id="{6CE7E74E-1898-4D32-8043-9FA5E55DB44D}"/>
              </a:ext>
            </a:extLst>
          </p:cNvPr>
          <p:cNvSpPr/>
          <p:nvPr/>
        </p:nvSpPr>
        <p:spPr>
          <a:xfrm>
            <a:off x="786809" y="1112874"/>
            <a:ext cx="836428" cy="2126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a16="http://schemas.microsoft.com/office/drawing/2014/main" id="{91F71CED-EA02-4C2A-B310-F5E363BF2A01}"/>
              </a:ext>
            </a:extLst>
          </p:cNvPr>
          <p:cNvSpPr/>
          <p:nvPr/>
        </p:nvSpPr>
        <p:spPr>
          <a:xfrm>
            <a:off x="3689498" y="2424887"/>
            <a:ext cx="793897" cy="5019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E8C23A7-33C6-4F20-A41E-F64C04FA7927}"/>
              </a:ext>
            </a:extLst>
          </p:cNvPr>
          <p:cNvSpPr/>
          <p:nvPr/>
        </p:nvSpPr>
        <p:spPr>
          <a:xfrm>
            <a:off x="297712" y="744279"/>
            <a:ext cx="8371367" cy="4005572"/>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050" name="Picture 2">
            <a:extLst>
              <a:ext uri="{FF2B5EF4-FFF2-40B4-BE49-F238E27FC236}">
                <a16:creationId xmlns:a16="http://schemas.microsoft.com/office/drawing/2014/main" id="{1834C742-6E01-4EEA-A322-D9B8C96DDA5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510" t="5863" r="4963" b="4898"/>
          <a:stretch/>
        </p:blipFill>
        <p:spPr bwMode="auto">
          <a:xfrm>
            <a:off x="886048" y="1694121"/>
            <a:ext cx="1991832" cy="19634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A6599EE-B087-4E4B-BE66-BB7D89C5500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611" t="4642" r="3081" b="2930"/>
          <a:stretch/>
        </p:blipFill>
        <p:spPr bwMode="auto">
          <a:xfrm>
            <a:off x="5252485" y="1162493"/>
            <a:ext cx="3005468" cy="306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35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randombar(horizontal)">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latin typeface="Bookman Old Style" panose="02050604050505020204" pitchFamily="18" charset="0"/>
              </a:rPr>
              <a:t>Conclusion</a:t>
            </a:r>
            <a:endParaRPr dirty="0">
              <a:solidFill>
                <a:schemeClr val="tx1"/>
              </a:solidFill>
              <a:latin typeface="Bookman Old Style" panose="02050604050505020204" pitchFamily="18" charset="0"/>
            </a:endParaRPr>
          </a:p>
        </p:txBody>
      </p:sp>
      <p:pic>
        <p:nvPicPr>
          <p:cNvPr id="7" name="Graphic 6" descr="Diploma roll">
            <a:extLst>
              <a:ext uri="{FF2B5EF4-FFF2-40B4-BE49-F238E27FC236}">
                <a16:creationId xmlns:a16="http://schemas.microsoft.com/office/drawing/2014/main" id="{062985C0-A3E6-4690-8C8F-B9A21EE1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20239" y="1203400"/>
            <a:ext cx="914400" cy="914400"/>
          </a:xfrm>
          <a:prstGeom prst="rect">
            <a:avLst/>
          </a:prstGeom>
          <a:effectLst>
            <a:outerShdw blurRad="76200" dir="13500000" sy="23000" kx="1200000" algn="br" rotWithShape="0">
              <a:prstClr val="black">
                <a:alpha val="20000"/>
              </a:prstClr>
            </a:outerShdw>
          </a:effectLst>
        </p:spPr>
      </p:pic>
      <p:pic>
        <p:nvPicPr>
          <p:cNvPr id="9" name="Picture 2" descr="Amrita Vishwa Vidyapeetham - Wikipedia">
            <a:extLst>
              <a:ext uri="{FF2B5EF4-FFF2-40B4-BE49-F238E27FC236}">
                <a16:creationId xmlns:a16="http://schemas.microsoft.com/office/drawing/2014/main" id="{5A42FCB2-024F-4EAD-81A7-5A9985BE0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FFF82F6-283A-4679-8329-E4DD41D6C5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Box 2">
            <a:extLst>
              <a:ext uri="{FF2B5EF4-FFF2-40B4-BE49-F238E27FC236}">
                <a16:creationId xmlns:a16="http://schemas.microsoft.com/office/drawing/2014/main" id="{7EBBD821-C82C-4355-BFFE-AC13BBA411BE}"/>
              </a:ext>
            </a:extLst>
          </p:cNvPr>
          <p:cNvSpPr txBox="1"/>
          <p:nvPr/>
        </p:nvSpPr>
        <p:spPr>
          <a:xfrm>
            <a:off x="4727944" y="867557"/>
            <a:ext cx="4416056" cy="3539430"/>
          </a:xfrm>
          <a:prstGeom prst="rect">
            <a:avLst/>
          </a:prstGeom>
          <a:noFill/>
        </p:spPr>
        <p:txBody>
          <a:bodyPr wrap="square" rtlCol="0">
            <a:spAutoFit/>
          </a:bodyPr>
          <a:lstStyle/>
          <a:p>
            <a:pPr marL="146050" indent="0" algn="r">
              <a:buNone/>
            </a:pPr>
            <a:endParaRPr lang="en-US" sz="1600" dirty="0">
              <a:solidFill>
                <a:srgbClr val="1A9988"/>
              </a:solidFill>
              <a:latin typeface="Raleway" panose="020B0604020202020204" charset="0"/>
            </a:endParaRPr>
          </a:p>
          <a:p>
            <a:pPr marL="146050" indent="0">
              <a:buNone/>
            </a:pPr>
            <a:r>
              <a:rPr lang="en-US" sz="1600" b="1" dirty="0">
                <a:solidFill>
                  <a:schemeClr val="tx1"/>
                </a:solidFill>
                <a:latin typeface="Raleway" panose="020B0604020202020204" charset="0"/>
              </a:rPr>
              <a:t>To the best of our knowledge, we have explained about the string reconstruction approach for the genome assembly using Hamiltonian Path and have successfully implemented it.</a:t>
            </a:r>
          </a:p>
          <a:p>
            <a:pPr marL="146050" indent="0">
              <a:buNone/>
            </a:pPr>
            <a:endParaRPr lang="en-US" sz="1600" b="1" dirty="0">
              <a:solidFill>
                <a:schemeClr val="tx1"/>
              </a:solidFill>
              <a:latin typeface="Raleway" panose="020B0604020202020204" charset="0"/>
            </a:endParaRPr>
          </a:p>
          <a:p>
            <a:pPr marL="146050" indent="0">
              <a:buNone/>
            </a:pPr>
            <a:endParaRPr lang="en-US" sz="1600" b="1" dirty="0">
              <a:solidFill>
                <a:schemeClr val="tx1"/>
              </a:solidFill>
              <a:latin typeface="Raleway" panose="020B0604020202020204" charset="0"/>
            </a:endParaRPr>
          </a:p>
          <a:p>
            <a:pPr marL="146050" indent="0">
              <a:buNone/>
            </a:pPr>
            <a:r>
              <a:rPr lang="en-US" sz="1600" b="1" dirty="0">
                <a:solidFill>
                  <a:schemeClr val="tx1"/>
                </a:solidFill>
                <a:latin typeface="Raleway" panose="020B0604020202020204" charset="0"/>
              </a:rPr>
              <a:t>Finally, we conclude by saying that we as a team understood the </a:t>
            </a:r>
            <a:r>
              <a:rPr lang="en-US" sz="1600" b="1" dirty="0">
                <a:solidFill>
                  <a:schemeClr val="tx1"/>
                </a:solidFill>
                <a:latin typeface="Raleway" panose="020B0604020202020204" charset="0"/>
                <a:ea typeface="Calibri" panose="020F0502020204030204" pitchFamily="34" charset="0"/>
              </a:rPr>
              <a:t>importance of genome and the assembling a genome through string reconstruction and the various algorithms related to it</a:t>
            </a:r>
            <a:r>
              <a:rPr lang="en-US" sz="1600" b="1" dirty="0">
                <a:solidFill>
                  <a:schemeClr val="tx1"/>
                </a:solidFill>
                <a:latin typeface="Raleway" panose="020B0604020202020204" charset="0"/>
              </a:rPr>
              <a:t> </a:t>
            </a:r>
          </a:p>
          <a:p>
            <a:pPr marL="146050" indent="0">
              <a:buNone/>
            </a:pPr>
            <a:endParaRPr lang="en-US" sz="1600" b="1" dirty="0">
              <a:solidFill>
                <a:schemeClr val="tx1"/>
              </a:solidFill>
              <a:latin typeface="Raleway" panose="020B06040202020202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down)">
                                      <p:cBhvr>
                                        <p:cTn id="7" dur="580">
                                          <p:stCondLst>
                                            <p:cond delay="0"/>
                                          </p:stCondLst>
                                        </p:cTn>
                                        <p:tgtEl>
                                          <p:spTgt spid="126"/>
                                        </p:tgtEl>
                                      </p:cBhvr>
                                    </p:animEffect>
                                    <p:anim calcmode="lin" valueType="num">
                                      <p:cBhvr>
                                        <p:cTn id="8" dur="1822" tmFilter="0,0; 0.14,0.36; 0.43,0.73; 0.71,0.91; 1.0,1.0">
                                          <p:stCondLst>
                                            <p:cond delay="0"/>
                                          </p:stCondLst>
                                        </p:cTn>
                                        <p:tgtEl>
                                          <p:spTgt spid="1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26"/>
                                        </p:tgtEl>
                                      </p:cBhvr>
                                      <p:to x="100000" y="60000"/>
                                    </p:animScale>
                                    <p:animScale>
                                      <p:cBhvr>
                                        <p:cTn id="14" dur="166" decel="50000">
                                          <p:stCondLst>
                                            <p:cond delay="676"/>
                                          </p:stCondLst>
                                        </p:cTn>
                                        <p:tgtEl>
                                          <p:spTgt spid="126"/>
                                        </p:tgtEl>
                                      </p:cBhvr>
                                      <p:to x="100000" y="100000"/>
                                    </p:animScale>
                                    <p:animScale>
                                      <p:cBhvr>
                                        <p:cTn id="15" dur="26">
                                          <p:stCondLst>
                                            <p:cond delay="1312"/>
                                          </p:stCondLst>
                                        </p:cTn>
                                        <p:tgtEl>
                                          <p:spTgt spid="126"/>
                                        </p:tgtEl>
                                      </p:cBhvr>
                                      <p:to x="100000" y="80000"/>
                                    </p:animScale>
                                    <p:animScale>
                                      <p:cBhvr>
                                        <p:cTn id="16" dur="166" decel="50000">
                                          <p:stCondLst>
                                            <p:cond delay="1338"/>
                                          </p:stCondLst>
                                        </p:cTn>
                                        <p:tgtEl>
                                          <p:spTgt spid="126"/>
                                        </p:tgtEl>
                                      </p:cBhvr>
                                      <p:to x="100000" y="100000"/>
                                    </p:animScale>
                                    <p:animScale>
                                      <p:cBhvr>
                                        <p:cTn id="17" dur="26">
                                          <p:stCondLst>
                                            <p:cond delay="1642"/>
                                          </p:stCondLst>
                                        </p:cTn>
                                        <p:tgtEl>
                                          <p:spTgt spid="126"/>
                                        </p:tgtEl>
                                      </p:cBhvr>
                                      <p:to x="100000" y="90000"/>
                                    </p:animScale>
                                    <p:animScale>
                                      <p:cBhvr>
                                        <p:cTn id="18" dur="166" decel="50000">
                                          <p:stCondLst>
                                            <p:cond delay="1668"/>
                                          </p:stCondLst>
                                        </p:cTn>
                                        <p:tgtEl>
                                          <p:spTgt spid="126"/>
                                        </p:tgtEl>
                                      </p:cBhvr>
                                      <p:to x="100000" y="100000"/>
                                    </p:animScale>
                                    <p:animScale>
                                      <p:cBhvr>
                                        <p:cTn id="19" dur="26">
                                          <p:stCondLst>
                                            <p:cond delay="1808"/>
                                          </p:stCondLst>
                                        </p:cTn>
                                        <p:tgtEl>
                                          <p:spTgt spid="126"/>
                                        </p:tgtEl>
                                      </p:cBhvr>
                                      <p:to x="100000" y="95000"/>
                                    </p:animScale>
                                    <p:animScale>
                                      <p:cBhvr>
                                        <p:cTn id="20" dur="166" decel="50000">
                                          <p:stCondLst>
                                            <p:cond delay="1834"/>
                                          </p:stCondLst>
                                        </p:cTn>
                                        <p:tgtEl>
                                          <p:spTgt spid="126"/>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80">
                                          <p:stCondLst>
                                            <p:cond delay="0"/>
                                          </p:stCondLst>
                                        </p:cTn>
                                        <p:tgtEl>
                                          <p:spTgt spid="3"/>
                                        </p:tgtEl>
                                      </p:cBhvr>
                                    </p:animEffect>
                                    <p:anim calcmode="lin" valueType="num">
                                      <p:cBhvr>
                                        <p:cTn id="4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gtEl>
                                      </p:cBhvr>
                                      <p:to x="100000" y="60000"/>
                                    </p:animScale>
                                    <p:animScale>
                                      <p:cBhvr>
                                        <p:cTn id="46" dur="166" decel="50000">
                                          <p:stCondLst>
                                            <p:cond delay="676"/>
                                          </p:stCondLst>
                                        </p:cTn>
                                        <p:tgtEl>
                                          <p:spTgt spid="3"/>
                                        </p:tgtEl>
                                      </p:cBhvr>
                                      <p:to x="100000" y="100000"/>
                                    </p:animScale>
                                    <p:animScale>
                                      <p:cBhvr>
                                        <p:cTn id="47" dur="26">
                                          <p:stCondLst>
                                            <p:cond delay="1312"/>
                                          </p:stCondLst>
                                        </p:cTn>
                                        <p:tgtEl>
                                          <p:spTgt spid="3"/>
                                        </p:tgtEl>
                                      </p:cBhvr>
                                      <p:to x="100000" y="80000"/>
                                    </p:animScale>
                                    <p:animScale>
                                      <p:cBhvr>
                                        <p:cTn id="48" dur="166" decel="50000">
                                          <p:stCondLst>
                                            <p:cond delay="1338"/>
                                          </p:stCondLst>
                                        </p:cTn>
                                        <p:tgtEl>
                                          <p:spTgt spid="3"/>
                                        </p:tgtEl>
                                      </p:cBhvr>
                                      <p:to x="100000" y="100000"/>
                                    </p:animScale>
                                    <p:animScale>
                                      <p:cBhvr>
                                        <p:cTn id="49" dur="26">
                                          <p:stCondLst>
                                            <p:cond delay="1642"/>
                                          </p:stCondLst>
                                        </p:cTn>
                                        <p:tgtEl>
                                          <p:spTgt spid="3"/>
                                        </p:tgtEl>
                                      </p:cBhvr>
                                      <p:to x="100000" y="90000"/>
                                    </p:animScale>
                                    <p:animScale>
                                      <p:cBhvr>
                                        <p:cTn id="50" dur="166" decel="50000">
                                          <p:stCondLst>
                                            <p:cond delay="1668"/>
                                          </p:stCondLst>
                                        </p:cTn>
                                        <p:tgtEl>
                                          <p:spTgt spid="3"/>
                                        </p:tgtEl>
                                      </p:cBhvr>
                                      <p:to x="100000" y="100000"/>
                                    </p:animScale>
                                    <p:animScale>
                                      <p:cBhvr>
                                        <p:cTn id="51" dur="26">
                                          <p:stCondLst>
                                            <p:cond delay="1808"/>
                                          </p:stCondLst>
                                        </p:cTn>
                                        <p:tgtEl>
                                          <p:spTgt spid="3"/>
                                        </p:tgtEl>
                                      </p:cBhvr>
                                      <p:to x="100000" y="95000"/>
                                    </p:animScale>
                                    <p:animScale>
                                      <p:cBhvr>
                                        <p:cTn id="52"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39" name="Google Shape;233;p20">
            <a:extLst>
              <a:ext uri="{FF2B5EF4-FFF2-40B4-BE49-F238E27FC236}">
                <a16:creationId xmlns:a16="http://schemas.microsoft.com/office/drawing/2014/main" id="{6B026425-0BA1-46F7-A570-F7E7A61161B7}"/>
              </a:ext>
            </a:extLst>
          </p:cNvPr>
          <p:cNvGrpSpPr/>
          <p:nvPr/>
        </p:nvGrpSpPr>
        <p:grpSpPr>
          <a:xfrm>
            <a:off x="4939534" y="2017046"/>
            <a:ext cx="3825543" cy="1397753"/>
            <a:chOff x="1000000" y="2393988"/>
            <a:chExt cx="4144235" cy="1704713"/>
          </a:xfrm>
        </p:grpSpPr>
        <p:sp>
          <p:nvSpPr>
            <p:cNvPr id="40" name="Google Shape;234;p20">
              <a:extLst>
                <a:ext uri="{FF2B5EF4-FFF2-40B4-BE49-F238E27FC236}">
                  <a16:creationId xmlns:a16="http://schemas.microsoft.com/office/drawing/2014/main" id="{5DEEF701-37B3-4B38-AA0E-CCCE848558A7}"/>
                </a:ext>
              </a:extLst>
            </p:cNvPr>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41" name="Google Shape;235;p20">
              <a:extLst>
                <a:ext uri="{FF2B5EF4-FFF2-40B4-BE49-F238E27FC236}">
                  <a16:creationId xmlns:a16="http://schemas.microsoft.com/office/drawing/2014/main" id="{2C0BE801-6836-4D6A-82F5-C479B2C0A4B8}"/>
                </a:ext>
              </a:extLst>
            </p:cNvPr>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6;p20">
              <a:extLst>
                <a:ext uri="{FF2B5EF4-FFF2-40B4-BE49-F238E27FC236}">
                  <a16:creationId xmlns:a16="http://schemas.microsoft.com/office/drawing/2014/main" id="{99157DEE-E2DF-47DB-A087-EC80FABDFF53}"/>
                </a:ext>
              </a:extLst>
            </p:cNvPr>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7;p20">
              <a:extLst>
                <a:ext uri="{FF2B5EF4-FFF2-40B4-BE49-F238E27FC236}">
                  <a16:creationId xmlns:a16="http://schemas.microsoft.com/office/drawing/2014/main" id="{27E39FB1-F390-496C-B0FF-A55B947225A1}"/>
                </a:ext>
              </a:extLst>
            </p:cNvPr>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8;p20">
              <a:extLst>
                <a:ext uri="{FF2B5EF4-FFF2-40B4-BE49-F238E27FC236}">
                  <a16:creationId xmlns:a16="http://schemas.microsoft.com/office/drawing/2014/main" id="{57C02EBD-4479-4E3A-AAB2-0BA0254EF4A9}"/>
                </a:ext>
              </a:extLst>
            </p:cNvPr>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9;p20">
              <a:extLst>
                <a:ext uri="{FF2B5EF4-FFF2-40B4-BE49-F238E27FC236}">
                  <a16:creationId xmlns:a16="http://schemas.microsoft.com/office/drawing/2014/main" id="{8B8F2AF0-B864-4E3D-8B89-2A3693EBCFE0}"/>
                </a:ext>
              </a:extLst>
            </p:cNvPr>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0;p20">
              <a:extLst>
                <a:ext uri="{FF2B5EF4-FFF2-40B4-BE49-F238E27FC236}">
                  <a16:creationId xmlns:a16="http://schemas.microsoft.com/office/drawing/2014/main" id="{C0BB7B79-E412-4CDE-8446-3B97967B943B}"/>
                </a:ext>
              </a:extLst>
            </p:cNvPr>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1;p20">
              <a:extLst>
                <a:ext uri="{FF2B5EF4-FFF2-40B4-BE49-F238E27FC236}">
                  <a16:creationId xmlns:a16="http://schemas.microsoft.com/office/drawing/2014/main" id="{7F476D3C-FA27-4479-8C5D-911DDCC9F365}"/>
                </a:ext>
              </a:extLst>
            </p:cNvPr>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2;p20">
              <a:extLst>
                <a:ext uri="{FF2B5EF4-FFF2-40B4-BE49-F238E27FC236}">
                  <a16:creationId xmlns:a16="http://schemas.microsoft.com/office/drawing/2014/main" id="{3D847CE0-C525-4C4F-9618-63BB668B756A}"/>
                </a:ext>
              </a:extLst>
            </p:cNvPr>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Rectangle 49">
            <a:extLst>
              <a:ext uri="{FF2B5EF4-FFF2-40B4-BE49-F238E27FC236}">
                <a16:creationId xmlns:a16="http://schemas.microsoft.com/office/drawing/2014/main" id="{564414B1-422A-467F-9ABE-0734C41A2124}"/>
              </a:ext>
            </a:extLst>
          </p:cNvPr>
          <p:cNvSpPr/>
          <p:nvPr/>
        </p:nvSpPr>
        <p:spPr>
          <a:xfrm>
            <a:off x="2123252" y="4579056"/>
            <a:ext cx="4897495" cy="369332"/>
          </a:xfrm>
          <a:prstGeom prst="rect">
            <a:avLst/>
          </a:prstGeom>
        </p:spPr>
        <p:txBody>
          <a:bodyPr wrap="none">
            <a:spAutoFit/>
          </a:bodyPr>
          <a:lstStyle/>
          <a:p>
            <a:r>
              <a:rPr lang="en-IN" sz="1800" b="1" dirty="0">
                <a:solidFill>
                  <a:srgbClr val="EB5600"/>
                </a:solidFill>
              </a:rPr>
              <a:t>☺☺☺☺☺☺☺☺☺☺☺☺☺☺☺☺☺☺☺☺</a:t>
            </a:r>
          </a:p>
        </p:txBody>
      </p:sp>
      <p:pic>
        <p:nvPicPr>
          <p:cNvPr id="51" name="Picture 2" descr="Amrita Vishwa Vidyapeetham - Wikipedia">
            <a:extLst>
              <a:ext uri="{FF2B5EF4-FFF2-40B4-BE49-F238E27FC236}">
                <a16:creationId xmlns:a16="http://schemas.microsoft.com/office/drawing/2014/main" id="{E61BD944-245A-42AA-8076-C69C0B4FF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41E7A7DF-DB1F-4683-98A9-3B76D9C6E32D}"/>
              </a:ext>
            </a:extLst>
          </p:cNvPr>
          <p:cNvSpPr/>
          <p:nvPr/>
        </p:nvSpPr>
        <p:spPr>
          <a:xfrm>
            <a:off x="2123252" y="122972"/>
            <a:ext cx="4897495" cy="369332"/>
          </a:xfrm>
          <a:prstGeom prst="rect">
            <a:avLst/>
          </a:prstGeom>
        </p:spPr>
        <p:txBody>
          <a:bodyPr wrap="none">
            <a:spAutoFit/>
          </a:bodyPr>
          <a:lstStyle/>
          <a:p>
            <a:r>
              <a:rPr lang="en-IN" sz="1800" b="1" dirty="0">
                <a:solidFill>
                  <a:srgbClr val="EB5600"/>
                </a:solidFill>
              </a:rPr>
              <a:t>☺☺☺☺☺☺☺☺☺☺☺☺☺☺☺☺☺☺☺☺</a:t>
            </a:r>
          </a:p>
        </p:txBody>
      </p:sp>
      <p:sp>
        <p:nvSpPr>
          <p:cNvPr id="53" name="Slide Number Placeholder 1">
            <a:extLst>
              <a:ext uri="{FF2B5EF4-FFF2-40B4-BE49-F238E27FC236}">
                <a16:creationId xmlns:a16="http://schemas.microsoft.com/office/drawing/2014/main" id="{109FBFFB-8295-4CDA-A4C6-376D82D7B30A}"/>
              </a:ext>
            </a:extLst>
          </p:cNvPr>
          <p:cNvSpPr>
            <a:spLocks noGrp="1"/>
          </p:cNvSpPr>
          <p:nvPr>
            <p:ph type="sldNum" idx="12"/>
          </p:nvPr>
        </p:nvSpPr>
        <p:spPr>
          <a:xfrm>
            <a:off x="8536302" y="4749851"/>
            <a:ext cx="548700" cy="393600"/>
          </a:xfrm>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4" name="Rectangle 53">
            <a:extLst>
              <a:ext uri="{FF2B5EF4-FFF2-40B4-BE49-F238E27FC236}">
                <a16:creationId xmlns:a16="http://schemas.microsoft.com/office/drawing/2014/main" id="{5EBF9EC2-CCD7-4A09-AC8D-76E78AE45F71}"/>
              </a:ext>
            </a:extLst>
          </p:cNvPr>
          <p:cNvSpPr/>
          <p:nvPr/>
        </p:nvSpPr>
        <p:spPr>
          <a:xfrm>
            <a:off x="2503685" y="1954209"/>
            <a:ext cx="4149099" cy="1107996"/>
          </a:xfrm>
          <a:prstGeom prst="rect">
            <a:avLst/>
          </a:prstGeom>
        </p:spPr>
        <p:txBody>
          <a:bodyPr wrap="square">
            <a:spAutoFit/>
          </a:bodyPr>
          <a:lstStyle/>
          <a:p>
            <a:pPr algn="ctr"/>
            <a:r>
              <a:rPr lang="en-IN" sz="6600" b="1" dirty="0">
                <a:solidFill>
                  <a:srgbClr val="1A9988"/>
                </a:solidFill>
                <a:latin typeface="Bacalisties" panose="02000600000000000000" pitchFamily="2" charset="0"/>
              </a:rPr>
              <a:t>Thank You</a:t>
            </a:r>
          </a:p>
        </p:txBody>
      </p:sp>
      <p:pic>
        <p:nvPicPr>
          <p:cNvPr id="55" name="Picture 54">
            <a:extLst>
              <a:ext uri="{FF2B5EF4-FFF2-40B4-BE49-F238E27FC236}">
                <a16:creationId xmlns:a16="http://schemas.microsoft.com/office/drawing/2014/main" id="{7C7ACACE-A95E-44C6-9548-1986D176137E}"/>
              </a:ext>
            </a:extLst>
          </p:cNvPr>
          <p:cNvPicPr>
            <a:picLocks noChangeAspect="1"/>
          </p:cNvPicPr>
          <p:nvPr/>
        </p:nvPicPr>
        <p:blipFill>
          <a:blip r:embed="rId4"/>
          <a:stretch>
            <a:fillRect/>
          </a:stretch>
        </p:blipFill>
        <p:spPr>
          <a:xfrm>
            <a:off x="3116674" y="3345432"/>
            <a:ext cx="2910649" cy="11297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2920297" cy="834417"/>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Introduction </a:t>
            </a:r>
            <a:endParaRPr dirty="0"/>
          </a:p>
        </p:txBody>
      </p:sp>
      <p:pic>
        <p:nvPicPr>
          <p:cNvPr id="3" name="Graphic 2" descr="Handshake">
            <a:extLst>
              <a:ext uri="{FF2B5EF4-FFF2-40B4-BE49-F238E27FC236}">
                <a16:creationId xmlns:a16="http://schemas.microsoft.com/office/drawing/2014/main" id="{F47CA2B1-33A2-4168-BBB3-A899AD178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9747" y="1395950"/>
            <a:ext cx="685800" cy="685800"/>
          </a:xfrm>
          <a:prstGeom prst="rect">
            <a:avLst/>
          </a:prstGeom>
          <a:effectLst>
            <a:outerShdw blurRad="76200" dist="88900" dir="13500000" sy="23000" kx="1200000" algn="br" rotWithShape="0">
              <a:prstClr val="black">
                <a:alpha val="20000"/>
              </a:prstClr>
            </a:outerShdw>
          </a:effectLst>
        </p:spPr>
      </p:pic>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5"/>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817D2D97-3001-4590-921A-CE1CBBB033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303079"/>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5" y="1303762"/>
            <a:ext cx="6700947" cy="1077218"/>
          </a:xfrm>
          <a:prstGeom prst="rect">
            <a:avLst/>
          </a:prstGeom>
          <a:noFill/>
        </p:spPr>
        <p:txBody>
          <a:bodyPr wrap="square" rtlCol="0">
            <a:spAutoFit/>
          </a:bodyPr>
          <a:lstStyle/>
          <a:p>
            <a:r>
              <a:rPr lang="en-US" sz="1600" b="1" dirty="0">
                <a:solidFill>
                  <a:srgbClr val="1A9988"/>
                </a:solidFill>
                <a:latin typeface="Raleway" panose="020B0604020202020204" charset="0"/>
              </a:rPr>
              <a:t>Image Segmentation  is the process of dividing an image into different regions based on the characteristics of pixels to identify objects or boundaries to simplify an image and more efficiently analyze it</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2681122"/>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3" y="2685327"/>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Segmentation is an important stage of the image recognition system, because it extracts the objects of our interest</a:t>
            </a:r>
            <a:endParaRPr lang="en-IN" sz="1600" b="1" dirty="0">
              <a:solidFill>
                <a:srgbClr val="1A9988"/>
              </a:solidFill>
              <a:latin typeface="Raleway" panose="020B0604020202020204" charset="0"/>
            </a:endParaRP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3837863"/>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4DEDF2B-215B-4B1C-B17D-A159EC566E29}"/>
              </a:ext>
            </a:extLst>
          </p:cNvPr>
          <p:cNvSpPr txBox="1"/>
          <p:nvPr/>
        </p:nvSpPr>
        <p:spPr>
          <a:xfrm>
            <a:off x="2108003" y="3837863"/>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In our project we are going to discuss and implement image segmentation using spectral clustering method</a:t>
            </a:r>
            <a:endParaRPr lang="en-IN" sz="18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B4BB4B74-A57F-464E-A4A5-A6B387AD09D3}"/>
              </a:ext>
            </a:extLst>
          </p:cNvPr>
          <p:cNvSpPr txBox="1">
            <a:spLocks noGrp="1"/>
          </p:cNvSpPr>
          <p:nvPr>
            <p:ph type="title"/>
          </p:nvPr>
        </p:nvSpPr>
        <p:spPr>
          <a:xfrm>
            <a:off x="92487" y="0"/>
            <a:ext cx="1556573" cy="416836"/>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Introduction </a:t>
            </a:r>
            <a:endParaRPr sz="1600" dirty="0">
              <a:solidFill>
                <a:srgbClr val="1A9988"/>
              </a:solidFill>
            </a:endParaRPr>
          </a:p>
        </p:txBody>
      </p:sp>
      <p:pic>
        <p:nvPicPr>
          <p:cNvPr id="9" name="Graphic 8" descr="Handshake">
            <a:extLst>
              <a:ext uri="{FF2B5EF4-FFF2-40B4-BE49-F238E27FC236}">
                <a16:creationId xmlns:a16="http://schemas.microsoft.com/office/drawing/2014/main" id="{D6D02AF9-0138-48A3-B8D5-95759B4370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6100" y="-45205"/>
            <a:ext cx="507246" cy="507246"/>
          </a:xfrm>
          <a:prstGeom prst="rect">
            <a:avLst/>
          </a:prstGeom>
          <a:effectLst>
            <a:outerShdw blurRad="76200" dist="889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522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303079"/>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5" y="1303762"/>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Clustering is one of the most widely used unsupervised techniques for exploratory data analysis. </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4020824"/>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1993346" y="4020824"/>
            <a:ext cx="6700947" cy="830997"/>
          </a:xfrm>
          <a:prstGeom prst="rect">
            <a:avLst/>
          </a:prstGeom>
          <a:noFill/>
        </p:spPr>
        <p:txBody>
          <a:bodyPr wrap="square" rtlCol="0">
            <a:spAutoFit/>
          </a:bodyPr>
          <a:lstStyle/>
          <a:p>
            <a:r>
              <a:rPr lang="en-US" sz="1600" b="1" dirty="0">
                <a:solidFill>
                  <a:srgbClr val="1A9988"/>
                </a:solidFill>
                <a:latin typeface="Raleway" panose="020B0604020202020204" charset="0"/>
              </a:rPr>
              <a:t>It is up to the algorithm to find patterns in the data and group it for us and, depending on the algorithm used, we may end up with different clusters.</a:t>
            </a:r>
            <a:endParaRPr lang="en-IN" sz="16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B4BB4B74-A57F-464E-A4A5-A6B387AD09D3}"/>
              </a:ext>
            </a:extLst>
          </p:cNvPr>
          <p:cNvSpPr txBox="1">
            <a:spLocks noGrp="1"/>
          </p:cNvSpPr>
          <p:nvPr>
            <p:ph type="title"/>
          </p:nvPr>
        </p:nvSpPr>
        <p:spPr>
          <a:xfrm>
            <a:off x="92487" y="0"/>
            <a:ext cx="1556573" cy="416836"/>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Introduction </a:t>
            </a:r>
            <a:endParaRPr sz="1600" dirty="0">
              <a:solidFill>
                <a:srgbClr val="1A9988"/>
              </a:solidFill>
            </a:endParaRPr>
          </a:p>
        </p:txBody>
      </p:sp>
      <p:pic>
        <p:nvPicPr>
          <p:cNvPr id="9" name="Graphic 8" descr="Handshake">
            <a:extLst>
              <a:ext uri="{FF2B5EF4-FFF2-40B4-BE49-F238E27FC236}">
                <a16:creationId xmlns:a16="http://schemas.microsoft.com/office/drawing/2014/main" id="{D6D02AF9-0138-48A3-B8D5-95759B4370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6100" y="-45205"/>
            <a:ext cx="507246" cy="507246"/>
          </a:xfrm>
          <a:prstGeom prst="rect">
            <a:avLst/>
          </a:prstGeom>
          <a:effectLst>
            <a:outerShdw blurRad="76200" dist="889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12" name="Picture 6" descr="Finger PNG, Finger Transparent Background - FreeIconsPNG">
            <a:extLst>
              <a:ext uri="{FF2B5EF4-FFF2-40B4-BE49-F238E27FC236}">
                <a16:creationId xmlns:a16="http://schemas.microsoft.com/office/drawing/2014/main" id="{BD682DF4-877C-4111-AC01-7584BA166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2541402"/>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A05A3A1-8506-45E6-8F72-C883ED7F105D}"/>
              </a:ext>
            </a:extLst>
          </p:cNvPr>
          <p:cNvSpPr txBox="1"/>
          <p:nvPr/>
        </p:nvSpPr>
        <p:spPr>
          <a:xfrm>
            <a:off x="2108005" y="2542085"/>
            <a:ext cx="6700947" cy="830997"/>
          </a:xfrm>
          <a:prstGeom prst="rect">
            <a:avLst/>
          </a:prstGeom>
          <a:noFill/>
        </p:spPr>
        <p:txBody>
          <a:bodyPr wrap="square" rtlCol="0">
            <a:spAutoFit/>
          </a:bodyPr>
          <a:lstStyle/>
          <a:p>
            <a:r>
              <a:rPr lang="en-US" sz="1600" b="1" dirty="0">
                <a:solidFill>
                  <a:srgbClr val="1A9988"/>
                </a:solidFill>
                <a:latin typeface="Raleway" panose="020B0604020202020204" charset="0"/>
              </a:rPr>
              <a:t>Its goal is to divide the data points into several groups such that points in the same group are similar and points in different groups are dissimilar to each other.</a:t>
            </a:r>
            <a:endParaRPr lang="en-IN" sz="1600" b="1" dirty="0">
              <a:solidFill>
                <a:srgbClr val="1A9988"/>
              </a:solidFill>
              <a:latin typeface="Raleway" panose="020B0604020202020204" charset="0"/>
            </a:endParaRPr>
          </a:p>
        </p:txBody>
      </p:sp>
    </p:spTree>
    <p:extLst>
      <p:ext uri="{BB962C8B-B14F-4D97-AF65-F5344CB8AC3E}">
        <p14:creationId xmlns:p14="http://schemas.microsoft.com/office/powerpoint/2010/main" val="118715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3;p17">
            <a:extLst>
              <a:ext uri="{FF2B5EF4-FFF2-40B4-BE49-F238E27FC236}">
                <a16:creationId xmlns:a16="http://schemas.microsoft.com/office/drawing/2014/main" id="{B4BB4B74-A57F-464E-A4A5-A6B387AD09D3}"/>
              </a:ext>
            </a:extLst>
          </p:cNvPr>
          <p:cNvSpPr txBox="1">
            <a:spLocks noGrp="1"/>
          </p:cNvSpPr>
          <p:nvPr>
            <p:ph type="title"/>
          </p:nvPr>
        </p:nvSpPr>
        <p:spPr>
          <a:xfrm>
            <a:off x="92487" y="0"/>
            <a:ext cx="1556573" cy="416836"/>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Introduction </a:t>
            </a:r>
            <a:endParaRPr sz="1600" dirty="0">
              <a:solidFill>
                <a:srgbClr val="1A9988"/>
              </a:solidFill>
            </a:endParaRPr>
          </a:p>
        </p:txBody>
      </p:sp>
      <p:pic>
        <p:nvPicPr>
          <p:cNvPr id="9" name="Graphic 8" descr="Handshake">
            <a:extLst>
              <a:ext uri="{FF2B5EF4-FFF2-40B4-BE49-F238E27FC236}">
                <a16:creationId xmlns:a16="http://schemas.microsoft.com/office/drawing/2014/main" id="{D6D02AF9-0138-48A3-B8D5-95759B4370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6100" y="-45205"/>
            <a:ext cx="507246" cy="507246"/>
          </a:xfrm>
          <a:prstGeom prst="rect">
            <a:avLst/>
          </a:prstGeom>
          <a:effectLst>
            <a:outerShdw blurRad="76200" dist="889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1026" name="Picture 2">
            <a:extLst>
              <a:ext uri="{FF2B5EF4-FFF2-40B4-BE49-F238E27FC236}">
                <a16:creationId xmlns:a16="http://schemas.microsoft.com/office/drawing/2014/main" id="{43D8E8FB-6EAF-48EC-A05F-5A56121C63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091" y="722903"/>
            <a:ext cx="3876675" cy="3952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DD74FD0-370A-4BBB-81CA-936DD1CA82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722903"/>
            <a:ext cx="385762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7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ppt_x"/>
                                          </p:val>
                                        </p:tav>
                                        <p:tav tm="100000">
                                          <p:val>
                                            <p:strVal val="#ppt_x"/>
                                          </p:val>
                                        </p:tav>
                                      </p:tavLst>
                                    </p:anim>
                                    <p:anim calcmode="lin" valueType="num">
                                      <p:cBhvr additive="base">
                                        <p:cTn id="1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49" y="1322450"/>
            <a:ext cx="5280461"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Spectral Clustering</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Workflow">
            <a:extLst>
              <a:ext uri="{FF2B5EF4-FFF2-40B4-BE49-F238E27FC236}">
                <a16:creationId xmlns:a16="http://schemas.microsoft.com/office/drawing/2014/main" id="{03278CA5-3772-45E3-B525-7C0075E17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03868" y="1322450"/>
            <a:ext cx="706042" cy="706042"/>
          </a:xfrm>
          <a:prstGeom prst="rect">
            <a:avLst/>
          </a:prstGeom>
          <a:effectLst>
            <a:outerShdw blurRad="76200" dist="12700" dir="8100000" sy="-23000" kx="800400" algn="br" rotWithShape="0">
              <a:prstClr val="black">
                <a:alpha val="20000"/>
              </a:prstClr>
            </a:outerShdw>
          </a:effectLst>
        </p:spPr>
      </p:pic>
      <p:sp>
        <p:nvSpPr>
          <p:cNvPr id="4" name="Slide Number Placeholder 3">
            <a:extLst>
              <a:ext uri="{FF2B5EF4-FFF2-40B4-BE49-F238E27FC236}">
                <a16:creationId xmlns:a16="http://schemas.microsoft.com/office/drawing/2014/main" id="{E4CEFE48-D503-4E52-AE56-011390925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6157368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1262721"/>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4" y="1262721"/>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Spectral clustering is a popular unsupervised machine learning algorithm which often outperforms other approaches. </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01" y="2343403"/>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3" y="2343403"/>
            <a:ext cx="6700947" cy="830997"/>
          </a:xfrm>
          <a:prstGeom prst="rect">
            <a:avLst/>
          </a:prstGeom>
          <a:noFill/>
        </p:spPr>
        <p:txBody>
          <a:bodyPr wrap="square" rtlCol="0">
            <a:spAutoFit/>
          </a:bodyPr>
          <a:lstStyle/>
          <a:p>
            <a:r>
              <a:rPr lang="en-US" sz="1600" b="1" dirty="0">
                <a:solidFill>
                  <a:srgbClr val="1A9988"/>
                </a:solidFill>
                <a:latin typeface="Raleway" panose="020B0604020202020204" charset="0"/>
              </a:rPr>
              <a:t>Spectral clustering is a technique with roots in graph theory, where the approach is used to identify communities of nodes in a graph based on the edges connecting them</a:t>
            </a:r>
            <a:endParaRPr lang="en-IN" sz="1600" b="1" dirty="0">
              <a:solidFill>
                <a:srgbClr val="1A9988"/>
              </a:solidFill>
              <a:latin typeface="Raleway" panose="020B0604020202020204" charset="0"/>
            </a:endParaRP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829" y="3590954"/>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4DEDF2B-215B-4B1C-B17D-A159EC566E29}"/>
              </a:ext>
            </a:extLst>
          </p:cNvPr>
          <p:cNvSpPr txBox="1"/>
          <p:nvPr/>
        </p:nvSpPr>
        <p:spPr>
          <a:xfrm>
            <a:off x="2108003" y="3623212"/>
            <a:ext cx="6700947" cy="1077218"/>
          </a:xfrm>
          <a:prstGeom prst="rect">
            <a:avLst/>
          </a:prstGeom>
          <a:noFill/>
        </p:spPr>
        <p:txBody>
          <a:bodyPr wrap="square" rtlCol="0">
            <a:spAutoFit/>
          </a:bodyPr>
          <a:lstStyle/>
          <a:p>
            <a:r>
              <a:rPr lang="en-US" sz="1600" b="1" dirty="0">
                <a:solidFill>
                  <a:srgbClr val="1A9988"/>
                </a:solidFill>
                <a:latin typeface="Raleway" panose="020B0604020202020204" charset="0"/>
              </a:rPr>
              <a:t>In spectral clustering, the data points are treated as nodes of a graph. Thus, clustering is treated as a graph partitioning problem. The nodes are then mapped to a low-dimensional space that can be easily segregated to form clusters.</a:t>
            </a:r>
            <a:endParaRPr lang="en-IN" sz="1600" b="1" dirty="0">
              <a:solidFill>
                <a:srgbClr val="1A9988"/>
              </a:solidFill>
              <a:latin typeface="Raleway" panose="020B0604020202020204" charset="0"/>
            </a:endParaRPr>
          </a:p>
        </p:txBody>
      </p:sp>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14" name="Google Shape;133;p17">
            <a:extLst>
              <a:ext uri="{FF2B5EF4-FFF2-40B4-BE49-F238E27FC236}">
                <a16:creationId xmlns:a16="http://schemas.microsoft.com/office/drawing/2014/main" id="{E7A66DF0-EC02-4A01-A050-05E3C5A4E042}"/>
              </a:ext>
            </a:extLst>
          </p:cNvPr>
          <p:cNvSpPr txBox="1">
            <a:spLocks noGrp="1"/>
          </p:cNvSpPr>
          <p:nvPr>
            <p:ph type="title"/>
          </p:nvPr>
        </p:nvSpPr>
        <p:spPr>
          <a:xfrm>
            <a:off x="0" y="0"/>
            <a:ext cx="245701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chemeClr val="tx1"/>
                </a:solidFill>
              </a:rPr>
              <a:t>Spectral Clustering</a:t>
            </a:r>
            <a:endParaRPr sz="1600" dirty="0">
              <a:solidFill>
                <a:schemeClr val="tx1"/>
              </a:solidFill>
            </a:endParaRPr>
          </a:p>
        </p:txBody>
      </p:sp>
      <p:pic>
        <p:nvPicPr>
          <p:cNvPr id="15" name="Graphic 14" descr="Workflow">
            <a:extLst>
              <a:ext uri="{FF2B5EF4-FFF2-40B4-BE49-F238E27FC236}">
                <a16:creationId xmlns:a16="http://schemas.microsoft.com/office/drawing/2014/main" id="{0BC5EFB2-CF2C-4433-AD53-39C8EF23F4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5274" y="-57716"/>
            <a:ext cx="524059" cy="524059"/>
          </a:xfrm>
          <a:prstGeom prst="rect">
            <a:avLst/>
          </a:prstGeom>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3081469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Steps for Spectral clustering </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E4CEFE48-D503-4E52-AE56-011390925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8" name="Graphic 7" descr="Venn diagram">
            <a:extLst>
              <a:ext uri="{FF2B5EF4-FFF2-40B4-BE49-F238E27FC236}">
                <a16:creationId xmlns:a16="http://schemas.microsoft.com/office/drawing/2014/main" id="{0F9FF0DD-1748-4F01-8033-05F8D023AC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04882" y="1322450"/>
            <a:ext cx="767901" cy="767901"/>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127710851"/>
      </p:ext>
    </p:extLst>
  </p:cSld>
  <p:clrMapOvr>
    <a:masterClrMapping/>
  </p:clrMapOvr>
  <p:transition spd="slow">
    <p:push dir="u"/>
  </p:transition>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9E55B53-48AD-486B-9616-8CC4075E9D9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1953</TotalTime>
  <Words>757</Words>
  <Application>Microsoft Office PowerPoint</Application>
  <PresentationFormat>On-screen Show (16:9)</PresentationFormat>
  <Paragraphs>114</Paragraphs>
  <Slides>22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Bookman Old Style</vt:lpstr>
      <vt:lpstr>Wingdings</vt:lpstr>
      <vt:lpstr>Arial</vt:lpstr>
      <vt:lpstr>Raleway</vt:lpstr>
      <vt:lpstr>Cambria Math</vt:lpstr>
      <vt:lpstr>Lato</vt:lpstr>
      <vt:lpstr>Bacalisties</vt:lpstr>
      <vt:lpstr>Streamline</vt:lpstr>
      <vt:lpstr>Image Segmentation Using Spectral Clustering</vt:lpstr>
      <vt:lpstr>PowerPoint Presentation</vt:lpstr>
      <vt:lpstr>Introduction </vt:lpstr>
      <vt:lpstr>Introduction </vt:lpstr>
      <vt:lpstr>Introduction </vt:lpstr>
      <vt:lpstr>Introduction </vt:lpstr>
      <vt:lpstr>Spectral Clustering</vt:lpstr>
      <vt:lpstr>Spectral Clustering</vt:lpstr>
      <vt:lpstr>Steps for Spectral clustering </vt:lpstr>
      <vt:lpstr>Steps for Spectral clustering </vt:lpstr>
      <vt:lpstr>Steps for Spectral clustering </vt:lpstr>
      <vt:lpstr>Steps for Spectral clustering </vt:lpstr>
      <vt:lpstr>Steps for Spectral clustering </vt:lpstr>
      <vt:lpstr>Advantages</vt:lpstr>
      <vt:lpstr>Advantages</vt:lpstr>
      <vt:lpstr>Implementation</vt:lpstr>
      <vt:lpstr>PowerPoint Presentation</vt:lpstr>
      <vt:lpstr>Sample Input and Output</vt:lpstr>
      <vt:lpstr>Output</vt:lpstr>
      <vt:lpstr>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20XX Case Study</dc:title>
  <dc:creator>Charan Tej Kandavalli</dc:creator>
  <cp:lastModifiedBy>Charan Tej Kandavalli</cp:lastModifiedBy>
  <cp:revision>355</cp:revision>
  <dcterms:modified xsi:type="dcterms:W3CDTF">2021-05-21T12:28:07Z</dcterms:modified>
</cp:coreProperties>
</file>