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74" r:id="rId9"/>
    <p:sldId id="275" r:id="rId10"/>
    <p:sldId id="276" r:id="rId11"/>
    <p:sldId id="277" r:id="rId12"/>
    <p:sldId id="264" r:id="rId13"/>
    <p:sldId id="278" r:id="rId14"/>
    <p:sldId id="279" r:id="rId15"/>
    <p:sldId id="280" r:id="rId16"/>
    <p:sldId id="267" r:id="rId17"/>
    <p:sldId id="281" r:id="rId18"/>
    <p:sldId id="268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k8KpClRRxJb5NMEcfVA+rjY1m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-112" y="-8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32" Type="http://customschemas.google.com/relationships/presentationmetadata" Target="meta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99068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38f42e7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6438f42e7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38f42e7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6438f42e7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38f42e7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6438f42e7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38f42e7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6438f42e7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38f42e7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6438f42e7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38f42e7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6438f42e7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438f42e7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6438f42e7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 диалоговому взаимодействию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38f42e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6438f42e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 с ресурсами, доступными через Интернет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 с ресурсами, доступными через Интернет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438f42e7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6438f42e7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438f42e7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6438f42e7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38f42e7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6438f42e7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510450" y="1257300"/>
            <a:ext cx="8123100" cy="2869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4800"/>
            </a:pPr>
            <a:r>
              <a:rPr lang="ru" sz="4800" dirty="0" smtClean="0"/>
              <a:t>Feature </a:t>
            </a:r>
            <a:r>
              <a:rPr lang="ru" sz="4800" dirty="0"/>
              <a:t>driven development </a:t>
            </a:r>
            <a:endParaRPr sz="4800"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3978564" y="4386150"/>
            <a:ext cx="4654736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Научный руководитель</a:t>
            </a:r>
            <a:r>
              <a:rPr lang="ru-RU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dirty="0"/>
              <a:t>Жуков Николай Николаевич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Выполнила: </a:t>
            </a:r>
            <a:r>
              <a:rPr lang="ru-RU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Кривцун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М. 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 descr="logo_rgp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3250" y="0"/>
            <a:ext cx="21907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438f42e78_0_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959"/>
            </a:pPr>
            <a:r>
              <a:rPr lang="ru-RU" sz="4000" dirty="0" smtClean="0">
                <a:latin typeface="Arial"/>
                <a:ea typeface="Arial"/>
                <a:cs typeface="Arial"/>
              </a:rPr>
              <a:t>Спис</a:t>
            </a:r>
            <a:r>
              <a:rPr lang="ru-RU" sz="4000" dirty="0">
                <a:latin typeface="Arial"/>
                <a:ea typeface="Arial"/>
                <a:cs typeface="Arial"/>
              </a:rPr>
              <a:t>о</a:t>
            </a:r>
            <a:r>
              <a:rPr lang="ru-RU" sz="4000" dirty="0" smtClean="0">
                <a:latin typeface="Arial"/>
                <a:ea typeface="Arial"/>
                <a:cs typeface="Arial"/>
              </a:rPr>
              <a:t>к</a:t>
            </a:r>
            <a:r>
              <a:rPr lang="en-GB" sz="4000" dirty="0" smtClean="0">
                <a:latin typeface="Arial"/>
                <a:ea typeface="Arial"/>
                <a:cs typeface="Arial"/>
              </a:rPr>
              <a:t> </a:t>
            </a:r>
            <a:r>
              <a:rPr lang="ru-RU" sz="4000" dirty="0" smtClean="0">
                <a:latin typeface="Arial"/>
                <a:ea typeface="Arial"/>
                <a:cs typeface="Arial"/>
              </a:rPr>
              <a:t>функций</a:t>
            </a:r>
            <a:r>
              <a:rPr lang="en-GB" sz="4000" dirty="0" smtClean="0">
                <a:latin typeface="Arial"/>
                <a:ea typeface="Arial"/>
                <a:cs typeface="Arial"/>
              </a:rPr>
              <a:t>/</a:t>
            </a:r>
            <a:r>
              <a:rPr lang="ru-RU" sz="4000" dirty="0" smtClean="0">
                <a:latin typeface="Arial"/>
                <a:ea typeface="Arial"/>
                <a:cs typeface="Arial"/>
              </a:rPr>
              <a:t>«</a:t>
            </a:r>
            <a:r>
              <a:rPr lang="ru-RU" sz="4000" dirty="0">
                <a:latin typeface="Arial"/>
                <a:ea typeface="Arial"/>
                <a:cs typeface="Arial"/>
              </a:rPr>
              <a:t>особенностей»</a:t>
            </a:r>
            <a:endParaRPr sz="3959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6438f42e78_0_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1" indent="-342900">
              <a:buSzPts val="3200"/>
              <a:buFont typeface="Arial"/>
              <a:buChar char="•"/>
            </a:pPr>
            <a:r>
              <a:rPr lang="ru-RU" sz="3200" dirty="0" smtClean="0">
                <a:latin typeface="Arial"/>
                <a:ea typeface="Arial"/>
                <a:cs typeface="Arial"/>
              </a:rPr>
              <a:t>Функции</a:t>
            </a:r>
            <a:r>
              <a:rPr lang="en-GB" sz="3200" dirty="0" smtClean="0">
                <a:latin typeface="Arial"/>
                <a:ea typeface="Arial"/>
                <a:cs typeface="Arial"/>
              </a:rPr>
              <a:t> </a:t>
            </a:r>
            <a:r>
              <a:rPr lang="ru-RU" sz="3200" dirty="0" smtClean="0">
                <a:latin typeface="Arial"/>
                <a:ea typeface="Arial"/>
                <a:cs typeface="Arial"/>
              </a:rPr>
              <a:t>—</a:t>
            </a:r>
            <a:r>
              <a:rPr lang="en-GB" sz="3200" dirty="0" smtClean="0">
                <a:latin typeface="Arial"/>
                <a:ea typeface="Arial"/>
                <a:cs typeface="Arial"/>
              </a:rPr>
              <a:t> </a:t>
            </a:r>
            <a:r>
              <a:rPr lang="en-GB" sz="3200" dirty="0" err="1" smtClean="0">
                <a:latin typeface="Arial"/>
                <a:ea typeface="Arial"/>
                <a:cs typeface="Arial"/>
              </a:rPr>
              <a:t>П</a:t>
            </a:r>
            <a:r>
              <a:rPr lang="ru-RU" sz="3200" dirty="0" err="1" smtClean="0">
                <a:latin typeface="Arial"/>
                <a:ea typeface="Arial"/>
                <a:cs typeface="Arial"/>
              </a:rPr>
              <a:t>олезные</a:t>
            </a:r>
            <a:r>
              <a:rPr lang="en-GB" sz="3200" dirty="0" smtClean="0">
                <a:latin typeface="Arial"/>
                <a:ea typeface="Arial"/>
                <a:cs typeface="Arial"/>
              </a:rPr>
              <a:t> </a:t>
            </a:r>
            <a:r>
              <a:rPr lang="ru-RU" sz="3200" dirty="0" smtClean="0">
                <a:latin typeface="Arial"/>
                <a:ea typeface="Arial"/>
                <a:cs typeface="Arial"/>
              </a:rPr>
              <a:t>маленькие </a:t>
            </a:r>
            <a:r>
              <a:rPr lang="ru-RU" sz="3200" dirty="0">
                <a:latin typeface="Arial"/>
                <a:ea typeface="Arial"/>
                <a:cs typeface="Arial"/>
              </a:rPr>
              <a:t>части понимаемых пользователем функций, представленных в виде «&lt;действие&gt; &lt;результат&gt; &lt;объект&gt;». </a:t>
            </a:r>
            <a:endParaRPr lang="en-GB" sz="3200" dirty="0">
              <a:latin typeface="Arial"/>
              <a:ea typeface="Arial"/>
              <a:cs typeface="Arial"/>
            </a:endParaRPr>
          </a:p>
          <a:p>
            <a:pPr marL="342900" lvl="1" indent="-342900">
              <a:buSzPts val="3200"/>
              <a:buFont typeface="Arial"/>
              <a:buChar char="•"/>
            </a:pPr>
            <a:r>
              <a:rPr lang="en-GB" sz="3200" dirty="0" err="1" smtClean="0">
                <a:latin typeface="Arial"/>
                <a:ea typeface="Arial"/>
                <a:cs typeface="Arial"/>
              </a:rPr>
              <a:t>О</a:t>
            </a:r>
            <a:r>
              <a:rPr lang="ru-RU" sz="3200" dirty="0" err="1" smtClean="0">
                <a:latin typeface="Arial"/>
                <a:ea typeface="Arial"/>
                <a:cs typeface="Arial"/>
              </a:rPr>
              <a:t>пределены</a:t>
            </a:r>
            <a:r>
              <a:rPr lang="en-GB" sz="3200" dirty="0" smtClean="0">
                <a:latin typeface="Arial"/>
                <a:ea typeface="Arial"/>
                <a:cs typeface="Arial"/>
              </a:rPr>
              <a:t> </a:t>
            </a:r>
            <a:r>
              <a:rPr lang="ru-RU" sz="3200" dirty="0" smtClean="0">
                <a:latin typeface="Arial"/>
                <a:ea typeface="Arial"/>
                <a:cs typeface="Arial"/>
              </a:rPr>
              <a:t>в </a:t>
            </a:r>
            <a:r>
              <a:rPr lang="ru-RU" sz="3200" dirty="0">
                <a:latin typeface="Arial"/>
                <a:ea typeface="Arial"/>
                <a:cs typeface="Arial"/>
              </a:rPr>
              <a:t>одном </a:t>
            </a:r>
            <a:r>
              <a:rPr lang="ru-RU" sz="3200" dirty="0">
                <a:latin typeface="Arial"/>
                <a:ea typeface="Arial"/>
                <a:cs typeface="Arial"/>
              </a:rPr>
              <a:t>предложении</a:t>
            </a:r>
            <a:endParaRPr lang="en-GB" sz="3200" dirty="0">
              <a:latin typeface="Arial"/>
              <a:ea typeface="Arial"/>
              <a:cs typeface="Arial"/>
            </a:endParaRPr>
          </a:p>
          <a:p>
            <a:pPr marL="342900" lvl="1" indent="-342900">
              <a:buSzPts val="3200"/>
              <a:buFont typeface="Arial"/>
              <a:buChar char="•"/>
            </a:pPr>
            <a:r>
              <a:rPr lang="ru-RU" sz="3200" dirty="0" smtClean="0">
                <a:latin typeface="Arial"/>
                <a:ea typeface="Arial"/>
                <a:cs typeface="Arial"/>
              </a:rPr>
              <a:t>Разработка </a:t>
            </a:r>
            <a:r>
              <a:rPr lang="ru-RU" sz="3200" dirty="0">
                <a:latin typeface="Arial"/>
                <a:ea typeface="Arial"/>
                <a:cs typeface="Arial"/>
              </a:rPr>
              <a:t>каждой функции должна занимать не более 2 </a:t>
            </a:r>
            <a:r>
              <a:rPr lang="ru-RU" sz="3200" dirty="0" smtClean="0">
                <a:latin typeface="Arial"/>
                <a:ea typeface="Arial"/>
                <a:cs typeface="Arial"/>
              </a:rPr>
              <a:t>недель.</a:t>
            </a:r>
            <a:endParaRPr lang="ru-RU" sz="3200" dirty="0">
              <a:latin typeface="Arial"/>
              <a:ea typeface="Arial"/>
              <a:cs typeface="Arial"/>
            </a:endParaRPr>
          </a:p>
          <a:p>
            <a:pPr marL="342900" lvl="1" indent="-342900">
              <a:buSzPts val="3200"/>
              <a:buFont typeface="Arial"/>
              <a:buChar char="•"/>
            </a:pPr>
            <a:endParaRPr lang="ru-RU" sz="3200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530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438f42e78_0_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959"/>
            </a:pPr>
            <a:r>
              <a:rPr lang="ru-RU" sz="4000" dirty="0" smtClean="0">
                <a:latin typeface="Arial"/>
                <a:ea typeface="Arial"/>
                <a:cs typeface="Arial"/>
              </a:rPr>
              <a:t>Спис</a:t>
            </a:r>
            <a:r>
              <a:rPr lang="ru-RU" sz="4000" dirty="0">
                <a:latin typeface="Arial"/>
                <a:ea typeface="Arial"/>
                <a:cs typeface="Arial"/>
              </a:rPr>
              <a:t>о</a:t>
            </a:r>
            <a:r>
              <a:rPr lang="ru-RU" sz="4000" dirty="0" smtClean="0">
                <a:latin typeface="Arial"/>
                <a:ea typeface="Arial"/>
                <a:cs typeface="Arial"/>
              </a:rPr>
              <a:t>к</a:t>
            </a:r>
            <a:r>
              <a:rPr lang="en-GB" sz="4000" dirty="0" smtClean="0">
                <a:latin typeface="Arial"/>
                <a:ea typeface="Arial"/>
                <a:cs typeface="Arial"/>
              </a:rPr>
              <a:t> </a:t>
            </a:r>
            <a:r>
              <a:rPr lang="ru-RU" sz="4000" dirty="0" smtClean="0">
                <a:latin typeface="Arial"/>
                <a:ea typeface="Arial"/>
                <a:cs typeface="Arial"/>
              </a:rPr>
              <a:t>функций</a:t>
            </a:r>
            <a:endParaRPr sz="3959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Shape 100"/>
          <p:cNvPicPr preferRelativeResize="0"/>
          <p:nvPr/>
        </p:nvPicPr>
        <p:blipFill rotWithShape="1">
          <a:blip r:embed="rId3">
            <a:alphaModFix/>
          </a:blip>
          <a:srcRect b="2846"/>
          <a:stretch/>
        </p:blipFill>
        <p:spPr>
          <a:xfrm>
            <a:off x="377022" y="1666956"/>
            <a:ext cx="8409091" cy="2667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29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ts val="3959"/>
            </a:pPr>
            <a:r>
              <a:rPr lang="ru-RU" sz="4000" dirty="0">
                <a:latin typeface="Arial"/>
                <a:ea typeface="Arial"/>
                <a:cs typeface="Arial"/>
              </a:rPr>
              <a:t>Планирование </a:t>
            </a:r>
            <a:r>
              <a:rPr lang="ru-RU" sz="4000" dirty="0" smtClean="0">
                <a:latin typeface="Arial"/>
                <a:ea typeface="Arial"/>
                <a:cs typeface="Arial"/>
              </a:rPr>
              <a:t>разработки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dirty="0" smtClean="0">
                <a:latin typeface="Arial"/>
                <a:ea typeface="Arial"/>
                <a:cs typeface="Arial"/>
              </a:rPr>
              <a:t>Индикаторы</a:t>
            </a:r>
            <a:r>
              <a:rPr lang="ru-RU" dirty="0">
                <a:latin typeface="Arial"/>
                <a:ea typeface="Arial"/>
                <a:cs typeface="Arial"/>
              </a:rPr>
              <a:t>:</a:t>
            </a:r>
            <a:endParaRPr lang="en-GB" dirty="0">
              <a:latin typeface="Arial"/>
              <a:ea typeface="Arial"/>
              <a:cs typeface="Arial"/>
            </a:endParaRPr>
          </a:p>
          <a:p>
            <a:pPr marL="342900" indent="-342900"/>
            <a:r>
              <a:rPr lang="en-GB" dirty="0" err="1">
                <a:latin typeface="Arial"/>
                <a:ea typeface="Arial"/>
                <a:cs typeface="Arial"/>
              </a:rPr>
              <a:t>П</a:t>
            </a:r>
            <a:r>
              <a:rPr lang="ru-RU" dirty="0" err="1">
                <a:latin typeface="Arial"/>
                <a:ea typeface="Arial"/>
                <a:cs typeface="Arial"/>
              </a:rPr>
              <a:t>риоритет</a:t>
            </a:r>
            <a:endParaRPr lang="en-GB" dirty="0">
              <a:latin typeface="Arial"/>
              <a:ea typeface="Arial"/>
              <a:cs typeface="Arial"/>
            </a:endParaRPr>
          </a:p>
          <a:p>
            <a:pPr marL="342900" indent="-342900"/>
            <a:r>
              <a:rPr lang="uk-UA" dirty="0">
                <a:latin typeface="Arial"/>
                <a:ea typeface="Arial"/>
                <a:cs typeface="Arial"/>
              </a:rPr>
              <a:t>У</a:t>
            </a:r>
            <a:r>
              <a:rPr lang="ru-RU" dirty="0" err="1">
                <a:latin typeface="Arial"/>
                <a:ea typeface="Arial"/>
                <a:cs typeface="Arial"/>
              </a:rPr>
              <a:t>силие</a:t>
            </a:r>
            <a:endParaRPr lang="en-GB" dirty="0">
              <a:latin typeface="Arial"/>
              <a:ea typeface="Arial"/>
              <a:cs typeface="Arial"/>
            </a:endParaRPr>
          </a:p>
          <a:p>
            <a:pPr marL="342900" indent="-342900"/>
            <a:r>
              <a:rPr lang="en-GB" dirty="0" err="1">
                <a:latin typeface="Arial"/>
                <a:ea typeface="Arial"/>
                <a:cs typeface="Arial"/>
              </a:rPr>
              <a:t>Р</a:t>
            </a:r>
            <a:r>
              <a:rPr lang="ru-RU" dirty="0">
                <a:latin typeface="Arial"/>
                <a:ea typeface="Arial"/>
                <a:cs typeface="Arial"/>
              </a:rPr>
              <a:t>иск</a:t>
            </a:r>
            <a:r>
              <a:rPr lang="en-GB" dirty="0">
                <a:latin typeface="Arial"/>
                <a:ea typeface="Arial"/>
                <a:cs typeface="Arial"/>
              </a:rPr>
              <a:t> </a:t>
            </a:r>
            <a:endParaRPr lang="en-GB" dirty="0">
              <a:latin typeface="Arial"/>
              <a:ea typeface="Arial"/>
              <a:cs typeface="Arial"/>
            </a:endParaRPr>
          </a:p>
          <a:p>
            <a:pPr marL="0" lvl="0" indent="0">
              <a:buNone/>
            </a:pPr>
            <a:r>
              <a:rPr lang="en-GB" dirty="0" err="1" smtClean="0">
                <a:latin typeface="Arial"/>
                <a:ea typeface="Arial"/>
                <a:cs typeface="Arial"/>
              </a:rPr>
              <a:t>О</a:t>
            </a:r>
            <a:r>
              <a:rPr lang="ru-RU" dirty="0" err="1" smtClean="0">
                <a:latin typeface="Arial"/>
                <a:ea typeface="Arial"/>
                <a:cs typeface="Arial"/>
              </a:rPr>
              <a:t>рганизация</a:t>
            </a:r>
            <a:r>
              <a:rPr lang="ru-RU" dirty="0" smtClean="0">
                <a:latin typeface="Arial"/>
                <a:ea typeface="Arial"/>
                <a:cs typeface="Arial"/>
              </a:rPr>
              <a:t> свойств или </a:t>
            </a:r>
            <a:r>
              <a:rPr lang="ru-RU" dirty="0">
                <a:latin typeface="Arial"/>
                <a:ea typeface="Arial"/>
                <a:cs typeface="Arial"/>
              </a:rPr>
              <a:t>наборов </a:t>
            </a:r>
            <a:r>
              <a:rPr lang="ru-RU" dirty="0" smtClean="0">
                <a:latin typeface="Arial"/>
                <a:ea typeface="Arial"/>
                <a:cs typeface="Arial"/>
              </a:rPr>
              <a:t>свойств</a:t>
            </a:r>
            <a:r>
              <a:rPr lang="ru-RU" dirty="0">
                <a:latin typeface="Arial"/>
                <a:ea typeface="Arial"/>
                <a:cs typeface="Arial"/>
              </a:rPr>
              <a:t> </a:t>
            </a:r>
            <a:r>
              <a:rPr lang="ru-RU" dirty="0" smtClean="0">
                <a:latin typeface="Arial"/>
                <a:ea typeface="Arial"/>
                <a:cs typeface="Arial"/>
              </a:rPr>
              <a:t>в классы</a:t>
            </a:r>
            <a:r>
              <a:rPr lang="en-GB" dirty="0" smtClean="0">
                <a:latin typeface="Arial"/>
                <a:ea typeface="Arial"/>
                <a:cs typeface="Arial"/>
              </a:rPr>
              <a:t> </a:t>
            </a:r>
            <a:r>
              <a:rPr lang="ru-RU" dirty="0" smtClean="0">
                <a:latin typeface="Arial"/>
                <a:ea typeface="Arial"/>
                <a:cs typeface="Arial"/>
              </a:rPr>
              <a:t>и распределение </a:t>
            </a:r>
            <a:r>
              <a:rPr lang="ru-RU" dirty="0">
                <a:latin typeface="Arial"/>
                <a:ea typeface="Arial"/>
                <a:cs typeface="Arial"/>
              </a:rPr>
              <a:t>среди </a:t>
            </a:r>
            <a:r>
              <a:rPr lang="ru-RU" dirty="0" smtClean="0">
                <a:latin typeface="Arial"/>
                <a:ea typeface="Arial"/>
                <a:cs typeface="Arial"/>
              </a:rPr>
              <a:t>программистов .</a:t>
            </a:r>
            <a:endParaRPr lang="ru-RU" dirty="0">
              <a:latin typeface="Arial"/>
              <a:ea typeface="Arial"/>
              <a:cs typeface="Arial"/>
            </a:endParaRPr>
          </a:p>
          <a:p>
            <a:pPr marL="342900" indent="-342900"/>
            <a:endParaRPr lang="ru-RU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ts val="3959"/>
            </a:pPr>
            <a:r>
              <a:rPr lang="ru-RU" sz="4000" dirty="0">
                <a:latin typeface="Arial"/>
                <a:ea typeface="Arial"/>
                <a:cs typeface="Arial"/>
              </a:rPr>
              <a:t>Планирование </a:t>
            </a:r>
            <a:r>
              <a:rPr lang="ru-RU" sz="4000" dirty="0" smtClean="0">
                <a:latin typeface="Arial"/>
                <a:ea typeface="Arial"/>
                <a:cs typeface="Arial"/>
              </a:rPr>
              <a:t>разработки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26" y="1210527"/>
            <a:ext cx="8670681" cy="3141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03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38f42e78_0_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959"/>
            </a:pPr>
            <a:r>
              <a:rPr lang="ru" sz="3959" dirty="0" smtClean="0">
                <a:latin typeface="Arial"/>
                <a:ea typeface="Arial"/>
                <a:cs typeface="Arial"/>
              </a:rPr>
              <a:t>Проектирование</a:t>
            </a:r>
            <a:r>
              <a:rPr lang="ru-RU" sz="3959" dirty="0" smtClean="0">
                <a:latin typeface="Arial"/>
                <a:ea typeface="Arial"/>
                <a:cs typeface="Arial"/>
              </a:rPr>
              <a:t>,</a:t>
            </a:r>
            <a:r>
              <a:rPr lang="ru" sz="3959" dirty="0" smtClean="0">
                <a:latin typeface="Arial"/>
                <a:ea typeface="Arial"/>
                <a:cs typeface="Arial"/>
              </a:rPr>
              <a:t> дизайн</a:t>
            </a:r>
            <a:endParaRPr sz="3959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6438f42e78_0_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dirty="0" smtClean="0">
                <a:latin typeface="Arial"/>
                <a:ea typeface="Arial"/>
                <a:cs typeface="Arial"/>
              </a:rPr>
              <a:t>Для </a:t>
            </a:r>
            <a:r>
              <a:rPr lang="ru-RU" dirty="0">
                <a:latin typeface="Arial"/>
                <a:ea typeface="Arial"/>
                <a:cs typeface="Arial"/>
              </a:rPr>
              <a:t>каждого свойства создается проектировочный пакет. </a:t>
            </a:r>
            <a:endParaRPr lang="ru-RU" dirty="0" smtClean="0">
              <a:latin typeface="Arial"/>
              <a:ea typeface="Arial"/>
              <a:cs typeface="Arial"/>
            </a:endParaRPr>
          </a:p>
          <a:p>
            <a:pPr marL="342900" indent="-342900"/>
            <a:r>
              <a:rPr lang="ru-RU" dirty="0" smtClean="0">
                <a:latin typeface="Arial"/>
                <a:ea typeface="Arial"/>
                <a:cs typeface="Arial"/>
              </a:rPr>
              <a:t>Выделяют небольшую </a:t>
            </a:r>
            <a:r>
              <a:rPr lang="ru-RU" dirty="0">
                <a:latin typeface="Arial"/>
                <a:ea typeface="Arial"/>
                <a:cs typeface="Arial"/>
              </a:rPr>
              <a:t>группу свойств для разработки в течение двух недель. </a:t>
            </a:r>
            <a:endParaRPr lang="ru-RU" dirty="0" smtClean="0">
              <a:latin typeface="Arial"/>
              <a:ea typeface="Arial"/>
              <a:cs typeface="Arial"/>
            </a:endParaRPr>
          </a:p>
          <a:p>
            <a:pPr marL="342900" indent="-342900"/>
            <a:r>
              <a:rPr lang="ru-RU" dirty="0" smtClean="0">
                <a:latin typeface="Arial"/>
                <a:ea typeface="Arial"/>
                <a:cs typeface="Arial"/>
              </a:rPr>
              <a:t>разработчики </a:t>
            </a:r>
            <a:r>
              <a:rPr lang="ru-RU" dirty="0">
                <a:latin typeface="Arial"/>
                <a:ea typeface="Arial"/>
                <a:cs typeface="Arial"/>
              </a:rPr>
              <a:t>соответствующего класса </a:t>
            </a:r>
            <a:r>
              <a:rPr lang="ru-RU" dirty="0" smtClean="0">
                <a:latin typeface="Arial"/>
                <a:ea typeface="Arial"/>
                <a:cs typeface="Arial"/>
              </a:rPr>
              <a:t>составляют диаграммы </a:t>
            </a:r>
            <a:r>
              <a:rPr lang="ru-RU" dirty="0">
                <a:latin typeface="Arial"/>
                <a:ea typeface="Arial"/>
                <a:cs typeface="Arial"/>
              </a:rPr>
              <a:t>последовательности </a:t>
            </a:r>
            <a:r>
              <a:rPr lang="ru-RU" dirty="0" smtClean="0">
                <a:latin typeface="Arial"/>
                <a:ea typeface="Arial"/>
                <a:cs typeface="Arial"/>
              </a:rPr>
              <a:t>свойства.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lang="ru-RU" sz="32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575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38f42e78_0_47"/>
          <p:cNvSpPr txBox="1">
            <a:spLocks noGrp="1"/>
          </p:cNvSpPr>
          <p:nvPr>
            <p:ph type="title"/>
          </p:nvPr>
        </p:nvSpPr>
        <p:spPr>
          <a:xfrm>
            <a:off x="311701" y="445024"/>
            <a:ext cx="2615174" cy="382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959"/>
            </a:pPr>
            <a:r>
              <a:rPr lang="ru" sz="3959" dirty="0" smtClean="0">
                <a:latin typeface="Arial"/>
                <a:ea typeface="Arial"/>
                <a:cs typeface="Arial"/>
              </a:rPr>
              <a:t>Д</a:t>
            </a:r>
            <a:r>
              <a:rPr lang="ru" sz="3959" dirty="0" smtClean="0">
                <a:latin typeface="Arial"/>
                <a:ea typeface="Arial"/>
                <a:cs typeface="Arial"/>
              </a:rPr>
              <a:t>изайн</a:t>
            </a:r>
            <a:r>
              <a:rPr lang="ru-RU" sz="3959" dirty="0" smtClean="0">
                <a:latin typeface="Arial"/>
                <a:ea typeface="Arial"/>
                <a:cs typeface="Arial"/>
              </a:rPr>
              <a:t> </a:t>
            </a:r>
            <a:endParaRPr sz="3959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543" y="109146"/>
            <a:ext cx="5542457" cy="5034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6187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38f42e78_0_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959"/>
            </a:pPr>
            <a:r>
              <a:rPr lang="ru" sz="3959" dirty="0" smtClean="0">
                <a:latin typeface="Arial"/>
                <a:ea typeface="Arial"/>
                <a:cs typeface="Arial"/>
              </a:rPr>
              <a:t>Реализация </a:t>
            </a:r>
            <a:r>
              <a:rPr lang="ru" sz="3959" dirty="0">
                <a:latin typeface="Arial"/>
                <a:ea typeface="Arial"/>
                <a:cs typeface="Arial"/>
              </a:rPr>
              <a:t>по функциям</a:t>
            </a:r>
            <a:endParaRPr sz="3959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6438f42e78_0_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 dirty="0" smtClean="0">
                <a:latin typeface="Arial"/>
                <a:ea typeface="Arial"/>
                <a:cs typeface="Arial"/>
              </a:rPr>
              <a:t>Для </a:t>
            </a:r>
            <a:r>
              <a:rPr lang="ru-RU" dirty="0">
                <a:latin typeface="Arial"/>
                <a:ea typeface="Arial"/>
                <a:cs typeface="Arial"/>
              </a:rPr>
              <a:t>каждого класса пишется программный код. </a:t>
            </a:r>
            <a:endParaRPr lang="ru-RU" dirty="0" smtClean="0">
              <a:latin typeface="Arial"/>
              <a:ea typeface="Arial"/>
              <a:cs typeface="Arial"/>
            </a:endParaRPr>
          </a:p>
          <a:p>
            <a:pPr marL="342900" lvl="0" indent="-342900"/>
            <a:r>
              <a:rPr lang="ru-RU" dirty="0" smtClean="0">
                <a:latin typeface="Arial"/>
                <a:ea typeface="Arial"/>
                <a:cs typeface="Arial"/>
              </a:rPr>
              <a:t>Модульное </a:t>
            </a:r>
            <a:r>
              <a:rPr lang="ru-RU" dirty="0">
                <a:latin typeface="Arial"/>
                <a:ea typeface="Arial"/>
                <a:cs typeface="Arial"/>
              </a:rPr>
              <a:t>тестирование </a:t>
            </a:r>
            <a:r>
              <a:rPr lang="ru" dirty="0">
                <a:latin typeface="Arial"/>
                <a:ea typeface="Arial"/>
                <a:cs typeface="Arial"/>
              </a:rPr>
              <a:t>(unit testing) </a:t>
            </a:r>
            <a:r>
              <a:rPr lang="ru-RU" dirty="0">
                <a:latin typeface="Arial"/>
                <a:ea typeface="Arial"/>
                <a:cs typeface="Arial"/>
              </a:rPr>
              <a:t>каждого </a:t>
            </a:r>
            <a:r>
              <a:rPr lang="ru-RU" dirty="0">
                <a:latin typeface="Arial"/>
                <a:ea typeface="Arial"/>
                <a:cs typeface="Arial"/>
              </a:rPr>
              <a:t>блока и </a:t>
            </a:r>
            <a:r>
              <a:rPr lang="ru-RU" dirty="0">
                <a:latin typeface="Arial"/>
                <a:ea typeface="Arial"/>
                <a:cs typeface="Arial"/>
              </a:rPr>
              <a:t>проверка кода.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 dirty="0">
                <a:latin typeface="Arial"/>
                <a:ea typeface="Arial"/>
                <a:cs typeface="Arial"/>
              </a:rPr>
              <a:t>Функция включается </a:t>
            </a:r>
            <a:r>
              <a:rPr lang="ru-RU" dirty="0">
                <a:latin typeface="Arial"/>
                <a:ea typeface="Arial"/>
                <a:cs typeface="Arial"/>
              </a:rPr>
              <a:t>в основной </a:t>
            </a:r>
            <a:r>
              <a:rPr lang="ru-RU" dirty="0">
                <a:latin typeface="Arial"/>
                <a:ea typeface="Arial"/>
                <a:cs typeface="Arial"/>
              </a:rPr>
              <a:t>п</a:t>
            </a:r>
            <a:r>
              <a:rPr lang="ru-RU" dirty="0" smtClean="0">
                <a:latin typeface="Arial"/>
                <a:ea typeface="Arial"/>
                <a:cs typeface="Arial"/>
              </a:rPr>
              <a:t>роект.</a:t>
            </a:r>
            <a:endParaRPr lang="ru-RU" dirty="0">
              <a:latin typeface="Arial"/>
              <a:ea typeface="Arial"/>
              <a:cs typeface="Arial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lang="ru-RU" dirty="0" err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38f42e78_0_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959"/>
            </a:pPr>
            <a:r>
              <a:rPr lang="ru" sz="3959" dirty="0" smtClean="0">
                <a:latin typeface="Arial"/>
                <a:ea typeface="Arial"/>
                <a:cs typeface="Arial"/>
              </a:rPr>
              <a:t>Реализация </a:t>
            </a:r>
            <a:r>
              <a:rPr lang="ru" sz="3959" dirty="0">
                <a:latin typeface="Arial"/>
                <a:ea typeface="Arial"/>
                <a:cs typeface="Arial"/>
              </a:rPr>
              <a:t>по функциям</a:t>
            </a:r>
            <a:endParaRPr sz="3959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612" y="1170838"/>
            <a:ext cx="7839687" cy="3634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48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38f42e78_0_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959"/>
            </a:pPr>
            <a:r>
              <a:rPr lang="en-US" sz="3959" dirty="0" smtClean="0">
                <a:latin typeface="Arial"/>
                <a:ea typeface="Arial"/>
                <a:cs typeface="Arial"/>
              </a:rPr>
              <a:t>U</a:t>
            </a:r>
            <a:r>
              <a:rPr lang="ru-RU" sz="3959" dirty="0" err="1" smtClean="0">
                <a:latin typeface="Arial"/>
                <a:ea typeface="Arial"/>
                <a:cs typeface="Arial"/>
              </a:rPr>
              <a:t>nit</a:t>
            </a:r>
            <a:r>
              <a:rPr lang="ru-RU" sz="3959" dirty="0" smtClean="0">
                <a:latin typeface="Arial"/>
                <a:ea typeface="Arial"/>
                <a:cs typeface="Arial"/>
              </a:rPr>
              <a:t> </a:t>
            </a:r>
            <a:r>
              <a:rPr lang="ru-RU" sz="3959" dirty="0" err="1" smtClean="0">
                <a:latin typeface="Arial"/>
                <a:ea typeface="Arial"/>
                <a:cs typeface="Arial"/>
              </a:rPr>
              <a:t>testing</a:t>
            </a:r>
            <a:endParaRPr sz="3959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38f42e78_0_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dirty="0" smtClean="0">
                <a:latin typeface="Arial"/>
                <a:ea typeface="Arial"/>
                <a:cs typeface="Arial"/>
              </a:rPr>
              <a:t>Единичное или </a:t>
            </a:r>
            <a:r>
              <a:rPr lang="ru-RU" dirty="0">
                <a:latin typeface="Arial"/>
                <a:ea typeface="Arial"/>
                <a:cs typeface="Arial"/>
              </a:rPr>
              <a:t>модульное </a:t>
            </a:r>
            <a:r>
              <a:rPr lang="ru-RU" dirty="0" smtClean="0">
                <a:latin typeface="Arial"/>
                <a:ea typeface="Arial"/>
                <a:cs typeface="Arial"/>
              </a:rPr>
              <a:t>тестирование — процесс, </a:t>
            </a:r>
            <a:r>
              <a:rPr lang="ru-RU" dirty="0">
                <a:latin typeface="Arial"/>
                <a:ea typeface="Arial"/>
                <a:cs typeface="Arial"/>
              </a:rPr>
              <a:t>позволяющий проверить </a:t>
            </a:r>
            <a:r>
              <a:rPr lang="ru-RU" dirty="0" smtClean="0">
                <a:latin typeface="Arial"/>
                <a:ea typeface="Arial"/>
                <a:cs typeface="Arial"/>
              </a:rPr>
              <a:t>корректность </a:t>
            </a:r>
            <a:r>
              <a:rPr lang="ru-RU" dirty="0">
                <a:latin typeface="Arial"/>
                <a:ea typeface="Arial"/>
                <a:cs typeface="Arial"/>
              </a:rPr>
              <a:t>единицы исходного кода, </a:t>
            </a:r>
            <a:r>
              <a:rPr lang="ru-RU" dirty="0" smtClean="0">
                <a:latin typeface="Arial"/>
                <a:ea typeface="Arial"/>
                <a:cs typeface="Arial"/>
              </a:rPr>
              <a:t>набора </a:t>
            </a:r>
            <a:r>
              <a:rPr lang="ru-RU" dirty="0">
                <a:latin typeface="Arial"/>
                <a:ea typeface="Arial"/>
                <a:cs typeface="Arial"/>
              </a:rPr>
              <a:t>из одного или более программных модулей </a:t>
            </a:r>
            <a:r>
              <a:rPr lang="ru-RU" dirty="0" smtClean="0">
                <a:latin typeface="Arial"/>
                <a:ea typeface="Arial"/>
                <a:cs typeface="Arial"/>
              </a:rPr>
              <a:t>с управляющими </a:t>
            </a:r>
            <a:r>
              <a:rPr lang="ru-RU" dirty="0">
                <a:latin typeface="Arial"/>
                <a:ea typeface="Arial"/>
                <a:cs typeface="Arial"/>
              </a:rPr>
              <a:t>данными, процедурами использования и обработки.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lang="ru-RU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2465950" y="2223074"/>
            <a:ext cx="554916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ts val="3959"/>
            </a:pPr>
            <a:r>
              <a:rPr lang="ru" sz="4000" dirty="0" smtClean="0">
                <a:latin typeface="Arial"/>
                <a:ea typeface="Arial"/>
                <a:cs typeface="Arial"/>
              </a:rPr>
              <a:t>Разработка</a:t>
            </a:r>
            <a:r>
              <a:rPr lang="ru" sz="4000" dirty="0">
                <a:latin typeface="Arial"/>
                <a:ea typeface="Arial"/>
                <a:cs typeface="Arial"/>
              </a:rPr>
              <a:t>, управляемая функциональностью </a:t>
            </a:r>
            <a:endParaRPr sz="4000" dirty="0">
              <a:latin typeface="Arial"/>
              <a:ea typeface="Arial"/>
              <a:cs typeface="Arial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311700" y="1905091"/>
            <a:ext cx="8520600" cy="266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spcBef>
                <a:spcPts val="600"/>
              </a:spcBef>
            </a:pPr>
            <a:r>
              <a:rPr lang="ru-RU" dirty="0" smtClean="0">
                <a:latin typeface="Arial"/>
                <a:ea typeface="Arial"/>
                <a:cs typeface="Arial"/>
              </a:rPr>
              <a:t>итеративная </a:t>
            </a:r>
            <a:r>
              <a:rPr lang="ru-RU" dirty="0">
                <a:latin typeface="Arial"/>
                <a:ea typeface="Arial"/>
                <a:cs typeface="Arial"/>
              </a:rPr>
              <a:t>методология разработки программного </a:t>
            </a:r>
            <a:r>
              <a:rPr lang="ru-RU" dirty="0" smtClean="0">
                <a:latin typeface="Arial"/>
                <a:ea typeface="Arial"/>
                <a:cs typeface="Arial"/>
              </a:rPr>
              <a:t>обеспечения</a:t>
            </a:r>
            <a:endParaRPr lang="en-GB" dirty="0" smtClean="0">
              <a:latin typeface="Arial"/>
              <a:ea typeface="Arial"/>
              <a:cs typeface="Arial"/>
            </a:endParaRPr>
          </a:p>
          <a:p>
            <a:pPr indent="-457200">
              <a:spcBef>
                <a:spcPts val="600"/>
              </a:spcBef>
            </a:pPr>
            <a:r>
              <a:rPr lang="ru-RU" dirty="0" smtClean="0">
                <a:latin typeface="Arial"/>
                <a:ea typeface="Arial"/>
                <a:cs typeface="Arial"/>
              </a:rPr>
              <a:t>одна </a:t>
            </a:r>
            <a:r>
              <a:rPr lang="ru-RU" dirty="0">
                <a:latin typeface="Arial"/>
                <a:ea typeface="Arial"/>
                <a:cs typeface="Arial"/>
              </a:rPr>
              <a:t>из </a:t>
            </a:r>
            <a:r>
              <a:rPr lang="ru-RU" dirty="0" smtClean="0">
                <a:latin typeface="Arial"/>
                <a:ea typeface="Arial"/>
                <a:cs typeface="Arial"/>
              </a:rPr>
              <a:t>гибких</a:t>
            </a:r>
            <a:r>
              <a:rPr lang="en-GB" dirty="0" smtClean="0">
                <a:latin typeface="Arial"/>
                <a:ea typeface="Arial"/>
                <a:cs typeface="Arial"/>
              </a:rPr>
              <a:t> </a:t>
            </a:r>
            <a:r>
              <a:rPr lang="ru-RU" dirty="0" smtClean="0">
                <a:latin typeface="Arial"/>
                <a:ea typeface="Arial"/>
                <a:cs typeface="Arial"/>
              </a:rPr>
              <a:t>(</a:t>
            </a:r>
            <a:r>
              <a:rPr lang="ru-RU" dirty="0" err="1">
                <a:latin typeface="Arial"/>
                <a:ea typeface="Arial"/>
                <a:cs typeface="Arial"/>
              </a:rPr>
              <a:t>agile</a:t>
            </a:r>
            <a:r>
              <a:rPr lang="ru-RU" dirty="0" smtClean="0">
                <a:latin typeface="Arial"/>
                <a:ea typeface="Arial"/>
                <a:cs typeface="Arial"/>
              </a:rPr>
              <a:t>) </a:t>
            </a:r>
            <a:r>
              <a:rPr lang="ru-RU" dirty="0">
                <a:latin typeface="Arial"/>
                <a:ea typeface="Arial"/>
                <a:cs typeface="Arial"/>
              </a:rPr>
              <a:t>методологий </a:t>
            </a:r>
            <a:r>
              <a:rPr lang="ru-RU" dirty="0" smtClean="0">
                <a:latin typeface="Arial"/>
                <a:ea typeface="Arial"/>
                <a:cs typeface="Arial"/>
              </a:rPr>
              <a:t>разработки</a:t>
            </a:r>
            <a:endParaRPr lang="ru-RU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ts val="3959"/>
            </a:pPr>
            <a:r>
              <a:rPr lang="ru" sz="4000" dirty="0" smtClean="0">
                <a:latin typeface="Arial"/>
                <a:ea typeface="Arial"/>
                <a:cs typeface="Arial"/>
              </a:rPr>
              <a:t>Итеративная</a:t>
            </a:r>
            <a:r>
              <a:rPr lang="ru" sz="4000" dirty="0" smtClean="0">
                <a:solidFill>
                  <a:srgbClr val="222222"/>
                </a:solidFill>
              </a:rPr>
              <a:t> </a:t>
            </a:r>
            <a:endParaRPr sz="3959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/>
            <a:r>
              <a:rPr lang="ru" dirty="0" smtClean="0">
                <a:latin typeface="Arial"/>
                <a:ea typeface="Arial"/>
                <a:cs typeface="Arial"/>
              </a:rPr>
              <a:t>выполнение </a:t>
            </a:r>
            <a:r>
              <a:rPr lang="ru" dirty="0">
                <a:latin typeface="Arial"/>
                <a:ea typeface="Arial"/>
                <a:cs typeface="Arial"/>
              </a:rPr>
              <a:t>работ параллельно с </a:t>
            </a:r>
            <a:endParaRPr lang="en-GB" dirty="0" smtClean="0">
              <a:latin typeface="Arial"/>
              <a:ea typeface="Arial"/>
              <a:cs typeface="Arial"/>
            </a:endParaRPr>
          </a:p>
          <a:p>
            <a:pPr marL="342900" lvl="0" indent="-342900"/>
            <a:r>
              <a:rPr lang="ru" dirty="0" smtClean="0">
                <a:latin typeface="Arial"/>
                <a:ea typeface="Arial"/>
                <a:cs typeface="Arial"/>
              </a:rPr>
              <a:t>непрерывным </a:t>
            </a:r>
            <a:r>
              <a:rPr lang="ru" dirty="0">
                <a:latin typeface="Arial"/>
                <a:ea typeface="Arial"/>
                <a:cs typeface="Arial"/>
              </a:rPr>
              <a:t>анализом полученных результатов и </a:t>
            </a:r>
            <a:endParaRPr lang="en-GB" dirty="0" smtClean="0">
              <a:latin typeface="Arial"/>
              <a:ea typeface="Arial"/>
              <a:cs typeface="Arial"/>
            </a:endParaRPr>
          </a:p>
          <a:p>
            <a:pPr marL="342900" lvl="0" indent="-342900"/>
            <a:r>
              <a:rPr lang="ru" dirty="0" smtClean="0">
                <a:latin typeface="Arial"/>
                <a:ea typeface="Arial"/>
                <a:cs typeface="Arial"/>
              </a:rPr>
              <a:t>корректировкой </a:t>
            </a:r>
            <a:r>
              <a:rPr lang="ru" dirty="0">
                <a:latin typeface="Arial"/>
                <a:ea typeface="Arial"/>
                <a:cs typeface="Arial"/>
              </a:rPr>
              <a:t>предыдущих этапов работы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38f42e78_0_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959"/>
            </a:pPr>
            <a:r>
              <a:rPr lang="ru" sz="3959" dirty="0" smtClean="0">
                <a:latin typeface="Arial"/>
                <a:ea typeface="Arial"/>
                <a:cs typeface="Arial"/>
              </a:rPr>
              <a:t>Гибкая </a:t>
            </a:r>
            <a:r>
              <a:rPr lang="ru" sz="3959" dirty="0">
                <a:latin typeface="Arial"/>
                <a:ea typeface="Arial"/>
                <a:cs typeface="Arial"/>
              </a:rPr>
              <a:t>методология разработки </a:t>
            </a:r>
            <a:endParaRPr sz="3959" dirty="0">
              <a:latin typeface="Arial"/>
              <a:ea typeface="Arial"/>
              <a:cs typeface="Arial"/>
            </a:endParaRPr>
          </a:p>
        </p:txBody>
      </p:sp>
      <p:sp>
        <p:nvSpPr>
          <p:cNvPr id="108" name="Google Shape;108;g6438f42e78_0_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/>
            <a:r>
              <a:rPr lang="ru" dirty="0" smtClean="0">
                <a:latin typeface="Arial"/>
                <a:ea typeface="Arial"/>
                <a:cs typeface="Arial"/>
              </a:rPr>
              <a:t>серия </a:t>
            </a:r>
            <a:r>
              <a:rPr lang="ru" dirty="0">
                <a:latin typeface="Arial"/>
                <a:ea typeface="Arial"/>
                <a:cs typeface="Arial"/>
              </a:rPr>
              <a:t>подходов к разработке </a:t>
            </a:r>
            <a:r>
              <a:rPr lang="ru-RU" dirty="0" smtClean="0">
                <a:latin typeface="Arial"/>
                <a:ea typeface="Arial"/>
                <a:cs typeface="Arial"/>
              </a:rPr>
              <a:t>ПО</a:t>
            </a:r>
            <a:r>
              <a:rPr lang="ru" dirty="0" smtClean="0">
                <a:latin typeface="Arial"/>
                <a:ea typeface="Arial"/>
                <a:cs typeface="Arial"/>
              </a:rPr>
              <a:t>, </a:t>
            </a:r>
            <a:r>
              <a:rPr lang="ru-RU" dirty="0" smtClean="0">
                <a:latin typeface="Arial"/>
                <a:ea typeface="Arial"/>
                <a:cs typeface="Arial"/>
              </a:rPr>
              <a:t>характеристики:</a:t>
            </a:r>
          </a:p>
          <a:p>
            <a:pPr marL="342900" lvl="0" indent="-342900"/>
            <a:r>
              <a:rPr lang="ru" dirty="0" smtClean="0">
                <a:latin typeface="Arial"/>
                <a:ea typeface="Arial"/>
                <a:cs typeface="Arial"/>
              </a:rPr>
              <a:t>итеративн</a:t>
            </a:r>
            <a:r>
              <a:rPr lang="ru-RU" dirty="0" err="1" smtClean="0">
                <a:latin typeface="Arial"/>
                <a:ea typeface="Arial"/>
                <a:cs typeface="Arial"/>
              </a:rPr>
              <a:t>ая</a:t>
            </a:r>
            <a:r>
              <a:rPr lang="ru" dirty="0" smtClean="0">
                <a:latin typeface="Arial"/>
                <a:ea typeface="Arial"/>
                <a:cs typeface="Arial"/>
              </a:rPr>
              <a:t> разработк</a:t>
            </a:r>
            <a:r>
              <a:rPr lang="ru-RU" dirty="0" smtClean="0">
                <a:latin typeface="Arial"/>
                <a:ea typeface="Arial"/>
                <a:cs typeface="Arial"/>
              </a:rPr>
              <a:t>а</a:t>
            </a:r>
            <a:r>
              <a:rPr lang="ru" dirty="0" smtClean="0">
                <a:latin typeface="Arial"/>
                <a:ea typeface="Arial"/>
                <a:cs typeface="Arial"/>
              </a:rPr>
              <a:t>, </a:t>
            </a:r>
            <a:endParaRPr lang="ru-RU" dirty="0" smtClean="0">
              <a:latin typeface="Arial"/>
              <a:ea typeface="Arial"/>
              <a:cs typeface="Arial"/>
            </a:endParaRPr>
          </a:p>
          <a:p>
            <a:pPr marL="342900" lvl="0" indent="-342900"/>
            <a:r>
              <a:rPr lang="ru" dirty="0" smtClean="0">
                <a:latin typeface="Arial"/>
                <a:ea typeface="Arial"/>
                <a:cs typeface="Arial"/>
              </a:rPr>
              <a:t>динамическое </a:t>
            </a:r>
            <a:r>
              <a:rPr lang="ru" dirty="0">
                <a:latin typeface="Arial"/>
                <a:ea typeface="Arial"/>
                <a:cs typeface="Arial"/>
              </a:rPr>
              <a:t>формирование требований </a:t>
            </a:r>
            <a:endParaRPr lang="ru-RU" dirty="0" smtClean="0">
              <a:latin typeface="Arial"/>
              <a:ea typeface="Arial"/>
              <a:cs typeface="Arial"/>
            </a:endParaRPr>
          </a:p>
          <a:p>
            <a:pPr marL="342900" lvl="0" indent="-342900"/>
            <a:r>
              <a:rPr lang="ru" dirty="0" smtClean="0">
                <a:latin typeface="Arial"/>
                <a:ea typeface="Arial"/>
                <a:cs typeface="Arial"/>
              </a:rPr>
              <a:t>постоянно</a:t>
            </a:r>
            <a:r>
              <a:rPr lang="ru-RU" dirty="0" smtClean="0">
                <a:latin typeface="Arial"/>
                <a:ea typeface="Arial"/>
                <a:cs typeface="Arial"/>
              </a:rPr>
              <a:t>е</a:t>
            </a:r>
            <a:r>
              <a:rPr lang="ru" dirty="0" smtClean="0">
                <a:latin typeface="Arial"/>
                <a:ea typeface="Arial"/>
                <a:cs typeface="Arial"/>
              </a:rPr>
              <a:t> взаимодействи</a:t>
            </a:r>
            <a:r>
              <a:rPr lang="ru-RU" dirty="0" smtClean="0">
                <a:latin typeface="Arial"/>
                <a:ea typeface="Arial"/>
                <a:cs typeface="Arial"/>
              </a:rPr>
              <a:t>е</a:t>
            </a:r>
            <a:r>
              <a:rPr lang="ru" dirty="0" smtClean="0">
                <a:latin typeface="Arial"/>
                <a:ea typeface="Arial"/>
                <a:cs typeface="Arial"/>
              </a:rPr>
              <a:t> </a:t>
            </a:r>
            <a:r>
              <a:rPr lang="ru" dirty="0">
                <a:latin typeface="Arial"/>
                <a:ea typeface="Arial"/>
                <a:cs typeface="Arial"/>
              </a:rPr>
              <a:t>внутри самоорганизующихся рабочих групп</a:t>
            </a:r>
            <a:br>
              <a:rPr lang="ru" dirty="0">
                <a:latin typeface="Arial"/>
                <a:ea typeface="Arial"/>
                <a:cs typeface="Arial"/>
              </a:rPr>
            </a:b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959"/>
            </a:pPr>
            <a:r>
              <a:rPr lang="ru" sz="3600" dirty="0" smtClean="0">
                <a:latin typeface="Arial"/>
                <a:ea typeface="Arial"/>
                <a:cs typeface="Arial"/>
              </a:rPr>
              <a:t>Программное </a:t>
            </a:r>
            <a:r>
              <a:rPr lang="ru" sz="3600" dirty="0">
                <a:latin typeface="Arial"/>
                <a:ea typeface="Arial"/>
                <a:cs typeface="Arial"/>
              </a:rPr>
              <a:t>обеспечение (ПО) </a:t>
            </a:r>
            <a:endParaRPr sz="3600" dirty="0">
              <a:latin typeface="Arial"/>
              <a:ea typeface="Arial"/>
              <a:cs typeface="Arial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SzPts val="1100"/>
              <a:buNone/>
            </a:pPr>
            <a:r>
              <a:rPr lang="ru-RU" dirty="0" smtClean="0">
                <a:latin typeface="Arial"/>
                <a:ea typeface="Arial"/>
                <a:cs typeface="Arial"/>
              </a:rPr>
              <a:t>программа </a:t>
            </a:r>
            <a:r>
              <a:rPr lang="ru-RU" dirty="0">
                <a:latin typeface="Arial"/>
                <a:ea typeface="Arial"/>
                <a:cs typeface="Arial"/>
              </a:rPr>
              <a:t>или множество программ, используемых для управления компьютером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959"/>
            </a:pPr>
            <a:r>
              <a:rPr lang="ru-RU" sz="3600" dirty="0" smtClean="0">
                <a:latin typeface="Arial"/>
                <a:ea typeface="Arial"/>
                <a:cs typeface="Arial"/>
              </a:rPr>
              <a:t>Разработка</a:t>
            </a:r>
            <a:r>
              <a:rPr lang="en-GB" sz="3600" dirty="0" smtClean="0">
                <a:latin typeface="Arial"/>
                <a:ea typeface="Arial"/>
                <a:cs typeface="Arial"/>
              </a:rPr>
              <a:t> </a:t>
            </a:r>
            <a:r>
              <a:rPr lang="ru-RU" sz="3600" dirty="0" smtClean="0">
                <a:latin typeface="Arial"/>
                <a:ea typeface="Arial"/>
                <a:cs typeface="Arial"/>
              </a:rPr>
              <a:t>с </a:t>
            </a:r>
            <a:r>
              <a:rPr lang="ru-RU" sz="3600" dirty="0">
                <a:latin typeface="Arial"/>
                <a:ea typeface="Arial"/>
                <a:cs typeface="Arial"/>
              </a:rPr>
              <a:t>поддержкой </a:t>
            </a:r>
            <a:r>
              <a:rPr lang="ru-RU" sz="3600" dirty="0" smtClean="0">
                <a:latin typeface="Arial"/>
                <a:ea typeface="Arial"/>
                <a:cs typeface="Arial"/>
              </a:rPr>
              <a:t>функций</a:t>
            </a:r>
            <a:r>
              <a:rPr lang="ru-RU" sz="3600" dirty="0">
                <a:latin typeface="Arial"/>
                <a:ea typeface="Arial"/>
                <a:cs typeface="Arial"/>
              </a:rPr>
              <a:t/>
            </a:r>
            <a:br>
              <a:rPr lang="ru-RU" sz="3600" dirty="0">
                <a:latin typeface="Arial"/>
                <a:ea typeface="Arial"/>
                <a:cs typeface="Arial"/>
              </a:rPr>
            </a:b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>
                <a:latin typeface="Arial"/>
                <a:ea typeface="Arial"/>
                <a:cs typeface="Arial"/>
              </a:rPr>
              <a:t>Построение </a:t>
            </a:r>
            <a:r>
              <a:rPr lang="ru-RU" dirty="0">
                <a:latin typeface="Arial"/>
                <a:ea typeface="Arial"/>
                <a:cs typeface="Arial"/>
              </a:rPr>
              <a:t>общей </a:t>
            </a:r>
            <a:r>
              <a:rPr lang="ru-RU" dirty="0" smtClean="0">
                <a:latin typeface="Arial"/>
                <a:ea typeface="Arial"/>
                <a:cs typeface="Arial"/>
              </a:rPr>
              <a:t>модели.</a:t>
            </a:r>
            <a:endParaRPr lang="en-GB" dirty="0">
              <a:latin typeface="Arial"/>
              <a:ea typeface="Arial"/>
              <a:cs typeface="Arial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Arial"/>
                <a:ea typeface="Arial"/>
                <a:cs typeface="Arial"/>
              </a:rPr>
              <a:t>Построение </a:t>
            </a:r>
            <a:r>
              <a:rPr lang="ru-RU" dirty="0">
                <a:latin typeface="Arial"/>
                <a:ea typeface="Arial"/>
                <a:cs typeface="Arial"/>
              </a:rPr>
              <a:t>списка «особенностей»</a:t>
            </a:r>
            <a:r>
              <a:rPr lang="ru-RU" dirty="0" smtClean="0">
                <a:latin typeface="Arial"/>
                <a:ea typeface="Arial"/>
                <a:cs typeface="Arial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>
                <a:latin typeface="Arial"/>
                <a:ea typeface="Arial"/>
                <a:cs typeface="Arial"/>
              </a:rPr>
              <a:t>Планирование </a:t>
            </a:r>
            <a:r>
              <a:rPr lang="ru-RU" dirty="0">
                <a:latin typeface="Arial"/>
                <a:ea typeface="Arial"/>
                <a:cs typeface="Arial"/>
              </a:rPr>
              <a:t>по функциям.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Arial"/>
                <a:ea typeface="Arial"/>
                <a:cs typeface="Arial"/>
              </a:rPr>
              <a:t>Проектирование </a:t>
            </a:r>
            <a:r>
              <a:rPr lang="ru-RU" dirty="0">
                <a:latin typeface="Arial"/>
                <a:ea typeface="Arial"/>
                <a:cs typeface="Arial"/>
              </a:rPr>
              <a:t>(дизайн) по </a:t>
            </a:r>
            <a:r>
              <a:rPr lang="ru-RU" dirty="0" smtClean="0">
                <a:latin typeface="Arial"/>
                <a:ea typeface="Arial"/>
                <a:cs typeface="Arial"/>
              </a:rPr>
              <a:t>функциям.</a:t>
            </a:r>
            <a:endParaRPr lang="ru-RU" dirty="0">
              <a:latin typeface="Arial"/>
              <a:ea typeface="Arial"/>
              <a:cs typeface="Arial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Arial"/>
                <a:ea typeface="Arial"/>
                <a:cs typeface="Arial"/>
              </a:rPr>
              <a:t>Реализация по </a:t>
            </a:r>
            <a:r>
              <a:rPr lang="ru-RU" dirty="0" smtClean="0">
                <a:latin typeface="Arial"/>
                <a:ea typeface="Arial"/>
                <a:cs typeface="Arial"/>
              </a:rPr>
              <a:t>функциям.</a:t>
            </a:r>
            <a:endParaRPr lang="ru-RU" dirty="0">
              <a:latin typeface="Arial"/>
              <a:ea typeface="Arial"/>
              <a:cs typeface="Arial"/>
            </a:endParaRPr>
          </a:p>
          <a:p>
            <a:pPr marL="0" lvl="0" indent="0">
              <a:buNone/>
            </a:pPr>
            <a:r>
              <a:rPr lang="ru-RU" dirty="0">
                <a:latin typeface="Arial"/>
                <a:ea typeface="Arial"/>
                <a:cs typeface="Arial"/>
              </a:rPr>
              <a:t>Шаги 4 и 5 повторяются </a:t>
            </a:r>
            <a:r>
              <a:rPr lang="ru-RU" dirty="0" smtClean="0">
                <a:latin typeface="Arial"/>
                <a:ea typeface="Arial"/>
                <a:cs typeface="Arial"/>
              </a:rPr>
              <a:t>итеративно. После </a:t>
            </a:r>
            <a:r>
              <a:rPr lang="ru-RU" dirty="0">
                <a:latin typeface="Arial"/>
                <a:ea typeface="Arial"/>
                <a:cs typeface="Arial"/>
              </a:rPr>
              <a:t>каждой итерации </a:t>
            </a:r>
            <a:r>
              <a:rPr lang="ru-RU" dirty="0" smtClean="0">
                <a:latin typeface="Arial"/>
                <a:ea typeface="Arial"/>
                <a:cs typeface="Arial"/>
              </a:rPr>
              <a:t>версия </a:t>
            </a:r>
            <a:r>
              <a:rPr lang="ru-RU" dirty="0">
                <a:latin typeface="Arial"/>
                <a:ea typeface="Arial"/>
                <a:cs typeface="Arial"/>
              </a:rPr>
              <a:t>для </a:t>
            </a:r>
            <a:r>
              <a:rPr lang="ru-RU" dirty="0" smtClean="0">
                <a:latin typeface="Arial"/>
                <a:ea typeface="Arial"/>
                <a:cs typeface="Arial"/>
              </a:rPr>
              <a:t>клиента.</a:t>
            </a:r>
            <a:endParaRPr lang="ru-RU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38f42e78_0_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959"/>
            </a:pPr>
            <a:r>
              <a:rPr lang="ru" sz="3959" dirty="0" smtClean="0">
                <a:latin typeface="Arial"/>
                <a:ea typeface="Arial"/>
                <a:cs typeface="Arial"/>
              </a:rPr>
              <a:t>Построение </a:t>
            </a:r>
            <a:r>
              <a:rPr lang="ru" sz="3959" dirty="0">
                <a:latin typeface="Arial"/>
                <a:ea typeface="Arial"/>
                <a:cs typeface="Arial"/>
              </a:rPr>
              <a:t>общей модели</a:t>
            </a:r>
            <a:r>
              <a:rPr lang="ru-RU" sz="3959" dirty="0">
                <a:latin typeface="Arial"/>
                <a:ea typeface="Arial"/>
                <a:cs typeface="Arial"/>
                <a:sym typeface="Roboto"/>
              </a:rPr>
              <a:t> </a:t>
            </a:r>
            <a:endParaRPr sz="3959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6438f42e78_0_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dirty="0" smtClean="0">
                <a:latin typeface="Arial"/>
                <a:ea typeface="Arial"/>
                <a:cs typeface="Arial"/>
              </a:rPr>
              <a:t>анализа </a:t>
            </a:r>
            <a:r>
              <a:rPr lang="ru-RU" dirty="0">
                <a:latin typeface="Arial"/>
                <a:ea typeface="Arial"/>
                <a:cs typeface="Arial"/>
              </a:rPr>
              <a:t>широты </a:t>
            </a:r>
            <a:r>
              <a:rPr lang="ru-RU" dirty="0" smtClean="0">
                <a:latin typeface="Arial"/>
                <a:ea typeface="Arial"/>
                <a:cs typeface="Arial"/>
              </a:rPr>
              <a:t>круга </a:t>
            </a:r>
            <a:r>
              <a:rPr lang="ru-RU" dirty="0">
                <a:latin typeface="Arial"/>
                <a:ea typeface="Arial"/>
                <a:cs typeface="Arial"/>
              </a:rPr>
              <a:t>задач и контекста системы. </a:t>
            </a:r>
            <a:endParaRPr lang="en-GB" dirty="0">
              <a:latin typeface="Arial"/>
              <a:ea typeface="Arial"/>
              <a:cs typeface="Arial"/>
            </a:endParaRPr>
          </a:p>
          <a:p>
            <a:pPr marL="342900" indent="-342900"/>
            <a:r>
              <a:rPr lang="ru-RU" dirty="0" smtClean="0">
                <a:latin typeface="Arial"/>
                <a:ea typeface="Arial"/>
                <a:cs typeface="Arial"/>
              </a:rPr>
              <a:t>анализ</a:t>
            </a:r>
            <a:r>
              <a:rPr lang="en-GB" dirty="0" smtClean="0">
                <a:latin typeface="Arial"/>
                <a:ea typeface="Arial"/>
                <a:cs typeface="Arial"/>
              </a:rPr>
              <a:t> </a:t>
            </a:r>
            <a:r>
              <a:rPr lang="ru-RU" dirty="0" smtClean="0">
                <a:latin typeface="Arial"/>
                <a:ea typeface="Arial"/>
                <a:cs typeface="Arial"/>
              </a:rPr>
              <a:t>каждой </a:t>
            </a:r>
            <a:r>
              <a:rPr lang="ru-RU" dirty="0">
                <a:latin typeface="Arial"/>
                <a:ea typeface="Arial"/>
                <a:cs typeface="Arial"/>
              </a:rPr>
              <a:t>моделируемой </a:t>
            </a:r>
            <a:r>
              <a:rPr lang="ru-RU" dirty="0" smtClean="0">
                <a:latin typeface="Arial"/>
                <a:ea typeface="Arial"/>
                <a:cs typeface="Arial"/>
              </a:rPr>
              <a:t>области.</a:t>
            </a:r>
            <a:endParaRPr lang="en-GB" dirty="0" smtClean="0">
              <a:latin typeface="Arial"/>
              <a:ea typeface="Arial"/>
              <a:cs typeface="Arial"/>
            </a:endParaRPr>
          </a:p>
          <a:p>
            <a:pPr marL="342900" indent="-342900"/>
            <a:r>
              <a:rPr lang="ru-RU" dirty="0" smtClean="0">
                <a:latin typeface="Arial"/>
                <a:ea typeface="Arial"/>
                <a:cs typeface="Arial"/>
              </a:rPr>
              <a:t>Модели </a:t>
            </a:r>
            <a:r>
              <a:rPr lang="ru-RU" dirty="0">
                <a:latin typeface="Arial"/>
                <a:ea typeface="Arial"/>
                <a:cs typeface="Arial"/>
              </a:rPr>
              <a:t>каждой области задач объединяются в общую итоговую </a:t>
            </a:r>
            <a:r>
              <a:rPr lang="ru-RU" dirty="0" smtClean="0">
                <a:latin typeface="Arial"/>
                <a:ea typeface="Arial"/>
                <a:cs typeface="Arial"/>
              </a:rPr>
              <a:t>модель.</a:t>
            </a:r>
            <a:endParaRPr lang="ru-RU" dirty="0">
              <a:latin typeface="Arial"/>
              <a:ea typeface="Arial"/>
              <a:cs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38f42e78_0_27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3190627" cy="426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959"/>
            </a:pPr>
            <a:r>
              <a:rPr lang="ru" sz="3959" dirty="0" smtClean="0">
                <a:latin typeface="Arial"/>
                <a:ea typeface="Arial"/>
                <a:cs typeface="Arial"/>
              </a:rPr>
              <a:t>Построение </a:t>
            </a:r>
            <a:r>
              <a:rPr lang="ru" sz="3959" dirty="0">
                <a:latin typeface="Arial"/>
                <a:ea typeface="Arial"/>
                <a:cs typeface="Arial"/>
              </a:rPr>
              <a:t>общей модели</a:t>
            </a:r>
            <a:r>
              <a:rPr lang="ru-RU" sz="3959" dirty="0">
                <a:latin typeface="Arial"/>
                <a:ea typeface="Arial"/>
                <a:cs typeface="Arial"/>
                <a:sym typeface="Roboto"/>
              </a:rPr>
              <a:t> </a:t>
            </a:r>
            <a:endParaRPr sz="3959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916" y="-164368"/>
            <a:ext cx="5463084" cy="530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542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438f42e78_0_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959"/>
            </a:pPr>
            <a:r>
              <a:rPr lang="ru-RU" sz="4000" dirty="0" smtClean="0">
                <a:latin typeface="Arial"/>
                <a:ea typeface="Arial"/>
                <a:cs typeface="Arial"/>
              </a:rPr>
              <a:t>Спис</a:t>
            </a:r>
            <a:r>
              <a:rPr lang="ru-RU" sz="4000" dirty="0">
                <a:latin typeface="Arial"/>
                <a:ea typeface="Arial"/>
                <a:cs typeface="Arial"/>
              </a:rPr>
              <a:t>о</a:t>
            </a:r>
            <a:r>
              <a:rPr lang="ru-RU" sz="4000" dirty="0" smtClean="0">
                <a:latin typeface="Arial"/>
                <a:ea typeface="Arial"/>
                <a:cs typeface="Arial"/>
              </a:rPr>
              <a:t>к</a:t>
            </a:r>
            <a:r>
              <a:rPr lang="en-GB" sz="4000" dirty="0" smtClean="0">
                <a:latin typeface="Arial"/>
                <a:ea typeface="Arial"/>
                <a:cs typeface="Arial"/>
              </a:rPr>
              <a:t> </a:t>
            </a:r>
            <a:r>
              <a:rPr lang="ru-RU" sz="4000" dirty="0" smtClean="0">
                <a:latin typeface="Arial"/>
                <a:ea typeface="Arial"/>
                <a:cs typeface="Arial"/>
              </a:rPr>
              <a:t>функций</a:t>
            </a:r>
            <a:r>
              <a:rPr lang="en-GB" sz="4000" dirty="0" smtClean="0">
                <a:latin typeface="Arial"/>
                <a:ea typeface="Arial"/>
                <a:cs typeface="Arial"/>
              </a:rPr>
              <a:t>/</a:t>
            </a:r>
            <a:r>
              <a:rPr lang="ru-RU" sz="4000" dirty="0" smtClean="0">
                <a:latin typeface="Arial"/>
                <a:ea typeface="Arial"/>
                <a:cs typeface="Arial"/>
              </a:rPr>
              <a:t>«</a:t>
            </a:r>
            <a:r>
              <a:rPr lang="ru-RU" sz="4000" dirty="0">
                <a:latin typeface="Arial"/>
                <a:ea typeface="Arial"/>
                <a:cs typeface="Arial"/>
              </a:rPr>
              <a:t>особенностей»</a:t>
            </a:r>
            <a:endParaRPr sz="3959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6438f42e78_0_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1" indent="-342900">
              <a:buSzPts val="3200"/>
              <a:buFont typeface="Arial"/>
              <a:buChar char="•"/>
            </a:pPr>
            <a:r>
              <a:rPr lang="en-GB" sz="3200" dirty="0" err="1" smtClean="0">
                <a:latin typeface="Arial"/>
                <a:ea typeface="Arial"/>
                <a:cs typeface="Arial"/>
              </a:rPr>
              <a:t>Р</a:t>
            </a:r>
            <a:r>
              <a:rPr lang="ru-RU" sz="3200" dirty="0" err="1" smtClean="0">
                <a:latin typeface="Arial"/>
                <a:ea typeface="Arial"/>
                <a:cs typeface="Arial"/>
              </a:rPr>
              <a:t>азбиение</a:t>
            </a:r>
            <a:r>
              <a:rPr lang="en-GB" sz="3200" dirty="0" smtClean="0">
                <a:latin typeface="Arial"/>
                <a:ea typeface="Arial"/>
                <a:cs typeface="Arial"/>
              </a:rPr>
              <a:t> </a:t>
            </a:r>
            <a:r>
              <a:rPr lang="ru-RU" sz="3200" dirty="0" smtClean="0">
                <a:latin typeface="Arial"/>
                <a:ea typeface="Arial"/>
                <a:cs typeface="Arial"/>
              </a:rPr>
              <a:t>областей </a:t>
            </a:r>
            <a:r>
              <a:rPr lang="ru-RU" sz="3200" dirty="0">
                <a:latin typeface="Arial"/>
                <a:ea typeface="Arial"/>
                <a:cs typeface="Arial"/>
              </a:rPr>
              <a:t>(</a:t>
            </a:r>
            <a:r>
              <a:rPr lang="ru-RU" sz="3200" dirty="0" err="1">
                <a:latin typeface="Arial"/>
                <a:ea typeface="Arial"/>
                <a:cs typeface="Arial"/>
              </a:rPr>
              <a:t>domain</a:t>
            </a:r>
            <a:r>
              <a:rPr lang="ru-RU" sz="3200" dirty="0">
                <a:latin typeface="Arial"/>
                <a:ea typeface="Arial"/>
                <a:cs typeface="Arial"/>
              </a:rPr>
              <a:t>) на </a:t>
            </a:r>
            <a:r>
              <a:rPr lang="ru-RU" sz="3200" dirty="0">
                <a:latin typeface="Arial"/>
                <a:ea typeface="Arial"/>
                <a:cs typeface="Arial"/>
              </a:rPr>
              <a:t>функциональные </a:t>
            </a:r>
            <a:r>
              <a:rPr lang="ru-RU" sz="3200" dirty="0" smtClean="0">
                <a:latin typeface="Arial"/>
                <a:ea typeface="Arial"/>
                <a:cs typeface="Arial"/>
              </a:rPr>
              <a:t>подобласти </a:t>
            </a:r>
            <a:r>
              <a:rPr lang="ru-RU" sz="3200" dirty="0">
                <a:latin typeface="Arial"/>
                <a:ea typeface="Arial"/>
                <a:cs typeface="Arial"/>
              </a:rPr>
              <a:t>(предметные области</a:t>
            </a:r>
            <a:r>
              <a:rPr lang="ru-RU" sz="3200" dirty="0" smtClean="0">
                <a:latin typeface="Arial"/>
                <a:ea typeface="Arial"/>
                <a:cs typeface="Arial"/>
              </a:rPr>
              <a:t>). </a:t>
            </a:r>
            <a:endParaRPr lang="en-GB" sz="3200" dirty="0" smtClean="0">
              <a:latin typeface="Arial"/>
              <a:ea typeface="Arial"/>
              <a:cs typeface="Arial"/>
            </a:endParaRPr>
          </a:p>
          <a:p>
            <a:pPr marL="342900" lvl="1" indent="-342900">
              <a:buSzPts val="3200"/>
              <a:buFont typeface="Arial"/>
              <a:buChar char="•"/>
            </a:pPr>
            <a:r>
              <a:rPr lang="ru-RU" sz="3200" dirty="0" smtClean="0">
                <a:latin typeface="Arial"/>
                <a:ea typeface="Arial"/>
                <a:cs typeface="Arial"/>
              </a:rPr>
              <a:t>Каждая подобласть </a:t>
            </a:r>
            <a:r>
              <a:rPr lang="ru-RU" sz="3200" dirty="0">
                <a:latin typeface="Arial"/>
                <a:ea typeface="Arial"/>
                <a:cs typeface="Arial"/>
              </a:rPr>
              <a:t>соответствует </a:t>
            </a:r>
            <a:r>
              <a:rPr lang="ru-RU" sz="3200" dirty="0" smtClean="0">
                <a:latin typeface="Arial"/>
                <a:ea typeface="Arial"/>
                <a:cs typeface="Arial"/>
              </a:rPr>
              <a:t>бизнес</a:t>
            </a:r>
            <a:r>
              <a:rPr lang="ru-RU" sz="3200" dirty="0">
                <a:latin typeface="Arial"/>
                <a:ea typeface="Arial"/>
                <a:cs typeface="Arial"/>
              </a:rPr>
              <a:t>-процессу, шаги которого становятся списком функций (свойств). </a:t>
            </a:r>
          </a:p>
        </p:txBody>
      </p:sp>
    </p:spTree>
    <p:extLst>
      <p:ext uri="{BB962C8B-B14F-4D97-AF65-F5344CB8AC3E}">
        <p14:creationId xmlns:p14="http://schemas.microsoft.com/office/powerpoint/2010/main" val="333604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376</Words>
  <Application>Microsoft Macintosh PowerPoint</Application>
  <PresentationFormat>On-screen Show (16:9)</PresentationFormat>
  <Paragraphs>60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Proxima Nova</vt:lpstr>
      <vt:lpstr>Roboto</vt:lpstr>
      <vt:lpstr>Office Theme</vt:lpstr>
      <vt:lpstr>PowerPoint Presentation</vt:lpstr>
      <vt:lpstr>Разработка, управляемая функциональностью </vt:lpstr>
      <vt:lpstr>Итеративная </vt:lpstr>
      <vt:lpstr>Гибкая методология разработки </vt:lpstr>
      <vt:lpstr>Программное обеспечение (ПО) </vt:lpstr>
      <vt:lpstr>Разработка с поддержкой функций </vt:lpstr>
      <vt:lpstr>Построение общей модели </vt:lpstr>
      <vt:lpstr>Построение общей модели </vt:lpstr>
      <vt:lpstr>Список функций/«особенностей»</vt:lpstr>
      <vt:lpstr>Список функций/«особенностей»</vt:lpstr>
      <vt:lpstr>Список функций</vt:lpstr>
      <vt:lpstr>Планирование разработки</vt:lpstr>
      <vt:lpstr>Планирование разработки</vt:lpstr>
      <vt:lpstr>Проектирование, дизайн</vt:lpstr>
      <vt:lpstr>Дизайн </vt:lpstr>
      <vt:lpstr>Реализация по функциям</vt:lpstr>
      <vt:lpstr>Реализация по функциям</vt:lpstr>
      <vt:lpstr>Unit testing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MarinaKrifcun</cp:lastModifiedBy>
  <cp:revision>5</cp:revision>
  <dcterms:modified xsi:type="dcterms:W3CDTF">2020-01-13T18:58:24Z</dcterms:modified>
</cp:coreProperties>
</file>