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58" r:id="rId4"/>
    <p:sldId id="259" r:id="rId5"/>
    <p:sldId id="283" r:id="rId6"/>
    <p:sldId id="261" r:id="rId7"/>
    <p:sldId id="262" r:id="rId8"/>
    <p:sldId id="268" r:id="rId9"/>
    <p:sldId id="263" r:id="rId10"/>
    <p:sldId id="265" r:id="rId11"/>
    <p:sldId id="270" r:id="rId12"/>
    <p:sldId id="269" r:id="rId13"/>
    <p:sldId id="266" r:id="rId14"/>
    <p:sldId id="272" r:id="rId15"/>
    <p:sldId id="280" r:id="rId16"/>
    <p:sldId id="281" r:id="rId17"/>
    <p:sldId id="282" r:id="rId18"/>
    <p:sldId id="279" r:id="rId19"/>
    <p:sldId id="284" r:id="rId20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</a:t>
            </a:r>
            <a:r>
              <a:rPr lang="ru-RU" baseline="0" dirty="0" smtClean="0"/>
              <a:t> метрик на выборках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Acc.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c:spPr>
          </c:dPt>
          <c:cat>
            <c:strRef>
              <c:f>Лист1!$A$2:$A$10</c:f>
              <c:strCache>
                <c:ptCount val="9"/>
                <c:pt idx="0">
                  <c:v>site_id_list</c:v>
                </c:pt>
                <c:pt idx="1">
                  <c:v>visit_site_id_list</c:v>
                </c:pt>
                <c:pt idx="2">
                  <c:v>items_list</c:v>
                </c:pt>
                <c:pt idx="3">
                  <c:v>visited_items</c:v>
                </c:pt>
                <c:pt idx="4">
                  <c:v>visited_general_categories</c:v>
                </c:pt>
                <c:pt idx="5">
                  <c:v>visited_universal_brands</c:v>
                </c:pt>
                <c:pt idx="6">
                  <c:v>last_visits_in_categories</c:v>
                </c:pt>
                <c:pt idx="7">
                  <c:v>general_category_path_list</c:v>
                </c:pt>
                <c:pt idx="8">
                  <c:v>brand_id_list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0.70877400000000002</c:v>
                </c:pt>
                <c:pt idx="1">
                  <c:v>0.65256199999999998</c:v>
                </c:pt>
                <c:pt idx="2">
                  <c:v>0.83879199999999998</c:v>
                </c:pt>
                <c:pt idx="3">
                  <c:v>0.78680799999999995</c:v>
                </c:pt>
                <c:pt idx="4">
                  <c:v>0.62986200000000003</c:v>
                </c:pt>
                <c:pt idx="5">
                  <c:v>0.65975499999999998</c:v>
                </c:pt>
                <c:pt idx="6">
                  <c:v>0.61538099999999996</c:v>
                </c:pt>
                <c:pt idx="7">
                  <c:v>0.61462399999999995</c:v>
                </c:pt>
                <c:pt idx="8">
                  <c:v>0.63058400000000003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Val. 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c:spPr>
          </c:dPt>
          <c:cat>
            <c:strRef>
              <c:f>Лист1!$A$2:$A$10</c:f>
              <c:strCache>
                <c:ptCount val="9"/>
                <c:pt idx="0">
                  <c:v>site_id_list</c:v>
                </c:pt>
                <c:pt idx="1">
                  <c:v>visit_site_id_list</c:v>
                </c:pt>
                <c:pt idx="2">
                  <c:v>items_list</c:v>
                </c:pt>
                <c:pt idx="3">
                  <c:v>visited_items</c:v>
                </c:pt>
                <c:pt idx="4">
                  <c:v>visited_general_categories</c:v>
                </c:pt>
                <c:pt idx="5">
                  <c:v>visited_universal_brands</c:v>
                </c:pt>
                <c:pt idx="6">
                  <c:v>last_visits_in_categories</c:v>
                </c:pt>
                <c:pt idx="7">
                  <c:v>general_category_path_list</c:v>
                </c:pt>
                <c:pt idx="8">
                  <c:v>brand_id_list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0.70003899999999997</c:v>
                </c:pt>
                <c:pt idx="1">
                  <c:v>0.65041099999999996</c:v>
                </c:pt>
                <c:pt idx="2">
                  <c:v>0.63232900000000003</c:v>
                </c:pt>
                <c:pt idx="3">
                  <c:v>0.62966699999999998</c:v>
                </c:pt>
                <c:pt idx="4">
                  <c:v>0.62473599999999996</c:v>
                </c:pt>
                <c:pt idx="5">
                  <c:v>0.61870800000000004</c:v>
                </c:pt>
                <c:pt idx="6">
                  <c:v>0.61682999999999999</c:v>
                </c:pt>
                <c:pt idx="7">
                  <c:v>0.61095900000000003</c:v>
                </c:pt>
                <c:pt idx="8">
                  <c:v>0.59702500000000003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663224"/>
        <c:axId val="138051544"/>
      </c:barChart>
      <c:catAx>
        <c:axId val="13566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051544"/>
        <c:crosses val="autoZero"/>
        <c:auto val="1"/>
        <c:lblAlgn val="ctr"/>
        <c:lblOffset val="100"/>
        <c:noMultiLvlLbl val="0"/>
      </c:catAx>
      <c:valAx>
        <c:axId val="138051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66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visit_site_id_list</c:v>
                </c:pt>
                <c:pt idx="1">
                  <c:v>site_id_list</c:v>
                </c:pt>
                <c:pt idx="2">
                  <c:v>last_visits_in_categories</c:v>
                </c:pt>
                <c:pt idx="3">
                  <c:v>visited_general_categories</c:v>
                </c:pt>
                <c:pt idx="4">
                  <c:v>visited_universal_brands</c:v>
                </c:pt>
                <c:pt idx="5">
                  <c:v>items_list</c:v>
                </c:pt>
                <c:pt idx="6">
                  <c:v>visited_items</c:v>
                </c:pt>
                <c:pt idx="7">
                  <c:v>brand_id_list</c:v>
                </c:pt>
                <c:pt idx="8">
                  <c:v>general_category_path_list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0.83999269399999998</c:v>
                </c:pt>
                <c:pt idx="1">
                  <c:v>0.83656589199999998</c:v>
                </c:pt>
                <c:pt idx="2">
                  <c:v>0.74227664900000001</c:v>
                </c:pt>
                <c:pt idx="3">
                  <c:v>0.72292478400000004</c:v>
                </c:pt>
                <c:pt idx="4">
                  <c:v>0.68707382400000006</c:v>
                </c:pt>
                <c:pt idx="5">
                  <c:v>0.65451050700000002</c:v>
                </c:pt>
                <c:pt idx="6">
                  <c:v>0.60399561599999996</c:v>
                </c:pt>
                <c:pt idx="7">
                  <c:v>0.50001739499999998</c:v>
                </c:pt>
                <c:pt idx="8">
                  <c:v>0.50001739499999998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997152"/>
        <c:axId val="138688976"/>
      </c:barChart>
      <c:catAx>
        <c:axId val="1389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688976"/>
        <c:crosses val="autoZero"/>
        <c:auto val="1"/>
        <c:lblAlgn val="ctr"/>
        <c:lblOffset val="100"/>
        <c:noMultiLvlLbl val="0"/>
      </c:catAx>
      <c:valAx>
        <c:axId val="13868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971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Дополнительное название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 smtClean="0"/>
              <a:t>дата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 smtClean="0"/>
              <a:t>ФИО выступающего,</a:t>
            </a:r>
          </a:p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Дополнительная информация</a:t>
            </a:r>
            <a:endParaRPr lang="ru-RU" dirty="0"/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 smtClean="0"/>
              <a:t>Дополнительная информация</a:t>
            </a:r>
            <a:endParaRPr lang="ru-RU" dirty="0"/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 smtClean="0"/>
              <a:t>Дополнительная информация</a:t>
            </a:r>
            <a:endParaRPr lang="ru-RU" dirty="0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</a:t>
            </a:r>
            <a:r>
              <a:rPr lang="ru-RU" dirty="0" smtClean="0"/>
              <a:t>уровень</a:t>
            </a:r>
          </a:p>
          <a:p>
            <a:pPr lvl="3"/>
            <a:r>
              <a:rPr lang="ru-RU" dirty="0" smtClean="0"/>
              <a:t>Четвертый</a:t>
            </a:r>
          </a:p>
          <a:p>
            <a:pPr lvl="4"/>
            <a:r>
              <a:rPr lang="ru-RU" dirty="0" smtClean="0"/>
              <a:t>Пятый</a:t>
            </a:r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предсказание пола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пользователя на </a:t>
            </a:r>
            <a:r>
              <a:rPr lang="ru-RU" dirty="0"/>
              <a:t>основе данных о</a:t>
            </a:r>
            <a:br>
              <a:rPr lang="ru-RU" dirty="0"/>
            </a:br>
            <a:r>
              <a:rPr lang="ru-RU" dirty="0"/>
              <a:t>его активности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Методы вычислительного интеллекта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24.12.2023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42882"/>
              </p:ext>
            </p:extLst>
          </p:nvPr>
        </p:nvGraphicFramePr>
        <p:xfrm>
          <a:off x="6998686" y="1187534"/>
          <a:ext cx="4883566" cy="3760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97636"/>
                <a:gridCol w="1885930"/>
              </a:tblGrid>
              <a:tr h="3760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2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eature </a:t>
                      </a:r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Err</a:t>
                      </a: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brand_id_list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3.750035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4.07145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site_id_list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5.09989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general_category_path_list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5.111754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last_visits_in_categories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5.207548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visited_items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5.218011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visit_site_id_list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5.327503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visited_universal_brands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5.331374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visited_general_categories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5.381949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1" y="692971"/>
            <a:ext cx="6206624" cy="59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Переобучение решающих деревьев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48733"/>
              </p:ext>
            </p:extLst>
          </p:nvPr>
        </p:nvGraphicFramePr>
        <p:xfrm>
          <a:off x="838200" y="1825625"/>
          <a:ext cx="11044238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1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Переобучение решающих деревьев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51175"/>
              </p:ext>
            </p:extLst>
          </p:nvPr>
        </p:nvGraphicFramePr>
        <p:xfrm>
          <a:off x="838197" y="1935514"/>
          <a:ext cx="4793481" cy="44949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97827"/>
                <a:gridCol w="1597827"/>
                <a:gridCol w="1597827"/>
              </a:tblGrid>
              <a:tr h="61656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of true predictions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Cumulitive</a:t>
                      </a:r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sum</a:t>
                      </a:r>
                    </a:p>
                  </a:txBody>
                  <a:tcPr marL="7620" marR="7620" marT="7620" marB="0" anchor="ctr"/>
                </a:tc>
              </a:tr>
              <a:tr h="4848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21,37837462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21,37837462</a:t>
                      </a:r>
                    </a:p>
                  </a:txBody>
                  <a:tcPr marL="7620" marR="7620" marT="7620" marB="0" anchor="ctr"/>
                </a:tc>
              </a:tr>
              <a:tr h="4848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27,92930699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49,3076816</a:t>
                      </a:r>
                    </a:p>
                  </a:txBody>
                  <a:tcPr marL="7620" marR="7620" marT="7620" marB="0" anchor="ctr"/>
                </a:tc>
              </a:tr>
              <a:tr h="4848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19,12920957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68,43689118</a:t>
                      </a:r>
                    </a:p>
                  </a:txBody>
                  <a:tcPr marL="7620" marR="7620" marT="7620" marB="0" anchor="ctr"/>
                </a:tc>
              </a:tr>
              <a:tr h="4848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14,21079182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82,64768299</a:t>
                      </a:r>
                    </a:p>
                  </a:txBody>
                  <a:tcPr marL="7620" marR="7620" marT="7620" marB="0" anchor="ctr"/>
                </a:tc>
              </a:tr>
              <a:tr h="4848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5,841219037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88,48890203</a:t>
                      </a:r>
                    </a:p>
                  </a:txBody>
                  <a:tcPr marL="7620" marR="7620" marT="7620" marB="0" anchor="ctr"/>
                </a:tc>
              </a:tr>
              <a:tr h="4848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10,05688144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98,54578347</a:t>
                      </a:r>
                    </a:p>
                  </a:txBody>
                  <a:tcPr marL="7620" marR="7620" marT="7620" marB="0" anchor="ctr"/>
                </a:tc>
              </a:tr>
              <a:tr h="4848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1,3828973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99,92868077</a:t>
                      </a:r>
                    </a:p>
                  </a:txBody>
                  <a:tcPr marL="7620" marR="7620" marT="7620" marB="0" anchor="ctr"/>
                </a:tc>
              </a:tr>
              <a:tr h="4848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0,071319232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95526"/>
              </p:ext>
            </p:extLst>
          </p:nvPr>
        </p:nvGraphicFramePr>
        <p:xfrm>
          <a:off x="6417892" y="1939895"/>
          <a:ext cx="5366758" cy="44905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26981"/>
                <a:gridCol w="1804144"/>
                <a:gridCol w="1735633"/>
              </a:tblGrid>
              <a:tr h="607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of true predictions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Cumulitive</a:t>
                      </a:r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sum</a:t>
                      </a:r>
                    </a:p>
                  </a:txBody>
                  <a:tcPr marL="7620" marR="7620" marT="7620" marB="0" anchor="ctr"/>
                </a:tc>
              </a:tr>
              <a:tr h="407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12,39041191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12,39041191</a:t>
                      </a:r>
                    </a:p>
                  </a:txBody>
                  <a:tcPr marL="7620" marR="7620" marT="7620" marB="0" anchor="ctr"/>
                </a:tc>
              </a:tr>
              <a:tr h="407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17,28882549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29,67923741</a:t>
                      </a:r>
                    </a:p>
                  </a:txBody>
                  <a:tcPr marL="7620" marR="7620" marT="7620" marB="0" anchor="ctr"/>
                </a:tc>
              </a:tr>
              <a:tr h="407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21,46013081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51,13936822</a:t>
                      </a:r>
                    </a:p>
                  </a:txBody>
                  <a:tcPr marL="7620" marR="7620" marT="7620" marB="0" anchor="ctr"/>
                </a:tc>
              </a:tr>
              <a:tr h="407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15,57194545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66,71131367</a:t>
                      </a:r>
                    </a:p>
                  </a:txBody>
                  <a:tcPr marL="7620" marR="7620" marT="7620" marB="0" anchor="ctr"/>
                </a:tc>
              </a:tr>
              <a:tr h="407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8,907946006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75,61925967</a:t>
                      </a:r>
                    </a:p>
                  </a:txBody>
                  <a:tcPr marL="7620" marR="7620" marT="7620" marB="0" anchor="ctr"/>
                </a:tc>
              </a:tr>
              <a:tr h="407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9,826398553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85,44565822</a:t>
                      </a:r>
                    </a:p>
                  </a:txBody>
                  <a:tcPr marL="7620" marR="7620" marT="7620" marB="0" anchor="ctr"/>
                </a:tc>
              </a:tr>
              <a:tr h="407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3,698163095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89,14382132</a:t>
                      </a:r>
                    </a:p>
                  </a:txBody>
                  <a:tcPr marL="7620" marR="7620" marT="7620" marB="0" anchor="ctr"/>
                </a:tc>
              </a:tr>
              <a:tr h="407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9,522856944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98,66667826</a:t>
                      </a:r>
                    </a:p>
                  </a:txBody>
                  <a:tcPr marL="7620" marR="7620" marT="7620" marB="0" anchor="ctr"/>
                </a:tc>
              </a:tr>
              <a:tr h="4078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1,275048706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99,94172697</a:t>
                      </a:r>
                    </a:p>
                  </a:txBody>
                  <a:tcPr marL="7620" marR="7620" marT="7620" marB="0" anchor="ctr"/>
                </a:tc>
              </a:tr>
              <a:tr h="2123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0,058273031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исследованию данных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 получится добиться нулевой ошибки</a:t>
            </a:r>
          </a:p>
          <a:p>
            <a:r>
              <a:rPr lang="ru-RU" dirty="0" smtClean="0"/>
              <a:t>Данные внутренне противоречивы</a:t>
            </a:r>
          </a:p>
          <a:p>
            <a:r>
              <a:rPr lang="ru-RU" dirty="0"/>
              <a:t>Некоторые признаки нельзя признать </a:t>
            </a:r>
            <a:r>
              <a:rPr lang="ru-RU" dirty="0" smtClean="0"/>
              <a:t>независимыми</a:t>
            </a:r>
          </a:p>
          <a:p>
            <a:r>
              <a:rPr lang="ru-RU" dirty="0" smtClean="0"/>
              <a:t>Признаки коррелируют между собой</a:t>
            </a:r>
          </a:p>
          <a:p>
            <a:r>
              <a:rPr lang="ru-RU" dirty="0"/>
              <a:t>Конкатенация признаков увеличивает обобщающую способность, повышая значения метрик на </a:t>
            </a:r>
            <a:r>
              <a:rPr lang="ru-RU" dirty="0" err="1"/>
              <a:t>валидационной</a:t>
            </a:r>
            <a:r>
              <a:rPr lang="ru-RU" dirty="0"/>
              <a:t> выборке, но снижает </a:t>
            </a:r>
            <a:r>
              <a:rPr lang="ru-RU" dirty="0" smtClean="0"/>
              <a:t>теоретический предел значений метрик</a:t>
            </a:r>
          </a:p>
          <a:p>
            <a:r>
              <a:rPr lang="ru-RU" dirty="0" err="1" smtClean="0"/>
              <a:t>Стекинг</a:t>
            </a:r>
            <a:r>
              <a:rPr lang="ru-RU" dirty="0" smtClean="0"/>
              <a:t> повышает обобщающую способность</a:t>
            </a:r>
          </a:p>
          <a:p>
            <a:r>
              <a:rPr lang="ru-RU" dirty="0" err="1" smtClean="0"/>
              <a:t>Бэггинг</a:t>
            </a:r>
            <a:r>
              <a:rPr lang="ru-RU" dirty="0" smtClean="0"/>
              <a:t> понижает корреляцию между признаками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0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Валидационная</a:t>
            </a:r>
            <a:r>
              <a:rPr lang="ru-RU" dirty="0" smtClean="0"/>
              <a:t> </a:t>
            </a:r>
            <a:r>
              <a:rPr lang="en-US" dirty="0" smtClean="0"/>
              <a:t>accuracy </a:t>
            </a:r>
            <a:r>
              <a:rPr lang="ru-RU" dirty="0" smtClean="0"/>
              <a:t>от кол-ва семплов обучения (в %)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Были испробованы разные конфигурации.</a:t>
            </a:r>
          </a:p>
          <a:p>
            <a:r>
              <a:rPr lang="ru-RU" b="0" dirty="0" smtClean="0"/>
              <a:t>Итоговый выбор остался на </a:t>
            </a:r>
            <a:r>
              <a:rPr lang="en-US" b="0" dirty="0" smtClean="0"/>
              <a:t>NBC</a:t>
            </a:r>
            <a:r>
              <a:rPr lang="ru-RU" b="0" dirty="0" smtClean="0"/>
              <a:t> и их вариациях.</a:t>
            </a:r>
          </a:p>
          <a:p>
            <a:r>
              <a:rPr lang="ru-RU" b="0" dirty="0" smtClean="0"/>
              <a:t>Был реализован </a:t>
            </a:r>
            <a:r>
              <a:rPr lang="en-US" b="0" dirty="0" smtClean="0"/>
              <a:t>‘</a:t>
            </a:r>
            <a:r>
              <a:rPr lang="ru-RU" b="0" dirty="0" err="1" smtClean="0"/>
              <a:t>бустинг</a:t>
            </a:r>
            <a:r>
              <a:rPr lang="en-US" b="0" dirty="0" smtClean="0"/>
              <a:t>’</a:t>
            </a:r>
            <a:r>
              <a:rPr lang="ru-RU" b="0" dirty="0" smtClean="0"/>
              <a:t>, позволяющий несколько </a:t>
            </a:r>
            <a:r>
              <a:rPr lang="ru-RU" b="0" dirty="0" err="1" smtClean="0"/>
              <a:t>ребалансировать</a:t>
            </a:r>
            <a:r>
              <a:rPr lang="ru-RU" b="0" dirty="0" smtClean="0"/>
              <a:t> распределения, повышая метрики.</a:t>
            </a:r>
            <a:endParaRPr lang="ru-RU" b="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59" y="2673748"/>
            <a:ext cx="5166370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Модель (подбор </a:t>
            </a:r>
            <a:r>
              <a:rPr lang="ru-RU" sz="2400" dirty="0" err="1" smtClean="0"/>
              <a:t>гиперпараметров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53" y="1572743"/>
            <a:ext cx="7145094" cy="52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Модель (подбор </a:t>
            </a:r>
            <a:r>
              <a:rPr lang="ru-RU" sz="2400" dirty="0" err="1" smtClean="0"/>
              <a:t>гиперпараметров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53" y="1488201"/>
            <a:ext cx="7145094" cy="53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Модель (подбор </a:t>
            </a:r>
            <a:r>
              <a:rPr lang="ru-RU" sz="2400" dirty="0" err="1" smtClean="0"/>
              <a:t>гиперпараметров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53" y="1436796"/>
            <a:ext cx="7145094" cy="53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NBC: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accuracy:</a:t>
            </a:r>
            <a:r>
              <a:rPr lang="ru-RU" dirty="0"/>
              <a:t> -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Val. Accuracy:</a:t>
            </a:r>
            <a:r>
              <a:rPr lang="ru-RU"/>
              <a:t> </a:t>
            </a:r>
            <a:r>
              <a:rPr lang="ru-RU" smtClean="0"/>
              <a:t>0.7482</a:t>
            </a:r>
            <a:endParaRPr lang="en-US" dirty="0"/>
          </a:p>
          <a:p>
            <a:r>
              <a:rPr lang="en-US" dirty="0" err="1"/>
              <a:t>NBCForest</a:t>
            </a:r>
            <a:r>
              <a:rPr lang="en-US" dirty="0"/>
              <a:t> (</a:t>
            </a:r>
            <a:r>
              <a:rPr lang="ru-RU" dirty="0"/>
              <a:t>3 модели):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accuracy:</a:t>
            </a:r>
            <a:r>
              <a:rPr lang="ru-RU" dirty="0"/>
              <a:t> 0.9386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Val. Accuracy:</a:t>
            </a:r>
            <a:r>
              <a:rPr lang="ru-RU" dirty="0"/>
              <a:t> 0.7531</a:t>
            </a:r>
            <a:endParaRPr lang="en-US" dirty="0"/>
          </a:p>
          <a:p>
            <a:r>
              <a:rPr lang="en-US" dirty="0" err="1"/>
              <a:t>NBCForest</a:t>
            </a:r>
            <a:r>
              <a:rPr lang="en-US" dirty="0"/>
              <a:t> (</a:t>
            </a:r>
            <a:r>
              <a:rPr lang="ru-RU" dirty="0"/>
              <a:t>5 модели):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accuracy:</a:t>
            </a:r>
            <a:r>
              <a:rPr lang="ru-RU" dirty="0"/>
              <a:t> 0.9155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Val. Accuracy:</a:t>
            </a:r>
            <a:r>
              <a:rPr lang="ru-RU" dirty="0"/>
              <a:t> 0.7520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Итоговый выбор остановился на </a:t>
            </a:r>
            <a:r>
              <a:rPr lang="en-US" dirty="0" err="1"/>
              <a:t>NBCForest</a:t>
            </a:r>
            <a:r>
              <a:rPr lang="en-US" dirty="0"/>
              <a:t> </a:t>
            </a:r>
            <a:r>
              <a:rPr lang="ru-RU" dirty="0" smtClean="0"/>
              <a:t>на трех моделях с кол-вом эпох обучения, равным восьми.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116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предсказание пола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пользователя на </a:t>
            </a:r>
            <a:r>
              <a:rPr lang="ru-RU" dirty="0"/>
              <a:t>основе данных о</a:t>
            </a:r>
            <a:br>
              <a:rPr lang="ru-RU" dirty="0"/>
            </a:br>
            <a:r>
              <a:rPr lang="ru-RU" dirty="0"/>
              <a:t>его активности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Методы вычислительного интеллекта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24.12.2023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9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Сейчас пол точно известен только у </a:t>
            </a:r>
            <a:r>
              <a:rPr lang="ru-RU" dirty="0" smtClean="0"/>
              <a:t>10% пользователей. Понимание </a:t>
            </a:r>
            <a:r>
              <a:rPr lang="ru-RU" dirty="0"/>
              <a:t>пола </a:t>
            </a:r>
            <a:r>
              <a:rPr lang="ru-RU" dirty="0" smtClean="0"/>
              <a:t>по остальным </a:t>
            </a:r>
            <a:r>
              <a:rPr lang="ru-RU" dirty="0"/>
              <a:t>90% будет иметь </a:t>
            </a:r>
            <a:r>
              <a:rPr lang="ru-RU" dirty="0" smtClean="0"/>
              <a:t>большую ценность </a:t>
            </a:r>
            <a:r>
              <a:rPr lang="ru-RU" dirty="0"/>
              <a:t>и эта модель </a:t>
            </a:r>
            <a:r>
              <a:rPr lang="ru-RU" dirty="0" smtClean="0"/>
              <a:t>будет использоваться </a:t>
            </a:r>
            <a:r>
              <a:rPr lang="ru-RU" dirty="0"/>
              <a:t>внутри компании: </a:t>
            </a:r>
          </a:p>
          <a:p>
            <a:pPr marL="342900" indent="-342900" algn="just">
              <a:buAutoNum type="arabicParenR"/>
            </a:pPr>
            <a:r>
              <a:rPr lang="ru-RU" dirty="0" smtClean="0"/>
              <a:t>Самостоятельно. </a:t>
            </a:r>
            <a:r>
              <a:rPr lang="ru-RU" dirty="0"/>
              <a:t>для определения </a:t>
            </a:r>
            <a:r>
              <a:rPr lang="ru-RU" dirty="0" smtClean="0"/>
              <a:t>ЦА продуктов </a:t>
            </a:r>
            <a:r>
              <a:rPr lang="ru-RU" dirty="0"/>
              <a:t>с ограничение по </a:t>
            </a:r>
            <a:r>
              <a:rPr lang="ru-RU" dirty="0" smtClean="0"/>
              <a:t>полу (например. </a:t>
            </a:r>
            <a:r>
              <a:rPr lang="ru-RU" dirty="0"/>
              <a:t>женская/мужская одежда) </a:t>
            </a:r>
            <a:endParaRPr lang="ru-RU" dirty="0" smtClean="0"/>
          </a:p>
          <a:p>
            <a:pPr marL="342900" indent="-342900" algn="just">
              <a:buAutoNum type="arabicParenR"/>
            </a:pPr>
            <a:r>
              <a:rPr lang="ru-RU" dirty="0"/>
              <a:t>К</a:t>
            </a:r>
            <a:r>
              <a:rPr lang="ru-RU" dirty="0" smtClean="0"/>
              <a:t>ак </a:t>
            </a:r>
            <a:r>
              <a:rPr lang="ru-RU" dirty="0"/>
              <a:t>дополнительная </a:t>
            </a:r>
            <a:r>
              <a:rPr lang="ru-RU" dirty="0" err="1"/>
              <a:t>фича</a:t>
            </a:r>
            <a:r>
              <a:rPr lang="ru-RU" dirty="0"/>
              <a:t> во всех </a:t>
            </a:r>
            <a:r>
              <a:rPr lang="ru-RU" dirty="0" smtClean="0"/>
              <a:t>других алгоритмах </a:t>
            </a:r>
            <a:r>
              <a:rPr lang="ru-RU" dirty="0"/>
              <a:t>(компонент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68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Имеет смысл использовать</a:t>
            </a:r>
          </a:p>
          <a:p>
            <a:r>
              <a:rPr lang="en-US" dirty="0" smtClean="0"/>
              <a:t>Accuracy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использовать</a:t>
            </a:r>
          </a:p>
          <a:p>
            <a:r>
              <a:rPr lang="en-US" dirty="0"/>
              <a:t>ROC</a:t>
            </a:r>
          </a:p>
          <a:p>
            <a:r>
              <a:rPr lang="en-US" dirty="0"/>
              <a:t>ROC</a:t>
            </a:r>
            <a:r>
              <a:rPr lang="ru-RU" dirty="0"/>
              <a:t>-</a:t>
            </a:r>
            <a:r>
              <a:rPr lang="en-US" dirty="0" smtClean="0"/>
              <a:t>AUC</a:t>
            </a:r>
          </a:p>
          <a:p>
            <a:pPr marL="0" indent="0">
              <a:buNone/>
            </a:pPr>
            <a:r>
              <a:rPr lang="ru-RU" dirty="0" smtClean="0"/>
              <a:t>Не имеет смысла использовать</a:t>
            </a:r>
          </a:p>
          <a:p>
            <a:r>
              <a:rPr lang="en-US" dirty="0" smtClean="0"/>
              <a:t>Precision</a:t>
            </a:r>
            <a:endParaRPr lang="en-US" dirty="0"/>
          </a:p>
          <a:p>
            <a:r>
              <a:rPr lang="en-US" dirty="0"/>
              <a:t>Recall </a:t>
            </a:r>
          </a:p>
          <a:p>
            <a:r>
              <a:rPr lang="en-US" dirty="0"/>
              <a:t>F1-Score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Причины</a:t>
            </a:r>
          </a:p>
          <a:p>
            <a:endParaRPr lang="ru-RU" dirty="0"/>
          </a:p>
          <a:p>
            <a:r>
              <a:rPr lang="ru-RU" b="0" dirty="0" smtClean="0"/>
              <a:t>Классы сбалансированы</a:t>
            </a:r>
          </a:p>
          <a:p>
            <a:endParaRPr lang="ru-RU" b="0" dirty="0"/>
          </a:p>
          <a:p>
            <a:r>
              <a:rPr lang="ru-RU" b="0" dirty="0" smtClean="0"/>
              <a:t>Нет предпочтений</a:t>
            </a:r>
          </a:p>
          <a:p>
            <a:endParaRPr lang="ru-RU" b="0" dirty="0"/>
          </a:p>
          <a:p>
            <a:r>
              <a:rPr lang="ru-RU" b="0" dirty="0" smtClean="0"/>
              <a:t>Меньше критериев упрощает выбор</a:t>
            </a:r>
          </a:p>
          <a:p>
            <a:endParaRPr lang="ru-RU" b="0" dirty="0" smtClean="0"/>
          </a:p>
          <a:p>
            <a:r>
              <a:rPr lang="ru-RU" b="0" dirty="0" smtClean="0"/>
              <a:t>С вероятностями не работаем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0954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Формирование ФИЧ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site_id_list</a:t>
            </a:r>
            <a:r>
              <a:rPr lang="ru-RU" dirty="0" smtClean="0"/>
              <a:t> (898 </a:t>
            </a:r>
            <a:r>
              <a:rPr lang="ru-RU" dirty="0" err="1" smtClean="0"/>
              <a:t>ун</a:t>
            </a:r>
            <a:r>
              <a:rPr lang="ru-RU" dirty="0" smtClean="0"/>
              <a:t>. </a:t>
            </a:r>
            <a:r>
              <a:rPr lang="ru-RU" dirty="0"/>
              <a:t>з</a:t>
            </a:r>
            <a:r>
              <a:rPr lang="ru-RU" dirty="0" smtClean="0"/>
              <a:t>нач.)</a:t>
            </a:r>
          </a:p>
          <a:p>
            <a:r>
              <a:rPr lang="en-US" dirty="0" err="1" smtClean="0"/>
              <a:t>visit_site_id_list</a:t>
            </a:r>
            <a:r>
              <a:rPr lang="ru-RU" dirty="0" smtClean="0"/>
              <a:t> (475 </a:t>
            </a:r>
            <a:r>
              <a:rPr lang="ru-RU" dirty="0" err="1"/>
              <a:t>ун</a:t>
            </a:r>
            <a:r>
              <a:rPr lang="ru-RU" dirty="0"/>
              <a:t>. знач.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items_list</a:t>
            </a:r>
            <a:r>
              <a:rPr lang="ru-RU" dirty="0" smtClean="0"/>
              <a:t> (1 211 322 </a:t>
            </a:r>
            <a:r>
              <a:rPr lang="ru-RU" dirty="0" err="1"/>
              <a:t>ун</a:t>
            </a:r>
            <a:r>
              <a:rPr lang="ru-RU" dirty="0"/>
              <a:t>. знач.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visited_items</a:t>
            </a:r>
            <a:r>
              <a:rPr lang="ru-RU" dirty="0" smtClean="0"/>
              <a:t> (789 954 </a:t>
            </a:r>
            <a:r>
              <a:rPr lang="ru-RU" dirty="0" err="1"/>
              <a:t>ун</a:t>
            </a:r>
            <a:r>
              <a:rPr lang="ru-RU" dirty="0"/>
              <a:t>. знач.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visited_general_categories</a:t>
            </a:r>
            <a:r>
              <a:rPr lang="ru-RU" dirty="0" smtClean="0"/>
              <a:t> (3 257 </a:t>
            </a:r>
            <a:r>
              <a:rPr lang="ru-RU" dirty="0" err="1"/>
              <a:t>ун</a:t>
            </a:r>
            <a:r>
              <a:rPr lang="ru-RU" dirty="0"/>
              <a:t>. знач.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visited_universal_brands</a:t>
            </a:r>
            <a:r>
              <a:rPr lang="ru-RU" dirty="0" smtClean="0"/>
              <a:t> (35 307 </a:t>
            </a:r>
            <a:r>
              <a:rPr lang="ru-RU" dirty="0" err="1"/>
              <a:t>ун</a:t>
            </a:r>
            <a:r>
              <a:rPr lang="ru-RU" dirty="0"/>
              <a:t>. знач.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last_visits_in_categories</a:t>
            </a:r>
            <a:r>
              <a:rPr lang="ru-RU" dirty="0" smtClean="0"/>
              <a:t> (24 </a:t>
            </a:r>
            <a:r>
              <a:rPr lang="ru-RU" dirty="0" err="1"/>
              <a:t>ун</a:t>
            </a:r>
            <a:r>
              <a:rPr lang="ru-RU" dirty="0"/>
              <a:t>. знач.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general_category_path_list</a:t>
            </a:r>
            <a:r>
              <a:rPr lang="ru-RU" dirty="0" smtClean="0"/>
              <a:t> (3 313 </a:t>
            </a:r>
            <a:r>
              <a:rPr lang="ru-RU" dirty="0" err="1"/>
              <a:t>ун</a:t>
            </a:r>
            <a:r>
              <a:rPr lang="ru-RU" dirty="0"/>
              <a:t>. знач.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brand_id_list</a:t>
            </a:r>
            <a:r>
              <a:rPr lang="ru-RU" dirty="0" smtClean="0"/>
              <a:t> (34 254 </a:t>
            </a:r>
            <a:r>
              <a:rPr lang="ru-RU" dirty="0" err="1"/>
              <a:t>ун</a:t>
            </a:r>
            <a:r>
              <a:rPr lang="ru-RU" dirty="0"/>
              <a:t>. знач.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 smtClean="0"/>
              <a:t>Список </a:t>
            </a:r>
            <a:r>
              <a:rPr lang="ru-RU" b="0" dirty="0" err="1" smtClean="0"/>
              <a:t>фич</a:t>
            </a:r>
            <a:r>
              <a:rPr lang="ru-RU" b="0" dirty="0" smtClean="0"/>
              <a:t> формируется интегрально по пользователю</a:t>
            </a:r>
            <a:endParaRPr lang="ru-R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 smtClean="0"/>
              <a:t>Данные очень неоднородны</a:t>
            </a:r>
            <a:endParaRPr lang="ru-R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 smtClean="0"/>
              <a:t>Обучающие данные разбиты на </a:t>
            </a:r>
            <a:r>
              <a:rPr lang="ru-RU" b="0" dirty="0" err="1" smtClean="0"/>
              <a:t>валидационную</a:t>
            </a:r>
            <a:r>
              <a:rPr lang="ru-RU" b="0" dirty="0" smtClean="0"/>
              <a:t> и </a:t>
            </a:r>
            <a:r>
              <a:rPr lang="ru-RU" b="0" dirty="0" err="1" smtClean="0"/>
              <a:t>тренеровочную</a:t>
            </a:r>
            <a:r>
              <a:rPr lang="ru-RU" b="0" dirty="0" smtClean="0"/>
              <a:t> </a:t>
            </a:r>
            <a:r>
              <a:rPr lang="ru-RU" b="0" dirty="0" err="1" smtClean="0"/>
              <a:t>подвыборки</a:t>
            </a:r>
            <a:r>
              <a:rPr lang="ru-RU" b="0" dirty="0" smtClean="0"/>
              <a:t> в пропорции 1</a:t>
            </a:r>
            <a:r>
              <a:rPr lang="en-US" b="0" dirty="0" smtClean="0"/>
              <a:t>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 smtClean="0"/>
              <a:t>Изначальная </a:t>
            </a:r>
            <a:r>
              <a:rPr lang="ru-RU" b="0" dirty="0" err="1" smtClean="0"/>
              <a:t>валидационная</a:t>
            </a:r>
            <a:r>
              <a:rPr lang="ru-RU" b="0" dirty="0" smtClean="0"/>
              <a:t> выборка используется в качестве тестовой</a:t>
            </a:r>
            <a:endParaRPr lang="en-US" b="0" dirty="0"/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4712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использования </a:t>
            </a:r>
            <a:r>
              <a:rPr lang="ru-RU" dirty="0" err="1" smtClean="0"/>
              <a:t>баесовских</a:t>
            </a:r>
            <a:r>
              <a:rPr lang="ru-RU" dirty="0" smtClean="0"/>
              <a:t> классификаторов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Простая интерпретируемость</a:t>
            </a:r>
          </a:p>
          <a:p>
            <a:r>
              <a:rPr lang="ru-RU" dirty="0" smtClean="0"/>
              <a:t>Возможность </a:t>
            </a:r>
            <a:r>
              <a:rPr lang="en-US" dirty="0" smtClean="0"/>
              <a:t>online </a:t>
            </a:r>
            <a:r>
              <a:rPr lang="ru-RU" dirty="0" smtClean="0"/>
              <a:t>обучения</a:t>
            </a:r>
          </a:p>
          <a:p>
            <a:r>
              <a:rPr lang="ru-RU" dirty="0" smtClean="0"/>
              <a:t>Высокая производительность</a:t>
            </a:r>
          </a:p>
          <a:p>
            <a:r>
              <a:rPr lang="ru-RU" dirty="0" smtClean="0"/>
              <a:t>Нет необходимости хранить всю выборку для обучения</a:t>
            </a:r>
          </a:p>
          <a:p>
            <a:r>
              <a:rPr lang="ru-RU" dirty="0"/>
              <a:t>В тех </a:t>
            </a:r>
            <a:r>
              <a:rPr lang="ru-RU" dirty="0" smtClean="0"/>
              <a:t>случаях</a:t>
            </a:r>
            <a:r>
              <a:rPr lang="ru-RU" dirty="0"/>
              <a:t>, когда признаки </a:t>
            </a:r>
            <a:r>
              <a:rPr lang="ru-RU" dirty="0" smtClean="0"/>
              <a:t>действительно</a:t>
            </a:r>
            <a:r>
              <a:rPr lang="en-US" dirty="0" smtClean="0"/>
              <a:t> </a:t>
            </a:r>
            <a:r>
              <a:rPr lang="ru-RU" dirty="0" smtClean="0"/>
              <a:t>независимы </a:t>
            </a:r>
            <a:r>
              <a:rPr lang="ru-RU" dirty="0"/>
              <a:t>(или почти независимы), </a:t>
            </a:r>
            <a:r>
              <a:rPr lang="ru-RU" dirty="0" smtClean="0"/>
              <a:t>наивный</a:t>
            </a:r>
            <a:r>
              <a:rPr lang="en-US" dirty="0" smtClean="0"/>
              <a:t> </a:t>
            </a:r>
            <a:r>
              <a:rPr lang="ru-RU" dirty="0" smtClean="0"/>
              <a:t>байесовский </a:t>
            </a:r>
            <a:r>
              <a:rPr lang="ru-RU" dirty="0"/>
              <a:t>классификатор (почти) </a:t>
            </a:r>
            <a:r>
              <a:rPr lang="ru-RU" dirty="0" smtClean="0"/>
              <a:t>оптимален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7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работы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 smtClean="0"/>
              <a:t>В качестве первичной модели были использованы наивные байесовские классификаторы</a:t>
            </a:r>
          </a:p>
          <a:p>
            <a:endParaRPr lang="ru-RU" b="0" dirty="0"/>
          </a:p>
          <a:p>
            <a:r>
              <a:rPr lang="en-US" b="0" dirty="0" smtClean="0"/>
              <a:t>BC </a:t>
            </a:r>
            <a:r>
              <a:rPr lang="ru-RU" b="0" dirty="0" smtClean="0"/>
              <a:t>на конкатенации всех признаков</a:t>
            </a:r>
            <a:r>
              <a:rPr lang="en-US" b="0" dirty="0" smtClean="0"/>
              <a:t> (</a:t>
            </a:r>
            <a:r>
              <a:rPr lang="ru-RU" b="0" dirty="0" smtClean="0"/>
              <a:t>интегральное представление</a:t>
            </a:r>
            <a:r>
              <a:rPr lang="en-US" b="0" dirty="0" smtClean="0"/>
              <a:t>)</a:t>
            </a:r>
            <a:r>
              <a:rPr lang="ru-RU" b="0" dirty="0" smtClean="0"/>
              <a:t>:</a:t>
            </a:r>
          </a:p>
          <a:p>
            <a:r>
              <a:rPr lang="en-US" b="0" dirty="0"/>
              <a:t>Train acc.: </a:t>
            </a:r>
            <a:r>
              <a:rPr lang="ru-RU" b="0" dirty="0" smtClean="0"/>
              <a:t>0.90</a:t>
            </a:r>
            <a:r>
              <a:rPr lang="en-US" b="0" dirty="0" smtClean="0"/>
              <a:t>00</a:t>
            </a:r>
            <a:endParaRPr lang="en-US" b="0" dirty="0"/>
          </a:p>
          <a:p>
            <a:r>
              <a:rPr lang="en-US" b="0" dirty="0"/>
              <a:t>Val. acc.: 0.7347</a:t>
            </a:r>
            <a:endParaRPr lang="ru-RU" b="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09958"/>
              </p:ext>
            </p:extLst>
          </p:nvPr>
        </p:nvGraphicFramePr>
        <p:xfrm>
          <a:off x="5535611" y="2435548"/>
          <a:ext cx="6088063" cy="392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51144"/>
                <a:gridCol w="1479197"/>
                <a:gridCol w="1136646"/>
                <a:gridCol w="1121076"/>
              </a:tblGrid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2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eature </a:t>
                      </a:r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Acc.</a:t>
                      </a:r>
                      <a:endParaRPr lang="en-US" sz="12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Val. </a:t>
                      </a:r>
                      <a:r>
                        <a:rPr lang="en-US" sz="12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Acc.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site_id_list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0.708774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0.700039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898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visit_site_id_list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0.652562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0.650411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475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items_list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0.838792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0.632329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1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211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322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visited_items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0.786808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0.629667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789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954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visited_general_categories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0.629862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0.624736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3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257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visited_universal_brands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0.659755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0.618708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35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307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last_visits_in_categories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0.615381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0.61683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general_category_path_list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0.614624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0.610959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3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313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brand_id_list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0.630584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0.597025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34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254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8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Независимость признаков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 smtClean="0"/>
              <a:t>Независимость одной </a:t>
            </a:r>
            <a:r>
              <a:rPr lang="ru-RU" b="0" dirty="0" err="1" smtClean="0"/>
              <a:t>фичи</a:t>
            </a:r>
            <a:r>
              <a:rPr lang="ru-RU" b="0" dirty="0" smtClean="0"/>
              <a:t> можно найти с помощью алгоритмов поиска ассоциативных правил.</a:t>
            </a:r>
          </a:p>
          <a:p>
            <a:endParaRPr lang="ru-RU" b="0" dirty="0"/>
          </a:p>
          <a:p>
            <a:endParaRPr lang="ru-RU" b="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28020"/>
              </p:ext>
            </p:extLst>
          </p:nvPr>
        </p:nvGraphicFramePr>
        <p:xfrm>
          <a:off x="1655763" y="4710552"/>
          <a:ext cx="28044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212041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Правила найдены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08426"/>
              </p:ext>
            </p:extLst>
          </p:nvPr>
        </p:nvGraphicFramePr>
        <p:xfrm>
          <a:off x="1655763" y="3774067"/>
          <a:ext cx="28044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2120418"/>
              </a:tblGrid>
              <a:tr h="370840">
                <a:tc>
                  <a:txBody>
                    <a:bodyPr/>
                    <a:lstStyle/>
                    <a:p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Правила не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найдены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04058"/>
              </p:ext>
            </p:extLst>
          </p:nvPr>
        </p:nvGraphicFramePr>
        <p:xfrm>
          <a:off x="5535612" y="2085979"/>
          <a:ext cx="6088063" cy="42703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51144"/>
                <a:gridCol w="1479197"/>
                <a:gridCol w="1136646"/>
                <a:gridCol w="1121076"/>
              </a:tblGrid>
              <a:tr h="4270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eature </a:t>
                      </a:r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Acc.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Val. </a:t>
                      </a:r>
                      <a:r>
                        <a:rPr lang="en-US" sz="1200" u="none" strike="noStrike" dirty="0" smtClean="0">
                          <a:effectLst/>
                        </a:rPr>
                        <a:t>Acc.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7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site_id_list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0.708774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0.700039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898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7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visit_site_id_list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0.652562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0.650411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475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27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items_list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0.838792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0.632329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1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211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322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7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visited_items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0.786808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0.629667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789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954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7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visited_general_categories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0.629862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0.624736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3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257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27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visited_universal_brands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0.659755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0.618708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35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307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7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last_visits_in_categories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0.615381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0.61683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27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general_category_path_list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0.614624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0.610959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3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313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27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brand_id_list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0.630584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0.597025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smtClean="0">
                          <a:effectLst/>
                        </a:rPr>
                        <a:t>34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ru-RU" sz="1200" u="none" strike="noStrike" dirty="0" smtClean="0">
                          <a:effectLst/>
                        </a:rPr>
                        <a:t>254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22" name="Диаграмма 21"/>
          <p:cNvGraphicFramePr/>
          <p:nvPr>
            <p:extLst>
              <p:ext uri="{D42A27DB-BD31-4B8C-83A1-F6EECF244321}">
                <p14:modId xmlns:p14="http://schemas.microsoft.com/office/powerpoint/2010/main" val="3759025956"/>
              </p:ext>
            </p:extLst>
          </p:nvPr>
        </p:nvGraphicFramePr>
        <p:xfrm>
          <a:off x="2237968" y="1071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4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1" y="692972"/>
            <a:ext cx="6206624" cy="5938563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07174"/>
              </p:ext>
            </p:extLst>
          </p:nvPr>
        </p:nvGraphicFramePr>
        <p:xfrm>
          <a:off x="6998686" y="1187534"/>
          <a:ext cx="4883566" cy="3760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97636"/>
                <a:gridCol w="1885930"/>
              </a:tblGrid>
              <a:tr h="3760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2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eature </a:t>
                      </a:r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Err</a:t>
                      </a: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last_visits_in_categories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4.239406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visit_site_id_list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4.505801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site_id_list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5.04961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general_category_path_list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5.220368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visited_general_categories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5.239276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brand_id_list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5.261115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visited_universal_brands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5.320763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5.388264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6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visited_items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5.39243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692</Words>
  <Application>Microsoft Office PowerPoint</Application>
  <PresentationFormat>Широкоэкранный</PresentationFormat>
  <Paragraphs>288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Тема Office</vt:lpstr>
      <vt:lpstr>предсказание пола пользователя на основе данных о его активности</vt:lpstr>
      <vt:lpstr>Постановка задачи</vt:lpstr>
      <vt:lpstr>Метрики</vt:lpstr>
      <vt:lpstr>Формирование ФИЧ</vt:lpstr>
      <vt:lpstr>Плюсы использования баесовских классификаторов</vt:lpstr>
      <vt:lpstr>Baseline</vt:lpstr>
      <vt:lpstr>Независимость признаков</vt:lpstr>
      <vt:lpstr>Презентация PowerPoint</vt:lpstr>
      <vt:lpstr>Презентация PowerPoint</vt:lpstr>
      <vt:lpstr>Презентация PowerPoint</vt:lpstr>
      <vt:lpstr>Переобучение решающих деревьев</vt:lpstr>
      <vt:lpstr>Переобучение решающих деревьев</vt:lpstr>
      <vt:lpstr>Выводы по исследованию данных</vt:lpstr>
      <vt:lpstr>Модель</vt:lpstr>
      <vt:lpstr>Модель (подбор гиперпараметров)</vt:lpstr>
      <vt:lpstr>Модель (подбор гиперпараметров)</vt:lpstr>
      <vt:lpstr>Модель (подбор гиперпараметров)</vt:lpstr>
      <vt:lpstr>Модель</vt:lpstr>
      <vt:lpstr>предсказание пола пользователя на основе данных о его активности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MiAir010@outlook.com</cp:lastModifiedBy>
  <cp:revision>104</cp:revision>
  <cp:lastPrinted>2021-08-02T01:21:27Z</cp:lastPrinted>
  <dcterms:created xsi:type="dcterms:W3CDTF">2022-10-31T07:21:57Z</dcterms:created>
  <dcterms:modified xsi:type="dcterms:W3CDTF">2024-06-15T18:29:56Z</dcterms:modified>
</cp:coreProperties>
</file>