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72" r:id="rId4"/>
    <p:sldId id="260" r:id="rId5"/>
    <p:sldId id="275" r:id="rId6"/>
    <p:sldId id="270" r:id="rId7"/>
    <p:sldId id="271" r:id="rId8"/>
    <p:sldId id="274" r:id="rId9"/>
    <p:sldId id="273" r:id="rId10"/>
    <p:sldId id="262" r:id="rId11"/>
    <p:sldId id="276" r:id="rId12"/>
    <p:sldId id="277" r:id="rId13"/>
    <p:sldId id="278" r:id="rId14"/>
    <p:sldId id="279" r:id="rId15"/>
    <p:sldId id="263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plovs, Chris" initials="TC" lastIdx="1" clrIdx="0">
    <p:extLst>
      <p:ext uri="{19B8F6BF-5375-455C-9EA6-DF929625EA0E}">
        <p15:presenceInfo xmlns:p15="http://schemas.microsoft.com/office/powerpoint/2012/main" userId="S::cteplovs@umich.edu::d07598e1-b65d-49e4-8133-062a74c01a2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1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001E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115CF-2220-4F88-B630-495F86EB6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734" y="1931740"/>
            <a:ext cx="6859041" cy="1655761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90500-C558-42DA-A9A4-C04E66C16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736" y="3592826"/>
            <a:ext cx="685904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38E1DFCC-B901-47FA-85E5-B6000A494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t="66250" r="22092" b="16250"/>
          <a:stretch/>
        </p:blipFill>
        <p:spPr>
          <a:xfrm>
            <a:off x="89649" y="215900"/>
            <a:ext cx="3038476" cy="12001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6CBA24-D51F-4903-A6A3-DCCBD22E3A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r="14554" b="3721"/>
          <a:stretch/>
        </p:blipFill>
        <p:spPr>
          <a:xfrm>
            <a:off x="7157775" y="0"/>
            <a:ext cx="5034225" cy="6858001"/>
          </a:xfrm>
          <a:prstGeom prst="rect">
            <a:avLst/>
          </a:prstGeom>
        </p:spPr>
      </p:pic>
      <p:pic>
        <p:nvPicPr>
          <p:cNvPr id="141" name="Picture 140" descr="Diagram, timeline&#10;&#10;Description automatically generated">
            <a:extLst>
              <a:ext uri="{FF2B5EF4-FFF2-40B4-BE49-F238E27FC236}">
                <a16:creationId xmlns:a16="http://schemas.microsoft.com/office/drawing/2014/main" id="{B6362176-B359-47FE-951C-C905B8F0C4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01091" y="5719160"/>
            <a:ext cx="2768812" cy="92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8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4F58-012F-4B2E-B215-8A19B54E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35A71-C145-411A-A5FB-184BA503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C562FE-95DB-47CE-86D2-352CBC57F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685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29E1E-9C45-48B2-87EE-432A1C66BDE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D9BF28-8C04-4C76-87EE-AF3F7F037B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7000"/>
          </a:blip>
          <a:srcRect l="1" r="43206" b="3721"/>
          <a:stretch/>
        </p:blipFill>
        <p:spPr>
          <a:xfrm>
            <a:off x="8845899" y="0"/>
            <a:ext cx="3346101" cy="6858001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CE3706D-33CC-49F7-BC7E-DA6D25F92B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3373" y="786859"/>
            <a:ext cx="11496677" cy="70802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124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4F58-012F-4B2E-B215-8A19B54E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35A71-C145-411A-A5FB-184BA503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C562FE-95DB-47CE-86D2-352CBC57F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685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29E1E-9C45-48B2-87EE-432A1C66BDE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E54334-5197-449A-B053-57137DF07A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3373" y="786859"/>
            <a:ext cx="11496677" cy="70802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86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4759-45FE-4F2F-A83B-0300F906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36E97-6B60-493E-8F5C-8FE22B34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9E1E-9C45-48B2-87EE-432A1C66BDE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0702D3-B7F9-4EE7-967A-B6C8A4EF89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7000"/>
          </a:blip>
          <a:srcRect l="1" r="43206" b="3721"/>
          <a:stretch/>
        </p:blipFill>
        <p:spPr>
          <a:xfrm>
            <a:off x="8845899" y="0"/>
            <a:ext cx="3346101" cy="6858001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30C4515-F009-45BB-A975-32B848D74C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3373" y="786859"/>
            <a:ext cx="11496677" cy="70802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598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4759-45FE-4F2F-A83B-0300F906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36E97-6B60-493E-8F5C-8FE22B34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9E1E-9C45-48B2-87EE-432A1C66BDE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41B05E4-5C03-4593-BA06-E9E4CFB496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3373" y="786859"/>
            <a:ext cx="11496677" cy="70802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435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F28FDBF-FC5A-4993-B115-686D4E8528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r="14554" b="3721"/>
          <a:stretch/>
        </p:blipFill>
        <p:spPr>
          <a:xfrm>
            <a:off x="7157775" y="0"/>
            <a:ext cx="5034225" cy="6858001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98336F-EE8B-4EE3-AB3E-14A73A6894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250" y="3265714"/>
            <a:ext cx="6554525" cy="1104674"/>
          </a:xfrm>
        </p:spPr>
        <p:txBody>
          <a:bodyPr>
            <a:norm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3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F28FDBF-FC5A-4993-B115-686D4E8528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r="14554" b="3721"/>
          <a:stretch/>
        </p:blipFill>
        <p:spPr>
          <a:xfrm>
            <a:off x="7157775" y="0"/>
            <a:ext cx="5034225" cy="6858001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98336F-EE8B-4EE3-AB3E-14A73A6894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250" y="3265714"/>
            <a:ext cx="6554525" cy="1104674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067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FEF238-DDD9-4A82-AE33-4FF95571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07975"/>
            <a:ext cx="11496676" cy="458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F1D43-AB43-4125-BF3A-8E0C2B1BD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374" y="1739900"/>
            <a:ext cx="114966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319AD-5748-4D3D-96B9-54CF84EA9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685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29E1E-9C45-48B2-87EE-432A1C66B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74" r:id="rId3"/>
    <p:sldLayoutId id="2147483675" r:id="rId4"/>
    <p:sldLayoutId id="2147483666" r:id="rId5"/>
    <p:sldLayoutId id="2147483667" r:id="rId6"/>
    <p:sldLayoutId id="214748367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com/" TargetMode="External"/><Relationship Id="rId2" Type="http://schemas.openxmlformats.org/officeDocument/2006/relationships/hyperlink" Target="https://online.umich.edu/series/python-3-programm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j4e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plus-tech-python" TargetMode="External"/><Relationship Id="rId2" Type="http://schemas.openxmlformats.org/officeDocument/2006/relationships/hyperlink" Target="https://github.com/cteplovs/rossplustech-pyth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00A215-910B-4E71-B5B4-D5B0A8715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 End Development (Python) Bootcamp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213AD1A-0DEA-472D-9DAD-46651F8BB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This session is a hands-on experience for students to learn the fundamentals of Back End development through Python coding. During this bootcamp the School of Information Lecturer Chris Teplovs will lead students through a session to teach Python Basics.</a:t>
            </a:r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548B-B5D6-9946-BF59-D999830F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 1: Hello,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D1CFC-443D-504E-8019-C465BAACE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the Python, Jupyter, and basic syntax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7C580-6176-4244-AF43-B78978A2B1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simplest of introductions to Python.</a:t>
            </a:r>
          </a:p>
        </p:txBody>
      </p:sp>
    </p:spTree>
    <p:extLst>
      <p:ext uri="{BB962C8B-B14F-4D97-AF65-F5344CB8AC3E}">
        <p14:creationId xmlns:p14="http://schemas.microsoft.com/office/powerpoint/2010/main" val="2483921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A3B9-96F1-4B49-83E7-44FE4F7D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 2: Reading Data and Simple Manipulations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8D934-66F7-7A4B-9BF4-FC0D3EC61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libraries</a:t>
            </a:r>
          </a:p>
          <a:p>
            <a:r>
              <a:rPr lang="en-US" dirty="0"/>
              <a:t>the pandas library</a:t>
            </a:r>
          </a:p>
          <a:p>
            <a:pPr lvl="1"/>
            <a:r>
              <a:rPr lang="en-US" dirty="0"/>
              <a:t>important package for data science and data analysis</a:t>
            </a:r>
          </a:p>
          <a:p>
            <a:pPr lvl="1"/>
            <a:r>
              <a:rPr lang="en-US" dirty="0"/>
              <a:t>facilitates:</a:t>
            </a:r>
          </a:p>
          <a:p>
            <a:pPr lvl="2"/>
            <a:r>
              <a:rPr lang="en-US" dirty="0"/>
              <a:t>reading and writing of data to files, databases, etc.</a:t>
            </a:r>
          </a:p>
          <a:p>
            <a:pPr lvl="2"/>
            <a:r>
              <a:rPr lang="en-US" dirty="0"/>
              <a:t>data cleaning (including filtering, sorting, sampling, etc.)</a:t>
            </a:r>
          </a:p>
          <a:p>
            <a:pPr lvl="2"/>
            <a:r>
              <a:rPr lang="en-US" dirty="0"/>
              <a:t>data visualization</a:t>
            </a:r>
          </a:p>
          <a:p>
            <a:pPr lvl="2"/>
            <a:r>
              <a:rPr lang="en-US" dirty="0"/>
              <a:t>simple statistical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B33CB-45C0-EE4E-95CA-3CEC8C675D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use nutrition information from the McDonalds menu to demonstrate how to</a:t>
            </a:r>
            <a:br>
              <a:rPr lang="en-US" dirty="0"/>
            </a:br>
            <a:r>
              <a:rPr lang="en-US" dirty="0"/>
              <a:t>read data and do some simple operations on it.</a:t>
            </a:r>
          </a:p>
        </p:txBody>
      </p:sp>
    </p:spTree>
    <p:extLst>
      <p:ext uri="{BB962C8B-B14F-4D97-AF65-F5344CB8AC3E}">
        <p14:creationId xmlns:p14="http://schemas.microsoft.com/office/powerpoint/2010/main" val="4143949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931A-66FD-C44E-BA7D-B6CC0A40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 3: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2CDA4-D4D4-6B46-AC99-6704C9FD1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the </a:t>
            </a:r>
            <a:r>
              <a:rPr lang="en-US" b="1" dirty="0"/>
              <a:t>seaborn</a:t>
            </a:r>
            <a:r>
              <a:rPr lang="en-US" dirty="0"/>
              <a:t> visualization library</a:t>
            </a:r>
          </a:p>
          <a:p>
            <a:r>
              <a:rPr lang="en-US" dirty="0"/>
              <a:t>univariate plots</a:t>
            </a:r>
          </a:p>
          <a:p>
            <a:pPr lvl="1"/>
            <a:r>
              <a:rPr lang="en-US" dirty="0"/>
              <a:t>histograms</a:t>
            </a:r>
          </a:p>
          <a:p>
            <a:pPr lvl="1"/>
            <a:r>
              <a:rPr lang="en-US" dirty="0"/>
              <a:t>bar charts</a:t>
            </a:r>
          </a:p>
          <a:p>
            <a:pPr lvl="1"/>
            <a:r>
              <a:rPr lang="en-US" dirty="0"/>
              <a:t>box plots</a:t>
            </a:r>
          </a:p>
          <a:p>
            <a:r>
              <a:rPr lang="en-US" dirty="0"/>
              <a:t>multivariate plots</a:t>
            </a:r>
          </a:p>
          <a:p>
            <a:pPr lvl="1"/>
            <a:r>
              <a:rPr lang="en-US" dirty="0"/>
              <a:t>box plots (again)</a:t>
            </a:r>
          </a:p>
          <a:p>
            <a:pPr lvl="1"/>
            <a:r>
              <a:rPr lang="en-US" dirty="0"/>
              <a:t>scatterplots</a:t>
            </a:r>
          </a:p>
          <a:p>
            <a:pPr lvl="1"/>
            <a:r>
              <a:rPr lang="en-US" dirty="0" err="1"/>
              <a:t>jointplots</a:t>
            </a:r>
            <a:r>
              <a:rPr lang="en-US" dirty="0"/>
              <a:t> (combining histograms and scatterplots)</a:t>
            </a:r>
          </a:p>
          <a:p>
            <a:pPr lvl="1"/>
            <a:r>
              <a:rPr lang="en-US" dirty="0" err="1"/>
              <a:t>pairplots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B747A-A4B0-154F-AAFE-F9BC3F615E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use data from a marketing campaign to demonstrate some of the visualization</a:t>
            </a:r>
            <a:br>
              <a:rPr lang="en-US" dirty="0"/>
            </a:br>
            <a:r>
              <a:rPr lang="en-US" dirty="0"/>
              <a:t>capabilities in Python.</a:t>
            </a:r>
          </a:p>
        </p:txBody>
      </p:sp>
    </p:spTree>
    <p:extLst>
      <p:ext uri="{BB962C8B-B14F-4D97-AF65-F5344CB8AC3E}">
        <p14:creationId xmlns:p14="http://schemas.microsoft.com/office/powerpoint/2010/main" val="136637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BFAA-8BE3-4645-BAB5-A0573FBD2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 4: Text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69AF5-005C-4C4E-9BDC-EDCA158D1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9EDFF-A358-344C-8BF1-48858BEB5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use a collection of tweets about the Pfizer/BioNTech vaccine to explore</a:t>
            </a:r>
            <a:br>
              <a:rPr lang="en-US" dirty="0"/>
            </a:br>
            <a:r>
              <a:rPr lang="en-US" dirty="0"/>
              <a:t>what’s possible using Text Processing and Natural Language Processing (NLP).</a:t>
            </a:r>
          </a:p>
        </p:txBody>
      </p:sp>
    </p:spTree>
    <p:extLst>
      <p:ext uri="{BB962C8B-B14F-4D97-AF65-F5344CB8AC3E}">
        <p14:creationId xmlns:p14="http://schemas.microsoft.com/office/powerpoint/2010/main" val="2620516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1AB9-3AF9-074D-87C0-3AFDBC47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 5: Machine Learning using Time Series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889FE-0AF1-8746-BC4B-66DDEFE4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6C610-1DA3-BB4E-8501-F767205577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use some stock market data (Nifty 50) to show some of the principles behind</a:t>
            </a:r>
            <a:br>
              <a:rPr lang="en-US" dirty="0"/>
            </a:br>
            <a:r>
              <a:rPr lang="en-US" dirty="0"/>
              <a:t>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344870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548B-B5D6-9946-BF59-D999830F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Comments?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D1CFC-443D-504E-8019-C465BAACE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resources: </a:t>
            </a:r>
          </a:p>
          <a:p>
            <a:pPr lvl="1"/>
            <a:r>
              <a:rPr lang="en-US" dirty="0"/>
              <a:t>Python 3 specialization: </a:t>
            </a:r>
            <a:r>
              <a:rPr lang="en-US" dirty="0">
                <a:hlinkClick r:id="rId2"/>
              </a:rPr>
              <a:t>https://online.umich.edu/series/python-3-programming/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Dr. Chuck Severance’s Python For Everybody: </a:t>
            </a:r>
            <a:r>
              <a:rPr lang="en-US" dirty="0">
                <a:hlinkClick r:id="rId3"/>
              </a:rPr>
              <a:t>https://py4e.com/</a:t>
            </a:r>
            <a:endParaRPr lang="en-US" dirty="0"/>
          </a:p>
          <a:p>
            <a:pPr lvl="1"/>
            <a:r>
              <a:rPr lang="en-US" dirty="0"/>
              <a:t>(also, for back-end and front-end web development: Django for Everybody: </a:t>
            </a:r>
            <a:r>
              <a:rPr lang="en-US" dirty="0">
                <a:hlinkClick r:id="rId4"/>
              </a:rPr>
              <a:t>https://dj4e.com/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7C580-6176-4244-AF43-B78978A2B1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292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2229B-6578-4074-8898-D0AEBB66A9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2749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8630-80FC-4971-9E18-E3043BDF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you </a:t>
            </a:r>
            <a:r>
              <a:rPr lang="en-US" dirty="0" err="1"/>
              <a:t>wanna</a:t>
            </a:r>
            <a:r>
              <a:rPr lang="en-US" dirty="0"/>
              <a:t> learn Python… in 100 minutes?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005CE-44E7-4933-97E4-73341C244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go light on the details of the language</a:t>
            </a:r>
          </a:p>
          <a:p>
            <a:r>
              <a:rPr lang="en-US" dirty="0"/>
              <a:t>we’re going to go heavy on the applications that can be built with Python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DF0E3-FA82-4200-9973-5E41CCC408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01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A2B8-E0C8-1340-9D1E-0F2443EA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7A042-D3DF-A54C-982A-07DE30044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and introduction</a:t>
            </a:r>
          </a:p>
          <a:p>
            <a:r>
              <a:rPr lang="en-US" dirty="0"/>
              <a:t>hands-on work:</a:t>
            </a:r>
          </a:p>
          <a:p>
            <a:pPr lvl="1"/>
            <a:r>
              <a:rPr lang="en-US" dirty="0"/>
              <a:t>basics (really basic basics, and not too many)</a:t>
            </a:r>
          </a:p>
          <a:p>
            <a:pPr lvl="1"/>
            <a:r>
              <a:rPr lang="en-US" dirty="0"/>
              <a:t>data loading and manipulation</a:t>
            </a:r>
          </a:p>
          <a:p>
            <a:pPr lvl="1"/>
            <a:r>
              <a:rPr lang="en-US" dirty="0"/>
              <a:t>visualization</a:t>
            </a:r>
          </a:p>
          <a:p>
            <a:pPr lvl="1"/>
            <a:r>
              <a:rPr lang="en-US" dirty="0"/>
              <a:t>text processing</a:t>
            </a:r>
          </a:p>
          <a:p>
            <a:pPr lvl="1"/>
            <a:r>
              <a:rPr lang="en-US" dirty="0"/>
              <a:t>machine learning (time series analysis)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A1670-0325-454A-B39C-B6966ADBFC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548B-B5D6-9946-BF59-D999830F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D1CFC-443D-504E-8019-C465BAACE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</a:t>
            </a:r>
          </a:p>
          <a:p>
            <a:r>
              <a:rPr lang="en-US" dirty="0"/>
              <a:t>“interpreted” not “compiled”</a:t>
            </a:r>
          </a:p>
          <a:p>
            <a:r>
              <a:rPr lang="en-US" dirty="0"/>
              <a:t>fast, but not super fast (but getting faster all the time)</a:t>
            </a:r>
          </a:p>
          <a:p>
            <a:r>
              <a:rPr lang="en-US" dirty="0"/>
              <a:t>available on all major platforms (but so are many other languages)</a:t>
            </a:r>
          </a:p>
          <a:p>
            <a:r>
              <a:rPr lang="en-US" dirty="0"/>
              <a:t>used for a very diverse set of applications:</a:t>
            </a:r>
          </a:p>
          <a:p>
            <a:pPr lvl="1"/>
            <a:r>
              <a:rPr lang="en-US" dirty="0"/>
              <a:t>web development (Django, Flask)</a:t>
            </a:r>
          </a:p>
          <a:p>
            <a:pPr lvl="1"/>
            <a:r>
              <a:rPr lang="en-US" dirty="0"/>
              <a:t>scientific &amp; numeric (</a:t>
            </a:r>
            <a:r>
              <a:rPr lang="en-US" dirty="0" err="1"/>
              <a:t>scipy</a:t>
            </a:r>
            <a:r>
              <a:rPr lang="en-US" dirty="0"/>
              <a:t>, pandas)</a:t>
            </a:r>
          </a:p>
          <a:p>
            <a:pPr lvl="1"/>
            <a:r>
              <a:rPr lang="en-US" dirty="0"/>
              <a:t>education (great way to learn programming)</a:t>
            </a:r>
          </a:p>
          <a:p>
            <a:pPr lvl="1"/>
            <a:r>
              <a:rPr lang="en-US" dirty="0"/>
              <a:t>software development (especially automated testing &amp; deployment)</a:t>
            </a:r>
          </a:p>
          <a:p>
            <a:pPr lvl="1"/>
            <a:r>
              <a:rPr lang="en-US" dirty="0"/>
              <a:t>business applications (ERP, e-commerce)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7C580-6176-4244-AF43-B78978A2B1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5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838C-3614-2541-A7E8-36545973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A7590-1294-274E-A837-F0C820D68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appears in 1991 (Guido van Rossum; BDFL: relinquished in 2008)</a:t>
            </a:r>
          </a:p>
          <a:p>
            <a:r>
              <a:rPr lang="en-US" dirty="0"/>
              <a:t>version 1.0 released in 1994</a:t>
            </a:r>
          </a:p>
          <a:p>
            <a:r>
              <a:rPr lang="en-US" dirty="0"/>
              <a:t>version 2.0 released in 2000</a:t>
            </a:r>
          </a:p>
          <a:p>
            <a:r>
              <a:rPr lang="en-US" dirty="0"/>
              <a:t>version 3.0 released in 2008</a:t>
            </a:r>
          </a:p>
          <a:p>
            <a:r>
              <a:rPr lang="en-US" dirty="0"/>
              <a:t>current version </a:t>
            </a:r>
            <a:r>
              <a:rPr lang="en-US" strike="sngStrike" dirty="0"/>
              <a:t>3.9.7</a:t>
            </a:r>
            <a:r>
              <a:rPr lang="en-US" dirty="0"/>
              <a:t> 3.10.0 (as of October 4</a:t>
            </a:r>
            <a:r>
              <a:rPr lang="en-US" baseline="30000" dirty="0"/>
              <a:t>th</a:t>
            </a:r>
            <a:r>
              <a:rPr lang="en-US" dirty="0"/>
              <a:t>, 2021)</a:t>
            </a:r>
          </a:p>
          <a:p>
            <a:endParaRPr lang="en-US" dirty="0"/>
          </a:p>
          <a:p>
            <a:r>
              <a:rPr lang="en-US" dirty="0"/>
              <a:t>yes, it’s named after Monty Python’s Flying Circus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243D3-9080-A249-BE66-49CB73C246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3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8F8B-E027-1348-9662-B91A501A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back-end development?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2A32-D1A1-994B-B4AE-A083C3756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used in the context of the Web or the Internet</a:t>
            </a:r>
          </a:p>
          <a:p>
            <a:r>
              <a:rPr lang="en-US" dirty="0"/>
              <a:t>stuff you don’t see (in contrast to front-end development, which is what you see)</a:t>
            </a:r>
          </a:p>
          <a:p>
            <a:r>
              <a:rPr lang="en-US" dirty="0"/>
              <a:t>typically concerned with getting some user input and using that input to do something</a:t>
            </a:r>
          </a:p>
          <a:p>
            <a:r>
              <a:rPr lang="en-US" dirty="0"/>
              <a:t>something?</a:t>
            </a:r>
          </a:p>
          <a:p>
            <a:pPr lvl="1"/>
            <a:r>
              <a:rPr lang="en-US" dirty="0"/>
              <a:t>show a response (think clicking on a link)</a:t>
            </a:r>
          </a:p>
          <a:p>
            <a:pPr lvl="1"/>
            <a:r>
              <a:rPr lang="en-US" dirty="0"/>
              <a:t>loading some data from a database</a:t>
            </a:r>
          </a:p>
          <a:p>
            <a:pPr lvl="1"/>
            <a:r>
              <a:rPr lang="en-US" dirty="0"/>
              <a:t>storing some data in a database</a:t>
            </a:r>
          </a:p>
          <a:p>
            <a:pPr lvl="1"/>
            <a:r>
              <a:rPr lang="en-US" b="1" dirty="0"/>
              <a:t>processing some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FE142-05D5-A842-900F-42E5EBC16D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2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9BC8-ABF6-6E43-93A0-581A15D5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for 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16A8C-FF0D-C44A-806B-06315AAB8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comes in many forms:</a:t>
            </a:r>
          </a:p>
          <a:p>
            <a:pPr lvl="1"/>
            <a:r>
              <a:rPr lang="en-US" dirty="0"/>
              <a:t>numeric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audio</a:t>
            </a:r>
          </a:p>
          <a:p>
            <a:pPr lvl="1"/>
            <a:r>
              <a:rPr lang="en-US" dirty="0"/>
              <a:t>video</a:t>
            </a:r>
          </a:p>
          <a:p>
            <a:r>
              <a:rPr lang="en-US" dirty="0"/>
              <a:t>can you think of scenarios where you might deal with those data types?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B2EA0-95B3-8C49-847C-44845748E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47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3A1A6-1A3F-0E41-8251-B837975A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python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91052-4A4D-FC4C-B347-65FE85772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start a Python interpreter (actually a REPL: Read-Evaluate-Print-Loop) and take</a:t>
            </a:r>
            <a:br>
              <a:rPr lang="en-US" dirty="0"/>
            </a:br>
            <a:r>
              <a:rPr lang="en-US" dirty="0"/>
              <a:t>a look at some code</a:t>
            </a:r>
          </a:p>
          <a:p>
            <a:r>
              <a:rPr lang="en-US" dirty="0"/>
              <a:t>we’re going to start with plain old </a:t>
            </a:r>
            <a:r>
              <a:rPr lang="en-US" b="1" dirty="0"/>
              <a:t>Python</a:t>
            </a:r>
            <a:r>
              <a:rPr lang="en-US" dirty="0"/>
              <a:t> (and some scripts), then move to </a:t>
            </a:r>
            <a:r>
              <a:rPr lang="en-US" b="1" dirty="0"/>
              <a:t>IPython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(Interactive Python), then finally </a:t>
            </a:r>
            <a:r>
              <a:rPr lang="en-US" b="1" dirty="0"/>
              <a:t>Jupyter</a:t>
            </a:r>
          </a:p>
          <a:p>
            <a:pPr lvl="1"/>
            <a:r>
              <a:rPr lang="en-US" b="1" dirty="0"/>
              <a:t>Jupyter</a:t>
            </a:r>
            <a:r>
              <a:rPr lang="en-US" dirty="0"/>
              <a:t> comes in two flavors: “notebook” and “lab” (we’ll be using ”lab”)</a:t>
            </a:r>
          </a:p>
          <a:p>
            <a:pPr lvl="1"/>
            <a:r>
              <a:rPr lang="en-US" dirty="0"/>
              <a:t>there are derivative works stemming from Jupyter notebooks and labs, </a:t>
            </a:r>
            <a:br>
              <a:rPr lang="en-US" dirty="0"/>
            </a:br>
            <a:r>
              <a:rPr lang="en-US" dirty="0"/>
              <a:t>e.g.  Google Colab, Deepnote, etc.</a:t>
            </a:r>
          </a:p>
          <a:p>
            <a:r>
              <a:rPr lang="en-US" dirty="0"/>
              <a:t>plain old Python (and python scripts!)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5AEC8-098A-F048-8E19-2672389CA7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18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4D6B-80AA-7245-B7AE-F376E76F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 with Jupyter Lab!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F4A41-71DE-6A48-B4BB-5D99F97E9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that’s loading: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programming resources for this bootcamp are available on GitHub via</a:t>
            </a:r>
            <a:br>
              <a:rPr lang="en-US" dirty="0"/>
            </a:br>
            <a:r>
              <a:rPr lang="en-US" dirty="0">
                <a:hlinkClick r:id="rId2"/>
              </a:rPr>
              <a:t>https://github.com/cteplovs/rossplustech-python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are using a service called MyBinder to provide an interactive experience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will be using a live python session, but (and this is important):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your work will not be saved</a:t>
            </a:r>
            <a:r>
              <a:rPr lang="en-US" dirty="0"/>
              <a:t> (unless you download it)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95677-051A-FB46-883F-DECA6DBEFC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b="1" dirty="0">
                <a:hlinkClick r:id="rId3"/>
              </a:rPr>
              <a:t>https://bit.ly/plus-tech-python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73026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Michigan">
      <a:dk1>
        <a:srgbClr val="00274C"/>
      </a:dk1>
      <a:lt1>
        <a:srgbClr val="FFCB05"/>
      </a:lt1>
      <a:dk2>
        <a:srgbClr val="131516"/>
      </a:dk2>
      <a:lt2>
        <a:srgbClr val="FFFFFF"/>
      </a:lt2>
      <a:accent1>
        <a:srgbClr val="9A3324"/>
      </a:accent1>
      <a:accent2>
        <a:srgbClr val="D86018"/>
      </a:accent2>
      <a:accent3>
        <a:srgbClr val="75988D"/>
      </a:accent3>
      <a:accent4>
        <a:srgbClr val="2F65A7"/>
      </a:accent4>
      <a:accent5>
        <a:srgbClr val="702082"/>
      </a:accent5>
      <a:accent6>
        <a:srgbClr val="CFC09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2367</TotalTime>
  <Words>819</Words>
  <Application>Microsoft Macintosh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Open Sans</vt:lpstr>
      <vt:lpstr>Custom Design</vt:lpstr>
      <vt:lpstr>Back End Development (Python) Bootcamp</vt:lpstr>
      <vt:lpstr>So, you wanna learn Python… in 100 minutes?</vt:lpstr>
      <vt:lpstr>Outline</vt:lpstr>
      <vt:lpstr>What is Python?</vt:lpstr>
      <vt:lpstr>A Brief History of Python</vt:lpstr>
      <vt:lpstr>What is back-end development?</vt:lpstr>
      <vt:lpstr>Python for Data Processing</vt:lpstr>
      <vt:lpstr>What does python look like?</vt:lpstr>
      <vt:lpstr>Let’s get started with Jupyter Lab!</vt:lpstr>
      <vt:lpstr>Notebook 1: Hello, world</vt:lpstr>
      <vt:lpstr>Notebook 2: Reading Data and Simple Manipulations</vt:lpstr>
      <vt:lpstr>Notebook 3: Visualization</vt:lpstr>
      <vt:lpstr>Notebook 4: Text Processing</vt:lpstr>
      <vt:lpstr>Notebook 5: Machine Learning using Time Series Analysis</vt:lpstr>
      <vt:lpstr>Questions? Comments?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101</dc:title>
  <dc:creator>Tomljanovic, Ellen</dc:creator>
  <cp:lastModifiedBy>Teplovs, Chris</cp:lastModifiedBy>
  <cp:revision>8</cp:revision>
  <dcterms:created xsi:type="dcterms:W3CDTF">2021-08-16T14:46:40Z</dcterms:created>
  <dcterms:modified xsi:type="dcterms:W3CDTF">2021-10-06T03:23:18Z</dcterms:modified>
</cp:coreProperties>
</file>