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9292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764"/>
  </p:normalViewPr>
  <p:slideViewPr>
    <p:cSldViewPr snapToGrid="0">
      <p:cViewPr>
        <p:scale>
          <a:sx n="90" d="100"/>
          <a:sy n="90" d="100"/>
        </p:scale>
        <p:origin x="128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CDC-E49E-36B2-EAC7-6DD7A441A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714D-A626-7232-DC82-EBFA443F7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8DDB-43B0-3643-2561-3636F06F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8674-615B-99C6-4ACD-766B2383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BEA4-6E29-5D35-A3A9-98A5DE10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45C7-D2DF-D711-26C3-EF7D23EB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6AAB2-C110-5621-A955-1F40ECB5F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25C5-CAF5-016F-BEE7-00EA058E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BBA8-65E7-1879-E332-8D4CB9A4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A877-3073-543B-0C1D-2D91F31B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C6CE2-05EE-31F8-92D6-57121D5DC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D115E-5A6D-A8A6-13FE-B65EF9293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2261-8483-36D7-D0A4-C964F9AD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378E0-2708-3470-E824-DA6D47DA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29A0-FE71-0E76-ACCD-C972570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0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5D29-DD48-DAC9-F0C9-9CA25263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CE0B-9587-C49E-3EEC-FC8966C3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0D68-6E18-676B-FA49-026A4889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633B-D634-73D9-E058-147D303C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47567-4D8C-0F59-A1AE-615D1E0A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71F2-99A8-E73B-532B-5F11F988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4CF0-2640-5546-7C11-C6EC51D6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79A81-D2CE-EB32-FE00-026E5B7F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1461-6AA3-E22C-A652-626488A4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D75A-2F52-7B3C-FD0D-895B85DF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8A87-E9C0-1B33-68D2-CAF002BF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F216-296B-ED82-2EBB-A4C7353F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1593-92D3-ED78-1A5C-743F3DBB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51B8C-5F35-C483-C1B9-3EA2B45F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5E0CD-7838-23AB-66B4-663F33C2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E40C7-4158-FE2C-72BF-89D3F6DF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41D0-C5DC-ABB0-3680-286D0296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0A02-E353-824B-468B-B0269D84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28D-767F-AC97-3045-88307C92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9E427-86F4-3942-717F-0F0B208A6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1E5D1-97F2-D8BB-B464-FBEDC16C3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B6312-D8E3-0ED5-0F99-F37F69B1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AAF9C-3DC7-95F8-39C9-8AE6A273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F69D6-E4C7-090B-F1D8-A9228E1C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A5F6-0C88-10E8-0CB1-A373C35C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05BDA-5E45-D9FF-F2ED-50B87599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E582-A0A5-036D-1F2A-F3055625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2A28F-8270-BD8A-0221-B40B9C3A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C1900-CB99-BEF6-5134-C1129E7D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DFDC1-10BA-8027-AD44-AE840801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0A9A1-B595-B04B-AE16-2DDFD50A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9EF0-F85A-C375-55DF-6F9878620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86D8-E35B-697B-C634-CE2CA7A6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2A485-DB66-9431-FB2C-F57AA5AD8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D7FC7-A002-90FB-216B-66A04281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A8048-5E75-B5AE-4756-F7A511FE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8671-2491-805A-FE43-3927D8F1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D955-1F58-2C45-2645-9E94D04A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4F3CC-6102-7EB5-056B-E0CC4F8C6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0D622-5694-6307-6F53-B7B4CCD1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3D72-FF0A-8C71-B795-096C2FE9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BC199-F539-D6A8-B98E-4EBF2F88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DFDEB-4C07-8C2B-66DB-E686D6D1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6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30B09-42D5-7FD1-53F6-1C8FD45E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9C3F2-6687-8858-5EED-2EAEA073E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2E9A-FCE1-7C7C-B2BE-300FAAC00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805F-E7FA-6745-9A00-6D454965E918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27D76-DD01-1030-140C-021402E99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41A3-2B63-2656-3594-323181C9C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D13E-3018-D14C-A644-60A10370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1D01860-1471-6E10-645A-F66465357FE4}"/>
              </a:ext>
            </a:extLst>
          </p:cNvPr>
          <p:cNvSpPr/>
          <p:nvPr/>
        </p:nvSpPr>
        <p:spPr>
          <a:xfrm>
            <a:off x="3103026" y="171407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deals cards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9E5A4-F980-7DD4-D3B7-9811875F9360}"/>
              </a:ext>
            </a:extLst>
          </p:cNvPr>
          <p:cNvSpPr/>
          <p:nvPr/>
        </p:nvSpPr>
        <p:spPr>
          <a:xfrm>
            <a:off x="3103025" y="2734972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If dealer has T or A up, dealer checks for blackjack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5F3BA-6F49-10C6-A012-D9535DF26C17}"/>
              </a:ext>
            </a:extLst>
          </p:cNvPr>
          <p:cNvSpPr/>
          <p:nvPr/>
        </p:nvSpPr>
        <p:spPr>
          <a:xfrm>
            <a:off x="3103025" y="737091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place bets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48804-D588-BF4F-ACE4-E178BF584D7F}"/>
              </a:ext>
            </a:extLst>
          </p:cNvPr>
          <p:cNvSpPr/>
          <p:nvPr/>
        </p:nvSpPr>
        <p:spPr>
          <a:xfrm>
            <a:off x="3103025" y="380629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take 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A1B33-4101-3805-F569-D3DF638FA2B5}"/>
              </a:ext>
            </a:extLst>
          </p:cNvPr>
          <p:cNvSpPr/>
          <p:nvPr/>
        </p:nvSpPr>
        <p:spPr>
          <a:xfrm>
            <a:off x="3103025" y="4877624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takes turn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F8C29-5F04-19D7-36C8-C6DBC0798A21}"/>
              </a:ext>
            </a:extLst>
          </p:cNvPr>
          <p:cNvSpPr/>
          <p:nvPr/>
        </p:nvSpPr>
        <p:spPr>
          <a:xfrm>
            <a:off x="3103025" y="5898518"/>
            <a:ext cx="2717520" cy="472326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Payouts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FCDAA-2021-2AB5-E94A-1A8821F2B7E9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4461785" y="1209417"/>
            <a:ext cx="1" cy="50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1F434-8859-E8C2-A3DB-6406C9658FF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461785" y="2186404"/>
            <a:ext cx="1" cy="54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D8BF5-1594-0D86-29C2-339444A9505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61785" y="3207298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B13953-14BC-A516-35BB-FD846CB040C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61785" y="4278624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FBF885-00E8-68B2-5C02-C4339A1B521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461785" y="5349950"/>
            <a:ext cx="0" cy="548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Down Arrow 65">
            <a:extLst>
              <a:ext uri="{FF2B5EF4-FFF2-40B4-BE49-F238E27FC236}">
                <a16:creationId xmlns:a16="http://schemas.microsoft.com/office/drawing/2014/main" id="{777D647D-8503-DC1B-5DEA-30C497D656AF}"/>
              </a:ext>
            </a:extLst>
          </p:cNvPr>
          <p:cNvSpPr/>
          <p:nvPr/>
        </p:nvSpPr>
        <p:spPr>
          <a:xfrm>
            <a:off x="4047500" y="47407"/>
            <a:ext cx="828569" cy="6217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217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B3C2B-7CCD-0C56-84E6-DA7B7711F57F}"/>
              </a:ext>
            </a:extLst>
          </p:cNvPr>
          <p:cNvSpPr/>
          <p:nvPr/>
        </p:nvSpPr>
        <p:spPr>
          <a:xfrm>
            <a:off x="0" y="4679"/>
            <a:ext cx="3016545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B81A6-146A-7655-ED39-46A1FD9089E6}"/>
              </a:ext>
            </a:extLst>
          </p:cNvPr>
          <p:cNvSpPr/>
          <p:nvPr/>
        </p:nvSpPr>
        <p:spPr>
          <a:xfrm>
            <a:off x="146162" y="620880"/>
            <a:ext cx="2655311" cy="4723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(plus dealer) gets one card face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38F38-6D52-DB2E-6C6E-E782A90AFC84}"/>
              </a:ext>
            </a:extLst>
          </p:cNvPr>
          <p:cNvSpPr/>
          <p:nvPr/>
        </p:nvSpPr>
        <p:spPr>
          <a:xfrm>
            <a:off x="146164" y="1346604"/>
            <a:ext cx="2655309" cy="6297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gets one card face up, then dealer gets one card face down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01860-1471-6E10-645A-F66465357FE4}"/>
              </a:ext>
            </a:extLst>
          </p:cNvPr>
          <p:cNvSpPr/>
          <p:nvPr/>
        </p:nvSpPr>
        <p:spPr>
          <a:xfrm>
            <a:off x="3103026" y="171407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deals cards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9E5A4-F980-7DD4-D3B7-9811875F9360}"/>
              </a:ext>
            </a:extLst>
          </p:cNvPr>
          <p:cNvSpPr/>
          <p:nvPr/>
        </p:nvSpPr>
        <p:spPr>
          <a:xfrm>
            <a:off x="3103025" y="2734972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If dealer has T or A up, dealer checks for blackjack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5F3BA-6F49-10C6-A012-D9535DF26C17}"/>
              </a:ext>
            </a:extLst>
          </p:cNvPr>
          <p:cNvSpPr/>
          <p:nvPr/>
        </p:nvSpPr>
        <p:spPr>
          <a:xfrm>
            <a:off x="3103025" y="737091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place bets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48804-D588-BF4F-ACE4-E178BF584D7F}"/>
              </a:ext>
            </a:extLst>
          </p:cNvPr>
          <p:cNvSpPr/>
          <p:nvPr/>
        </p:nvSpPr>
        <p:spPr>
          <a:xfrm>
            <a:off x="3103025" y="380629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take 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A1B33-4101-3805-F569-D3DF638FA2B5}"/>
              </a:ext>
            </a:extLst>
          </p:cNvPr>
          <p:cNvSpPr/>
          <p:nvPr/>
        </p:nvSpPr>
        <p:spPr>
          <a:xfrm>
            <a:off x="3103025" y="4877624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takes turn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F8C29-5F04-19D7-36C8-C6DBC0798A21}"/>
              </a:ext>
            </a:extLst>
          </p:cNvPr>
          <p:cNvSpPr/>
          <p:nvPr/>
        </p:nvSpPr>
        <p:spPr>
          <a:xfrm>
            <a:off x="3103025" y="5898518"/>
            <a:ext cx="2717520" cy="472326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Payouts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5309D0-F0D3-66E4-C4C4-C51EAA493A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73818" y="1093206"/>
            <a:ext cx="1" cy="25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FCDAA-2021-2AB5-E94A-1A8821F2B7E9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4461785" y="1209417"/>
            <a:ext cx="1" cy="50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1F434-8859-E8C2-A3DB-6406C9658FF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461785" y="2186404"/>
            <a:ext cx="1" cy="54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D8BF5-1594-0D86-29C2-339444A9505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61785" y="3207298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B13953-14BC-A516-35BB-FD846CB040C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61785" y="4278624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FBF885-00E8-68B2-5C02-C4339A1B521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461785" y="5349950"/>
            <a:ext cx="0" cy="548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A536058-1583-32FA-3A93-3D7292EE6419}"/>
              </a:ext>
            </a:extLst>
          </p:cNvPr>
          <p:cNvSpPr/>
          <p:nvPr/>
        </p:nvSpPr>
        <p:spPr>
          <a:xfrm>
            <a:off x="2865387" y="620880"/>
            <a:ext cx="173723" cy="1355497"/>
          </a:xfrm>
          <a:prstGeom prst="rightBrace">
            <a:avLst>
              <a:gd name="adj1" fmla="val 8333"/>
              <a:gd name="adj2" fmla="val 90026"/>
            </a:avLst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777D647D-8503-DC1B-5DEA-30C497D656AF}"/>
              </a:ext>
            </a:extLst>
          </p:cNvPr>
          <p:cNvSpPr/>
          <p:nvPr/>
        </p:nvSpPr>
        <p:spPr>
          <a:xfrm>
            <a:off x="4047500" y="47407"/>
            <a:ext cx="828569" cy="6217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34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B3C2B-7CCD-0C56-84E6-DA7B7711F57F}"/>
              </a:ext>
            </a:extLst>
          </p:cNvPr>
          <p:cNvSpPr/>
          <p:nvPr/>
        </p:nvSpPr>
        <p:spPr>
          <a:xfrm>
            <a:off x="0" y="4679"/>
            <a:ext cx="3016545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B81A6-146A-7655-ED39-46A1FD9089E6}"/>
              </a:ext>
            </a:extLst>
          </p:cNvPr>
          <p:cNvSpPr/>
          <p:nvPr/>
        </p:nvSpPr>
        <p:spPr>
          <a:xfrm>
            <a:off x="146162" y="620880"/>
            <a:ext cx="2655311" cy="4723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(plus dealer) gets one card face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38F38-6D52-DB2E-6C6E-E782A90AFC84}"/>
              </a:ext>
            </a:extLst>
          </p:cNvPr>
          <p:cNvSpPr/>
          <p:nvPr/>
        </p:nvSpPr>
        <p:spPr>
          <a:xfrm>
            <a:off x="146164" y="1346604"/>
            <a:ext cx="2655309" cy="6297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gets one card face up, then dealer gets one card face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118DE-6454-0264-11F9-7C478C69AE81}"/>
              </a:ext>
            </a:extLst>
          </p:cNvPr>
          <p:cNvSpPr txBox="1"/>
          <p:nvPr/>
        </p:nvSpPr>
        <p:spPr>
          <a:xfrm>
            <a:off x="1599820" y="3505363"/>
            <a:ext cx="107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Blackjack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27634-D9B5-BEBD-7414-0C4E0B68CA74}"/>
              </a:ext>
            </a:extLst>
          </p:cNvPr>
          <p:cNvSpPr/>
          <p:nvPr/>
        </p:nvSpPr>
        <p:spPr>
          <a:xfrm>
            <a:off x="146163" y="3803427"/>
            <a:ext cx="2655310" cy="4723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Any player Blackjacks push, other players 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01860-1471-6E10-645A-F66465357FE4}"/>
              </a:ext>
            </a:extLst>
          </p:cNvPr>
          <p:cNvSpPr/>
          <p:nvPr/>
        </p:nvSpPr>
        <p:spPr>
          <a:xfrm>
            <a:off x="3103026" y="171407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deals cards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9E5A4-F980-7DD4-D3B7-9811875F9360}"/>
              </a:ext>
            </a:extLst>
          </p:cNvPr>
          <p:cNvSpPr/>
          <p:nvPr/>
        </p:nvSpPr>
        <p:spPr>
          <a:xfrm>
            <a:off x="3103025" y="2734972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If dealer has T or A up, dealer checks for blackjack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5F3BA-6F49-10C6-A012-D9535DF26C17}"/>
              </a:ext>
            </a:extLst>
          </p:cNvPr>
          <p:cNvSpPr/>
          <p:nvPr/>
        </p:nvSpPr>
        <p:spPr>
          <a:xfrm>
            <a:off x="3103025" y="737091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place bets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48804-D588-BF4F-ACE4-E178BF584D7F}"/>
              </a:ext>
            </a:extLst>
          </p:cNvPr>
          <p:cNvSpPr/>
          <p:nvPr/>
        </p:nvSpPr>
        <p:spPr>
          <a:xfrm>
            <a:off x="3103025" y="380629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take 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A1B33-4101-3805-F569-D3DF638FA2B5}"/>
              </a:ext>
            </a:extLst>
          </p:cNvPr>
          <p:cNvSpPr/>
          <p:nvPr/>
        </p:nvSpPr>
        <p:spPr>
          <a:xfrm>
            <a:off x="3103025" y="4877624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takes turn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F8C29-5F04-19D7-36C8-C6DBC0798A21}"/>
              </a:ext>
            </a:extLst>
          </p:cNvPr>
          <p:cNvSpPr/>
          <p:nvPr/>
        </p:nvSpPr>
        <p:spPr>
          <a:xfrm>
            <a:off x="3103025" y="5898518"/>
            <a:ext cx="2717520" cy="472326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Payouts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5309D0-F0D3-66E4-C4C4-C51EAA493A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73818" y="1093206"/>
            <a:ext cx="1" cy="25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FCDAA-2021-2AB5-E94A-1A8821F2B7E9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4461785" y="1209417"/>
            <a:ext cx="1" cy="50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1F434-8859-E8C2-A3DB-6406C9658FF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461785" y="2186404"/>
            <a:ext cx="1" cy="54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D8BF5-1594-0D86-29C2-339444A9505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61785" y="3207298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B13953-14BC-A516-35BB-FD846CB040C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61785" y="4278624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FBF885-00E8-68B2-5C02-C4339A1B521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461785" y="5349950"/>
            <a:ext cx="0" cy="548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536916-9AA0-F54F-5C8E-8543333EA2B0}"/>
              </a:ext>
            </a:extLst>
          </p:cNvPr>
          <p:cNvSpPr txBox="1"/>
          <p:nvPr/>
        </p:nvSpPr>
        <p:spPr>
          <a:xfrm>
            <a:off x="4461784" y="3348638"/>
            <a:ext cx="135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No Blackjack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A536058-1583-32FA-3A93-3D7292EE6419}"/>
              </a:ext>
            </a:extLst>
          </p:cNvPr>
          <p:cNvSpPr/>
          <p:nvPr/>
        </p:nvSpPr>
        <p:spPr>
          <a:xfrm>
            <a:off x="2865387" y="620880"/>
            <a:ext cx="173723" cy="1355497"/>
          </a:xfrm>
          <a:prstGeom prst="rightBrace">
            <a:avLst>
              <a:gd name="adj1" fmla="val 8333"/>
              <a:gd name="adj2" fmla="val 90026"/>
            </a:avLst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777D647D-8503-DC1B-5DEA-30C497D656AF}"/>
              </a:ext>
            </a:extLst>
          </p:cNvPr>
          <p:cNvSpPr/>
          <p:nvPr/>
        </p:nvSpPr>
        <p:spPr>
          <a:xfrm>
            <a:off x="4047500" y="47407"/>
            <a:ext cx="828569" cy="6217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17CBD3-A480-F35F-05C4-41AE08B8B258}"/>
              </a:ext>
            </a:extLst>
          </p:cNvPr>
          <p:cNvSpPr/>
          <p:nvPr/>
        </p:nvSpPr>
        <p:spPr>
          <a:xfrm>
            <a:off x="146163" y="2229775"/>
            <a:ext cx="2655311" cy="11133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dealer has A up, players can make side bet equal to half original bet or less, which would pay 2 to 1 if dealer Blackjack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CD232853-2AE0-8CD8-FDD5-047863124199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rot="5400000">
            <a:off x="2669738" y="2011379"/>
            <a:ext cx="596129" cy="29879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47AF9873-CD30-7729-00EB-55A3B7F929A5}"/>
              </a:ext>
            </a:extLst>
          </p:cNvPr>
          <p:cNvSpPr/>
          <p:nvPr/>
        </p:nvSpPr>
        <p:spPr>
          <a:xfrm>
            <a:off x="2888318" y="2229776"/>
            <a:ext cx="155448" cy="1113306"/>
          </a:xfrm>
          <a:prstGeom prst="rightBrace">
            <a:avLst>
              <a:gd name="adj1" fmla="val 8333"/>
              <a:gd name="adj2" fmla="val 6752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425FD2-15C9-583D-CED4-46F74CCAB216}"/>
              </a:ext>
            </a:extLst>
          </p:cNvPr>
          <p:cNvSpPr/>
          <p:nvPr/>
        </p:nvSpPr>
        <p:spPr>
          <a:xfrm>
            <a:off x="5879550" y="7956"/>
            <a:ext cx="6312443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DB3C2B-7CCD-0C56-84E6-DA7B7711F57F}"/>
              </a:ext>
            </a:extLst>
          </p:cNvPr>
          <p:cNvSpPr/>
          <p:nvPr/>
        </p:nvSpPr>
        <p:spPr>
          <a:xfrm>
            <a:off x="0" y="4679"/>
            <a:ext cx="3016545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B81A6-146A-7655-ED39-46A1FD9089E6}"/>
              </a:ext>
            </a:extLst>
          </p:cNvPr>
          <p:cNvSpPr/>
          <p:nvPr/>
        </p:nvSpPr>
        <p:spPr>
          <a:xfrm>
            <a:off x="146162" y="620880"/>
            <a:ext cx="2655311" cy="4723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(plus dealer) gets one card face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38F38-6D52-DB2E-6C6E-E782A90AFC84}"/>
              </a:ext>
            </a:extLst>
          </p:cNvPr>
          <p:cNvSpPr/>
          <p:nvPr/>
        </p:nvSpPr>
        <p:spPr>
          <a:xfrm>
            <a:off x="146164" y="1346604"/>
            <a:ext cx="2655309" cy="6297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gets one card face up, then dealer gets one card face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118DE-6454-0264-11F9-7C478C69AE81}"/>
              </a:ext>
            </a:extLst>
          </p:cNvPr>
          <p:cNvSpPr txBox="1"/>
          <p:nvPr/>
        </p:nvSpPr>
        <p:spPr>
          <a:xfrm>
            <a:off x="1599820" y="3505363"/>
            <a:ext cx="107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Blackjack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27634-D9B5-BEBD-7414-0C4E0B68CA74}"/>
              </a:ext>
            </a:extLst>
          </p:cNvPr>
          <p:cNvSpPr/>
          <p:nvPr/>
        </p:nvSpPr>
        <p:spPr>
          <a:xfrm>
            <a:off x="146163" y="3803427"/>
            <a:ext cx="2655310" cy="4723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Any player Blackjacks push, other players 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01860-1471-6E10-645A-F66465357FE4}"/>
              </a:ext>
            </a:extLst>
          </p:cNvPr>
          <p:cNvSpPr/>
          <p:nvPr/>
        </p:nvSpPr>
        <p:spPr>
          <a:xfrm>
            <a:off x="3103026" y="171407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deals cards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9E5A4-F980-7DD4-D3B7-9811875F9360}"/>
              </a:ext>
            </a:extLst>
          </p:cNvPr>
          <p:cNvSpPr/>
          <p:nvPr/>
        </p:nvSpPr>
        <p:spPr>
          <a:xfrm>
            <a:off x="3103025" y="2734972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If dealer has T or A up, dealer checks for blackjack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5F3BA-6F49-10C6-A012-D9535DF26C17}"/>
              </a:ext>
            </a:extLst>
          </p:cNvPr>
          <p:cNvSpPr/>
          <p:nvPr/>
        </p:nvSpPr>
        <p:spPr>
          <a:xfrm>
            <a:off x="3103025" y="737091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place bets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48804-D588-BF4F-ACE4-E178BF584D7F}"/>
              </a:ext>
            </a:extLst>
          </p:cNvPr>
          <p:cNvSpPr/>
          <p:nvPr/>
        </p:nvSpPr>
        <p:spPr>
          <a:xfrm>
            <a:off x="3103025" y="380629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take 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A1B33-4101-3805-F569-D3DF638FA2B5}"/>
              </a:ext>
            </a:extLst>
          </p:cNvPr>
          <p:cNvSpPr/>
          <p:nvPr/>
        </p:nvSpPr>
        <p:spPr>
          <a:xfrm>
            <a:off x="3103025" y="4877624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takes turn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F8C29-5F04-19D7-36C8-C6DBC0798A21}"/>
              </a:ext>
            </a:extLst>
          </p:cNvPr>
          <p:cNvSpPr/>
          <p:nvPr/>
        </p:nvSpPr>
        <p:spPr>
          <a:xfrm>
            <a:off x="3103025" y="5898518"/>
            <a:ext cx="2717520" cy="472326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Payouts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5309D0-F0D3-66E4-C4C4-C51EAA493A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73818" y="1093206"/>
            <a:ext cx="1" cy="25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FCDAA-2021-2AB5-E94A-1A8821F2B7E9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4461785" y="1209417"/>
            <a:ext cx="1" cy="50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1F434-8859-E8C2-A3DB-6406C9658FF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461785" y="2186404"/>
            <a:ext cx="1" cy="54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D8BF5-1594-0D86-29C2-339444A9505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61785" y="3207298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B13953-14BC-A516-35BB-FD846CB040C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61785" y="4278624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FBF885-00E8-68B2-5C02-C4339A1B521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461785" y="5349950"/>
            <a:ext cx="0" cy="548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536916-9AA0-F54F-5C8E-8543333EA2B0}"/>
              </a:ext>
            </a:extLst>
          </p:cNvPr>
          <p:cNvSpPr txBox="1"/>
          <p:nvPr/>
        </p:nvSpPr>
        <p:spPr>
          <a:xfrm>
            <a:off x="4461784" y="3348638"/>
            <a:ext cx="135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No Blackjack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A536058-1583-32FA-3A93-3D7292EE6419}"/>
              </a:ext>
            </a:extLst>
          </p:cNvPr>
          <p:cNvSpPr/>
          <p:nvPr/>
        </p:nvSpPr>
        <p:spPr>
          <a:xfrm>
            <a:off x="2865387" y="620880"/>
            <a:ext cx="173723" cy="1355497"/>
          </a:xfrm>
          <a:prstGeom prst="rightBrace">
            <a:avLst>
              <a:gd name="adj1" fmla="val 8333"/>
              <a:gd name="adj2" fmla="val 90026"/>
            </a:avLst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777D647D-8503-DC1B-5DEA-30C497D656AF}"/>
              </a:ext>
            </a:extLst>
          </p:cNvPr>
          <p:cNvSpPr/>
          <p:nvPr/>
        </p:nvSpPr>
        <p:spPr>
          <a:xfrm>
            <a:off x="4047500" y="47407"/>
            <a:ext cx="828569" cy="6217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17CBD3-A480-F35F-05C4-41AE08B8B258}"/>
              </a:ext>
            </a:extLst>
          </p:cNvPr>
          <p:cNvSpPr/>
          <p:nvPr/>
        </p:nvSpPr>
        <p:spPr>
          <a:xfrm>
            <a:off x="146163" y="2229775"/>
            <a:ext cx="2655311" cy="11133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dealer has A up, players can make side bet equal to half original bet or less, which would pay 2 to 1 if dealer Blackjack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CD232853-2AE0-8CD8-FDD5-047863124199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rot="5400000">
            <a:off x="2669738" y="2011379"/>
            <a:ext cx="596129" cy="29879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47AF9873-CD30-7729-00EB-55A3B7F929A5}"/>
              </a:ext>
            </a:extLst>
          </p:cNvPr>
          <p:cNvSpPr/>
          <p:nvPr/>
        </p:nvSpPr>
        <p:spPr>
          <a:xfrm>
            <a:off x="2888318" y="2229776"/>
            <a:ext cx="155448" cy="1113306"/>
          </a:xfrm>
          <a:prstGeom prst="rightBrace">
            <a:avLst>
              <a:gd name="adj1" fmla="val 8333"/>
              <a:gd name="adj2" fmla="val 6752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31037A-D13C-3E23-F8A6-C05AF3F6C275}"/>
              </a:ext>
            </a:extLst>
          </p:cNvPr>
          <p:cNvSpPr/>
          <p:nvPr/>
        </p:nvSpPr>
        <p:spPr>
          <a:xfrm>
            <a:off x="6100986" y="689473"/>
            <a:ext cx="5859358" cy="33513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hand only has one card, dealer deals another card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A99AB0-6177-33D9-840A-7673CD054854}"/>
              </a:ext>
            </a:extLst>
          </p:cNvPr>
          <p:cNvSpPr/>
          <p:nvPr/>
        </p:nvSpPr>
        <p:spPr>
          <a:xfrm>
            <a:off x="6092404" y="1209417"/>
            <a:ext cx="5862983" cy="5485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two cards are same value, player can put down original bet for each and split each card into its own hand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C875CB5-204C-D44B-85A7-B1BD529E3B56}"/>
              </a:ext>
            </a:extLst>
          </p:cNvPr>
          <p:cNvSpPr/>
          <p:nvPr/>
        </p:nvSpPr>
        <p:spPr>
          <a:xfrm>
            <a:off x="6092376" y="148554"/>
            <a:ext cx="5867967" cy="38004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While there are unplayed hands, do for each hand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F59250-87BD-2241-FEC6-7F62FDB69C3D}"/>
              </a:ext>
            </a:extLst>
          </p:cNvPr>
          <p:cNvSpPr/>
          <p:nvPr/>
        </p:nvSpPr>
        <p:spPr>
          <a:xfrm>
            <a:off x="6092404" y="3246978"/>
            <a:ext cx="5862955" cy="5898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can double down original bet and take one final card for this hand only, can still play other hands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CE197C-A942-EAD4-9EC1-D5CBB2376422}"/>
              </a:ext>
            </a:extLst>
          </p:cNvPr>
          <p:cNvSpPr/>
          <p:nvPr/>
        </p:nvSpPr>
        <p:spPr>
          <a:xfrm>
            <a:off x="6092404" y="2679145"/>
            <a:ext cx="5862961" cy="380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can surrender half of original bet and forfeit hand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35C383-FEC6-BD83-28A1-ABE7F0AA48F1}"/>
              </a:ext>
            </a:extLst>
          </p:cNvPr>
          <p:cNvSpPr/>
          <p:nvPr/>
        </p:nvSpPr>
        <p:spPr>
          <a:xfrm>
            <a:off x="6092405" y="1942792"/>
            <a:ext cx="5862970" cy="5485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first two cards sum up to 21 without splitting,</a:t>
            </a:r>
          </a:p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is paid 3 to 2 right away and ends turn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84CA7B-3E4B-2EB4-D48B-034A4472527A}"/>
              </a:ext>
            </a:extLst>
          </p:cNvPr>
          <p:cNvSpPr/>
          <p:nvPr/>
        </p:nvSpPr>
        <p:spPr>
          <a:xfrm>
            <a:off x="6092405" y="3994351"/>
            <a:ext cx="5862954" cy="472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repeats hit (take another card) or stay (leave hand)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4BEA00-3BC0-437B-79F9-0319C3639B72}"/>
              </a:ext>
            </a:extLst>
          </p:cNvPr>
          <p:cNvSpPr/>
          <p:nvPr/>
        </p:nvSpPr>
        <p:spPr>
          <a:xfrm>
            <a:off x="6092376" y="4691499"/>
            <a:ext cx="5862983" cy="472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hand sum exceeds 21, player loses hand’s bet right away</a:t>
            </a:r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41F589C1-F031-72B4-035A-DCF9952682A0}"/>
              </a:ext>
            </a:extLst>
          </p:cNvPr>
          <p:cNvSpPr/>
          <p:nvPr/>
        </p:nvSpPr>
        <p:spPr>
          <a:xfrm>
            <a:off x="5907024" y="148554"/>
            <a:ext cx="98902" cy="5015271"/>
          </a:xfrm>
          <a:prstGeom prst="leftBrace">
            <a:avLst>
              <a:gd name="adj1" fmla="val 8333"/>
              <a:gd name="adj2" fmla="val 7759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458EC-9887-94DD-FCF1-8A1D530D0256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9023896" y="1024612"/>
            <a:ext cx="0" cy="184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A426C8-93AD-13E7-D8EF-1CB773F09663}"/>
              </a:ext>
            </a:extLst>
          </p:cNvPr>
          <p:cNvCxnSpPr>
            <a:cxnSpLocks/>
            <a:stCxn id="88" idx="2"/>
            <a:endCxn id="92" idx="0"/>
          </p:cNvCxnSpPr>
          <p:nvPr/>
        </p:nvCxnSpPr>
        <p:spPr>
          <a:xfrm flipH="1">
            <a:off x="9023890" y="1757986"/>
            <a:ext cx="6" cy="184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1D21B-2387-B8CA-F27A-66842E929E69}"/>
              </a:ext>
            </a:extLst>
          </p:cNvPr>
          <p:cNvCxnSpPr>
            <a:cxnSpLocks/>
            <a:stCxn id="92" idx="2"/>
            <a:endCxn id="91" idx="0"/>
          </p:cNvCxnSpPr>
          <p:nvPr/>
        </p:nvCxnSpPr>
        <p:spPr>
          <a:xfrm flipH="1">
            <a:off x="9023885" y="2491360"/>
            <a:ext cx="5" cy="18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8A03DE-5EC9-4605-FEB8-C6D306124CF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9022752" y="3059193"/>
            <a:ext cx="1130" cy="18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134CBE-0320-AC7A-C6DE-9EAC130DEAE9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9023882" y="3848218"/>
            <a:ext cx="6783" cy="14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3F59F1-8949-7723-95D0-C27E7A99209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9023868" y="4466677"/>
            <a:ext cx="14" cy="22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425FD2-15C9-583D-CED4-46F74CCAB216}"/>
              </a:ext>
            </a:extLst>
          </p:cNvPr>
          <p:cNvSpPr/>
          <p:nvPr/>
        </p:nvSpPr>
        <p:spPr>
          <a:xfrm>
            <a:off x="5879550" y="7956"/>
            <a:ext cx="6312443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DB3C2B-7CCD-0C56-84E6-DA7B7711F57F}"/>
              </a:ext>
            </a:extLst>
          </p:cNvPr>
          <p:cNvSpPr/>
          <p:nvPr/>
        </p:nvSpPr>
        <p:spPr>
          <a:xfrm>
            <a:off x="0" y="4679"/>
            <a:ext cx="3016545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B81A6-146A-7655-ED39-46A1FD9089E6}"/>
              </a:ext>
            </a:extLst>
          </p:cNvPr>
          <p:cNvSpPr/>
          <p:nvPr/>
        </p:nvSpPr>
        <p:spPr>
          <a:xfrm>
            <a:off x="146162" y="620880"/>
            <a:ext cx="2655311" cy="4723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(plus dealer) gets one card face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38F38-6D52-DB2E-6C6E-E782A90AFC84}"/>
              </a:ext>
            </a:extLst>
          </p:cNvPr>
          <p:cNvSpPr/>
          <p:nvPr/>
        </p:nvSpPr>
        <p:spPr>
          <a:xfrm>
            <a:off x="146164" y="1346604"/>
            <a:ext cx="2655309" cy="6297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gets one card face up, then dealer gets one card face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118DE-6454-0264-11F9-7C478C69AE81}"/>
              </a:ext>
            </a:extLst>
          </p:cNvPr>
          <p:cNvSpPr txBox="1"/>
          <p:nvPr/>
        </p:nvSpPr>
        <p:spPr>
          <a:xfrm>
            <a:off x="1599820" y="3505363"/>
            <a:ext cx="107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Blackjack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27634-D9B5-BEBD-7414-0C4E0B68CA74}"/>
              </a:ext>
            </a:extLst>
          </p:cNvPr>
          <p:cNvSpPr/>
          <p:nvPr/>
        </p:nvSpPr>
        <p:spPr>
          <a:xfrm>
            <a:off x="146163" y="3803427"/>
            <a:ext cx="2655310" cy="4723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Any player Blackjacks push, other players 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01860-1471-6E10-645A-F66465357FE4}"/>
              </a:ext>
            </a:extLst>
          </p:cNvPr>
          <p:cNvSpPr/>
          <p:nvPr/>
        </p:nvSpPr>
        <p:spPr>
          <a:xfrm>
            <a:off x="3103026" y="171407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deals cards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9E5A4-F980-7DD4-D3B7-9811875F9360}"/>
              </a:ext>
            </a:extLst>
          </p:cNvPr>
          <p:cNvSpPr/>
          <p:nvPr/>
        </p:nvSpPr>
        <p:spPr>
          <a:xfrm>
            <a:off x="3103025" y="2734972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If dealer has T or A up, dealer checks for blackjack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5F3BA-6F49-10C6-A012-D9535DF26C17}"/>
              </a:ext>
            </a:extLst>
          </p:cNvPr>
          <p:cNvSpPr/>
          <p:nvPr/>
        </p:nvSpPr>
        <p:spPr>
          <a:xfrm>
            <a:off x="3103025" y="737091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place bets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48804-D588-BF4F-ACE4-E178BF584D7F}"/>
              </a:ext>
            </a:extLst>
          </p:cNvPr>
          <p:cNvSpPr/>
          <p:nvPr/>
        </p:nvSpPr>
        <p:spPr>
          <a:xfrm>
            <a:off x="3103025" y="380629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take 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A1B33-4101-3805-F569-D3DF638FA2B5}"/>
              </a:ext>
            </a:extLst>
          </p:cNvPr>
          <p:cNvSpPr/>
          <p:nvPr/>
        </p:nvSpPr>
        <p:spPr>
          <a:xfrm>
            <a:off x="3103025" y="4877624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takes turn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F8C29-5F04-19D7-36C8-C6DBC0798A21}"/>
              </a:ext>
            </a:extLst>
          </p:cNvPr>
          <p:cNvSpPr/>
          <p:nvPr/>
        </p:nvSpPr>
        <p:spPr>
          <a:xfrm>
            <a:off x="3103025" y="5898518"/>
            <a:ext cx="2717520" cy="472326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Payouts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5309D0-F0D3-66E4-C4C4-C51EAA493A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73818" y="1093206"/>
            <a:ext cx="1" cy="25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FCDAA-2021-2AB5-E94A-1A8821F2B7E9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4461785" y="1209417"/>
            <a:ext cx="1" cy="50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1F434-8859-E8C2-A3DB-6406C9658FF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461785" y="2186404"/>
            <a:ext cx="1" cy="54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D8BF5-1594-0D86-29C2-339444A9505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61785" y="3207298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B13953-14BC-A516-35BB-FD846CB040C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61785" y="4278624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FBF885-00E8-68B2-5C02-C4339A1B521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461785" y="5349950"/>
            <a:ext cx="0" cy="548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CAE933-2F67-FBD1-828E-8924F0B42062}"/>
              </a:ext>
            </a:extLst>
          </p:cNvPr>
          <p:cNvSpPr/>
          <p:nvPr/>
        </p:nvSpPr>
        <p:spPr>
          <a:xfrm>
            <a:off x="146164" y="5577489"/>
            <a:ext cx="2655308" cy="92197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Otherwise, flip over hole card and continue hitting until Hard 17 or above, or Soft 18 or above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536916-9AA0-F54F-5C8E-8543333EA2B0}"/>
              </a:ext>
            </a:extLst>
          </p:cNvPr>
          <p:cNvSpPr txBox="1"/>
          <p:nvPr/>
        </p:nvSpPr>
        <p:spPr>
          <a:xfrm>
            <a:off x="4461784" y="3348638"/>
            <a:ext cx="135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No Blackjack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31FE48BD-0D72-87FA-CC96-C585932D69D6}"/>
              </a:ext>
            </a:extLst>
          </p:cNvPr>
          <p:cNvSpPr/>
          <p:nvPr/>
        </p:nvSpPr>
        <p:spPr>
          <a:xfrm>
            <a:off x="2870329" y="4466677"/>
            <a:ext cx="173691" cy="2046831"/>
          </a:xfrm>
          <a:prstGeom prst="rightBrace">
            <a:avLst>
              <a:gd name="adj1" fmla="val 8333"/>
              <a:gd name="adj2" fmla="val 32726"/>
            </a:avLst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A536058-1583-32FA-3A93-3D7292EE6419}"/>
              </a:ext>
            </a:extLst>
          </p:cNvPr>
          <p:cNvSpPr/>
          <p:nvPr/>
        </p:nvSpPr>
        <p:spPr>
          <a:xfrm>
            <a:off x="2865387" y="620880"/>
            <a:ext cx="173723" cy="1355497"/>
          </a:xfrm>
          <a:prstGeom prst="rightBrace">
            <a:avLst>
              <a:gd name="adj1" fmla="val 8333"/>
              <a:gd name="adj2" fmla="val 90026"/>
            </a:avLst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777D647D-8503-DC1B-5DEA-30C497D656AF}"/>
              </a:ext>
            </a:extLst>
          </p:cNvPr>
          <p:cNvSpPr/>
          <p:nvPr/>
        </p:nvSpPr>
        <p:spPr>
          <a:xfrm>
            <a:off x="4047500" y="47407"/>
            <a:ext cx="828569" cy="6217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8F90C1-4152-6EF2-F841-0CD2DC341DCD}"/>
              </a:ext>
            </a:extLst>
          </p:cNvPr>
          <p:cNvSpPr/>
          <p:nvPr/>
        </p:nvSpPr>
        <p:spPr>
          <a:xfrm>
            <a:off x="146165" y="4466677"/>
            <a:ext cx="2655308" cy="92197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all players have already busted, dealer simply flips over hole card and ends turn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2F0054-7820-A46B-5C53-B43C8B86AC49}"/>
              </a:ext>
            </a:extLst>
          </p:cNvPr>
          <p:cNvCxnSpPr>
            <a:cxnSpLocks/>
            <a:stCxn id="67" idx="2"/>
            <a:endCxn id="48" idx="0"/>
          </p:cNvCxnSpPr>
          <p:nvPr/>
        </p:nvCxnSpPr>
        <p:spPr>
          <a:xfrm flipH="1">
            <a:off x="1473818" y="5388648"/>
            <a:ext cx="1" cy="188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717CBD3-A480-F35F-05C4-41AE08B8B258}"/>
              </a:ext>
            </a:extLst>
          </p:cNvPr>
          <p:cNvSpPr/>
          <p:nvPr/>
        </p:nvSpPr>
        <p:spPr>
          <a:xfrm>
            <a:off x="146163" y="2229775"/>
            <a:ext cx="2655311" cy="11133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dealer has A up, players can make side bet equal to half original bet or less, which would pay 2 to 1 if dealer Blackjack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CD232853-2AE0-8CD8-FDD5-047863124199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rot="5400000">
            <a:off x="2669738" y="2011379"/>
            <a:ext cx="596129" cy="29879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47AF9873-CD30-7729-00EB-55A3B7F929A5}"/>
              </a:ext>
            </a:extLst>
          </p:cNvPr>
          <p:cNvSpPr/>
          <p:nvPr/>
        </p:nvSpPr>
        <p:spPr>
          <a:xfrm>
            <a:off x="2888318" y="2229776"/>
            <a:ext cx="155448" cy="1113306"/>
          </a:xfrm>
          <a:prstGeom prst="rightBrace">
            <a:avLst>
              <a:gd name="adj1" fmla="val 8333"/>
              <a:gd name="adj2" fmla="val 6752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31037A-D13C-3E23-F8A6-C05AF3F6C275}"/>
              </a:ext>
            </a:extLst>
          </p:cNvPr>
          <p:cNvSpPr/>
          <p:nvPr/>
        </p:nvSpPr>
        <p:spPr>
          <a:xfrm>
            <a:off x="6100986" y="689473"/>
            <a:ext cx="5859358" cy="33513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hand only has one card, dealer deals another card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A99AB0-6177-33D9-840A-7673CD054854}"/>
              </a:ext>
            </a:extLst>
          </p:cNvPr>
          <p:cNvSpPr/>
          <p:nvPr/>
        </p:nvSpPr>
        <p:spPr>
          <a:xfrm>
            <a:off x="6092404" y="1209417"/>
            <a:ext cx="5862983" cy="5485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two cards are same value, player can put down original bet for each and split each card into its own hand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C875CB5-204C-D44B-85A7-B1BD529E3B56}"/>
              </a:ext>
            </a:extLst>
          </p:cNvPr>
          <p:cNvSpPr/>
          <p:nvPr/>
        </p:nvSpPr>
        <p:spPr>
          <a:xfrm>
            <a:off x="6092376" y="148554"/>
            <a:ext cx="5867967" cy="38004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While there are unplayed hands, do for each hand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F59250-87BD-2241-FEC6-7F62FDB69C3D}"/>
              </a:ext>
            </a:extLst>
          </p:cNvPr>
          <p:cNvSpPr/>
          <p:nvPr/>
        </p:nvSpPr>
        <p:spPr>
          <a:xfrm>
            <a:off x="6092404" y="3246978"/>
            <a:ext cx="5862955" cy="5898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can double down original bet and take one final card for this hand only, can still play other hands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CE197C-A942-EAD4-9EC1-D5CBB2376422}"/>
              </a:ext>
            </a:extLst>
          </p:cNvPr>
          <p:cNvSpPr/>
          <p:nvPr/>
        </p:nvSpPr>
        <p:spPr>
          <a:xfrm>
            <a:off x="6092404" y="2679145"/>
            <a:ext cx="5862961" cy="380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can surrender half of original bet and forfeit hand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35C383-FEC6-BD83-28A1-ABE7F0AA48F1}"/>
              </a:ext>
            </a:extLst>
          </p:cNvPr>
          <p:cNvSpPr/>
          <p:nvPr/>
        </p:nvSpPr>
        <p:spPr>
          <a:xfrm>
            <a:off x="6092405" y="1942792"/>
            <a:ext cx="5862970" cy="5485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first two cards sum up to 21 without splitting,</a:t>
            </a:r>
          </a:p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is paid 3 to 2 right away and ends turn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84CA7B-3E4B-2EB4-D48B-034A4472527A}"/>
              </a:ext>
            </a:extLst>
          </p:cNvPr>
          <p:cNvSpPr/>
          <p:nvPr/>
        </p:nvSpPr>
        <p:spPr>
          <a:xfrm>
            <a:off x="6092405" y="3994351"/>
            <a:ext cx="5862954" cy="472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repeats hit (take another card) or stay (leave hand)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4BEA00-3BC0-437B-79F9-0319C3639B72}"/>
              </a:ext>
            </a:extLst>
          </p:cNvPr>
          <p:cNvSpPr/>
          <p:nvPr/>
        </p:nvSpPr>
        <p:spPr>
          <a:xfrm>
            <a:off x="6092376" y="4691499"/>
            <a:ext cx="5862983" cy="472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hand sum exceeds 21, player loses hand’s bet right away</a:t>
            </a:r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41F589C1-F031-72B4-035A-DCF9952682A0}"/>
              </a:ext>
            </a:extLst>
          </p:cNvPr>
          <p:cNvSpPr/>
          <p:nvPr/>
        </p:nvSpPr>
        <p:spPr>
          <a:xfrm>
            <a:off x="5907024" y="148554"/>
            <a:ext cx="98902" cy="5015271"/>
          </a:xfrm>
          <a:prstGeom prst="leftBrace">
            <a:avLst>
              <a:gd name="adj1" fmla="val 8333"/>
              <a:gd name="adj2" fmla="val 7759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458EC-9887-94DD-FCF1-8A1D530D0256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9023896" y="1024612"/>
            <a:ext cx="0" cy="184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A426C8-93AD-13E7-D8EF-1CB773F09663}"/>
              </a:ext>
            </a:extLst>
          </p:cNvPr>
          <p:cNvCxnSpPr>
            <a:cxnSpLocks/>
            <a:stCxn id="88" idx="2"/>
            <a:endCxn id="92" idx="0"/>
          </p:cNvCxnSpPr>
          <p:nvPr/>
        </p:nvCxnSpPr>
        <p:spPr>
          <a:xfrm flipH="1">
            <a:off x="9023890" y="1757986"/>
            <a:ext cx="6" cy="184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1D21B-2387-B8CA-F27A-66842E929E69}"/>
              </a:ext>
            </a:extLst>
          </p:cNvPr>
          <p:cNvCxnSpPr>
            <a:cxnSpLocks/>
            <a:stCxn id="92" idx="2"/>
            <a:endCxn id="91" idx="0"/>
          </p:cNvCxnSpPr>
          <p:nvPr/>
        </p:nvCxnSpPr>
        <p:spPr>
          <a:xfrm flipH="1">
            <a:off x="9023885" y="2491360"/>
            <a:ext cx="5" cy="18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8A03DE-5EC9-4605-FEB8-C6D306124CF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9022752" y="3059193"/>
            <a:ext cx="1130" cy="18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134CBE-0320-AC7A-C6DE-9EAC130DEAE9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9023882" y="3848218"/>
            <a:ext cx="6783" cy="14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3F59F1-8949-7723-95D0-C27E7A99209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9023868" y="4466677"/>
            <a:ext cx="14" cy="22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5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425FD2-15C9-583D-CED4-46F74CCAB216}"/>
              </a:ext>
            </a:extLst>
          </p:cNvPr>
          <p:cNvSpPr/>
          <p:nvPr/>
        </p:nvSpPr>
        <p:spPr>
          <a:xfrm>
            <a:off x="5879550" y="7956"/>
            <a:ext cx="6312443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DB3C2B-7CCD-0C56-84E6-DA7B7711F57F}"/>
              </a:ext>
            </a:extLst>
          </p:cNvPr>
          <p:cNvSpPr/>
          <p:nvPr/>
        </p:nvSpPr>
        <p:spPr>
          <a:xfrm>
            <a:off x="0" y="4679"/>
            <a:ext cx="3016545" cy="6858000"/>
          </a:xfrm>
          <a:prstGeom prst="rect">
            <a:avLst/>
          </a:prstGeom>
          <a:solidFill>
            <a:srgbClr val="A1A1A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B81A6-146A-7655-ED39-46A1FD9089E6}"/>
              </a:ext>
            </a:extLst>
          </p:cNvPr>
          <p:cNvSpPr/>
          <p:nvPr/>
        </p:nvSpPr>
        <p:spPr>
          <a:xfrm>
            <a:off x="146162" y="620880"/>
            <a:ext cx="2655311" cy="4723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(plus dealer) gets one card face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38F38-6D52-DB2E-6C6E-E782A90AFC84}"/>
              </a:ext>
            </a:extLst>
          </p:cNvPr>
          <p:cNvSpPr/>
          <p:nvPr/>
        </p:nvSpPr>
        <p:spPr>
          <a:xfrm>
            <a:off x="146164" y="1346604"/>
            <a:ext cx="2655309" cy="6297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Everyone gets one card face up, then dealer gets one card face 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118DE-6454-0264-11F9-7C478C69AE81}"/>
              </a:ext>
            </a:extLst>
          </p:cNvPr>
          <p:cNvSpPr txBox="1"/>
          <p:nvPr/>
        </p:nvSpPr>
        <p:spPr>
          <a:xfrm>
            <a:off x="1599820" y="3505363"/>
            <a:ext cx="1073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Blackjack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27634-D9B5-BEBD-7414-0C4E0B68CA74}"/>
              </a:ext>
            </a:extLst>
          </p:cNvPr>
          <p:cNvSpPr/>
          <p:nvPr/>
        </p:nvSpPr>
        <p:spPr>
          <a:xfrm>
            <a:off x="146163" y="3803427"/>
            <a:ext cx="2655310" cy="4723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Any player Blackjacks push, other players lose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D01860-1471-6E10-645A-F66465357FE4}"/>
              </a:ext>
            </a:extLst>
          </p:cNvPr>
          <p:cNvSpPr/>
          <p:nvPr/>
        </p:nvSpPr>
        <p:spPr>
          <a:xfrm>
            <a:off x="3103026" y="171407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deals cards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B9E5A4-F980-7DD4-D3B7-9811875F9360}"/>
              </a:ext>
            </a:extLst>
          </p:cNvPr>
          <p:cNvSpPr/>
          <p:nvPr/>
        </p:nvSpPr>
        <p:spPr>
          <a:xfrm>
            <a:off x="3103025" y="2734972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If dealer has T or A up, dealer checks for blackjack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E5F3BA-6F49-10C6-A012-D9535DF26C17}"/>
              </a:ext>
            </a:extLst>
          </p:cNvPr>
          <p:cNvSpPr/>
          <p:nvPr/>
        </p:nvSpPr>
        <p:spPr>
          <a:xfrm>
            <a:off x="3103025" y="737091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place bets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48804-D588-BF4F-ACE4-E178BF584D7F}"/>
              </a:ext>
            </a:extLst>
          </p:cNvPr>
          <p:cNvSpPr/>
          <p:nvPr/>
        </p:nvSpPr>
        <p:spPr>
          <a:xfrm>
            <a:off x="3103025" y="3806298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Players take turns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DA1B33-4101-3805-F569-D3DF638FA2B5}"/>
              </a:ext>
            </a:extLst>
          </p:cNvPr>
          <p:cNvSpPr/>
          <p:nvPr/>
        </p:nvSpPr>
        <p:spPr>
          <a:xfrm>
            <a:off x="3103025" y="4877624"/>
            <a:ext cx="2717520" cy="472326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Dealer takes turn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3F8C29-5F04-19D7-36C8-C6DBC0798A21}"/>
              </a:ext>
            </a:extLst>
          </p:cNvPr>
          <p:cNvSpPr/>
          <p:nvPr/>
        </p:nvSpPr>
        <p:spPr>
          <a:xfrm>
            <a:off x="3103025" y="5898518"/>
            <a:ext cx="2717520" cy="472326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IBM Plex Mono" panose="020B0509050203000203" pitchFamily="49" charset="77"/>
              </a:rPr>
              <a:t>Payouts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5309D0-F0D3-66E4-C4C4-C51EAA493A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473818" y="1093206"/>
            <a:ext cx="1" cy="253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3FCDAA-2021-2AB5-E94A-1A8821F2B7E9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4461785" y="1209417"/>
            <a:ext cx="1" cy="50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01F434-8859-E8C2-A3DB-6406C9658FF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461785" y="2186404"/>
            <a:ext cx="1" cy="548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6D8BF5-1594-0D86-29C2-339444A9505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61785" y="3207298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B13953-14BC-A516-35BB-FD846CB040C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4461785" y="4278624"/>
            <a:ext cx="0" cy="599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FBF885-00E8-68B2-5C02-C4339A1B5210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461785" y="5349950"/>
            <a:ext cx="0" cy="548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CAE933-2F67-FBD1-828E-8924F0B42062}"/>
              </a:ext>
            </a:extLst>
          </p:cNvPr>
          <p:cNvSpPr/>
          <p:nvPr/>
        </p:nvSpPr>
        <p:spPr>
          <a:xfrm>
            <a:off x="146164" y="5577489"/>
            <a:ext cx="2655308" cy="92197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Otherwise, flip over hole card and continue hitting until Hard 17 or above, or Soft 18 or above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536916-9AA0-F54F-5C8E-8543333EA2B0}"/>
              </a:ext>
            </a:extLst>
          </p:cNvPr>
          <p:cNvSpPr txBox="1"/>
          <p:nvPr/>
        </p:nvSpPr>
        <p:spPr>
          <a:xfrm>
            <a:off x="4461784" y="3348638"/>
            <a:ext cx="135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IBM Plex Mono" panose="020B0509050203000203" pitchFamily="49" charset="77"/>
              </a:rPr>
              <a:t>No Blackjack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31FE48BD-0D72-87FA-CC96-C585932D69D6}"/>
              </a:ext>
            </a:extLst>
          </p:cNvPr>
          <p:cNvSpPr/>
          <p:nvPr/>
        </p:nvSpPr>
        <p:spPr>
          <a:xfrm>
            <a:off x="2870329" y="4466677"/>
            <a:ext cx="173691" cy="2046831"/>
          </a:xfrm>
          <a:prstGeom prst="rightBrace">
            <a:avLst>
              <a:gd name="adj1" fmla="val 8333"/>
              <a:gd name="adj2" fmla="val 32726"/>
            </a:avLst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A536058-1583-32FA-3A93-3D7292EE6419}"/>
              </a:ext>
            </a:extLst>
          </p:cNvPr>
          <p:cNvSpPr/>
          <p:nvPr/>
        </p:nvSpPr>
        <p:spPr>
          <a:xfrm>
            <a:off x="2865387" y="620880"/>
            <a:ext cx="173723" cy="1355497"/>
          </a:xfrm>
          <a:prstGeom prst="rightBrace">
            <a:avLst>
              <a:gd name="adj1" fmla="val 8333"/>
              <a:gd name="adj2" fmla="val 90026"/>
            </a:avLst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777D647D-8503-DC1B-5DEA-30C497D656AF}"/>
              </a:ext>
            </a:extLst>
          </p:cNvPr>
          <p:cNvSpPr/>
          <p:nvPr/>
        </p:nvSpPr>
        <p:spPr>
          <a:xfrm>
            <a:off x="4047500" y="47407"/>
            <a:ext cx="828569" cy="6217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8F90C1-4152-6EF2-F841-0CD2DC341DCD}"/>
              </a:ext>
            </a:extLst>
          </p:cNvPr>
          <p:cNvSpPr/>
          <p:nvPr/>
        </p:nvSpPr>
        <p:spPr>
          <a:xfrm>
            <a:off x="146165" y="4466677"/>
            <a:ext cx="2655308" cy="92197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all players have already busted, dealer simply flips over hole card and ends turn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2F0054-7820-A46B-5C53-B43C8B86AC49}"/>
              </a:ext>
            </a:extLst>
          </p:cNvPr>
          <p:cNvCxnSpPr>
            <a:cxnSpLocks/>
            <a:stCxn id="67" idx="2"/>
            <a:endCxn id="48" idx="0"/>
          </p:cNvCxnSpPr>
          <p:nvPr/>
        </p:nvCxnSpPr>
        <p:spPr>
          <a:xfrm flipH="1">
            <a:off x="1473818" y="5388648"/>
            <a:ext cx="1" cy="188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717CBD3-A480-F35F-05C4-41AE08B8B258}"/>
              </a:ext>
            </a:extLst>
          </p:cNvPr>
          <p:cNvSpPr/>
          <p:nvPr/>
        </p:nvSpPr>
        <p:spPr>
          <a:xfrm>
            <a:off x="146163" y="2229775"/>
            <a:ext cx="2655311" cy="11133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dealer has A up, players can make side bet equal to half original bet or less, which would pay 2 to 1 if dealer Blackjack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CD232853-2AE0-8CD8-FDD5-047863124199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rot="5400000">
            <a:off x="2669738" y="2011379"/>
            <a:ext cx="596129" cy="29879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47AF9873-CD30-7729-00EB-55A3B7F929A5}"/>
              </a:ext>
            </a:extLst>
          </p:cNvPr>
          <p:cNvSpPr/>
          <p:nvPr/>
        </p:nvSpPr>
        <p:spPr>
          <a:xfrm>
            <a:off x="2888318" y="2229776"/>
            <a:ext cx="155448" cy="1113306"/>
          </a:xfrm>
          <a:prstGeom prst="rightBrace">
            <a:avLst>
              <a:gd name="adj1" fmla="val 8333"/>
              <a:gd name="adj2" fmla="val 6752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31037A-D13C-3E23-F8A6-C05AF3F6C275}"/>
              </a:ext>
            </a:extLst>
          </p:cNvPr>
          <p:cNvSpPr/>
          <p:nvPr/>
        </p:nvSpPr>
        <p:spPr>
          <a:xfrm>
            <a:off x="6100986" y="689473"/>
            <a:ext cx="5859358" cy="33513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hand only has one card, dealer deals another card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4A99AB0-6177-33D9-840A-7673CD054854}"/>
              </a:ext>
            </a:extLst>
          </p:cNvPr>
          <p:cNvSpPr/>
          <p:nvPr/>
        </p:nvSpPr>
        <p:spPr>
          <a:xfrm>
            <a:off x="6092404" y="1209417"/>
            <a:ext cx="5862983" cy="5485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two cards are same value, player can put down original bet for each and split each card into its own hand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C875CB5-204C-D44B-85A7-B1BD529E3B56}"/>
              </a:ext>
            </a:extLst>
          </p:cNvPr>
          <p:cNvSpPr/>
          <p:nvPr/>
        </p:nvSpPr>
        <p:spPr>
          <a:xfrm>
            <a:off x="6092376" y="148554"/>
            <a:ext cx="5867967" cy="38004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While there are unplayed hands, do for each hand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F59250-87BD-2241-FEC6-7F62FDB69C3D}"/>
              </a:ext>
            </a:extLst>
          </p:cNvPr>
          <p:cNvSpPr/>
          <p:nvPr/>
        </p:nvSpPr>
        <p:spPr>
          <a:xfrm>
            <a:off x="6092404" y="3246978"/>
            <a:ext cx="5862955" cy="5898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can double down original bet and take one final card for this hand only, can still play other hands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BCE197C-A942-EAD4-9EC1-D5CBB2376422}"/>
              </a:ext>
            </a:extLst>
          </p:cNvPr>
          <p:cNvSpPr/>
          <p:nvPr/>
        </p:nvSpPr>
        <p:spPr>
          <a:xfrm>
            <a:off x="6092404" y="2679145"/>
            <a:ext cx="5862961" cy="3800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can surrender half of original bet and forfeit hand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35C383-FEC6-BD83-28A1-ABE7F0AA48F1}"/>
              </a:ext>
            </a:extLst>
          </p:cNvPr>
          <p:cNvSpPr/>
          <p:nvPr/>
        </p:nvSpPr>
        <p:spPr>
          <a:xfrm>
            <a:off x="6092405" y="1942792"/>
            <a:ext cx="5862970" cy="54856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first two cards sum up to 21 without splitting,</a:t>
            </a:r>
          </a:p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is paid 3 to 2 right away and ends turn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84CA7B-3E4B-2EB4-D48B-034A4472527A}"/>
              </a:ext>
            </a:extLst>
          </p:cNvPr>
          <p:cNvSpPr/>
          <p:nvPr/>
        </p:nvSpPr>
        <p:spPr>
          <a:xfrm>
            <a:off x="6092405" y="3994351"/>
            <a:ext cx="5862954" cy="472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Player repeats hit (take another card) or stay (leave hand)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4BEA00-3BC0-437B-79F9-0319C3639B72}"/>
              </a:ext>
            </a:extLst>
          </p:cNvPr>
          <p:cNvSpPr/>
          <p:nvPr/>
        </p:nvSpPr>
        <p:spPr>
          <a:xfrm>
            <a:off x="6092376" y="4691499"/>
            <a:ext cx="5862983" cy="472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hand sum exceeds 21, player loses hand’s bet right away</a:t>
            </a:r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41F589C1-F031-72B4-035A-DCF9952682A0}"/>
              </a:ext>
            </a:extLst>
          </p:cNvPr>
          <p:cNvSpPr/>
          <p:nvPr/>
        </p:nvSpPr>
        <p:spPr>
          <a:xfrm>
            <a:off x="5907024" y="148554"/>
            <a:ext cx="98902" cy="5015271"/>
          </a:xfrm>
          <a:prstGeom prst="leftBrace">
            <a:avLst>
              <a:gd name="adj1" fmla="val 8333"/>
              <a:gd name="adj2" fmla="val 7759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ED4FAE-CB46-AD9F-A772-0E5356CEB6B4}"/>
              </a:ext>
            </a:extLst>
          </p:cNvPr>
          <p:cNvSpPr/>
          <p:nvPr/>
        </p:nvSpPr>
        <p:spPr>
          <a:xfrm>
            <a:off x="6096001" y="5349950"/>
            <a:ext cx="5859358" cy="11495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both player and dealer bust, player can’t recover lost bet</a:t>
            </a:r>
          </a:p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dealer busts and player stands, player is paid even</a:t>
            </a:r>
          </a:p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both stand and player sums higher, player is paid even</a:t>
            </a:r>
          </a:p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both stand and hand sums are equal, player retains bet</a:t>
            </a:r>
          </a:p>
          <a:p>
            <a:pPr algn="ctr"/>
            <a:r>
              <a:rPr lang="en-US" sz="1200" dirty="0">
                <a:latin typeface="IBM Plex Mono" panose="020B0509050203000203" pitchFamily="49" charset="77"/>
              </a:rPr>
              <a:t>If both stand and dealer sums higher, player loses bet</a:t>
            </a:r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D67BF8ED-769A-0AF8-00BD-1E28B9652DA2}"/>
              </a:ext>
            </a:extLst>
          </p:cNvPr>
          <p:cNvSpPr/>
          <p:nvPr/>
        </p:nvSpPr>
        <p:spPr>
          <a:xfrm>
            <a:off x="5907023" y="5352766"/>
            <a:ext cx="104227" cy="1146694"/>
          </a:xfrm>
          <a:prstGeom prst="leftBrace">
            <a:avLst>
              <a:gd name="adj1" fmla="val 8333"/>
              <a:gd name="adj2" fmla="val 68965"/>
            </a:avLst>
          </a:prstGeom>
          <a:ln>
            <a:solidFill>
              <a:srgbClr val="7030A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B458EC-9887-94DD-FCF1-8A1D530D0256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9023896" y="1024612"/>
            <a:ext cx="0" cy="184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A426C8-93AD-13E7-D8EF-1CB773F09663}"/>
              </a:ext>
            </a:extLst>
          </p:cNvPr>
          <p:cNvCxnSpPr>
            <a:cxnSpLocks/>
            <a:stCxn id="88" idx="2"/>
            <a:endCxn id="92" idx="0"/>
          </p:cNvCxnSpPr>
          <p:nvPr/>
        </p:nvCxnSpPr>
        <p:spPr>
          <a:xfrm flipH="1">
            <a:off x="9023890" y="1757986"/>
            <a:ext cx="6" cy="184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C1D21B-2387-B8CA-F27A-66842E929E69}"/>
              </a:ext>
            </a:extLst>
          </p:cNvPr>
          <p:cNvCxnSpPr>
            <a:cxnSpLocks/>
            <a:stCxn id="92" idx="2"/>
            <a:endCxn id="91" idx="0"/>
          </p:cNvCxnSpPr>
          <p:nvPr/>
        </p:nvCxnSpPr>
        <p:spPr>
          <a:xfrm flipH="1">
            <a:off x="9023885" y="2491360"/>
            <a:ext cx="5" cy="18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8A03DE-5EC9-4605-FEB8-C6D306124CFC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9022752" y="3059193"/>
            <a:ext cx="1130" cy="18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134CBE-0320-AC7A-C6DE-9EAC130DEAE9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9023882" y="3848218"/>
            <a:ext cx="6783" cy="146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3F59F1-8949-7723-95D0-C27E7A992094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9023868" y="4466677"/>
            <a:ext cx="14" cy="22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4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925</Words>
  <Application>Microsoft Macintosh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Liangze Li</dc:creator>
  <cp:lastModifiedBy>Liangze Li</cp:lastModifiedBy>
  <cp:revision>111</cp:revision>
  <dcterms:created xsi:type="dcterms:W3CDTF">2023-01-31T05:45:35Z</dcterms:created>
  <dcterms:modified xsi:type="dcterms:W3CDTF">2023-09-13T00:01:17Z</dcterms:modified>
</cp:coreProperties>
</file>