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8" r:id="rId3"/>
    <p:sldId id="257" r:id="rId4"/>
  </p:sldIdLst>
  <p:sldSz cx="10058400" cy="1554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89"/>
    <p:restoredTop sz="94690"/>
  </p:normalViewPr>
  <p:slideViewPr>
    <p:cSldViewPr snapToGrid="0">
      <p:cViewPr varScale="1">
        <p:scale>
          <a:sx n="49" d="100"/>
          <a:sy n="49" d="100"/>
        </p:scale>
        <p:origin x="28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544023"/>
            <a:ext cx="8549640" cy="5411893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8164619"/>
            <a:ext cx="7543800" cy="3753061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891B-5822-364E-9ACD-4D3822195806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E869-5149-EB43-A09C-D951D4D9E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11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891B-5822-364E-9ACD-4D3822195806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E869-5149-EB43-A09C-D951D4D9E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52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827617"/>
            <a:ext cx="2168843" cy="131734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827617"/>
            <a:ext cx="6380798" cy="131734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891B-5822-364E-9ACD-4D3822195806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E869-5149-EB43-A09C-D951D4D9E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838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891B-5822-364E-9ACD-4D3822195806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E869-5149-EB43-A09C-D951D4D9E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55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3875409"/>
            <a:ext cx="8675370" cy="6466204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10402786"/>
            <a:ext cx="8675370" cy="3400424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891B-5822-364E-9ACD-4D3822195806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E869-5149-EB43-A09C-D951D4D9E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85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4138083"/>
            <a:ext cx="4274820" cy="98630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4138083"/>
            <a:ext cx="4274820" cy="98630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891B-5822-364E-9ACD-4D3822195806}" type="datetimeFigureOut">
              <a:rPr lang="en-US" smtClean="0"/>
              <a:t>1/17/23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E869-5149-EB43-A09C-D951D4D9E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586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827620"/>
            <a:ext cx="8675370" cy="30046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3810636"/>
            <a:ext cx="4255174" cy="186753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5678170"/>
            <a:ext cx="4255174" cy="8351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3810636"/>
            <a:ext cx="4276130" cy="186753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5678170"/>
            <a:ext cx="4276130" cy="8351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891B-5822-364E-9ACD-4D3822195806}" type="datetimeFigureOut">
              <a:rPr lang="en-US" smtClean="0"/>
              <a:t>1/17/23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E869-5149-EB43-A09C-D951D4D9E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892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891B-5822-364E-9ACD-4D3822195806}" type="datetimeFigureOut">
              <a:rPr lang="en-US" smtClean="0"/>
              <a:t>1/17/23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E869-5149-EB43-A09C-D951D4D9E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0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891B-5822-364E-9ACD-4D3822195806}" type="datetimeFigureOut">
              <a:rPr lang="en-US" smtClean="0"/>
              <a:t>1/17/23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E869-5149-EB43-A09C-D951D4D9E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51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1036320"/>
            <a:ext cx="3244096" cy="362712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2238167"/>
            <a:ext cx="5092065" cy="11046883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4663440"/>
            <a:ext cx="3244096" cy="863959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891B-5822-364E-9ACD-4D3822195806}" type="datetimeFigureOut">
              <a:rPr lang="en-US" smtClean="0"/>
              <a:t>1/17/23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E869-5149-EB43-A09C-D951D4D9E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88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1036320"/>
            <a:ext cx="3244096" cy="362712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2238167"/>
            <a:ext cx="5092065" cy="11046883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4663440"/>
            <a:ext cx="3244096" cy="863959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891B-5822-364E-9ACD-4D3822195806}" type="datetimeFigureOut">
              <a:rPr lang="en-US" smtClean="0"/>
              <a:t>1/17/23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E869-5149-EB43-A09C-D951D4D9E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06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827620"/>
            <a:ext cx="8675370" cy="3004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4138083"/>
            <a:ext cx="8675370" cy="9863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14407730"/>
            <a:ext cx="226314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4891B-5822-364E-9ACD-4D3822195806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14407730"/>
            <a:ext cx="339471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14407730"/>
            <a:ext cx="226314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4E869-5149-EB43-A09C-D951D4D9E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513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271555D-3D81-F375-444E-40D58FDBFDD3}"/>
              </a:ext>
            </a:extLst>
          </p:cNvPr>
          <p:cNvSpPr txBox="1"/>
          <p:nvPr/>
        </p:nvSpPr>
        <p:spPr>
          <a:xfrm>
            <a:off x="2377436" y="909317"/>
            <a:ext cx="6316243" cy="374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9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Mono" panose="020B0509050203000203" pitchFamily="49" charset="77"/>
              </a:rPr>
              <a:t>CMU</a:t>
            </a:r>
          </a:p>
          <a:p>
            <a:r>
              <a:rPr lang="en-US" sz="79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Mono" panose="020B0509050203000203" pitchFamily="49" charset="77"/>
              </a:rPr>
              <a:t>Black</a:t>
            </a:r>
            <a:r>
              <a:rPr lang="en-US" sz="7920" b="1" dirty="0">
                <a:solidFill>
                  <a:srgbClr val="C00000"/>
                </a:solidFill>
                <a:latin typeface="IBM Plex Mono" panose="020B0509050203000203" pitchFamily="49" charset="77"/>
              </a:rPr>
              <a:t>jack</a:t>
            </a:r>
          </a:p>
          <a:p>
            <a:r>
              <a:rPr lang="en-US" sz="79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Mono" panose="020B0509050203000203" pitchFamily="49" charset="77"/>
              </a:rPr>
              <a:t>Society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37E164-35FB-3845-4B3E-5419502F5EE0}"/>
              </a:ext>
            </a:extLst>
          </p:cNvPr>
          <p:cNvSpPr txBox="1"/>
          <p:nvPr/>
        </p:nvSpPr>
        <p:spPr>
          <a:xfrm>
            <a:off x="735452" y="10737580"/>
            <a:ext cx="7592468" cy="225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93" b="1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Mono" panose="020B0509050203000203" pitchFamily="49" charset="77"/>
              </a:rPr>
              <a:t>Learn / Practice</a:t>
            </a:r>
          </a:p>
          <a:p>
            <a:r>
              <a:rPr lang="en-US" sz="4693" b="1" u="sng" dirty="0">
                <a:latin typeface="IBM Plex Mono" panose="020B0509050203000203" pitchFamily="49" charset="77"/>
              </a:rPr>
              <a:t>Basic strategy</a:t>
            </a:r>
            <a:r>
              <a:rPr lang="en-US" sz="4693" b="1" dirty="0">
                <a:latin typeface="IBM Plex Mono" panose="020B0509050203000203" pitchFamily="49" charset="77"/>
              </a:rPr>
              <a:t> </a:t>
            </a:r>
            <a:r>
              <a:rPr lang="en-US" sz="4693" b="1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Mono" panose="020B0509050203000203" pitchFamily="49" charset="77"/>
              </a:rPr>
              <a:t>&amp;</a:t>
            </a:r>
          </a:p>
          <a:p>
            <a:r>
              <a:rPr lang="en-US" sz="4693" b="1" i="1" dirty="0">
                <a:solidFill>
                  <a:schemeClr val="accent1">
                    <a:lumMod val="75000"/>
                  </a:schemeClr>
                </a:solidFill>
                <a:latin typeface="IBM Plex Mono" panose="020B0509050203000203" pitchFamily="49" charset="77"/>
              </a:rPr>
              <a:t>Card counting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963D0F-D7A5-A758-E0ED-CD35A15ED02F}"/>
              </a:ext>
            </a:extLst>
          </p:cNvPr>
          <p:cNvSpPr txBox="1"/>
          <p:nvPr/>
        </p:nvSpPr>
        <p:spPr>
          <a:xfrm>
            <a:off x="735452" y="13276451"/>
            <a:ext cx="7592468" cy="1536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93" b="1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Mono" panose="020B0509050203000203" pitchFamily="49" charset="77"/>
              </a:rPr>
              <a:t>Master the skills</a:t>
            </a:r>
          </a:p>
          <a:p>
            <a:r>
              <a:rPr lang="en-US" sz="4693" b="1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Mono" panose="020B0509050203000203" pitchFamily="49" charset="77"/>
              </a:rPr>
              <a:t>&amp; Beat the </a:t>
            </a:r>
            <a:r>
              <a:rPr lang="en-US" sz="4693" b="1" dirty="0">
                <a:solidFill>
                  <a:schemeClr val="accent4">
                    <a:lumMod val="75000"/>
                  </a:schemeClr>
                </a:solidFill>
                <a:latin typeface="IBM Plex Mono" panose="020B0509050203000203" pitchFamily="49" charset="77"/>
              </a:rPr>
              <a:t>casino</a:t>
            </a:r>
            <a:r>
              <a:rPr lang="en-US" sz="4693" b="1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Mono" panose="020B0509050203000203" pitchFamily="49" charset="77"/>
              </a:rPr>
              <a:t>!</a:t>
            </a:r>
          </a:p>
        </p:txBody>
      </p:sp>
      <p:pic>
        <p:nvPicPr>
          <p:cNvPr id="10" name="Picture 9" descr="Qr code&#10;&#10;Description automatically generated">
            <a:extLst>
              <a:ext uri="{FF2B5EF4-FFF2-40B4-BE49-F238E27FC236}">
                <a16:creationId xmlns:a16="http://schemas.microsoft.com/office/drawing/2014/main" id="{703C17B8-2C63-21A7-3276-1BBEC0838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0835" y="5503580"/>
            <a:ext cx="4476730" cy="453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152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271555D-3D81-F375-444E-40D58FDBFDD3}"/>
              </a:ext>
            </a:extLst>
          </p:cNvPr>
          <p:cNvSpPr txBox="1"/>
          <p:nvPr/>
        </p:nvSpPr>
        <p:spPr>
          <a:xfrm>
            <a:off x="2377436" y="909317"/>
            <a:ext cx="6316243" cy="374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9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Mono" panose="020B0509050203000203" pitchFamily="49" charset="77"/>
              </a:rPr>
              <a:t>CMU</a:t>
            </a:r>
          </a:p>
          <a:p>
            <a:r>
              <a:rPr lang="en-US" sz="79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Mono" panose="020B0509050203000203" pitchFamily="49" charset="77"/>
              </a:rPr>
              <a:t>Black</a:t>
            </a:r>
            <a:r>
              <a:rPr lang="en-US" sz="7920" b="1" dirty="0">
                <a:solidFill>
                  <a:srgbClr val="C00000"/>
                </a:solidFill>
                <a:latin typeface="IBM Plex Mono" panose="020B0509050203000203" pitchFamily="49" charset="77"/>
              </a:rPr>
              <a:t>jack</a:t>
            </a:r>
          </a:p>
          <a:p>
            <a:r>
              <a:rPr lang="en-US" sz="79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Mono" panose="020B0509050203000203" pitchFamily="49" charset="77"/>
              </a:rPr>
              <a:t>Society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37E164-35FB-3845-4B3E-5419502F5EE0}"/>
              </a:ext>
            </a:extLst>
          </p:cNvPr>
          <p:cNvSpPr txBox="1"/>
          <p:nvPr/>
        </p:nvSpPr>
        <p:spPr>
          <a:xfrm>
            <a:off x="735452" y="10737580"/>
            <a:ext cx="7592468" cy="225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93" b="1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Mono" panose="020B0509050203000203" pitchFamily="49" charset="77"/>
              </a:rPr>
              <a:t>Learn / Practice</a:t>
            </a:r>
          </a:p>
          <a:p>
            <a:r>
              <a:rPr lang="en-US" sz="4693" b="1" u="sng" dirty="0">
                <a:latin typeface="IBM Plex Mono" panose="020B0509050203000203" pitchFamily="49" charset="77"/>
              </a:rPr>
              <a:t>Basic strategy</a:t>
            </a:r>
            <a:r>
              <a:rPr lang="en-US" sz="4693" b="1" dirty="0">
                <a:latin typeface="IBM Plex Mono" panose="020B0509050203000203" pitchFamily="49" charset="77"/>
              </a:rPr>
              <a:t> </a:t>
            </a:r>
            <a:r>
              <a:rPr lang="en-US" sz="4693" b="1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Mono" panose="020B0509050203000203" pitchFamily="49" charset="77"/>
              </a:rPr>
              <a:t>&amp;</a:t>
            </a:r>
          </a:p>
          <a:p>
            <a:r>
              <a:rPr lang="en-US" sz="4693" b="1" i="1" dirty="0">
                <a:solidFill>
                  <a:schemeClr val="accent1">
                    <a:lumMod val="75000"/>
                  </a:schemeClr>
                </a:solidFill>
                <a:latin typeface="IBM Plex Mono" panose="020B0509050203000203" pitchFamily="49" charset="77"/>
              </a:rPr>
              <a:t>Card counting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963D0F-D7A5-A758-E0ED-CD35A15ED02F}"/>
              </a:ext>
            </a:extLst>
          </p:cNvPr>
          <p:cNvSpPr txBox="1"/>
          <p:nvPr/>
        </p:nvSpPr>
        <p:spPr>
          <a:xfrm>
            <a:off x="735452" y="13276451"/>
            <a:ext cx="7592468" cy="1536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93" b="1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Mono" panose="020B0509050203000203" pitchFamily="49" charset="77"/>
              </a:rPr>
              <a:t>Master the skills</a:t>
            </a:r>
          </a:p>
          <a:p>
            <a:r>
              <a:rPr lang="en-US" sz="4693" b="1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Mono" panose="020B0509050203000203" pitchFamily="49" charset="77"/>
              </a:rPr>
              <a:t>&amp; Beat the </a:t>
            </a:r>
            <a:r>
              <a:rPr lang="en-US" sz="4693" b="1" dirty="0">
                <a:solidFill>
                  <a:schemeClr val="accent4">
                    <a:lumMod val="75000"/>
                  </a:schemeClr>
                </a:solidFill>
                <a:latin typeface="IBM Plex Mono" panose="020B0509050203000203" pitchFamily="49" charset="77"/>
              </a:rPr>
              <a:t>casino</a:t>
            </a:r>
            <a:r>
              <a:rPr lang="en-US" sz="4693" b="1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Mono" panose="020B0509050203000203" pitchFamily="49" charset="77"/>
              </a:rPr>
              <a:t>!</a:t>
            </a:r>
          </a:p>
        </p:txBody>
      </p:sp>
      <p:pic>
        <p:nvPicPr>
          <p:cNvPr id="10" name="Picture 9" descr="Qr code&#10;&#10;Description automatically generated">
            <a:extLst>
              <a:ext uri="{FF2B5EF4-FFF2-40B4-BE49-F238E27FC236}">
                <a16:creationId xmlns:a16="http://schemas.microsoft.com/office/drawing/2014/main" id="{703C17B8-2C63-21A7-3276-1BBEC0838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0835" y="5503580"/>
            <a:ext cx="4476730" cy="453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744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271555D-3D81-F375-444E-40D58FDBFDD3}"/>
              </a:ext>
            </a:extLst>
          </p:cNvPr>
          <p:cNvSpPr txBox="1"/>
          <p:nvPr/>
        </p:nvSpPr>
        <p:spPr>
          <a:xfrm>
            <a:off x="2377436" y="909317"/>
            <a:ext cx="6316243" cy="374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9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Mono" panose="020B0509050203000203" pitchFamily="49" charset="77"/>
              </a:rPr>
              <a:t>CMU</a:t>
            </a:r>
          </a:p>
          <a:p>
            <a:r>
              <a:rPr lang="en-US" sz="79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Mono" panose="020B0509050203000203" pitchFamily="49" charset="77"/>
              </a:rPr>
              <a:t>Black</a:t>
            </a:r>
            <a:r>
              <a:rPr lang="en-US" sz="7920" b="1" dirty="0">
                <a:solidFill>
                  <a:srgbClr val="C00000"/>
                </a:solidFill>
                <a:latin typeface="IBM Plex Mono" panose="020B0509050203000203" pitchFamily="49" charset="77"/>
              </a:rPr>
              <a:t>jack</a:t>
            </a:r>
          </a:p>
          <a:p>
            <a:r>
              <a:rPr lang="en-US" sz="79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Mono" panose="020B0509050203000203" pitchFamily="49" charset="77"/>
              </a:rPr>
              <a:t>Society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37E164-35FB-3845-4B3E-5419502F5EE0}"/>
              </a:ext>
            </a:extLst>
          </p:cNvPr>
          <p:cNvSpPr txBox="1"/>
          <p:nvPr/>
        </p:nvSpPr>
        <p:spPr>
          <a:xfrm>
            <a:off x="735452" y="10737580"/>
            <a:ext cx="7592468" cy="225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93" b="1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Mono" panose="020B0509050203000203" pitchFamily="49" charset="77"/>
              </a:rPr>
              <a:t>Learn / Practice</a:t>
            </a:r>
          </a:p>
          <a:p>
            <a:r>
              <a:rPr lang="en-US" sz="4693" b="1" u="sng" dirty="0">
                <a:latin typeface="IBM Plex Mono" panose="020B0509050203000203" pitchFamily="49" charset="77"/>
              </a:rPr>
              <a:t>Basic strategy</a:t>
            </a:r>
            <a:r>
              <a:rPr lang="en-US" sz="4693" b="1" dirty="0">
                <a:latin typeface="IBM Plex Mono" panose="020B0509050203000203" pitchFamily="49" charset="77"/>
              </a:rPr>
              <a:t> </a:t>
            </a:r>
            <a:r>
              <a:rPr lang="en-US" sz="4693" b="1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Mono" panose="020B0509050203000203" pitchFamily="49" charset="77"/>
              </a:rPr>
              <a:t>&amp;</a:t>
            </a:r>
          </a:p>
          <a:p>
            <a:r>
              <a:rPr lang="en-US" sz="4693" b="1" i="1" dirty="0">
                <a:solidFill>
                  <a:schemeClr val="accent1">
                    <a:lumMod val="75000"/>
                  </a:schemeClr>
                </a:solidFill>
                <a:latin typeface="IBM Plex Mono" panose="020B0509050203000203" pitchFamily="49" charset="77"/>
              </a:rPr>
              <a:t>Card counting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963D0F-D7A5-A758-E0ED-CD35A15ED02F}"/>
              </a:ext>
            </a:extLst>
          </p:cNvPr>
          <p:cNvSpPr txBox="1"/>
          <p:nvPr/>
        </p:nvSpPr>
        <p:spPr>
          <a:xfrm>
            <a:off x="735452" y="13276451"/>
            <a:ext cx="7592468" cy="1536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93" b="1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Mono" panose="020B0509050203000203" pitchFamily="49" charset="77"/>
              </a:rPr>
              <a:t>Master the skills</a:t>
            </a:r>
          </a:p>
          <a:p>
            <a:r>
              <a:rPr lang="en-US" sz="4693" b="1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Mono" panose="020B0509050203000203" pitchFamily="49" charset="77"/>
              </a:rPr>
              <a:t>&amp; Beat the </a:t>
            </a:r>
            <a:r>
              <a:rPr lang="en-US" sz="4693" b="1" dirty="0">
                <a:solidFill>
                  <a:schemeClr val="accent4">
                    <a:lumMod val="75000"/>
                  </a:schemeClr>
                </a:solidFill>
                <a:latin typeface="IBM Plex Mono" panose="020B0509050203000203" pitchFamily="49" charset="77"/>
              </a:rPr>
              <a:t>casino</a:t>
            </a:r>
            <a:r>
              <a:rPr lang="en-US" sz="4693" b="1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Mono" panose="020B0509050203000203" pitchFamily="49" charset="77"/>
              </a:rPr>
              <a:t>!</a:t>
            </a:r>
          </a:p>
        </p:txBody>
      </p:sp>
      <p:pic>
        <p:nvPicPr>
          <p:cNvPr id="10" name="Picture 9" descr="Qr code&#10;&#10;Description automatically generated">
            <a:extLst>
              <a:ext uri="{FF2B5EF4-FFF2-40B4-BE49-F238E27FC236}">
                <a16:creationId xmlns:a16="http://schemas.microsoft.com/office/drawing/2014/main" id="{703C17B8-2C63-21A7-3276-1BBEC0838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0835" y="5503580"/>
            <a:ext cx="4476730" cy="453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509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245</TotalTime>
  <Words>57</Words>
  <Application>Microsoft Macintosh PowerPoint</Application>
  <PresentationFormat>Custom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IBM Plex Mono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Liangze Li</dc:creator>
  <cp:lastModifiedBy>Liangze Li</cp:lastModifiedBy>
  <cp:revision>34</cp:revision>
  <cp:lastPrinted>2023-01-17T23:44:47Z</cp:lastPrinted>
  <dcterms:created xsi:type="dcterms:W3CDTF">2023-01-17T19:37:54Z</dcterms:created>
  <dcterms:modified xsi:type="dcterms:W3CDTF">2023-01-18T00:33:41Z</dcterms:modified>
</cp:coreProperties>
</file>