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69" r:id="rId3"/>
    <p:sldId id="258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091"/>
    <a:srgbClr val="FF9381"/>
    <a:srgbClr val="C87465"/>
    <a:srgbClr val="D2B275"/>
    <a:srgbClr val="9B0001"/>
    <a:srgbClr val="FFF7D6"/>
    <a:srgbClr val="ECEFF3"/>
    <a:srgbClr val="D2C09D"/>
    <a:srgbClr val="C3E1FF"/>
    <a:srgbClr val="C4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/>
    <p:restoredTop sz="95728"/>
  </p:normalViewPr>
  <p:slideViewPr>
    <p:cSldViewPr snapToGrid="0">
      <p:cViewPr varScale="1">
        <p:scale>
          <a:sx n="95" d="100"/>
          <a:sy n="9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8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E49DB4-6801-664A-BFB5-187E09A630B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5908EB-60B6-DE4E-AA6A-7EEF7468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7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234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78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2061-84F4-C9EE-8DFA-E976B895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1786"/>
            <a:ext cx="7729728" cy="1188720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Rockbuster</a:t>
            </a:r>
            <a:r>
              <a:rPr lang="en-US" dirty="0">
                <a:solidFill>
                  <a:schemeClr val="bg1"/>
                </a:solidFill>
              </a:rPr>
              <a:t> online video service launch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19B68-0205-BFB2-56A2-93E844B333D3}"/>
              </a:ext>
            </a:extLst>
          </p:cNvPr>
          <p:cNvSpPr txBox="1"/>
          <p:nvPr/>
        </p:nvSpPr>
        <p:spPr>
          <a:xfrm>
            <a:off x="5215278" y="5782235"/>
            <a:ext cx="176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Celine </a:t>
            </a:r>
            <a:r>
              <a:rPr lang="en-US" b="1" dirty="0" err="1">
                <a:solidFill>
                  <a:schemeClr val="bg1"/>
                </a:solidFill>
              </a:rPr>
              <a:t>Terfloth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Immersion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175689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4237C-D6B1-DB7D-F0E3-98755A7A3177}"/>
              </a:ext>
            </a:extLst>
          </p:cNvPr>
          <p:cNvSpPr txBox="1"/>
          <p:nvPr/>
        </p:nvSpPr>
        <p:spPr>
          <a:xfrm>
            <a:off x="2231136" y="5415692"/>
            <a:ext cx="7729728" cy="64633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Kickstart growth in smaller markets by offering referral incentives to high LTV customers in lower grossing countries.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CCAE3-5529-2693-614E-BBBB55B77045}"/>
              </a:ext>
            </a:extLst>
          </p:cNvPr>
          <p:cNvSpPr txBox="1"/>
          <p:nvPr/>
        </p:nvSpPr>
        <p:spPr>
          <a:xfrm>
            <a:off x="2231136" y="2368464"/>
            <a:ext cx="772972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dirty="0" err="1">
                <a:solidFill>
                  <a:schemeClr val="bg1"/>
                </a:solidFill>
              </a:rPr>
              <a:t>Rockbuster</a:t>
            </a:r>
            <a:r>
              <a:rPr lang="en-US" dirty="0">
                <a:solidFill>
                  <a:schemeClr val="bg1"/>
                </a:solidFill>
              </a:rPr>
              <a:t> transitions online, there is lots of room for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main recommendations to focus 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875F1-A788-72E6-6F24-521C05A77A22}"/>
              </a:ext>
            </a:extLst>
          </p:cNvPr>
          <p:cNvSpPr txBox="1"/>
          <p:nvPr/>
        </p:nvSpPr>
        <p:spPr>
          <a:xfrm>
            <a:off x="2231136" y="3553878"/>
            <a:ext cx="7729728" cy="64633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40233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Depending on subscription strategy, </a:t>
            </a: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Rockbuster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should start invoking rental extension fees after 4 days.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A285E-E474-EBB5-5E44-0DCD8271192C}"/>
              </a:ext>
            </a:extLst>
          </p:cNvPr>
          <p:cNvSpPr txBox="1"/>
          <p:nvPr/>
        </p:nvSpPr>
        <p:spPr>
          <a:xfrm>
            <a:off x="2231136" y="4484785"/>
            <a:ext cx="7729728" cy="64633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Prioritize marketing activities and budget on countries with more established customer bases.</a:t>
            </a:r>
          </a:p>
        </p:txBody>
      </p:sp>
    </p:spTree>
    <p:extLst>
      <p:ext uri="{BB962C8B-B14F-4D97-AF65-F5344CB8AC3E}">
        <p14:creationId xmlns:p14="http://schemas.microsoft.com/office/powerpoint/2010/main" val="80679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CCAE3-5529-2693-614E-BBBB55B77045}"/>
              </a:ext>
            </a:extLst>
          </p:cNvPr>
          <p:cNvSpPr txBox="1"/>
          <p:nvPr/>
        </p:nvSpPr>
        <p:spPr>
          <a:xfrm>
            <a:off x="6468034" y="5346495"/>
            <a:ext cx="34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See following slides for Appendix…</a:t>
            </a:r>
          </a:p>
        </p:txBody>
      </p:sp>
    </p:spTree>
    <p:extLst>
      <p:ext uri="{BB962C8B-B14F-4D97-AF65-F5344CB8AC3E}">
        <p14:creationId xmlns:p14="http://schemas.microsoft.com/office/powerpoint/2010/main" val="340774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Appendix: summary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EECB1-8C9B-8EDD-3BFA-BC6EAB56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4203"/>
              </p:ext>
            </p:extLst>
          </p:nvPr>
        </p:nvGraphicFramePr>
        <p:xfrm>
          <a:off x="2231136" y="2997859"/>
          <a:ext cx="7729727" cy="2244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707">
                  <a:extLst>
                    <a:ext uri="{9D8B030D-6E8A-4147-A177-3AD203B41FA5}">
                      <a16:colId xmlns:a16="http://schemas.microsoft.com/office/drawing/2014/main" val="3595681540"/>
                    </a:ext>
                  </a:extLst>
                </a:gridCol>
                <a:gridCol w="1726242">
                  <a:extLst>
                    <a:ext uri="{9D8B030D-6E8A-4147-A177-3AD203B41FA5}">
                      <a16:colId xmlns:a16="http://schemas.microsoft.com/office/drawing/2014/main" val="3979514996"/>
                    </a:ext>
                  </a:extLst>
                </a:gridCol>
                <a:gridCol w="1768440">
                  <a:extLst>
                    <a:ext uri="{9D8B030D-6E8A-4147-A177-3AD203B41FA5}">
                      <a16:colId xmlns:a16="http://schemas.microsoft.com/office/drawing/2014/main" val="1673579335"/>
                    </a:ext>
                  </a:extLst>
                </a:gridCol>
                <a:gridCol w="1708338">
                  <a:extLst>
                    <a:ext uri="{9D8B030D-6E8A-4147-A177-3AD203B41FA5}">
                      <a16:colId xmlns:a16="http://schemas.microsoft.com/office/drawing/2014/main" val="1081038625"/>
                    </a:ext>
                  </a:extLst>
                </a:gridCol>
              </a:tblGrid>
              <a:tr h="250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Average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79279"/>
                  </a:ext>
                </a:extLst>
              </a:tr>
              <a:tr h="489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Rental duration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80747"/>
                  </a:ext>
                </a:extLst>
              </a:tr>
              <a:tr h="489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Rental rate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90167"/>
                  </a:ext>
                </a:extLst>
              </a:tr>
              <a:tr h="489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Length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115.27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72614"/>
                  </a:ext>
                </a:extLst>
              </a:tr>
              <a:tr h="5004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Replacement cost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19.98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5" marR="40815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5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2DC4E4-5BE6-CD5F-E4F4-F074F930BF3D}"/>
              </a:ext>
            </a:extLst>
          </p:cNvPr>
          <p:cNvSpPr txBox="1"/>
          <p:nvPr/>
        </p:nvSpPr>
        <p:spPr>
          <a:xfrm>
            <a:off x="2231136" y="2368464"/>
            <a:ext cx="77297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Quantitative summary statistics for films in database:</a:t>
            </a:r>
          </a:p>
        </p:txBody>
      </p:sp>
    </p:spTree>
    <p:extLst>
      <p:ext uri="{BB962C8B-B14F-4D97-AF65-F5344CB8AC3E}">
        <p14:creationId xmlns:p14="http://schemas.microsoft.com/office/powerpoint/2010/main" val="41360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2061-84F4-C9EE-8DFA-E976B895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F16098-4C17-FBEE-A343-A4DA35B1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Help BI department with launch strategy for new online video service</a:t>
            </a:r>
          </a:p>
          <a:p>
            <a:r>
              <a:rPr lang="en-US" dirty="0">
                <a:solidFill>
                  <a:schemeClr val="bg1"/>
                </a:solidFill>
              </a:rPr>
              <a:t>Key questions:</a:t>
            </a:r>
          </a:p>
          <a:p>
            <a:pPr marL="228600" lvl="1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Which movies contributed the most/least to revenue gain? </a:t>
            </a:r>
          </a:p>
          <a:p>
            <a:pPr marL="228600" lvl="1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What was the average rental duration for all videos? </a:t>
            </a:r>
          </a:p>
          <a:p>
            <a:pPr marL="228600" lvl="1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Which countries are </a:t>
            </a:r>
            <a:r>
              <a:rPr lang="en-US" sz="1800" b="1" dirty="0" err="1">
                <a:solidFill>
                  <a:schemeClr val="bg1"/>
                </a:solidFill>
              </a:rPr>
              <a:t>Rockbuster</a:t>
            </a:r>
            <a:r>
              <a:rPr lang="en-US" sz="1800" b="1" dirty="0">
                <a:solidFill>
                  <a:schemeClr val="bg1"/>
                </a:solidFill>
              </a:rPr>
              <a:t> customers based in? </a:t>
            </a:r>
          </a:p>
          <a:p>
            <a:pPr marL="228600" lvl="1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Do sales figures vary between geographic regions?</a:t>
            </a:r>
          </a:p>
          <a:p>
            <a:pPr marL="228600" lvl="1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Where are customers with a high lifetime value based? </a:t>
            </a:r>
          </a:p>
        </p:txBody>
      </p:sp>
    </p:spTree>
    <p:extLst>
      <p:ext uri="{BB962C8B-B14F-4D97-AF65-F5344CB8AC3E}">
        <p14:creationId xmlns:p14="http://schemas.microsoft.com/office/powerpoint/2010/main" val="40673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F8D4-7A0E-5444-FD00-1AF5584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Movies contributing most and least to 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8FFA0-CBF2-6082-BDB9-0AC2A86CF135}"/>
              </a:ext>
            </a:extLst>
          </p:cNvPr>
          <p:cNvSpPr txBox="1"/>
          <p:nvPr/>
        </p:nvSpPr>
        <p:spPr>
          <a:xfrm>
            <a:off x="8058481" y="2446491"/>
            <a:ext cx="350636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 chart showing the most and least profitable movies in </a:t>
            </a:r>
            <a:r>
              <a:rPr lang="en-US" dirty="0" err="1">
                <a:solidFill>
                  <a:schemeClr val="bg1"/>
                </a:solidFill>
              </a:rPr>
              <a:t>Rockbuster</a:t>
            </a:r>
            <a:r>
              <a:rPr lang="en-US" dirty="0">
                <a:solidFill>
                  <a:schemeClr val="bg1"/>
                </a:solidFill>
              </a:rPr>
              <a:t> database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959 movies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Movie genre and rating don’t seem to be the driving factors affecting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be causing the difference in revenue?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E733A-09C0-999B-AB47-74B5CC8AE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53" y="2446491"/>
            <a:ext cx="7067275" cy="3324920"/>
          </a:xfrm>
        </p:spPr>
      </p:pic>
    </p:spTree>
    <p:extLst>
      <p:ext uri="{BB962C8B-B14F-4D97-AF65-F5344CB8AC3E}">
        <p14:creationId xmlns:p14="http://schemas.microsoft.com/office/powerpoint/2010/main" val="293735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F8D4-7A0E-5444-FD00-1AF5584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Average Rental duration of high vs. low grossing movies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8FFA0-CBF2-6082-BDB9-0AC2A86CF135}"/>
              </a:ext>
            </a:extLst>
          </p:cNvPr>
          <p:cNvSpPr txBox="1"/>
          <p:nvPr/>
        </p:nvSpPr>
        <p:spPr>
          <a:xfrm>
            <a:off x="8046317" y="2447365"/>
            <a:ext cx="350636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rental duration across all rentals is </a:t>
            </a:r>
            <a:r>
              <a:rPr lang="en-US" b="1" dirty="0">
                <a:solidFill>
                  <a:schemeClr val="bg1"/>
                </a:solidFill>
              </a:rPr>
              <a:t>4.98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across top grossing movies is 3.5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grossing movies average 6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Could be due to disinterest from customers not watching film in one sitting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D4CAE3-99C0-8EEA-C2B7-90DEEC7D0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17" y="2447365"/>
            <a:ext cx="7082005" cy="3327471"/>
          </a:xfrm>
        </p:spPr>
      </p:pic>
    </p:spTree>
    <p:extLst>
      <p:ext uri="{BB962C8B-B14F-4D97-AF65-F5344CB8AC3E}">
        <p14:creationId xmlns:p14="http://schemas.microsoft.com/office/powerpoint/2010/main" val="11137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F8D4-7A0E-5444-FD00-1AF5584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rentals could be costing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8FFA0-CBF2-6082-BDB9-0AC2A86CF135}"/>
              </a:ext>
            </a:extLst>
          </p:cNvPr>
          <p:cNvSpPr txBox="1"/>
          <p:nvPr/>
        </p:nvSpPr>
        <p:spPr>
          <a:xfrm>
            <a:off x="6079809" y="2413088"/>
            <a:ext cx="3876268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Low grossing movies have longer rental periods</a:t>
            </a:r>
          </a:p>
          <a:p>
            <a:pPr marL="251460" indent="-251460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51460" indent="-251460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Longer 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rentals are impacting profits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62F49-F5C3-14B0-B626-9E001146A8FC}"/>
              </a:ext>
            </a:extLst>
          </p:cNvPr>
          <p:cNvSpPr txBox="1"/>
          <p:nvPr/>
        </p:nvSpPr>
        <p:spPr>
          <a:xfrm>
            <a:off x="6079809" y="4699334"/>
            <a:ext cx="3876268" cy="92333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40233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Depending on subscription strategy, </a:t>
            </a: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Rockbuster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should start invoking rental extension fees after 4 days.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DD2E5-AD01-C0C7-41AC-B37DE65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413088"/>
            <a:ext cx="3484996" cy="41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 are </a:t>
            </a:r>
            <a:r>
              <a:rPr lang="en-US" dirty="0" err="1">
                <a:solidFill>
                  <a:schemeClr val="bg1"/>
                </a:solidFill>
              </a:rPr>
              <a:t>rockbuster’s</a:t>
            </a:r>
            <a:r>
              <a:rPr lang="en-US" dirty="0">
                <a:solidFill>
                  <a:schemeClr val="bg1"/>
                </a:solidFill>
              </a:rPr>
              <a:t> customers?</a:t>
            </a:r>
          </a:p>
        </p:txBody>
      </p:sp>
      <p:pic>
        <p:nvPicPr>
          <p:cNvPr id="25" name="Content Placeholder 2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6D46667F-4403-895B-6031-8AB39D7E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82"/>
          <a:stretch/>
        </p:blipFill>
        <p:spPr>
          <a:xfrm>
            <a:off x="432617" y="2355533"/>
            <a:ext cx="8906294" cy="38783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3A50E-DFDE-0054-4D59-E8B4B19B9F97}"/>
              </a:ext>
            </a:extLst>
          </p:cNvPr>
          <p:cNvSpPr txBox="1"/>
          <p:nvPr/>
        </p:nvSpPr>
        <p:spPr>
          <a:xfrm>
            <a:off x="9486830" y="2355533"/>
            <a:ext cx="227255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in 109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Sales figures vary 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India, China, and United States are </a:t>
            </a:r>
            <a:r>
              <a:rPr lang="en-US" dirty="0" err="1">
                <a:solidFill>
                  <a:schemeClr val="bg1"/>
                </a:solidFill>
              </a:rPr>
              <a:t>Rockbuster’s</a:t>
            </a:r>
            <a:r>
              <a:rPr lang="en-US" dirty="0">
                <a:solidFill>
                  <a:schemeClr val="bg1"/>
                </a:solidFill>
              </a:rPr>
              <a:t> most profitable countries</a:t>
            </a:r>
          </a:p>
        </p:txBody>
      </p:sp>
    </p:spTree>
    <p:extLst>
      <p:ext uri="{BB962C8B-B14F-4D97-AF65-F5344CB8AC3E}">
        <p14:creationId xmlns:p14="http://schemas.microsoft.com/office/powerpoint/2010/main" val="282742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Rockbuster’s</a:t>
            </a:r>
            <a:r>
              <a:rPr lang="en-US" dirty="0">
                <a:solidFill>
                  <a:schemeClr val="bg1"/>
                </a:solidFill>
              </a:rPr>
              <a:t> customer 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E97470-4A69-C243-E904-E7B9B62B863B}"/>
              </a:ext>
            </a:extLst>
          </p:cNvPr>
          <p:cNvSpPr txBox="1"/>
          <p:nvPr/>
        </p:nvSpPr>
        <p:spPr>
          <a:xfrm>
            <a:off x="1286300" y="2391637"/>
            <a:ext cx="5527875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number of customers increases, so do 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sales and # customers are positively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Room for growth even in most profitable regions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04D64-605A-52E6-EC7A-8D2807B39E8D}"/>
              </a:ext>
            </a:extLst>
          </p:cNvPr>
          <p:cNvSpPr txBox="1"/>
          <p:nvPr/>
        </p:nvSpPr>
        <p:spPr>
          <a:xfrm>
            <a:off x="1286300" y="5012212"/>
            <a:ext cx="5527874" cy="64633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Prioritize marketing activities and budget on countries with more established customer bases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DBFB3-0BD9-6905-D326-BF09D5BC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0312" y="2391637"/>
            <a:ext cx="3795388" cy="3820904"/>
          </a:xfrm>
        </p:spPr>
      </p:pic>
    </p:spTree>
    <p:extLst>
      <p:ext uri="{BB962C8B-B14F-4D97-AF65-F5344CB8AC3E}">
        <p14:creationId xmlns:p14="http://schemas.microsoft.com/office/powerpoint/2010/main" val="35854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 are high </a:t>
            </a:r>
            <a:r>
              <a:rPr lang="en-US" dirty="0" err="1">
                <a:solidFill>
                  <a:schemeClr val="bg1"/>
                </a:solidFill>
              </a:rPr>
              <a:t>ltv</a:t>
            </a:r>
            <a:r>
              <a:rPr lang="en-US" dirty="0">
                <a:solidFill>
                  <a:schemeClr val="bg1"/>
                </a:solidFill>
              </a:rPr>
              <a:t> customers?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E97470-4A69-C243-E904-E7B9B62B863B}"/>
              </a:ext>
            </a:extLst>
          </p:cNvPr>
          <p:cNvSpPr txBox="1"/>
          <p:nvPr/>
        </p:nvSpPr>
        <p:spPr>
          <a:xfrm>
            <a:off x="1583756" y="5472609"/>
            <a:ext cx="90244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Neither sales or number of customers in certain countries seem to influence number of high LTV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top 20 LTV customers exist in less profitable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A329B-16AC-27D3-07A2-B552DA18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54" y="2366682"/>
            <a:ext cx="9024488" cy="28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26B-EC9B-5F82-1A62-79885454C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Rockbuster’s</a:t>
            </a:r>
            <a:r>
              <a:rPr lang="en-US" dirty="0">
                <a:solidFill>
                  <a:schemeClr val="bg1"/>
                </a:solidFill>
              </a:rPr>
              <a:t> top 5 </a:t>
            </a:r>
            <a:r>
              <a:rPr lang="en-US" dirty="0" err="1">
                <a:solidFill>
                  <a:schemeClr val="bg1"/>
                </a:solidFill>
              </a:rPr>
              <a:t>ltv</a:t>
            </a:r>
            <a:r>
              <a:rPr lang="en-US" dirty="0">
                <a:solidFill>
                  <a:schemeClr val="bg1"/>
                </a:solidFill>
              </a:rPr>
              <a:t> customers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FE8317-8516-6793-3186-91BD5D8F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50156"/>
              </p:ext>
            </p:extLst>
          </p:nvPr>
        </p:nvGraphicFramePr>
        <p:xfrm>
          <a:off x="1072767" y="2512071"/>
          <a:ext cx="7402095" cy="2764255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32989">
                  <a:extLst>
                    <a:ext uri="{9D8B030D-6E8A-4147-A177-3AD203B41FA5}">
                      <a16:colId xmlns:a16="http://schemas.microsoft.com/office/drawing/2014/main" val="1705323943"/>
                    </a:ext>
                  </a:extLst>
                </a:gridCol>
                <a:gridCol w="1377985">
                  <a:extLst>
                    <a:ext uri="{9D8B030D-6E8A-4147-A177-3AD203B41FA5}">
                      <a16:colId xmlns:a16="http://schemas.microsoft.com/office/drawing/2014/main" val="2625244334"/>
                    </a:ext>
                  </a:extLst>
                </a:gridCol>
                <a:gridCol w="1425389">
                  <a:extLst>
                    <a:ext uri="{9D8B030D-6E8A-4147-A177-3AD203B41FA5}">
                      <a16:colId xmlns:a16="http://schemas.microsoft.com/office/drawing/2014/main" val="2250378638"/>
                    </a:ext>
                  </a:extLst>
                </a:gridCol>
                <a:gridCol w="1231662">
                  <a:extLst>
                    <a:ext uri="{9D8B030D-6E8A-4147-A177-3AD203B41FA5}">
                      <a16:colId xmlns:a16="http://schemas.microsoft.com/office/drawing/2014/main" val="1217510006"/>
                    </a:ext>
                  </a:extLst>
                </a:gridCol>
                <a:gridCol w="1434070">
                  <a:extLst>
                    <a:ext uri="{9D8B030D-6E8A-4147-A177-3AD203B41FA5}">
                      <a16:colId xmlns:a16="http://schemas.microsoft.com/office/drawing/2014/main" val="4182443161"/>
                    </a:ext>
                  </a:extLst>
                </a:gridCol>
              </a:tblGrid>
              <a:tr h="348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Lifetime Value</a:t>
                      </a:r>
                    </a:p>
                  </a:txBody>
                  <a:tcPr marL="68580" marR="68580" marT="0" marB="0">
                    <a:solidFill>
                      <a:srgbClr val="C874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 Sales Ranking</a:t>
                      </a:r>
                    </a:p>
                  </a:txBody>
                  <a:tcPr marL="68580" marR="68580" marT="0" marB="0">
                    <a:solidFill>
                      <a:srgbClr val="C874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2556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Eleanor Hunt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Saint-Denis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$211.55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743447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Karl Seal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United States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Cape Coral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$208.58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013499"/>
                  </a:ext>
                </a:extLst>
              </a:tr>
              <a:tr h="696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Marion Snyder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Brazil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Santa Barbara </a:t>
                      </a:r>
                      <a:r>
                        <a:rPr lang="en-US" sz="1800" dirty="0" err="1">
                          <a:effectLst/>
                        </a:rPr>
                        <a:t>d’Oeste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$194.61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Rhonda Kennedy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Netherlands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Apeldoorn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$191.62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309803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Clara Shaw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Belarus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Molodetno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$189.60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17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F4237C-D6B1-DB7D-F0E3-98755A7A3177}"/>
              </a:ext>
            </a:extLst>
          </p:cNvPr>
          <p:cNvSpPr txBox="1"/>
          <p:nvPr/>
        </p:nvSpPr>
        <p:spPr>
          <a:xfrm>
            <a:off x="1072766" y="5634985"/>
            <a:ext cx="10046468" cy="64633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Kickstart growth in smaller markets by offering referral incentives to high LTV customers in lower grossing countries.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CCAE3-5529-2693-614E-BBBB55B77045}"/>
              </a:ext>
            </a:extLst>
          </p:cNvPr>
          <p:cNvSpPr txBox="1"/>
          <p:nvPr/>
        </p:nvSpPr>
        <p:spPr>
          <a:xfrm>
            <a:off x="8741332" y="2512071"/>
            <a:ext cx="237790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2/5 top LTV customers live in top 25 grossing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high value customers are an asset to </a:t>
            </a:r>
            <a:r>
              <a:rPr lang="en-US" dirty="0" err="1">
                <a:solidFill>
                  <a:schemeClr val="bg1"/>
                </a:solidFill>
              </a:rPr>
              <a:t>Rockbuster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1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{0494A6F6-BE7F-E149-9F06-69773132709D}tf10001120</Template>
  <TotalTime>22921</TotalTime>
  <Words>497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Rockbuster online video service launch</vt:lpstr>
      <vt:lpstr>Objective</vt:lpstr>
      <vt:lpstr>Movies contributing most and least to revenue</vt:lpstr>
      <vt:lpstr>Average Rental duration of high vs. low grossing movies</vt:lpstr>
      <vt:lpstr>Long rentals could be costing</vt:lpstr>
      <vt:lpstr>Where are rockbuster’s customers?</vt:lpstr>
      <vt:lpstr>Rockbuster’s customer base</vt:lpstr>
      <vt:lpstr>Where are high ltv customers?</vt:lpstr>
      <vt:lpstr>Rockbuster’s top 5 ltv customers</vt:lpstr>
      <vt:lpstr>Recommendations</vt:lpstr>
      <vt:lpstr>Thank you!</vt:lpstr>
      <vt:lpstr>Appendix: summary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Online video service launch</dc:title>
  <dc:creator>Celine Terfloth</dc:creator>
  <cp:lastModifiedBy>Celine Terfloth</cp:lastModifiedBy>
  <cp:revision>7</cp:revision>
  <dcterms:created xsi:type="dcterms:W3CDTF">2023-08-22T21:25:41Z</dcterms:created>
  <dcterms:modified xsi:type="dcterms:W3CDTF">2023-09-12T18:26:39Z</dcterms:modified>
</cp:coreProperties>
</file>