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5"/>
  </p:notesMasterIdLst>
  <p:sldIdLst>
    <p:sldId id="354" r:id="rId5"/>
    <p:sldId id="355" r:id="rId6"/>
    <p:sldId id="356" r:id="rId7"/>
    <p:sldId id="357" r:id="rId8"/>
    <p:sldId id="358" r:id="rId9"/>
    <p:sldId id="359" r:id="rId10"/>
    <p:sldId id="360" r:id="rId11"/>
    <p:sldId id="361" r:id="rId12"/>
    <p:sldId id="364" r:id="rId13"/>
    <p:sldId id="362" r:id="rId14"/>
    <p:sldId id="366" r:id="rId15"/>
    <p:sldId id="365" r:id="rId16"/>
    <p:sldId id="367" r:id="rId17"/>
    <p:sldId id="363" r:id="rId18"/>
    <p:sldId id="368" r:id="rId19"/>
    <p:sldId id="370" r:id="rId20"/>
    <p:sldId id="369" r:id="rId21"/>
    <p:sldId id="371" r:id="rId22"/>
    <p:sldId id="372" r:id="rId23"/>
    <p:sldId id="34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FFA79-4C6F-41EB-A17F-06E32E863575}" v="600" dt="2022-05-05T01:03:00.687"/>
    <p1510:client id="{2226FCC6-998B-4586-A46B-DE025BE8C246}" v="4" dt="2022-05-04T15:15:37.819"/>
    <p1510:client id="{2648984E-2452-4B7E-8FE9-D07FB447CAB8}" v="91" dt="2022-05-04T15:30:37.201"/>
    <p1510:client id="{73353B68-71C1-42F2-8948-8FD436B1A45B}" v="312" dt="2022-05-05T00:34:58.827"/>
    <p1510:client id="{E6AB1BC4-D7CE-4DDF-B9ED-C53B89B53726}" v="80" vWet="81" dt="2022-05-05T00:48:04.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ss, Michael" userId="S::n01146729@unf.edu::cf3cc54e-6b04-4a4e-8812-adcfe5ccdeac" providerId="AD" clId="Web-{73353B68-71C1-42F2-8948-8FD436B1A45B}"/>
    <pc:docChg chg="addSld delSld modSld">
      <pc:chgData name="Moss, Michael" userId="S::n01146729@unf.edu::cf3cc54e-6b04-4a4e-8812-adcfe5ccdeac" providerId="AD" clId="Web-{73353B68-71C1-42F2-8948-8FD436B1A45B}" dt="2022-05-05T00:34:58.827" v="314"/>
      <pc:docMkLst>
        <pc:docMk/>
      </pc:docMkLst>
      <pc:sldChg chg="modSp">
        <pc:chgData name="Moss, Michael" userId="S::n01146729@unf.edu::cf3cc54e-6b04-4a4e-8812-adcfe5ccdeac" providerId="AD" clId="Web-{73353B68-71C1-42F2-8948-8FD436B1A45B}" dt="2022-05-05T00:19:25.316" v="45" actId="20577"/>
        <pc:sldMkLst>
          <pc:docMk/>
          <pc:sldMk cId="1577642520" sldId="347"/>
        </pc:sldMkLst>
        <pc:spChg chg="mod">
          <ac:chgData name="Moss, Michael" userId="S::n01146729@unf.edu::cf3cc54e-6b04-4a4e-8812-adcfe5ccdeac" providerId="AD" clId="Web-{73353B68-71C1-42F2-8948-8FD436B1A45B}" dt="2022-05-05T00:19:25.316" v="45" actId="20577"/>
          <ac:spMkLst>
            <pc:docMk/>
            <pc:sldMk cId="1577642520" sldId="347"/>
            <ac:spMk id="2" creationId="{83439B74-615F-41C4-8BA1-6F0AE730D626}"/>
          </ac:spMkLst>
        </pc:spChg>
      </pc:sldChg>
      <pc:sldChg chg="addSp modSp">
        <pc:chgData name="Moss, Michael" userId="S::n01146729@unf.edu::cf3cc54e-6b04-4a4e-8812-adcfe5ccdeac" providerId="AD" clId="Web-{73353B68-71C1-42F2-8948-8FD436B1A45B}" dt="2022-05-05T00:34:21.545" v="310" actId="14100"/>
        <pc:sldMkLst>
          <pc:docMk/>
          <pc:sldMk cId="3341181439" sldId="369"/>
        </pc:sldMkLst>
        <pc:spChg chg="mod">
          <ac:chgData name="Moss, Michael" userId="S::n01146729@unf.edu::cf3cc54e-6b04-4a4e-8812-adcfe5ccdeac" providerId="AD" clId="Web-{73353B68-71C1-42F2-8948-8FD436B1A45B}" dt="2022-05-05T00:17:48.658" v="33" actId="20577"/>
          <ac:spMkLst>
            <pc:docMk/>
            <pc:sldMk cId="3341181439" sldId="369"/>
            <ac:spMk id="2" creationId="{AA2281D2-1C7B-44ED-98A0-B5FD89D719AD}"/>
          </ac:spMkLst>
        </pc:spChg>
        <pc:spChg chg="mod">
          <ac:chgData name="Moss, Michael" userId="S::n01146729@unf.edu::cf3cc54e-6b04-4a4e-8812-adcfe5ccdeac" providerId="AD" clId="Web-{73353B68-71C1-42F2-8948-8FD436B1A45B}" dt="2022-05-05T00:34:11.420" v="306" actId="20577"/>
          <ac:spMkLst>
            <pc:docMk/>
            <pc:sldMk cId="3341181439" sldId="369"/>
            <ac:spMk id="3" creationId="{E6B677EC-2F9E-49E3-8B4D-FF156CBF4CDB}"/>
          </ac:spMkLst>
        </pc:spChg>
        <pc:spChg chg="add mod">
          <ac:chgData name="Moss, Michael" userId="S::n01146729@unf.edu::cf3cc54e-6b04-4a4e-8812-adcfe5ccdeac" providerId="AD" clId="Web-{73353B68-71C1-42F2-8948-8FD436B1A45B}" dt="2022-05-05T00:34:08.857" v="304" actId="20577"/>
          <ac:spMkLst>
            <pc:docMk/>
            <pc:sldMk cId="3341181439" sldId="369"/>
            <ac:spMk id="5" creationId="{AFE491C2-BE9C-A76F-C17A-39CA991469F7}"/>
          </ac:spMkLst>
        </pc:spChg>
        <pc:picChg chg="add mod">
          <ac:chgData name="Moss, Michael" userId="S::n01146729@unf.edu::cf3cc54e-6b04-4a4e-8812-adcfe5ccdeac" providerId="AD" clId="Web-{73353B68-71C1-42F2-8948-8FD436B1A45B}" dt="2022-05-05T00:34:13.888" v="307" actId="1076"/>
          <ac:picMkLst>
            <pc:docMk/>
            <pc:sldMk cId="3341181439" sldId="369"/>
            <ac:picMk id="8" creationId="{B91FB836-0770-DC3D-8F59-36DEB59432B9}"/>
          </ac:picMkLst>
        </pc:picChg>
        <pc:picChg chg="add mod">
          <ac:chgData name="Moss, Michael" userId="S::n01146729@unf.edu::cf3cc54e-6b04-4a4e-8812-adcfe5ccdeac" providerId="AD" clId="Web-{73353B68-71C1-42F2-8948-8FD436B1A45B}" dt="2022-05-05T00:34:16.435" v="308" actId="1076"/>
          <ac:picMkLst>
            <pc:docMk/>
            <pc:sldMk cId="3341181439" sldId="369"/>
            <ac:picMk id="9" creationId="{B1EEC3ED-A8C4-D63E-DF2C-44AE9836C589}"/>
          </ac:picMkLst>
        </pc:picChg>
        <pc:picChg chg="add mod">
          <ac:chgData name="Moss, Michael" userId="S::n01146729@unf.edu::cf3cc54e-6b04-4a4e-8812-adcfe5ccdeac" providerId="AD" clId="Web-{73353B68-71C1-42F2-8948-8FD436B1A45B}" dt="2022-05-05T00:34:21.545" v="310" actId="14100"/>
          <ac:picMkLst>
            <pc:docMk/>
            <pc:sldMk cId="3341181439" sldId="369"/>
            <ac:picMk id="10" creationId="{5E5679AF-A9F1-432D-876D-3231EC98919D}"/>
          </ac:picMkLst>
        </pc:picChg>
      </pc:sldChg>
      <pc:sldChg chg="modSp">
        <pc:chgData name="Moss, Michael" userId="S::n01146729@unf.edu::cf3cc54e-6b04-4a4e-8812-adcfe5ccdeac" providerId="AD" clId="Web-{73353B68-71C1-42F2-8948-8FD436B1A45B}" dt="2022-05-05T00:18:21.675" v="37" actId="20577"/>
        <pc:sldMkLst>
          <pc:docMk/>
          <pc:sldMk cId="531971111" sldId="371"/>
        </pc:sldMkLst>
        <pc:spChg chg="mod">
          <ac:chgData name="Moss, Michael" userId="S::n01146729@unf.edu::cf3cc54e-6b04-4a4e-8812-adcfe5ccdeac" providerId="AD" clId="Web-{73353B68-71C1-42F2-8948-8FD436B1A45B}" dt="2022-05-05T00:18:21.675" v="37" actId="20577"/>
          <ac:spMkLst>
            <pc:docMk/>
            <pc:sldMk cId="531971111" sldId="371"/>
            <ac:spMk id="2" creationId="{AA2281D2-1C7B-44ED-98A0-B5FD89D719AD}"/>
          </ac:spMkLst>
        </pc:spChg>
      </pc:sldChg>
      <pc:sldChg chg="modSp">
        <pc:chgData name="Moss, Michael" userId="S::n01146729@unf.edu::cf3cc54e-6b04-4a4e-8812-adcfe5ccdeac" providerId="AD" clId="Web-{73353B68-71C1-42F2-8948-8FD436B1A45B}" dt="2022-05-05T00:18:12.440" v="35" actId="20577"/>
        <pc:sldMkLst>
          <pc:docMk/>
          <pc:sldMk cId="2488167920" sldId="372"/>
        </pc:sldMkLst>
        <pc:spChg chg="mod">
          <ac:chgData name="Moss, Michael" userId="S::n01146729@unf.edu::cf3cc54e-6b04-4a4e-8812-adcfe5ccdeac" providerId="AD" clId="Web-{73353B68-71C1-42F2-8948-8FD436B1A45B}" dt="2022-05-05T00:18:12.440" v="35" actId="20577"/>
          <ac:spMkLst>
            <pc:docMk/>
            <pc:sldMk cId="2488167920" sldId="372"/>
            <ac:spMk id="2" creationId="{AA2281D2-1C7B-44ED-98A0-B5FD89D719AD}"/>
          </ac:spMkLst>
        </pc:spChg>
      </pc:sldChg>
      <pc:sldChg chg="new del">
        <pc:chgData name="Moss, Michael" userId="S::n01146729@unf.edu::cf3cc54e-6b04-4a4e-8812-adcfe5ccdeac" providerId="AD" clId="Web-{73353B68-71C1-42F2-8948-8FD436B1A45B}" dt="2022-05-05T00:34:58.827" v="314"/>
        <pc:sldMkLst>
          <pc:docMk/>
          <pc:sldMk cId="2120962146" sldId="373"/>
        </pc:sldMkLst>
      </pc:sldChg>
      <pc:sldChg chg="add del replId">
        <pc:chgData name="Moss, Michael" userId="S::n01146729@unf.edu::cf3cc54e-6b04-4a4e-8812-adcfe5ccdeac" providerId="AD" clId="Web-{73353B68-71C1-42F2-8948-8FD436B1A45B}" dt="2022-05-05T00:34:54.936" v="313"/>
        <pc:sldMkLst>
          <pc:docMk/>
          <pc:sldMk cId="3828756955" sldId="374"/>
        </pc:sldMkLst>
      </pc:sldChg>
    </pc:docChg>
  </pc:docChgLst>
  <pc:docChgLst>
    <pc:chgData name="Testagrose, Conrad" userId="S::n01464016@unf.edu::9add8adc-b3ac-4f18-bb93-cbe0c372a31d" providerId="AD" clId="Web-{E6AB1BC4-D7CE-4DDF-B9ED-C53B89B53726}"/>
    <pc:docChg chg="modSld">
      <pc:chgData name="Testagrose, Conrad" userId="S::n01464016@unf.edu::9add8adc-b3ac-4f18-bb93-cbe0c372a31d" providerId="AD" clId="Web-{E6AB1BC4-D7CE-4DDF-B9ED-C53B89B53726}" dt="2022-05-05T00:48:04.476" v="80" actId="20577"/>
      <pc:docMkLst>
        <pc:docMk/>
      </pc:docMkLst>
      <pc:sldChg chg="modSp">
        <pc:chgData name="Testagrose, Conrad" userId="S::n01464016@unf.edu::9add8adc-b3ac-4f18-bb93-cbe0c372a31d" providerId="AD" clId="Web-{E6AB1BC4-D7CE-4DDF-B9ED-C53B89B53726}" dt="2022-05-05T00:48:04.476" v="80" actId="20577"/>
        <pc:sldMkLst>
          <pc:docMk/>
          <pc:sldMk cId="630221196" sldId="364"/>
        </pc:sldMkLst>
        <pc:spChg chg="mod">
          <ac:chgData name="Testagrose, Conrad" userId="S::n01464016@unf.edu::9add8adc-b3ac-4f18-bb93-cbe0c372a31d" providerId="AD" clId="Web-{E6AB1BC4-D7CE-4DDF-B9ED-C53B89B53726}" dt="2022-05-05T00:48:04.476" v="80" actId="20577"/>
          <ac:spMkLst>
            <pc:docMk/>
            <pc:sldMk cId="630221196" sldId="364"/>
            <ac:spMk id="3" creationId="{63B81AEE-F63A-4BA3-B405-532B427137B6}"/>
          </ac:spMkLst>
        </pc:spChg>
      </pc:sldChg>
    </pc:docChg>
  </pc:docChgLst>
  <pc:docChgLst>
    <pc:chgData name="Moss, Michael" userId="cf3cc54e-6b04-4a4e-8812-adcfe5ccdeac" providerId="ADAL" clId="{194FFA79-4C6F-41EB-A17F-06E32E863575}"/>
    <pc:docChg chg="undo custSel modSld">
      <pc:chgData name="Moss, Michael" userId="cf3cc54e-6b04-4a4e-8812-adcfe5ccdeac" providerId="ADAL" clId="{194FFA79-4C6F-41EB-A17F-06E32E863575}" dt="2022-05-05T01:03:00.686" v="597" actId="1076"/>
      <pc:docMkLst>
        <pc:docMk/>
      </pc:docMkLst>
      <pc:sldChg chg="addSp delSp modSp mod">
        <pc:chgData name="Moss, Michael" userId="cf3cc54e-6b04-4a4e-8812-adcfe5ccdeac" providerId="ADAL" clId="{194FFA79-4C6F-41EB-A17F-06E32E863575}" dt="2022-05-05T00:50:11.259" v="423" actId="14100"/>
        <pc:sldMkLst>
          <pc:docMk/>
          <pc:sldMk cId="3341181439" sldId="369"/>
        </pc:sldMkLst>
        <pc:spChg chg="mod">
          <ac:chgData name="Moss, Michael" userId="cf3cc54e-6b04-4a4e-8812-adcfe5ccdeac" providerId="ADAL" clId="{194FFA79-4C6F-41EB-A17F-06E32E863575}" dt="2022-05-05T00:48:50.314" v="402" actId="20577"/>
          <ac:spMkLst>
            <pc:docMk/>
            <pc:sldMk cId="3341181439" sldId="369"/>
            <ac:spMk id="3" creationId="{E6B677EC-2F9E-49E3-8B4D-FF156CBF4CDB}"/>
          </ac:spMkLst>
        </pc:spChg>
        <pc:spChg chg="mod">
          <ac:chgData name="Moss, Michael" userId="cf3cc54e-6b04-4a4e-8812-adcfe5ccdeac" providerId="ADAL" clId="{194FFA79-4C6F-41EB-A17F-06E32E863575}" dt="2022-05-05T00:49:38.977" v="417" actId="20577"/>
          <ac:spMkLst>
            <pc:docMk/>
            <pc:sldMk cId="3341181439" sldId="369"/>
            <ac:spMk id="5" creationId="{AFE491C2-BE9C-A76F-C17A-39CA991469F7}"/>
          </ac:spMkLst>
        </pc:spChg>
        <pc:picChg chg="mod">
          <ac:chgData name="Moss, Michael" userId="cf3cc54e-6b04-4a4e-8812-adcfe5ccdeac" providerId="ADAL" clId="{194FFA79-4C6F-41EB-A17F-06E32E863575}" dt="2022-05-05T00:48:54.011" v="403" actId="1076"/>
          <ac:picMkLst>
            <pc:docMk/>
            <pc:sldMk cId="3341181439" sldId="369"/>
            <ac:picMk id="8" creationId="{B91FB836-0770-DC3D-8F59-36DEB59432B9}"/>
          </ac:picMkLst>
        </pc:picChg>
        <pc:picChg chg="mod">
          <ac:chgData name="Moss, Michael" userId="cf3cc54e-6b04-4a4e-8812-adcfe5ccdeac" providerId="ADAL" clId="{194FFA79-4C6F-41EB-A17F-06E32E863575}" dt="2022-05-05T00:48:56.022" v="404" actId="1076"/>
          <ac:picMkLst>
            <pc:docMk/>
            <pc:sldMk cId="3341181439" sldId="369"/>
            <ac:picMk id="9" creationId="{B1EEC3ED-A8C4-D63E-DF2C-44AE9836C589}"/>
          </ac:picMkLst>
        </pc:picChg>
        <pc:picChg chg="mod">
          <ac:chgData name="Moss, Michael" userId="cf3cc54e-6b04-4a4e-8812-adcfe5ccdeac" providerId="ADAL" clId="{194FFA79-4C6F-41EB-A17F-06E32E863575}" dt="2022-05-05T00:49:00.977" v="405" actId="1076"/>
          <ac:picMkLst>
            <pc:docMk/>
            <pc:sldMk cId="3341181439" sldId="369"/>
            <ac:picMk id="10" creationId="{5E5679AF-A9F1-432D-876D-3231EC98919D}"/>
          </ac:picMkLst>
        </pc:picChg>
        <pc:picChg chg="add del mod">
          <ac:chgData name="Moss, Michael" userId="cf3cc54e-6b04-4a4e-8812-adcfe5ccdeac" providerId="ADAL" clId="{194FFA79-4C6F-41EB-A17F-06E32E863575}" dt="2022-05-05T00:49:23.338" v="410" actId="478"/>
          <ac:picMkLst>
            <pc:docMk/>
            <pc:sldMk cId="3341181439" sldId="369"/>
            <ac:picMk id="1026" creationId="{343D94D2-20F9-4B8C-8734-4898CC6D33CD}"/>
          </ac:picMkLst>
        </pc:picChg>
        <pc:picChg chg="add mod">
          <ac:chgData name="Moss, Michael" userId="cf3cc54e-6b04-4a4e-8812-adcfe5ccdeac" providerId="ADAL" clId="{194FFA79-4C6F-41EB-A17F-06E32E863575}" dt="2022-05-05T00:50:11.259" v="423" actId="14100"/>
          <ac:picMkLst>
            <pc:docMk/>
            <pc:sldMk cId="3341181439" sldId="369"/>
            <ac:picMk id="1028" creationId="{B54BAC77-BFDC-428D-86AA-64AA5A6A06E7}"/>
          </ac:picMkLst>
        </pc:picChg>
      </pc:sldChg>
      <pc:sldChg chg="addSp modSp mod">
        <pc:chgData name="Moss, Michael" userId="cf3cc54e-6b04-4a4e-8812-adcfe5ccdeac" providerId="ADAL" clId="{194FFA79-4C6F-41EB-A17F-06E32E863575}" dt="2022-05-05T00:59:04.591" v="571" actId="1076"/>
        <pc:sldMkLst>
          <pc:docMk/>
          <pc:sldMk cId="531971111" sldId="371"/>
        </pc:sldMkLst>
        <pc:spChg chg="mod">
          <ac:chgData name="Moss, Michael" userId="cf3cc54e-6b04-4a4e-8812-adcfe5ccdeac" providerId="ADAL" clId="{194FFA79-4C6F-41EB-A17F-06E32E863575}" dt="2022-05-05T00:59:04.591" v="571" actId="1076"/>
          <ac:spMkLst>
            <pc:docMk/>
            <pc:sldMk cId="531971111" sldId="371"/>
            <ac:spMk id="3" creationId="{E6B677EC-2F9E-49E3-8B4D-FF156CBF4CDB}"/>
          </ac:spMkLst>
        </pc:spChg>
        <pc:picChg chg="add mod">
          <ac:chgData name="Moss, Michael" userId="cf3cc54e-6b04-4a4e-8812-adcfe5ccdeac" providerId="ADAL" clId="{194FFA79-4C6F-41EB-A17F-06E32E863575}" dt="2022-05-05T00:54:36.215" v="436" actId="1076"/>
          <ac:picMkLst>
            <pc:docMk/>
            <pc:sldMk cId="531971111" sldId="371"/>
            <ac:picMk id="2050" creationId="{6247837C-85F4-4A2B-869A-4D25BEAB582C}"/>
          </ac:picMkLst>
        </pc:picChg>
      </pc:sldChg>
      <pc:sldChg chg="addSp modSp mod">
        <pc:chgData name="Moss, Michael" userId="cf3cc54e-6b04-4a4e-8812-adcfe5ccdeac" providerId="ADAL" clId="{194FFA79-4C6F-41EB-A17F-06E32E863575}" dt="2022-05-05T01:03:00.686" v="597" actId="1076"/>
        <pc:sldMkLst>
          <pc:docMk/>
          <pc:sldMk cId="2488167920" sldId="372"/>
        </pc:sldMkLst>
        <pc:spChg chg="mod">
          <ac:chgData name="Moss, Michael" userId="cf3cc54e-6b04-4a4e-8812-adcfe5ccdeac" providerId="ADAL" clId="{194FFA79-4C6F-41EB-A17F-06E32E863575}" dt="2022-05-05T01:02:24.872" v="592" actId="1076"/>
          <ac:spMkLst>
            <pc:docMk/>
            <pc:sldMk cId="2488167920" sldId="372"/>
            <ac:spMk id="3" creationId="{E6B677EC-2F9E-49E3-8B4D-FF156CBF4CDB}"/>
          </ac:spMkLst>
        </pc:spChg>
        <pc:spChg chg="add mod">
          <ac:chgData name="Moss, Michael" userId="cf3cc54e-6b04-4a4e-8812-adcfe5ccdeac" providerId="ADAL" clId="{194FFA79-4C6F-41EB-A17F-06E32E863575}" dt="2022-05-05T01:02:30.672" v="593" actId="1076"/>
          <ac:spMkLst>
            <pc:docMk/>
            <pc:sldMk cId="2488167920" sldId="372"/>
            <ac:spMk id="6" creationId="{0D38DE77-7940-42EB-91E4-40688B08D0FC}"/>
          </ac:spMkLst>
        </pc:spChg>
        <pc:picChg chg="add mod">
          <ac:chgData name="Moss, Michael" userId="cf3cc54e-6b04-4a4e-8812-adcfe5ccdeac" providerId="ADAL" clId="{194FFA79-4C6F-41EB-A17F-06E32E863575}" dt="2022-05-05T01:03:00.686" v="597" actId="1076"/>
          <ac:picMkLst>
            <pc:docMk/>
            <pc:sldMk cId="2488167920" sldId="372"/>
            <ac:picMk id="3074" creationId="{2819B455-6827-44AB-90CB-219E32B56701}"/>
          </ac:picMkLst>
        </pc:picChg>
      </pc:sldChg>
    </pc:docChg>
  </pc:docChgLst>
  <pc:docChgLst>
    <pc:chgData name="Testagrose, Conrad" userId="S::n01464016@unf.edu::9add8adc-b3ac-4f18-bb93-cbe0c372a31d" providerId="AD" clId="Web-{2648984E-2452-4B7E-8FE9-D07FB447CAB8}"/>
    <pc:docChg chg="modSld">
      <pc:chgData name="Testagrose, Conrad" userId="S::n01464016@unf.edu::9add8adc-b3ac-4f18-bb93-cbe0c372a31d" providerId="AD" clId="Web-{2648984E-2452-4B7E-8FE9-D07FB447CAB8}" dt="2022-05-04T15:30:37.201" v="75"/>
      <pc:docMkLst>
        <pc:docMk/>
      </pc:docMkLst>
      <pc:sldChg chg="modSp">
        <pc:chgData name="Testagrose, Conrad" userId="S::n01464016@unf.edu::9add8adc-b3ac-4f18-bb93-cbe0c372a31d" providerId="AD" clId="Web-{2648984E-2452-4B7E-8FE9-D07FB447CAB8}" dt="2022-05-04T15:15:30.095" v="44" actId="20577"/>
        <pc:sldMkLst>
          <pc:docMk/>
          <pc:sldMk cId="338346021" sldId="363"/>
        </pc:sldMkLst>
        <pc:spChg chg="mod">
          <ac:chgData name="Testagrose, Conrad" userId="S::n01464016@unf.edu::9add8adc-b3ac-4f18-bb93-cbe0c372a31d" providerId="AD" clId="Web-{2648984E-2452-4B7E-8FE9-D07FB447CAB8}" dt="2022-05-04T15:15:30.095" v="44" actId="20577"/>
          <ac:spMkLst>
            <pc:docMk/>
            <pc:sldMk cId="338346021" sldId="363"/>
            <ac:spMk id="13" creationId="{CE8F9CB3-1438-41A0-97C1-7506763C97A5}"/>
          </ac:spMkLst>
        </pc:spChg>
      </pc:sldChg>
      <pc:sldChg chg="addSp delSp modSp">
        <pc:chgData name="Testagrose, Conrad" userId="S::n01464016@unf.edu::9add8adc-b3ac-4f18-bb93-cbe0c372a31d" providerId="AD" clId="Web-{2648984E-2452-4B7E-8FE9-D07FB447CAB8}" dt="2022-05-04T15:20:59.277" v="73"/>
        <pc:sldMkLst>
          <pc:docMk/>
          <pc:sldMk cId="2209896441" sldId="365"/>
        </pc:sldMkLst>
        <pc:spChg chg="add del mod">
          <ac:chgData name="Testagrose, Conrad" userId="S::n01464016@unf.edu::9add8adc-b3ac-4f18-bb93-cbe0c372a31d" providerId="AD" clId="Web-{2648984E-2452-4B7E-8FE9-D07FB447CAB8}" dt="2022-05-04T15:18:52.007" v="48"/>
          <ac:spMkLst>
            <pc:docMk/>
            <pc:sldMk cId="2209896441" sldId="365"/>
            <ac:spMk id="3" creationId="{67D41ED6-81A8-D543-390E-62CED389E3A1}"/>
          </ac:spMkLst>
        </pc:spChg>
        <pc:spChg chg="add del">
          <ac:chgData name="Testagrose, Conrad" userId="S::n01464016@unf.edu::9add8adc-b3ac-4f18-bb93-cbe0c372a31d" providerId="AD" clId="Web-{2648984E-2452-4B7E-8FE9-D07FB447CAB8}" dt="2022-05-04T15:19:36.055" v="50"/>
          <ac:spMkLst>
            <pc:docMk/>
            <pc:sldMk cId="2209896441" sldId="365"/>
            <ac:spMk id="7" creationId="{85DA7C30-6739-ECCB-03F1-356A66BFE417}"/>
          </ac:spMkLst>
        </pc:spChg>
        <pc:spChg chg="add del mod">
          <ac:chgData name="Testagrose, Conrad" userId="S::n01464016@unf.edu::9add8adc-b3ac-4f18-bb93-cbe0c372a31d" providerId="AD" clId="Web-{2648984E-2452-4B7E-8FE9-D07FB447CAB8}" dt="2022-05-04T15:20:59.277" v="73"/>
          <ac:spMkLst>
            <pc:docMk/>
            <pc:sldMk cId="2209896441" sldId="365"/>
            <ac:spMk id="8" creationId="{192EC5B6-0817-CC50-65A6-D38989210019}"/>
          </ac:spMkLst>
        </pc:spChg>
      </pc:sldChg>
      <pc:sldChg chg="addSp delSp">
        <pc:chgData name="Testagrose, Conrad" userId="S::n01464016@unf.edu::9add8adc-b3ac-4f18-bb93-cbe0c372a31d" providerId="AD" clId="Web-{2648984E-2452-4B7E-8FE9-D07FB447CAB8}" dt="2022-05-04T15:30:37.201" v="75"/>
        <pc:sldMkLst>
          <pc:docMk/>
          <pc:sldMk cId="1699853777" sldId="370"/>
        </pc:sldMkLst>
        <pc:spChg chg="add">
          <ac:chgData name="Testagrose, Conrad" userId="S::n01464016@unf.edu::9add8adc-b3ac-4f18-bb93-cbe0c372a31d" providerId="AD" clId="Web-{2648984E-2452-4B7E-8FE9-D07FB447CAB8}" dt="2022-05-04T15:30:37.201" v="75"/>
          <ac:spMkLst>
            <pc:docMk/>
            <pc:sldMk cId="1699853777" sldId="370"/>
            <ac:spMk id="2" creationId="{630EEC48-5E65-1AB0-19BD-ABC34E9BDEC1}"/>
          </ac:spMkLst>
        </pc:spChg>
        <pc:spChg chg="del">
          <ac:chgData name="Testagrose, Conrad" userId="S::n01464016@unf.edu::9add8adc-b3ac-4f18-bb93-cbe0c372a31d" providerId="AD" clId="Web-{2648984E-2452-4B7E-8FE9-D07FB447CAB8}" dt="2022-05-04T15:30:36.279" v="74"/>
          <ac:spMkLst>
            <pc:docMk/>
            <pc:sldMk cId="1699853777" sldId="370"/>
            <ac:spMk id="13" creationId="{CE8F9CB3-1438-41A0-97C1-7506763C97A5}"/>
          </ac:spMkLst>
        </pc:spChg>
      </pc:sldChg>
    </pc:docChg>
  </pc:docChgLst>
  <pc:docChgLst>
    <pc:chgData name="Weaver, Braden" userId="S::n00914984@unf.edu::a005fb46-8c32-4d65-9e53-2334fc905fef" providerId="AD" clId="Web-{2226FCC6-998B-4586-A46B-DE025BE8C246}"/>
    <pc:docChg chg="modSld">
      <pc:chgData name="Weaver, Braden" userId="S::n00914984@unf.edu::a005fb46-8c32-4d65-9e53-2334fc905fef" providerId="AD" clId="Web-{2226FCC6-998B-4586-A46B-DE025BE8C246}" dt="2022-05-04T15:15:35.491" v="1" actId="20577"/>
      <pc:docMkLst>
        <pc:docMk/>
      </pc:docMkLst>
      <pc:sldChg chg="modSp">
        <pc:chgData name="Weaver, Braden" userId="S::n00914984@unf.edu::a005fb46-8c32-4d65-9e53-2334fc905fef" providerId="AD" clId="Web-{2226FCC6-998B-4586-A46B-DE025BE8C246}" dt="2022-05-04T15:15:35.491" v="1" actId="20577"/>
        <pc:sldMkLst>
          <pc:docMk/>
          <pc:sldMk cId="630221196" sldId="364"/>
        </pc:sldMkLst>
        <pc:spChg chg="mod">
          <ac:chgData name="Weaver, Braden" userId="S::n00914984@unf.edu::a005fb46-8c32-4d65-9e53-2334fc905fef" providerId="AD" clId="Web-{2226FCC6-998B-4586-A46B-DE025BE8C246}" dt="2022-05-04T15:15:35.491" v="1" actId="20577"/>
          <ac:spMkLst>
            <pc:docMk/>
            <pc:sldMk cId="630221196" sldId="364"/>
            <ac:spMk id="13" creationId="{CE8F9CB3-1438-41A0-97C1-7506763C97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CB890-3520-44E0-A211-0FE2DAB0562F}" type="datetimeFigureOut">
              <a:rPr lang="en-US" smtClean="0"/>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59A51-5F42-4556-BCAE-0DAC7C2AAA3F}" type="slidenum">
              <a:rPr lang="en-US" smtClean="0"/>
              <a:t>‹#›</a:t>
            </a:fld>
            <a:endParaRPr lang="en-US"/>
          </a:p>
        </p:txBody>
      </p:sp>
    </p:spTree>
    <p:extLst>
      <p:ext uri="{BB962C8B-B14F-4D97-AF65-F5344CB8AC3E}">
        <p14:creationId xmlns:p14="http://schemas.microsoft.com/office/powerpoint/2010/main" val="1367885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afternoon, Professors</a:t>
            </a:r>
          </a:p>
          <a:p>
            <a:r>
              <a:rPr lang="en-US"/>
              <a:t>Today we are here to present our project entitled “</a:t>
            </a:r>
            <a:r>
              <a:rPr lang="en-US" sz="1200"/>
              <a:t>Natural Language Generation (NLG) for Dashboard Analysis Narratives</a:t>
            </a:r>
            <a:r>
              <a:rPr lang="en-US"/>
              <a:t>”</a:t>
            </a:r>
          </a:p>
          <a:p>
            <a:endParaRPr lang="en-US"/>
          </a:p>
        </p:txBody>
      </p:sp>
      <p:sp>
        <p:nvSpPr>
          <p:cNvPr id="4" name="Slide Number Placeholder 3"/>
          <p:cNvSpPr>
            <a:spLocks noGrp="1"/>
          </p:cNvSpPr>
          <p:nvPr>
            <p:ph type="sldNum" sz="quarter" idx="5"/>
          </p:nvPr>
        </p:nvSpPr>
        <p:spPr/>
        <p:txBody>
          <a:bodyPr/>
          <a:lstStyle/>
          <a:p>
            <a:fld id="{E5459A51-5F42-4556-BCAE-0DAC7C2AAA3F}" type="slidenum">
              <a:rPr lang="en-US" smtClean="0"/>
              <a:t>1</a:t>
            </a:fld>
            <a:endParaRPr lang="en-US"/>
          </a:p>
        </p:txBody>
      </p:sp>
    </p:spTree>
    <p:extLst>
      <p:ext uri="{BB962C8B-B14F-4D97-AF65-F5344CB8AC3E}">
        <p14:creationId xmlns:p14="http://schemas.microsoft.com/office/powerpoint/2010/main" val="2700658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459A51-5F42-4556-BCAE-0DAC7C2AAA3F}" type="slidenum">
              <a:rPr lang="en-US" smtClean="0"/>
              <a:t>20</a:t>
            </a:fld>
            <a:endParaRPr lang="en-US"/>
          </a:p>
        </p:txBody>
      </p:sp>
    </p:spTree>
    <p:extLst>
      <p:ext uri="{BB962C8B-B14F-4D97-AF65-F5344CB8AC3E}">
        <p14:creationId xmlns:p14="http://schemas.microsoft.com/office/powerpoint/2010/main" val="25598332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F0A462C-84E7-4AC0-B311-4F98EA562E61}" type="datetime1">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7A760C5-C567-4778-9BCF-2571D35FD931}" type="slidenum">
              <a:rPr lang="en-US" smtClean="0"/>
              <a:t>‹#›</a:t>
            </a:fld>
            <a:endParaRPr lang="en-US"/>
          </a:p>
        </p:txBody>
      </p:sp>
    </p:spTree>
    <p:extLst>
      <p:ext uri="{BB962C8B-B14F-4D97-AF65-F5344CB8AC3E}">
        <p14:creationId xmlns:p14="http://schemas.microsoft.com/office/powerpoint/2010/main" val="2757636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6DF2FD-C16C-4A0B-9545-9AE90A7A1C6C}" type="datetime1">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760C5-C567-4778-9BCF-2571D35FD931}" type="slidenum">
              <a:rPr lang="en-US" smtClean="0"/>
              <a:t>‹#›</a:t>
            </a:fld>
            <a:endParaRPr lang="en-US"/>
          </a:p>
        </p:txBody>
      </p:sp>
    </p:spTree>
    <p:extLst>
      <p:ext uri="{BB962C8B-B14F-4D97-AF65-F5344CB8AC3E}">
        <p14:creationId xmlns:p14="http://schemas.microsoft.com/office/powerpoint/2010/main" val="3052806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D4094C-7A11-4332-A7D4-E2D514ED12DD}" type="datetime1">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760C5-C567-4778-9BCF-2571D35FD931}" type="slidenum">
              <a:rPr lang="en-US" smtClean="0"/>
              <a:t>‹#›</a:t>
            </a:fld>
            <a:endParaRPr lang="en-US"/>
          </a:p>
        </p:txBody>
      </p:sp>
    </p:spTree>
    <p:extLst>
      <p:ext uri="{BB962C8B-B14F-4D97-AF65-F5344CB8AC3E}">
        <p14:creationId xmlns:p14="http://schemas.microsoft.com/office/powerpoint/2010/main" val="154378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2C6217-1120-4846-92F9-CCA58D171565}" type="datetime1">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760C5-C567-4778-9BCF-2571D35FD931}" type="slidenum">
              <a:rPr lang="en-US" smtClean="0"/>
              <a:t>‹#›</a:t>
            </a:fld>
            <a:endParaRPr lang="en-US"/>
          </a:p>
        </p:txBody>
      </p:sp>
    </p:spTree>
    <p:extLst>
      <p:ext uri="{BB962C8B-B14F-4D97-AF65-F5344CB8AC3E}">
        <p14:creationId xmlns:p14="http://schemas.microsoft.com/office/powerpoint/2010/main" val="739347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25AD728-65AC-4011-B644-8CFCF0C63C9A}" type="datetime1">
              <a:rPr lang="en-US" smtClean="0"/>
              <a:t>5/4/2022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7A760C5-C567-4778-9BCF-2571D35FD931}" type="slidenum">
              <a:rPr lang="en-US" smtClean="0"/>
              <a:t>‹#›</a:t>
            </a:fld>
            <a:endParaRPr lang="en-US"/>
          </a:p>
        </p:txBody>
      </p:sp>
    </p:spTree>
    <p:extLst>
      <p:ext uri="{BB962C8B-B14F-4D97-AF65-F5344CB8AC3E}">
        <p14:creationId xmlns:p14="http://schemas.microsoft.com/office/powerpoint/2010/main" val="297571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F8149D-1943-4F34-A29C-62BA6C660627}" type="datetime1">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760C5-C567-4778-9BCF-2571D35FD931}" type="slidenum">
              <a:rPr lang="en-US" smtClean="0"/>
              <a:t>‹#›</a:t>
            </a:fld>
            <a:endParaRPr lang="en-US"/>
          </a:p>
        </p:txBody>
      </p:sp>
    </p:spTree>
    <p:extLst>
      <p:ext uri="{BB962C8B-B14F-4D97-AF65-F5344CB8AC3E}">
        <p14:creationId xmlns:p14="http://schemas.microsoft.com/office/powerpoint/2010/main" val="338024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643D4C-F029-45DC-A738-E67B31E7C7BC}" type="datetime1">
              <a:rPr lang="en-US" smtClean="0"/>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760C5-C567-4778-9BCF-2571D35FD931}" type="slidenum">
              <a:rPr lang="en-US" smtClean="0"/>
              <a:t>‹#›</a:t>
            </a:fld>
            <a:endParaRPr lang="en-US"/>
          </a:p>
        </p:txBody>
      </p:sp>
    </p:spTree>
    <p:extLst>
      <p:ext uri="{BB962C8B-B14F-4D97-AF65-F5344CB8AC3E}">
        <p14:creationId xmlns:p14="http://schemas.microsoft.com/office/powerpoint/2010/main" val="219764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D7D4FD-D34D-4C41-BC9E-F9872C4B25B3}" type="datetime1">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760C5-C567-4778-9BCF-2571D35FD931}" type="slidenum">
              <a:rPr lang="en-US" smtClean="0"/>
              <a:t>‹#›</a:t>
            </a:fld>
            <a:endParaRPr lang="en-US"/>
          </a:p>
        </p:txBody>
      </p:sp>
    </p:spTree>
    <p:extLst>
      <p:ext uri="{BB962C8B-B14F-4D97-AF65-F5344CB8AC3E}">
        <p14:creationId xmlns:p14="http://schemas.microsoft.com/office/powerpoint/2010/main" val="194663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31C98-C4E8-4075-B150-7DCA755A49F8}" type="datetime1">
              <a:rPr lang="en-US" smtClean="0"/>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760C5-C567-4778-9BCF-2571D35FD931}" type="slidenum">
              <a:rPr lang="en-US" smtClean="0"/>
              <a:t>‹#›</a:t>
            </a:fld>
            <a:endParaRPr lang="en-US"/>
          </a:p>
        </p:txBody>
      </p:sp>
    </p:spTree>
    <p:extLst>
      <p:ext uri="{BB962C8B-B14F-4D97-AF65-F5344CB8AC3E}">
        <p14:creationId xmlns:p14="http://schemas.microsoft.com/office/powerpoint/2010/main" val="2139166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C1CBA7-014A-40F3-B59F-DC16454BD632}" type="datetime1">
              <a:rPr lang="en-US" smtClean="0"/>
              <a:t>5/4/2022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7A760C5-C567-4778-9BCF-2571D35FD931}" type="slidenum">
              <a:rPr lang="en-US" smtClean="0"/>
              <a:t>‹#›</a:t>
            </a:fld>
            <a:endParaRPr lang="en-US"/>
          </a:p>
        </p:txBody>
      </p:sp>
    </p:spTree>
    <p:extLst>
      <p:ext uri="{BB962C8B-B14F-4D97-AF65-F5344CB8AC3E}">
        <p14:creationId xmlns:p14="http://schemas.microsoft.com/office/powerpoint/2010/main" val="169363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D745E5-4F36-4D43-B4FB-42E06189874D}" type="datetime1">
              <a:rPr lang="en-US" smtClean="0"/>
              <a:t>5/4/2022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7A760C5-C567-4778-9BCF-2571D35FD931}" type="slidenum">
              <a:rPr lang="en-US" smtClean="0"/>
              <a:t>‹#›</a:t>
            </a:fld>
            <a:endParaRPr lang="en-US"/>
          </a:p>
        </p:txBody>
      </p:sp>
    </p:spTree>
    <p:extLst>
      <p:ext uri="{BB962C8B-B14F-4D97-AF65-F5344CB8AC3E}">
        <p14:creationId xmlns:p14="http://schemas.microsoft.com/office/powerpoint/2010/main" val="372327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FAD3C3B-A2D9-4117-9A5E-8F22A842ED70}" type="datetime1">
              <a:rPr lang="en-US" smtClean="0"/>
              <a:t>5/4/2022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7A760C5-C567-4778-9BCF-2571D35FD931}" type="slidenum">
              <a:rPr lang="en-US" smtClean="0"/>
              <a:t>‹#›</a:t>
            </a:fld>
            <a:endParaRPr lang="en-US"/>
          </a:p>
        </p:txBody>
      </p:sp>
    </p:spTree>
    <p:extLst>
      <p:ext uri="{BB962C8B-B14F-4D97-AF65-F5344CB8AC3E}">
        <p14:creationId xmlns:p14="http://schemas.microsoft.com/office/powerpoint/2010/main" val="35729547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98F1-CD37-4CAE-AC43-3A290EFD3E84}"/>
              </a:ext>
            </a:extLst>
          </p:cNvPr>
          <p:cNvSpPr>
            <a:spLocks noGrp="1"/>
          </p:cNvSpPr>
          <p:nvPr>
            <p:ph type="ctrTitle"/>
          </p:nvPr>
        </p:nvSpPr>
        <p:spPr>
          <a:xfrm>
            <a:off x="-149410" y="449049"/>
            <a:ext cx="5389522" cy="1165754"/>
          </a:xfrm>
        </p:spPr>
        <p:txBody>
          <a:bodyPr vert="horz" lIns="91440" tIns="45720" rIns="91440" bIns="45720" rtlCol="0">
            <a:normAutofit/>
          </a:bodyPr>
          <a:lstStyle/>
          <a:p>
            <a:pPr algn="ctr">
              <a:lnSpc>
                <a:spcPct val="90000"/>
              </a:lnSpc>
              <a:spcBef>
                <a:spcPts val="1200"/>
              </a:spcBef>
              <a:buClr>
                <a:schemeClr val="accent1">
                  <a:lumMod val="75000"/>
                </a:schemeClr>
              </a:buClr>
              <a:buSzPct val="85000"/>
              <a:buFont typeface="Wingdings" pitchFamily="2" charset="2"/>
            </a:pPr>
            <a:r>
              <a:rPr lang="en-US" sz="2200">
                <a:solidFill>
                  <a:schemeClr val="accent6">
                    <a:lumMod val="75000"/>
                  </a:schemeClr>
                </a:solidFill>
                <a:latin typeface="+mn-lt"/>
                <a:ea typeface="+mn-ea"/>
                <a:cs typeface="+mn-cs"/>
              </a:rPr>
              <a:t>FINAL PRESENTATION</a:t>
            </a:r>
          </a:p>
        </p:txBody>
      </p:sp>
      <p:sp>
        <p:nvSpPr>
          <p:cNvPr id="3" name="Subtitle 2">
            <a:extLst>
              <a:ext uri="{FF2B5EF4-FFF2-40B4-BE49-F238E27FC236}">
                <a16:creationId xmlns:a16="http://schemas.microsoft.com/office/drawing/2014/main" id="{5337E8B7-2AEA-41E2-81E2-2056EE5A6EE5}"/>
              </a:ext>
            </a:extLst>
          </p:cNvPr>
          <p:cNvSpPr>
            <a:spLocks noGrp="1"/>
          </p:cNvSpPr>
          <p:nvPr>
            <p:ph type="subTitle" idx="1"/>
          </p:nvPr>
        </p:nvSpPr>
        <p:spPr>
          <a:xfrm>
            <a:off x="3517204" y="5406774"/>
            <a:ext cx="5157592" cy="1374009"/>
          </a:xfrm>
        </p:spPr>
        <p:txBody>
          <a:bodyPr>
            <a:normAutofit/>
          </a:bodyPr>
          <a:lstStyle/>
          <a:p>
            <a:pPr algn="ctr"/>
            <a:r>
              <a:rPr lang="en-US">
                <a:solidFill>
                  <a:schemeClr val="accent6">
                    <a:lumMod val="75000"/>
                  </a:schemeClr>
                </a:solidFill>
              </a:rPr>
              <a:t>Computer Practicum </a:t>
            </a:r>
          </a:p>
          <a:p>
            <a:pPr algn="ctr"/>
            <a:r>
              <a:rPr lang="en-US">
                <a:solidFill>
                  <a:schemeClr val="accent6">
                    <a:lumMod val="75000"/>
                  </a:schemeClr>
                </a:solidFill>
              </a:rPr>
              <a:t>Group 1.</a:t>
            </a:r>
          </a:p>
          <a:p>
            <a:pPr algn="ctr"/>
            <a:r>
              <a:rPr lang="en-US">
                <a:solidFill>
                  <a:schemeClr val="accent6">
                    <a:lumMod val="75000"/>
                  </a:schemeClr>
                </a:solidFill>
              </a:rPr>
              <a:t>May 2022</a:t>
            </a:r>
          </a:p>
        </p:txBody>
      </p:sp>
      <p:pic>
        <p:nvPicPr>
          <p:cNvPr id="4" name="Picture 3">
            <a:extLst>
              <a:ext uri="{FF2B5EF4-FFF2-40B4-BE49-F238E27FC236}">
                <a16:creationId xmlns:a16="http://schemas.microsoft.com/office/drawing/2014/main" id="{12C5336A-8AF3-4E5A-8DA7-EDEBFE43F9CB}"/>
              </a:ext>
            </a:extLst>
          </p:cNvPr>
          <p:cNvPicPr>
            <a:picLocks noChangeAspect="1"/>
          </p:cNvPicPr>
          <p:nvPr/>
        </p:nvPicPr>
        <p:blipFill rotWithShape="1">
          <a:blip r:embed="rId3">
            <a:extLst>
              <a:ext uri="{28A0092B-C50C-407E-A947-70E740481C1C}">
                <a14:useLocalDpi xmlns:a14="http://schemas.microsoft.com/office/drawing/2010/main" val="0"/>
              </a:ext>
            </a:extLst>
          </a:blip>
          <a:srcRect t="20009" r="-4" b="4589"/>
          <a:stretch/>
        </p:blipFill>
        <p:spPr>
          <a:xfrm>
            <a:off x="188574" y="1614803"/>
            <a:ext cx="3718563" cy="3628394"/>
          </a:xfrm>
          <a:prstGeom prst="rect">
            <a:avLst/>
          </a:prstGeom>
        </p:spPr>
      </p:pic>
      <p:sp>
        <p:nvSpPr>
          <p:cNvPr id="5" name="Slide Number Placeholder 4">
            <a:extLst>
              <a:ext uri="{FF2B5EF4-FFF2-40B4-BE49-F238E27FC236}">
                <a16:creationId xmlns:a16="http://schemas.microsoft.com/office/drawing/2014/main" id="{6843772D-2EC7-4D3C-8421-3C3DC59708C7}"/>
              </a:ext>
            </a:extLst>
          </p:cNvPr>
          <p:cNvSpPr>
            <a:spLocks noGrp="1"/>
          </p:cNvSpPr>
          <p:nvPr>
            <p:ph type="sldNum" sz="quarter" idx="12"/>
          </p:nvPr>
        </p:nvSpPr>
        <p:spPr/>
        <p:txBody>
          <a:bodyPr/>
          <a:lstStyle/>
          <a:p>
            <a:fld id="{57A760C5-C567-4778-9BCF-2571D35FD931}" type="slidenum">
              <a:rPr lang="en-US" smtClean="0"/>
              <a:t>1</a:t>
            </a:fld>
            <a:endParaRPr lang="en-US"/>
          </a:p>
        </p:txBody>
      </p:sp>
      <p:sp>
        <p:nvSpPr>
          <p:cNvPr id="6" name="TextBox 5">
            <a:extLst>
              <a:ext uri="{FF2B5EF4-FFF2-40B4-BE49-F238E27FC236}">
                <a16:creationId xmlns:a16="http://schemas.microsoft.com/office/drawing/2014/main" id="{5BCA16AA-4F9B-49F7-BED9-E53FA068863B}"/>
              </a:ext>
            </a:extLst>
          </p:cNvPr>
          <p:cNvSpPr txBox="1"/>
          <p:nvPr/>
        </p:nvSpPr>
        <p:spPr>
          <a:xfrm>
            <a:off x="3517204" y="1605278"/>
            <a:ext cx="7700823" cy="3637919"/>
          </a:xfrm>
          <a:prstGeom prst="rect">
            <a:avLst/>
          </a:prstGeom>
        </p:spPr>
        <p:txBody>
          <a:bodyPr vert="horz" lIns="91440" tIns="45720" rIns="91440" bIns="45720" rtlCol="0" anchor="ctr">
            <a:normAutofit/>
          </a:bodyPr>
          <a:lstStyle>
            <a:lvl1pPr defTabSz="914400">
              <a:lnSpc>
                <a:spcPct val="80000"/>
              </a:lnSpc>
              <a:spcBef>
                <a:spcPct val="0"/>
              </a:spcBef>
              <a:buNone/>
              <a:defRPr sz="54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400"/>
              <a:t>Natural Language Generation (NLG) for Dashboard Analysis Narratives</a:t>
            </a:r>
            <a:br>
              <a:rPr lang="en-US" sz="7200"/>
            </a:br>
            <a:endParaRPr lang="en-US" sz="7200"/>
          </a:p>
        </p:txBody>
      </p:sp>
    </p:spTree>
    <p:extLst>
      <p:ext uri="{BB962C8B-B14F-4D97-AF65-F5344CB8AC3E}">
        <p14:creationId xmlns:p14="http://schemas.microsoft.com/office/powerpoint/2010/main" val="1886485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2760CF-0434-4FE5-8D3C-D526ADA22E23}"/>
              </a:ext>
            </a:extLst>
          </p:cNvPr>
          <p:cNvPicPr>
            <a:picLocks noChangeAspect="1"/>
          </p:cNvPicPr>
          <p:nvPr/>
        </p:nvPicPr>
        <p:blipFill>
          <a:blip r:embed="rId2"/>
          <a:stretch>
            <a:fillRect/>
          </a:stretch>
        </p:blipFill>
        <p:spPr>
          <a:xfrm>
            <a:off x="1892250" y="2063554"/>
            <a:ext cx="8029128" cy="3603048"/>
          </a:xfrm>
          <a:prstGeom prst="rect">
            <a:avLst/>
          </a:prstGeom>
        </p:spPr>
      </p:pic>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a:xfrm>
            <a:off x="1069847" y="484632"/>
            <a:ext cx="10643931" cy="1609344"/>
          </a:xfrm>
        </p:spPr>
        <p:txBody>
          <a:bodyPr/>
          <a:lstStyle/>
          <a:p>
            <a:r>
              <a:rPr lang="en-US"/>
              <a:t>3.PYTHON NLG &amp; RNN MODEL INTEGRATION</a:t>
            </a:r>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10</a:t>
            </a:fld>
            <a:endParaRPr lang="en-US"/>
          </a:p>
        </p:txBody>
      </p:sp>
      <p:sp>
        <p:nvSpPr>
          <p:cNvPr id="13" name="TextBox 12">
            <a:extLst>
              <a:ext uri="{FF2B5EF4-FFF2-40B4-BE49-F238E27FC236}">
                <a16:creationId xmlns:a16="http://schemas.microsoft.com/office/drawing/2014/main" id="{CE8F9CB3-1438-41A0-97C1-7506763C97A5}"/>
              </a:ext>
            </a:extLst>
          </p:cNvPr>
          <p:cNvSpPr txBox="1"/>
          <p:nvPr/>
        </p:nvSpPr>
        <p:spPr>
          <a:xfrm>
            <a:off x="9921378" y="161466"/>
            <a:ext cx="2012089" cy="646331"/>
          </a:xfrm>
          <a:prstGeom prst="rect">
            <a:avLst/>
          </a:prstGeom>
          <a:noFill/>
        </p:spPr>
        <p:txBody>
          <a:bodyPr wrap="none" rtlCol="0">
            <a:spAutoFit/>
          </a:bodyPr>
          <a:lstStyle/>
          <a:p>
            <a:r>
              <a:rPr lang="en-US" sz="3600">
                <a:solidFill>
                  <a:srgbClr val="C00000"/>
                </a:solidFill>
              </a:rPr>
              <a:t>BRADEN</a:t>
            </a:r>
          </a:p>
        </p:txBody>
      </p:sp>
    </p:spTree>
    <p:extLst>
      <p:ext uri="{BB962C8B-B14F-4D97-AF65-F5344CB8AC3E}">
        <p14:creationId xmlns:p14="http://schemas.microsoft.com/office/powerpoint/2010/main" val="3982465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p:txBody>
          <a:bodyPr/>
          <a:lstStyle/>
          <a:p>
            <a:r>
              <a:rPr lang="en-US"/>
              <a:t>3.PYTHON NLG &amp; RNN MODEL INTEGRATION</a:t>
            </a:r>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11</a:t>
            </a:fld>
            <a:endParaRPr lang="en-US"/>
          </a:p>
        </p:txBody>
      </p:sp>
      <p:sp>
        <p:nvSpPr>
          <p:cNvPr id="13" name="TextBox 12">
            <a:extLst>
              <a:ext uri="{FF2B5EF4-FFF2-40B4-BE49-F238E27FC236}">
                <a16:creationId xmlns:a16="http://schemas.microsoft.com/office/drawing/2014/main" id="{CE8F9CB3-1438-41A0-97C1-7506763C97A5}"/>
              </a:ext>
            </a:extLst>
          </p:cNvPr>
          <p:cNvSpPr txBox="1"/>
          <p:nvPr/>
        </p:nvSpPr>
        <p:spPr>
          <a:xfrm>
            <a:off x="9299039" y="0"/>
            <a:ext cx="2012089" cy="646331"/>
          </a:xfrm>
          <a:prstGeom prst="rect">
            <a:avLst/>
          </a:prstGeom>
          <a:noFill/>
        </p:spPr>
        <p:txBody>
          <a:bodyPr wrap="none" rtlCol="0">
            <a:spAutoFit/>
          </a:bodyPr>
          <a:lstStyle/>
          <a:p>
            <a:r>
              <a:rPr lang="en-US" sz="3600">
                <a:solidFill>
                  <a:srgbClr val="C00000"/>
                </a:solidFill>
              </a:rPr>
              <a:t>BRADEN</a:t>
            </a:r>
          </a:p>
        </p:txBody>
      </p:sp>
      <p:pic>
        <p:nvPicPr>
          <p:cNvPr id="6" name="Picture 5">
            <a:extLst>
              <a:ext uri="{FF2B5EF4-FFF2-40B4-BE49-F238E27FC236}">
                <a16:creationId xmlns:a16="http://schemas.microsoft.com/office/drawing/2014/main" id="{C315C184-B4C5-4994-A292-070E24C2A2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03288" y="2276538"/>
            <a:ext cx="7119084" cy="4178808"/>
          </a:xfrm>
          <a:prstGeom prst="rect">
            <a:avLst/>
          </a:prstGeom>
          <a:noFill/>
          <a:ln>
            <a:noFill/>
          </a:ln>
        </p:spPr>
      </p:pic>
    </p:spTree>
    <p:extLst>
      <p:ext uri="{BB962C8B-B14F-4D97-AF65-F5344CB8AC3E}">
        <p14:creationId xmlns:p14="http://schemas.microsoft.com/office/powerpoint/2010/main" val="28885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p:txBody>
          <a:bodyPr/>
          <a:lstStyle/>
          <a:p>
            <a:r>
              <a:rPr lang="en-US"/>
              <a:t>3.PYTHON NLG &amp; RNN MODEL INTEGRATION</a:t>
            </a:r>
          </a:p>
        </p:txBody>
      </p:sp>
      <p:pic>
        <p:nvPicPr>
          <p:cNvPr id="6" name="Content Placeholder 5">
            <a:extLst>
              <a:ext uri="{FF2B5EF4-FFF2-40B4-BE49-F238E27FC236}">
                <a16:creationId xmlns:a16="http://schemas.microsoft.com/office/drawing/2014/main" id="{31CAE0AC-3A86-456F-BE5F-0DC8A6E69DF0}"/>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3258601" y="2330460"/>
            <a:ext cx="5674798" cy="1485900"/>
          </a:xfrm>
          <a:prstGeom prst="rect">
            <a:avLst/>
          </a:prstGeom>
        </p:spPr>
      </p:pic>
      <p:sp>
        <p:nvSpPr>
          <p:cNvPr id="5" name="Content Placeholder 4">
            <a:extLst>
              <a:ext uri="{FF2B5EF4-FFF2-40B4-BE49-F238E27FC236}">
                <a16:creationId xmlns:a16="http://schemas.microsoft.com/office/drawing/2014/main" id="{4ED072DA-BBD1-42C9-A9F2-1A4EC0CF3077}"/>
              </a:ext>
            </a:extLst>
          </p:cNvPr>
          <p:cNvSpPr>
            <a:spLocks noGrp="1"/>
          </p:cNvSpPr>
          <p:nvPr>
            <p:ph sz="half" idx="2"/>
          </p:nvPr>
        </p:nvSpPr>
        <p:spPr>
          <a:xfrm>
            <a:off x="673241" y="3579876"/>
            <a:ext cx="11103600" cy="3977640"/>
          </a:xfrm>
        </p:spPr>
        <p:txBody>
          <a:bodyPr>
            <a:normAutofit/>
          </a:bodyPr>
          <a:lstStyle/>
          <a:p>
            <a:pPr marL="0" marR="0">
              <a:lnSpc>
                <a:spcPct val="150000"/>
              </a:lnSpc>
              <a:spcBef>
                <a:spcPts val="0"/>
              </a:spcBef>
              <a:spcAft>
                <a:spcPts val="800"/>
              </a:spcAft>
            </a:pPr>
            <a:r>
              <a:rPr lang="en-US"/>
              <a:t>Flask Integration</a:t>
            </a:r>
          </a:p>
          <a:p>
            <a:pPr lvl="1"/>
            <a:r>
              <a:rPr lang="en-US"/>
              <a:t>After careful examination and further research, the decision to move to another python-html integration library was made.</a:t>
            </a:r>
          </a:p>
          <a:p>
            <a:pPr lvl="1"/>
            <a:r>
              <a:rPr lang="en-US"/>
              <a:t> The library used for the new implementation is known as Flask. </a:t>
            </a:r>
          </a:p>
          <a:p>
            <a:pPr lvl="1"/>
            <a:r>
              <a:rPr lang="en-US"/>
              <a:t>Using Flask was much more streamlined and only required minor changes to the project directory. It also allowed for a cleaner Project directory allowing for fast implementation and a much more streamlined integration</a:t>
            </a:r>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12</a:t>
            </a:fld>
            <a:endParaRPr lang="en-US"/>
          </a:p>
        </p:txBody>
      </p:sp>
      <p:sp>
        <p:nvSpPr>
          <p:cNvPr id="13" name="TextBox 12">
            <a:extLst>
              <a:ext uri="{FF2B5EF4-FFF2-40B4-BE49-F238E27FC236}">
                <a16:creationId xmlns:a16="http://schemas.microsoft.com/office/drawing/2014/main" id="{CE8F9CB3-1438-41A0-97C1-7506763C97A5}"/>
              </a:ext>
            </a:extLst>
          </p:cNvPr>
          <p:cNvSpPr txBox="1"/>
          <p:nvPr/>
        </p:nvSpPr>
        <p:spPr>
          <a:xfrm>
            <a:off x="9135532" y="220091"/>
            <a:ext cx="2175596" cy="646331"/>
          </a:xfrm>
          <a:prstGeom prst="rect">
            <a:avLst/>
          </a:prstGeom>
          <a:noFill/>
        </p:spPr>
        <p:txBody>
          <a:bodyPr wrap="none" rtlCol="0">
            <a:spAutoFit/>
          </a:bodyPr>
          <a:lstStyle/>
          <a:p>
            <a:r>
              <a:rPr lang="en-US" sz="3600">
                <a:solidFill>
                  <a:srgbClr val="7030A0"/>
                </a:solidFill>
              </a:rPr>
              <a:t>CONRAD</a:t>
            </a:r>
          </a:p>
        </p:txBody>
      </p:sp>
    </p:spTree>
    <p:extLst>
      <p:ext uri="{BB962C8B-B14F-4D97-AF65-F5344CB8AC3E}">
        <p14:creationId xmlns:p14="http://schemas.microsoft.com/office/powerpoint/2010/main" val="2209896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p:txBody>
          <a:bodyPr/>
          <a:lstStyle/>
          <a:p>
            <a:r>
              <a:rPr lang="en-US"/>
              <a:t>3.PYTHON NLG &amp; RNN MODEL INTEGRATION</a:t>
            </a:r>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13</a:t>
            </a:fld>
            <a:endParaRPr lang="en-US"/>
          </a:p>
        </p:txBody>
      </p:sp>
      <p:sp>
        <p:nvSpPr>
          <p:cNvPr id="13" name="TextBox 12">
            <a:extLst>
              <a:ext uri="{FF2B5EF4-FFF2-40B4-BE49-F238E27FC236}">
                <a16:creationId xmlns:a16="http://schemas.microsoft.com/office/drawing/2014/main" id="{CE8F9CB3-1438-41A0-97C1-7506763C97A5}"/>
              </a:ext>
            </a:extLst>
          </p:cNvPr>
          <p:cNvSpPr txBox="1"/>
          <p:nvPr/>
        </p:nvSpPr>
        <p:spPr>
          <a:xfrm>
            <a:off x="9135532" y="220091"/>
            <a:ext cx="2175596" cy="646331"/>
          </a:xfrm>
          <a:prstGeom prst="rect">
            <a:avLst/>
          </a:prstGeom>
          <a:noFill/>
        </p:spPr>
        <p:txBody>
          <a:bodyPr wrap="none" rtlCol="0">
            <a:spAutoFit/>
          </a:bodyPr>
          <a:lstStyle/>
          <a:p>
            <a:r>
              <a:rPr lang="en-US" sz="3600">
                <a:solidFill>
                  <a:srgbClr val="7030A0"/>
                </a:solidFill>
              </a:rPr>
              <a:t>CONRAD</a:t>
            </a:r>
          </a:p>
        </p:txBody>
      </p:sp>
      <p:pic>
        <p:nvPicPr>
          <p:cNvPr id="11" name="Content Placeholder 4" descr="Graphical user interface, application&#10;&#10;Description automatically generated">
            <a:extLst>
              <a:ext uri="{FF2B5EF4-FFF2-40B4-BE49-F238E27FC236}">
                <a16:creationId xmlns:a16="http://schemas.microsoft.com/office/drawing/2014/main" id="{4D3B24DE-1F53-42AE-B3C9-7D16312101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793" t="9270" r="11072" b="12022"/>
          <a:stretch/>
        </p:blipFill>
        <p:spPr>
          <a:xfrm>
            <a:off x="2261616" y="1941781"/>
            <a:ext cx="7668768" cy="4767073"/>
          </a:xfrm>
        </p:spPr>
      </p:pic>
    </p:spTree>
    <p:extLst>
      <p:ext uri="{BB962C8B-B14F-4D97-AF65-F5344CB8AC3E}">
        <p14:creationId xmlns:p14="http://schemas.microsoft.com/office/powerpoint/2010/main" val="1032793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a:xfrm>
            <a:off x="1069847" y="484632"/>
            <a:ext cx="10643931" cy="1609344"/>
          </a:xfrm>
        </p:spPr>
        <p:txBody>
          <a:bodyPr/>
          <a:lstStyle/>
          <a:p>
            <a:r>
              <a:rPr lang="en-US"/>
              <a:t>3.PYTHON NLG &amp; RNN MODEL INTEGRATION</a:t>
            </a:r>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14</a:t>
            </a:fld>
            <a:endParaRPr lang="en-US"/>
          </a:p>
        </p:txBody>
      </p:sp>
      <p:sp>
        <p:nvSpPr>
          <p:cNvPr id="13" name="TextBox 12">
            <a:extLst>
              <a:ext uri="{FF2B5EF4-FFF2-40B4-BE49-F238E27FC236}">
                <a16:creationId xmlns:a16="http://schemas.microsoft.com/office/drawing/2014/main" id="{CE8F9CB3-1438-41A0-97C1-7506763C97A5}"/>
              </a:ext>
            </a:extLst>
          </p:cNvPr>
          <p:cNvSpPr txBox="1"/>
          <p:nvPr/>
        </p:nvSpPr>
        <p:spPr>
          <a:xfrm>
            <a:off x="9701689" y="0"/>
            <a:ext cx="2175596" cy="646331"/>
          </a:xfrm>
          <a:prstGeom prst="rect">
            <a:avLst/>
          </a:prstGeom>
          <a:noFill/>
        </p:spPr>
        <p:txBody>
          <a:bodyPr wrap="none" lIns="91440" tIns="45720" rIns="91440" bIns="45720" rtlCol="0" anchor="t">
            <a:spAutoFit/>
          </a:bodyPr>
          <a:lstStyle/>
          <a:p>
            <a:r>
              <a:rPr lang="en-US" sz="3600">
                <a:solidFill>
                  <a:srgbClr val="7030A0"/>
                </a:solidFill>
              </a:rPr>
              <a:t>CONRAD</a:t>
            </a:r>
          </a:p>
        </p:txBody>
      </p:sp>
      <p:sp>
        <p:nvSpPr>
          <p:cNvPr id="5" name="TextBox 4">
            <a:extLst>
              <a:ext uri="{FF2B5EF4-FFF2-40B4-BE49-F238E27FC236}">
                <a16:creationId xmlns:a16="http://schemas.microsoft.com/office/drawing/2014/main" id="{04AF3D57-90E0-4182-A80D-9FE02AB131EB}"/>
              </a:ext>
            </a:extLst>
          </p:cNvPr>
          <p:cNvSpPr txBox="1"/>
          <p:nvPr/>
        </p:nvSpPr>
        <p:spPr>
          <a:xfrm>
            <a:off x="5060731" y="3767959"/>
            <a:ext cx="2289666" cy="646331"/>
          </a:xfrm>
          <a:prstGeom prst="rect">
            <a:avLst/>
          </a:prstGeom>
          <a:noFill/>
        </p:spPr>
        <p:txBody>
          <a:bodyPr wrap="none" rtlCol="0">
            <a:spAutoFit/>
          </a:bodyPr>
          <a:lstStyle/>
          <a:p>
            <a:r>
              <a:rPr lang="en-US"/>
              <a:t>LIVE DEMO PART 1 </a:t>
            </a:r>
          </a:p>
          <a:p>
            <a:r>
              <a:rPr lang="en-US"/>
              <a:t>WITHOUT TABLEAU</a:t>
            </a:r>
          </a:p>
        </p:txBody>
      </p:sp>
    </p:spTree>
    <p:extLst>
      <p:ext uri="{BB962C8B-B14F-4D97-AF65-F5344CB8AC3E}">
        <p14:creationId xmlns:p14="http://schemas.microsoft.com/office/powerpoint/2010/main" val="33834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a:xfrm>
            <a:off x="1069847" y="484632"/>
            <a:ext cx="10643931" cy="1609344"/>
          </a:xfrm>
        </p:spPr>
        <p:txBody>
          <a:bodyPr/>
          <a:lstStyle/>
          <a:p>
            <a:r>
              <a:rPr lang="en-US"/>
              <a:t>4.Tableau INTEGRATION</a:t>
            </a:r>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15</a:t>
            </a:fld>
            <a:endParaRPr lang="en-US"/>
          </a:p>
        </p:txBody>
      </p:sp>
      <p:pic>
        <p:nvPicPr>
          <p:cNvPr id="3" name="Picture 2">
            <a:extLst>
              <a:ext uri="{FF2B5EF4-FFF2-40B4-BE49-F238E27FC236}">
                <a16:creationId xmlns:a16="http://schemas.microsoft.com/office/drawing/2014/main" id="{CE3D66DD-CD85-494E-BC9C-2C781FEFC372}"/>
              </a:ext>
            </a:extLst>
          </p:cNvPr>
          <p:cNvPicPr>
            <a:picLocks noChangeAspect="1"/>
          </p:cNvPicPr>
          <p:nvPr/>
        </p:nvPicPr>
        <p:blipFill>
          <a:blip r:embed="rId2"/>
          <a:stretch>
            <a:fillRect/>
          </a:stretch>
        </p:blipFill>
        <p:spPr>
          <a:xfrm>
            <a:off x="2012762" y="925795"/>
            <a:ext cx="8986283" cy="5529551"/>
          </a:xfrm>
          <a:prstGeom prst="rect">
            <a:avLst/>
          </a:prstGeom>
        </p:spPr>
      </p:pic>
      <p:sp>
        <p:nvSpPr>
          <p:cNvPr id="7" name="TextBox 6">
            <a:extLst>
              <a:ext uri="{FF2B5EF4-FFF2-40B4-BE49-F238E27FC236}">
                <a16:creationId xmlns:a16="http://schemas.microsoft.com/office/drawing/2014/main" id="{6AF8CF14-DF6A-4719-A600-AE97496993CB}"/>
              </a:ext>
            </a:extLst>
          </p:cNvPr>
          <p:cNvSpPr txBox="1"/>
          <p:nvPr/>
        </p:nvSpPr>
        <p:spPr>
          <a:xfrm>
            <a:off x="9538182" y="90223"/>
            <a:ext cx="2175596" cy="646331"/>
          </a:xfrm>
          <a:prstGeom prst="rect">
            <a:avLst/>
          </a:prstGeom>
          <a:noFill/>
        </p:spPr>
        <p:txBody>
          <a:bodyPr wrap="none" rtlCol="0">
            <a:spAutoFit/>
          </a:bodyPr>
          <a:lstStyle/>
          <a:p>
            <a:r>
              <a:rPr lang="en-US" sz="3600">
                <a:solidFill>
                  <a:srgbClr val="7030A0"/>
                </a:solidFill>
              </a:rPr>
              <a:t>CONRAD</a:t>
            </a:r>
          </a:p>
        </p:txBody>
      </p:sp>
    </p:spTree>
    <p:extLst>
      <p:ext uri="{BB962C8B-B14F-4D97-AF65-F5344CB8AC3E}">
        <p14:creationId xmlns:p14="http://schemas.microsoft.com/office/powerpoint/2010/main" val="831694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16</a:t>
            </a:fld>
            <a:endParaRPr lang="en-US"/>
          </a:p>
        </p:txBody>
      </p:sp>
      <p:sp>
        <p:nvSpPr>
          <p:cNvPr id="5" name="TextBox 4">
            <a:extLst>
              <a:ext uri="{FF2B5EF4-FFF2-40B4-BE49-F238E27FC236}">
                <a16:creationId xmlns:a16="http://schemas.microsoft.com/office/drawing/2014/main" id="{04AF3D57-90E0-4182-A80D-9FE02AB131EB}"/>
              </a:ext>
            </a:extLst>
          </p:cNvPr>
          <p:cNvSpPr txBox="1"/>
          <p:nvPr/>
        </p:nvSpPr>
        <p:spPr>
          <a:xfrm>
            <a:off x="675709" y="3213555"/>
            <a:ext cx="3925690" cy="1077218"/>
          </a:xfrm>
          <a:prstGeom prst="rect">
            <a:avLst/>
          </a:prstGeom>
          <a:noFill/>
        </p:spPr>
        <p:txBody>
          <a:bodyPr wrap="none" rtlCol="0">
            <a:spAutoFit/>
          </a:bodyPr>
          <a:lstStyle/>
          <a:p>
            <a:r>
              <a:rPr lang="en-US" sz="3200">
                <a:solidFill>
                  <a:srgbClr val="FF0000"/>
                </a:solidFill>
              </a:rPr>
              <a:t>LIVE DEMO PART 2 </a:t>
            </a:r>
          </a:p>
          <a:p>
            <a:r>
              <a:rPr lang="en-US" sz="3200">
                <a:solidFill>
                  <a:srgbClr val="FF0000"/>
                </a:solidFill>
              </a:rPr>
              <a:t>WITH TABLEAU</a:t>
            </a:r>
          </a:p>
        </p:txBody>
      </p:sp>
      <p:sp>
        <p:nvSpPr>
          <p:cNvPr id="8" name="Title 1">
            <a:extLst>
              <a:ext uri="{FF2B5EF4-FFF2-40B4-BE49-F238E27FC236}">
                <a16:creationId xmlns:a16="http://schemas.microsoft.com/office/drawing/2014/main" id="{0BD3A0DE-1ACE-4E0C-ABA7-C7A40C1807E0}"/>
              </a:ext>
            </a:extLst>
          </p:cNvPr>
          <p:cNvSpPr>
            <a:spLocks noGrp="1"/>
          </p:cNvSpPr>
          <p:nvPr>
            <p:ph type="title"/>
          </p:nvPr>
        </p:nvSpPr>
        <p:spPr>
          <a:xfrm>
            <a:off x="1069847" y="484632"/>
            <a:ext cx="10643931" cy="1609344"/>
          </a:xfrm>
        </p:spPr>
        <p:txBody>
          <a:bodyPr/>
          <a:lstStyle/>
          <a:p>
            <a:r>
              <a:rPr lang="en-US"/>
              <a:t>4.Tableau INTEGRATION</a:t>
            </a:r>
          </a:p>
        </p:txBody>
      </p:sp>
      <p:pic>
        <p:nvPicPr>
          <p:cNvPr id="9" name="Picture 8">
            <a:extLst>
              <a:ext uri="{FF2B5EF4-FFF2-40B4-BE49-F238E27FC236}">
                <a16:creationId xmlns:a16="http://schemas.microsoft.com/office/drawing/2014/main" id="{B00DECF5-7DED-49D8-A360-7D154EE60F4C}"/>
              </a:ext>
            </a:extLst>
          </p:cNvPr>
          <p:cNvPicPr/>
          <p:nvPr/>
        </p:nvPicPr>
        <p:blipFill>
          <a:blip r:embed="rId2">
            <a:extLst>
              <a:ext uri="{28A0092B-C50C-407E-A947-70E740481C1C}">
                <a14:useLocalDpi xmlns:a14="http://schemas.microsoft.com/office/drawing/2010/main" val="0"/>
              </a:ext>
            </a:extLst>
          </a:blip>
          <a:stretch>
            <a:fillRect/>
          </a:stretch>
        </p:blipFill>
        <p:spPr>
          <a:xfrm>
            <a:off x="4840014" y="1839553"/>
            <a:ext cx="6791154" cy="4433231"/>
          </a:xfrm>
          <a:prstGeom prst="rect">
            <a:avLst/>
          </a:prstGeom>
        </p:spPr>
      </p:pic>
      <p:sp>
        <p:nvSpPr>
          <p:cNvPr id="2" name="TextBox 1">
            <a:extLst>
              <a:ext uri="{FF2B5EF4-FFF2-40B4-BE49-F238E27FC236}">
                <a16:creationId xmlns:a16="http://schemas.microsoft.com/office/drawing/2014/main" id="{630EEC48-5E65-1AB0-19BD-ABC34E9BDEC1}"/>
              </a:ext>
            </a:extLst>
          </p:cNvPr>
          <p:cNvSpPr txBox="1"/>
          <p:nvPr/>
        </p:nvSpPr>
        <p:spPr>
          <a:xfrm>
            <a:off x="9538182" y="90223"/>
            <a:ext cx="2175596" cy="646331"/>
          </a:xfrm>
          <a:prstGeom prst="rect">
            <a:avLst/>
          </a:prstGeom>
          <a:noFill/>
        </p:spPr>
        <p:txBody>
          <a:bodyPr wrap="none" rtlCol="0">
            <a:spAutoFit/>
          </a:bodyPr>
          <a:lstStyle/>
          <a:p>
            <a:r>
              <a:rPr lang="en-US" sz="3600">
                <a:solidFill>
                  <a:srgbClr val="7030A0"/>
                </a:solidFill>
              </a:rPr>
              <a:t>CONRAD</a:t>
            </a:r>
          </a:p>
        </p:txBody>
      </p:sp>
    </p:spTree>
    <p:extLst>
      <p:ext uri="{BB962C8B-B14F-4D97-AF65-F5344CB8AC3E}">
        <p14:creationId xmlns:p14="http://schemas.microsoft.com/office/powerpoint/2010/main" val="169985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p:txBody>
          <a:bodyPr/>
          <a:lstStyle/>
          <a:p>
            <a:r>
              <a:rPr lang="en-US"/>
              <a:t>5.CONCLUSION - Overview</a:t>
            </a:r>
          </a:p>
        </p:txBody>
      </p:sp>
      <p:sp>
        <p:nvSpPr>
          <p:cNvPr id="3" name="Content Placeholder 2">
            <a:extLst>
              <a:ext uri="{FF2B5EF4-FFF2-40B4-BE49-F238E27FC236}">
                <a16:creationId xmlns:a16="http://schemas.microsoft.com/office/drawing/2014/main" id="{E6B677EC-2F9E-49E3-8B4D-FF156CBF4CDB}"/>
              </a:ext>
            </a:extLst>
          </p:cNvPr>
          <p:cNvSpPr>
            <a:spLocks noGrp="1"/>
          </p:cNvSpPr>
          <p:nvPr>
            <p:ph idx="1"/>
          </p:nvPr>
        </p:nvSpPr>
        <p:spPr>
          <a:xfrm>
            <a:off x="220369" y="2139836"/>
            <a:ext cx="5876060" cy="4050792"/>
          </a:xfrm>
        </p:spPr>
        <p:txBody>
          <a:bodyPr vert="horz" lIns="91440" tIns="45720" rIns="91440" bIns="45720" rtlCol="0" anchor="t">
            <a:normAutofit/>
          </a:bodyPr>
          <a:lstStyle/>
          <a:p>
            <a:pPr lvl="1"/>
            <a:r>
              <a:rPr lang="en-US"/>
              <a:t>Microsoft data initially processed for utilization with later addition of Apple data.</a:t>
            </a:r>
          </a:p>
          <a:p>
            <a:pPr lvl="1"/>
            <a:endParaRPr lang="en-US"/>
          </a:p>
          <a:p>
            <a:pPr lvl="1">
              <a:buClr>
                <a:srgbClr val="276F8B"/>
              </a:buClr>
            </a:pPr>
            <a:endParaRPr lang="en-US"/>
          </a:p>
          <a:p>
            <a:pPr lvl="1">
              <a:buClr>
                <a:srgbClr val="276F8B"/>
              </a:buClr>
            </a:pPr>
            <a:endParaRPr lang="en-US"/>
          </a:p>
          <a:p>
            <a:pPr lvl="1">
              <a:buClr>
                <a:srgbClr val="276F8B"/>
              </a:buClr>
            </a:pPr>
            <a:endParaRPr lang="en-US"/>
          </a:p>
          <a:p>
            <a:pPr lvl="1"/>
            <a:r>
              <a:rPr lang="en-US"/>
              <a:t>We ran tests evaluating both an LSTM model vs. an RNN model and concluded the RNN model was more accurate amongst other benefits.</a:t>
            </a:r>
          </a:p>
          <a:p>
            <a:pPr lvl="1">
              <a:buClr>
                <a:srgbClr val="276F8B"/>
              </a:buClr>
            </a:pPr>
            <a:endParaRPr lang="en-US"/>
          </a:p>
          <a:p>
            <a:endParaRPr lang="en-US"/>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17</a:t>
            </a:fld>
            <a:endParaRPr lang="en-US"/>
          </a:p>
        </p:txBody>
      </p:sp>
      <p:sp>
        <p:nvSpPr>
          <p:cNvPr id="7" name="TextBox 6">
            <a:extLst>
              <a:ext uri="{FF2B5EF4-FFF2-40B4-BE49-F238E27FC236}">
                <a16:creationId xmlns:a16="http://schemas.microsoft.com/office/drawing/2014/main" id="{DDB594E8-5FA9-46C0-B888-80587929448C}"/>
              </a:ext>
            </a:extLst>
          </p:cNvPr>
          <p:cNvSpPr txBox="1"/>
          <p:nvPr/>
        </p:nvSpPr>
        <p:spPr>
          <a:xfrm>
            <a:off x="9701689" y="0"/>
            <a:ext cx="2262158" cy="646331"/>
          </a:xfrm>
          <a:prstGeom prst="rect">
            <a:avLst/>
          </a:prstGeom>
          <a:noFill/>
        </p:spPr>
        <p:txBody>
          <a:bodyPr wrap="none" rtlCol="0">
            <a:spAutoFit/>
          </a:bodyPr>
          <a:lstStyle/>
          <a:p>
            <a:r>
              <a:rPr lang="en-US" sz="3600">
                <a:solidFill>
                  <a:schemeClr val="accent3">
                    <a:lumMod val="75000"/>
                  </a:schemeClr>
                </a:solidFill>
              </a:rPr>
              <a:t>MICHAEL</a:t>
            </a:r>
          </a:p>
        </p:txBody>
      </p:sp>
      <p:sp>
        <p:nvSpPr>
          <p:cNvPr id="5" name="Content Placeholder 2">
            <a:extLst>
              <a:ext uri="{FF2B5EF4-FFF2-40B4-BE49-F238E27FC236}">
                <a16:creationId xmlns:a16="http://schemas.microsoft.com/office/drawing/2014/main" id="{AFE491C2-BE9C-A76F-C17A-39CA991469F7}"/>
              </a:ext>
            </a:extLst>
          </p:cNvPr>
          <p:cNvSpPr txBox="1">
            <a:spLocks/>
          </p:cNvSpPr>
          <p:nvPr/>
        </p:nvSpPr>
        <p:spPr>
          <a:xfrm>
            <a:off x="5923256" y="1787240"/>
            <a:ext cx="5876060" cy="4050792"/>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a:p>
          <a:p>
            <a:pPr lvl="1"/>
            <a:r>
              <a:rPr lang="en-US">
                <a:ea typeface="+mn-lt"/>
                <a:cs typeface="+mn-lt"/>
              </a:rPr>
              <a:t>Initially trained the model on shareholder's letters before creating a training set using the financial data. After adjusting, the Python data processor was able to consistently provide legible and accurate results.</a:t>
            </a:r>
          </a:p>
          <a:p>
            <a:pPr marL="274320" lvl="1" indent="0">
              <a:buNone/>
            </a:pPr>
            <a:endParaRPr lang="en-US">
              <a:ea typeface="+mn-lt"/>
              <a:cs typeface="+mn-lt"/>
            </a:endParaRPr>
          </a:p>
          <a:p>
            <a:pPr lvl="1">
              <a:buClr>
                <a:srgbClr val="276F8B"/>
              </a:buClr>
            </a:pPr>
            <a:r>
              <a:rPr lang="en-US">
                <a:ea typeface="+mn-lt"/>
                <a:cs typeface="+mn-lt"/>
              </a:rPr>
              <a:t>Although the plan was to initially not integrate the python processor into Tableau due to time constraints, our group was able to fully integrate the NLG component into a Tableau dashboard. The python data processor was integrated using a Tableau extension providing a more automated system.</a:t>
            </a:r>
          </a:p>
          <a:p>
            <a:pPr lvl="1">
              <a:buClr>
                <a:srgbClr val="276F8B"/>
              </a:buClr>
            </a:pPr>
            <a:endParaRPr lang="en-US"/>
          </a:p>
          <a:p>
            <a:endParaRPr lang="en-US"/>
          </a:p>
        </p:txBody>
      </p:sp>
      <p:pic>
        <p:nvPicPr>
          <p:cNvPr id="8" name="Picture 8" descr="Shape, logo&#10;&#10;Description automatically generated">
            <a:extLst>
              <a:ext uri="{FF2B5EF4-FFF2-40B4-BE49-F238E27FC236}">
                <a16:creationId xmlns:a16="http://schemas.microsoft.com/office/drawing/2014/main" id="{B91FB836-0770-DC3D-8F59-36DEB59432B9}"/>
              </a:ext>
            </a:extLst>
          </p:cNvPr>
          <p:cNvPicPr>
            <a:picLocks noChangeAspect="1"/>
          </p:cNvPicPr>
          <p:nvPr/>
        </p:nvPicPr>
        <p:blipFill>
          <a:blip r:embed="rId2"/>
          <a:stretch>
            <a:fillRect/>
          </a:stretch>
        </p:blipFill>
        <p:spPr>
          <a:xfrm>
            <a:off x="1897958" y="3046851"/>
            <a:ext cx="655100" cy="655100"/>
          </a:xfrm>
          <a:prstGeom prst="rect">
            <a:avLst/>
          </a:prstGeom>
        </p:spPr>
      </p:pic>
      <p:pic>
        <p:nvPicPr>
          <p:cNvPr id="9" name="Picture 9" descr="Icon&#10;&#10;Description automatically generated">
            <a:extLst>
              <a:ext uri="{FF2B5EF4-FFF2-40B4-BE49-F238E27FC236}">
                <a16:creationId xmlns:a16="http://schemas.microsoft.com/office/drawing/2014/main" id="{B1EEC3ED-A8C4-D63E-DF2C-44AE9836C589}"/>
              </a:ext>
            </a:extLst>
          </p:cNvPr>
          <p:cNvPicPr>
            <a:picLocks noChangeAspect="1"/>
          </p:cNvPicPr>
          <p:nvPr/>
        </p:nvPicPr>
        <p:blipFill>
          <a:blip r:embed="rId3"/>
          <a:stretch>
            <a:fillRect/>
          </a:stretch>
        </p:blipFill>
        <p:spPr>
          <a:xfrm>
            <a:off x="3455772" y="2900501"/>
            <a:ext cx="797180" cy="797180"/>
          </a:xfrm>
          <a:prstGeom prst="rect">
            <a:avLst/>
          </a:prstGeom>
        </p:spPr>
      </p:pic>
      <p:pic>
        <p:nvPicPr>
          <p:cNvPr id="10" name="Picture 10" descr="Diagram&#10;&#10;Description automatically generated">
            <a:extLst>
              <a:ext uri="{FF2B5EF4-FFF2-40B4-BE49-F238E27FC236}">
                <a16:creationId xmlns:a16="http://schemas.microsoft.com/office/drawing/2014/main" id="{5E5679AF-A9F1-432D-876D-3231EC98919D}"/>
              </a:ext>
            </a:extLst>
          </p:cNvPr>
          <p:cNvPicPr>
            <a:picLocks noChangeAspect="1"/>
          </p:cNvPicPr>
          <p:nvPr/>
        </p:nvPicPr>
        <p:blipFill>
          <a:blip r:embed="rId4"/>
          <a:stretch>
            <a:fillRect/>
          </a:stretch>
        </p:blipFill>
        <p:spPr>
          <a:xfrm>
            <a:off x="1678220" y="4981532"/>
            <a:ext cx="2960358" cy="1635623"/>
          </a:xfrm>
          <a:prstGeom prst="rect">
            <a:avLst/>
          </a:prstGeom>
        </p:spPr>
      </p:pic>
      <p:pic>
        <p:nvPicPr>
          <p:cNvPr id="1028" name="Picture 4">
            <a:extLst>
              <a:ext uri="{FF2B5EF4-FFF2-40B4-BE49-F238E27FC236}">
                <a16:creationId xmlns:a16="http://schemas.microsoft.com/office/drawing/2014/main" id="{B54BAC77-BFDC-428D-86AA-64AA5A6A06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2397" y="5248655"/>
            <a:ext cx="2396685" cy="1609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181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p:txBody>
          <a:bodyPr/>
          <a:lstStyle/>
          <a:p>
            <a:r>
              <a:rPr lang="en-US"/>
              <a:t>5.CONCLUSION - Limitations</a:t>
            </a:r>
            <a:endParaRPr lang="en-US" err="1">
              <a:latin typeface="Rockwell Condensed"/>
            </a:endParaRPr>
          </a:p>
        </p:txBody>
      </p:sp>
      <p:sp>
        <p:nvSpPr>
          <p:cNvPr id="3" name="Content Placeholder 2">
            <a:extLst>
              <a:ext uri="{FF2B5EF4-FFF2-40B4-BE49-F238E27FC236}">
                <a16:creationId xmlns:a16="http://schemas.microsoft.com/office/drawing/2014/main" id="{E6B677EC-2F9E-49E3-8B4D-FF156CBF4CDB}"/>
              </a:ext>
            </a:extLst>
          </p:cNvPr>
          <p:cNvSpPr>
            <a:spLocks noGrp="1"/>
          </p:cNvSpPr>
          <p:nvPr>
            <p:ph idx="1"/>
          </p:nvPr>
        </p:nvSpPr>
        <p:spPr>
          <a:xfrm>
            <a:off x="914401" y="2804189"/>
            <a:ext cx="7386221" cy="5780518"/>
          </a:xfrm>
        </p:spPr>
        <p:txBody>
          <a:bodyPr>
            <a:normAutofit/>
          </a:bodyPr>
          <a:lstStyle/>
          <a:p>
            <a:pPr lvl="1"/>
            <a:r>
              <a:rPr lang="en-US"/>
              <a:t>The first limitation is that the model is trained on Microsoft and Apple data.</a:t>
            </a:r>
          </a:p>
          <a:p>
            <a:pPr marL="274320" lvl="1" indent="0">
              <a:buNone/>
            </a:pPr>
            <a:endParaRPr lang="en-US"/>
          </a:p>
          <a:p>
            <a:pPr lvl="1"/>
            <a:r>
              <a:rPr lang="en-US"/>
              <a:t>Next, there is a text description for only one company.</a:t>
            </a:r>
          </a:p>
          <a:p>
            <a:pPr marL="274320" lvl="1" indent="0">
              <a:buNone/>
            </a:pPr>
            <a:endParaRPr lang="en-US"/>
          </a:p>
          <a:p>
            <a:pPr lvl="1"/>
            <a:r>
              <a:rPr lang="en-US"/>
              <a:t>More data could create a more robust model as well as help finish sentences at the desired location.</a:t>
            </a:r>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18</a:t>
            </a:fld>
            <a:endParaRPr lang="en-US"/>
          </a:p>
        </p:txBody>
      </p:sp>
      <p:sp>
        <p:nvSpPr>
          <p:cNvPr id="7" name="TextBox 6">
            <a:extLst>
              <a:ext uri="{FF2B5EF4-FFF2-40B4-BE49-F238E27FC236}">
                <a16:creationId xmlns:a16="http://schemas.microsoft.com/office/drawing/2014/main" id="{DDB594E8-5FA9-46C0-B888-80587929448C}"/>
              </a:ext>
            </a:extLst>
          </p:cNvPr>
          <p:cNvSpPr txBox="1"/>
          <p:nvPr/>
        </p:nvSpPr>
        <p:spPr>
          <a:xfrm>
            <a:off x="9701689" y="0"/>
            <a:ext cx="2262158" cy="646331"/>
          </a:xfrm>
          <a:prstGeom prst="rect">
            <a:avLst/>
          </a:prstGeom>
          <a:noFill/>
        </p:spPr>
        <p:txBody>
          <a:bodyPr wrap="none" rtlCol="0">
            <a:spAutoFit/>
          </a:bodyPr>
          <a:lstStyle/>
          <a:p>
            <a:r>
              <a:rPr lang="en-US" sz="3600">
                <a:solidFill>
                  <a:schemeClr val="accent3">
                    <a:lumMod val="75000"/>
                  </a:schemeClr>
                </a:solidFill>
              </a:rPr>
              <a:t>MICHAEL</a:t>
            </a:r>
          </a:p>
        </p:txBody>
      </p:sp>
      <p:pic>
        <p:nvPicPr>
          <p:cNvPr id="2050" name="Picture 2" descr="Understanding customer journeys: The four limitations of traditional  analytics tools | MyCustomer">
            <a:extLst>
              <a:ext uri="{FF2B5EF4-FFF2-40B4-BE49-F238E27FC236}">
                <a16:creationId xmlns:a16="http://schemas.microsoft.com/office/drawing/2014/main" id="{6247837C-85F4-4A2B-869A-4D25BEAB5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241" y="2493470"/>
            <a:ext cx="2824927" cy="2939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971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p:txBody>
          <a:bodyPr/>
          <a:lstStyle/>
          <a:p>
            <a:r>
              <a:rPr lang="en-US"/>
              <a:t>5.CONCLUSION - improvements</a:t>
            </a:r>
            <a:endParaRPr lang="en-US">
              <a:latin typeface="Rockwell Condensed"/>
            </a:endParaRPr>
          </a:p>
        </p:txBody>
      </p:sp>
      <p:sp>
        <p:nvSpPr>
          <p:cNvPr id="3" name="Content Placeholder 2">
            <a:extLst>
              <a:ext uri="{FF2B5EF4-FFF2-40B4-BE49-F238E27FC236}">
                <a16:creationId xmlns:a16="http://schemas.microsoft.com/office/drawing/2014/main" id="{E6B677EC-2F9E-49E3-8B4D-FF156CBF4CDB}"/>
              </a:ext>
            </a:extLst>
          </p:cNvPr>
          <p:cNvSpPr>
            <a:spLocks noGrp="1"/>
          </p:cNvSpPr>
          <p:nvPr>
            <p:ph idx="1"/>
          </p:nvPr>
        </p:nvSpPr>
        <p:spPr>
          <a:xfrm>
            <a:off x="741375" y="2219418"/>
            <a:ext cx="5961267" cy="3739718"/>
          </a:xfrm>
        </p:spPr>
        <p:txBody>
          <a:bodyPr vert="horz" lIns="91440" tIns="45720" rIns="91440" bIns="45720" rtlCol="0">
            <a:normAutofit fontScale="92500"/>
          </a:bodyPr>
          <a:lstStyle/>
          <a:p>
            <a:pPr lvl="1"/>
            <a:r>
              <a:rPr lang="en-US" sz="2000"/>
              <a:t>Expansion on the current NLG approach with a more robust model trained and operated on significantly more robust hardware. For example, Using AWS or GCP cloud instances to have access to Nvidia A100s or similarly spec’d GPUs. </a:t>
            </a:r>
          </a:p>
          <a:p>
            <a:pPr marL="274320" lvl="1" indent="0">
              <a:buNone/>
            </a:pPr>
            <a:endParaRPr lang="en-US" sz="2000"/>
          </a:p>
          <a:p>
            <a:pPr marL="274320" lvl="1" indent="0">
              <a:buNone/>
            </a:pPr>
            <a:endParaRPr lang="en-US" sz="2000"/>
          </a:p>
          <a:p>
            <a:pPr lvl="1"/>
            <a:r>
              <a:rPr lang="en-US" sz="2000"/>
              <a:t>Further augmentation tactics may explore adding additional phrases to our list of current phrases and the possible shuffling of each of the phrases. This may increase the training time but may also lead to a more applicable model.</a:t>
            </a:r>
          </a:p>
          <a:p>
            <a:pPr marL="274320" lvl="1" indent="0">
              <a:buNone/>
            </a:pPr>
            <a:endParaRPr lang="en-US" sz="2000"/>
          </a:p>
          <a:p>
            <a:pPr marL="274320" lvl="1" indent="0">
              <a:buNone/>
            </a:pPr>
            <a:endParaRPr lang="en-US" sz="2000"/>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19</a:t>
            </a:fld>
            <a:endParaRPr lang="en-US"/>
          </a:p>
        </p:txBody>
      </p:sp>
      <p:sp>
        <p:nvSpPr>
          <p:cNvPr id="7" name="TextBox 6">
            <a:extLst>
              <a:ext uri="{FF2B5EF4-FFF2-40B4-BE49-F238E27FC236}">
                <a16:creationId xmlns:a16="http://schemas.microsoft.com/office/drawing/2014/main" id="{DDB594E8-5FA9-46C0-B888-80587929448C}"/>
              </a:ext>
            </a:extLst>
          </p:cNvPr>
          <p:cNvSpPr txBox="1"/>
          <p:nvPr/>
        </p:nvSpPr>
        <p:spPr>
          <a:xfrm>
            <a:off x="9701689" y="0"/>
            <a:ext cx="2262158" cy="646331"/>
          </a:xfrm>
          <a:prstGeom prst="rect">
            <a:avLst/>
          </a:prstGeom>
          <a:noFill/>
        </p:spPr>
        <p:txBody>
          <a:bodyPr wrap="none" rtlCol="0">
            <a:spAutoFit/>
          </a:bodyPr>
          <a:lstStyle/>
          <a:p>
            <a:r>
              <a:rPr lang="en-US" sz="3600">
                <a:solidFill>
                  <a:schemeClr val="accent3">
                    <a:lumMod val="75000"/>
                  </a:schemeClr>
                </a:solidFill>
              </a:rPr>
              <a:t>MICHAEL</a:t>
            </a:r>
          </a:p>
        </p:txBody>
      </p:sp>
      <p:sp>
        <p:nvSpPr>
          <p:cNvPr id="6" name="Content Placeholder 2">
            <a:extLst>
              <a:ext uri="{FF2B5EF4-FFF2-40B4-BE49-F238E27FC236}">
                <a16:creationId xmlns:a16="http://schemas.microsoft.com/office/drawing/2014/main" id="{0D38DE77-7940-42EB-91E4-40688B08D0FC}"/>
              </a:ext>
            </a:extLst>
          </p:cNvPr>
          <p:cNvSpPr txBox="1">
            <a:spLocks/>
          </p:cNvSpPr>
          <p:nvPr/>
        </p:nvSpPr>
        <p:spPr>
          <a:xfrm>
            <a:off x="6534624" y="1474289"/>
            <a:ext cx="5961267" cy="373971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buFont typeface="Wingdings" pitchFamily="2" charset="2"/>
              <a:buNone/>
            </a:pPr>
            <a:endParaRPr lang="en-US" sz="2000"/>
          </a:p>
          <a:p>
            <a:pPr marL="274320" lvl="1" indent="0">
              <a:buFont typeface="Wingdings" pitchFamily="2" charset="2"/>
              <a:buNone/>
            </a:pPr>
            <a:endParaRPr lang="en-US" sz="2000"/>
          </a:p>
          <a:p>
            <a:pPr lvl="1"/>
            <a:r>
              <a:rPr lang="en-US" sz="2000"/>
              <a:t>Another improvement could be the automation of data processing. Now, our solution requires a specific format for financial documents, in the future, machine learning could be used to automatically process various documents.</a:t>
            </a:r>
          </a:p>
        </p:txBody>
      </p:sp>
      <p:pic>
        <p:nvPicPr>
          <p:cNvPr id="3074" name="Picture 2" descr="Platform Improvements We've Made, And How You Benefit | WP Engine®">
            <a:extLst>
              <a:ext uri="{FF2B5EF4-FFF2-40B4-BE49-F238E27FC236}">
                <a16:creationId xmlns:a16="http://schemas.microsoft.com/office/drawing/2014/main" id="{2819B455-6827-44AB-90CB-219E32B56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9769" y="4374783"/>
            <a:ext cx="3330975" cy="1998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16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p:txBody>
          <a:bodyPr/>
          <a:lstStyle/>
          <a:p>
            <a:r>
              <a:rPr lang="en-US"/>
              <a:t>1.Introduction</a:t>
            </a:r>
          </a:p>
        </p:txBody>
      </p:sp>
      <p:sp>
        <p:nvSpPr>
          <p:cNvPr id="3" name="Content Placeholder 2">
            <a:extLst>
              <a:ext uri="{FF2B5EF4-FFF2-40B4-BE49-F238E27FC236}">
                <a16:creationId xmlns:a16="http://schemas.microsoft.com/office/drawing/2014/main" id="{66876035-1247-48DE-B8CF-550DCBDEA2D4}"/>
              </a:ext>
            </a:extLst>
          </p:cNvPr>
          <p:cNvSpPr>
            <a:spLocks noGrp="1"/>
          </p:cNvSpPr>
          <p:nvPr>
            <p:ph idx="1"/>
          </p:nvPr>
        </p:nvSpPr>
        <p:spPr/>
        <p:txBody>
          <a:bodyPr/>
          <a:lstStyle/>
          <a:p>
            <a:pPr marL="0" indent="0">
              <a:buNone/>
            </a:pPr>
            <a:r>
              <a:rPr lang="en-US"/>
              <a:t>Project Statement  Feb 6</a:t>
            </a:r>
            <a:r>
              <a:rPr lang="en-US" baseline="30000"/>
              <a:t>th</a:t>
            </a:r>
            <a:r>
              <a:rPr lang="en-US"/>
              <a:t>.</a:t>
            </a:r>
          </a:p>
          <a:p>
            <a:pPr marL="0" indent="0">
              <a:buNone/>
            </a:pPr>
            <a:r>
              <a:rPr lang="en-US"/>
              <a:t>“Our project will be to create </a:t>
            </a:r>
            <a:r>
              <a:rPr lang="en-US" b="1"/>
              <a:t>a dashboard </a:t>
            </a:r>
            <a:r>
              <a:rPr lang="en-US"/>
              <a:t>utilizing natural language generation to analyze and create a narrative for financial data. Proprietary technology similar to this exists, but there is space for an open-source tool. The goal, therefore, is to create a robust </a:t>
            </a:r>
            <a:r>
              <a:rPr lang="en-US" b="1"/>
              <a:t>open-source tool </a:t>
            </a:r>
            <a:r>
              <a:rPr lang="en-US"/>
              <a:t>that utilizes </a:t>
            </a:r>
            <a:r>
              <a:rPr lang="en-US" b="1"/>
              <a:t>NLG to summarize financial data visualizations. </a:t>
            </a:r>
          </a:p>
          <a:p>
            <a:pPr marL="0" indent="0">
              <a:buNone/>
            </a:pPr>
            <a:r>
              <a:rPr lang="en-US"/>
              <a:t>Our </a:t>
            </a:r>
            <a:r>
              <a:rPr lang="en-US" b="1"/>
              <a:t>proof of concept </a:t>
            </a:r>
            <a:r>
              <a:rPr lang="en-US"/>
              <a:t>will initially use </a:t>
            </a:r>
            <a:r>
              <a:rPr lang="en-US" b="1"/>
              <a:t>publicly sourced financial </a:t>
            </a:r>
            <a:r>
              <a:rPr lang="en-US"/>
              <a:t>data to create an NLG powered dashboard that consolidates quarterly </a:t>
            </a:r>
            <a:r>
              <a:rPr lang="en-US" b="1"/>
              <a:t>financial data and displays it in a simple easy to read format</a:t>
            </a:r>
            <a:r>
              <a:rPr lang="en-US"/>
              <a:t>.”</a:t>
            </a:r>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2</a:t>
            </a:fld>
            <a:endParaRPr lang="en-US"/>
          </a:p>
        </p:txBody>
      </p:sp>
      <p:sp>
        <p:nvSpPr>
          <p:cNvPr id="5" name="TextBox 4">
            <a:extLst>
              <a:ext uri="{FF2B5EF4-FFF2-40B4-BE49-F238E27FC236}">
                <a16:creationId xmlns:a16="http://schemas.microsoft.com/office/drawing/2014/main" id="{58B6A258-A23A-485A-92D2-63FEC59BE9CE}"/>
              </a:ext>
            </a:extLst>
          </p:cNvPr>
          <p:cNvSpPr txBox="1"/>
          <p:nvPr/>
        </p:nvSpPr>
        <p:spPr>
          <a:xfrm>
            <a:off x="9960518" y="134034"/>
            <a:ext cx="1670650" cy="646331"/>
          </a:xfrm>
          <a:prstGeom prst="rect">
            <a:avLst/>
          </a:prstGeom>
          <a:noFill/>
        </p:spPr>
        <p:txBody>
          <a:bodyPr wrap="none" rtlCol="0">
            <a:spAutoFit/>
          </a:bodyPr>
          <a:lstStyle/>
          <a:p>
            <a:r>
              <a:rPr lang="en-US" sz="3600">
                <a:solidFill>
                  <a:srgbClr val="0070C0"/>
                </a:solidFill>
              </a:rPr>
              <a:t>CESAR</a:t>
            </a:r>
          </a:p>
        </p:txBody>
      </p:sp>
    </p:spTree>
    <p:extLst>
      <p:ext uri="{BB962C8B-B14F-4D97-AF65-F5344CB8AC3E}">
        <p14:creationId xmlns:p14="http://schemas.microsoft.com/office/powerpoint/2010/main" val="4078898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5C6FAD9-E47F-4B85-A4F9-01141E66B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25B4D5C2-119A-4EDD-B133-0AB95E13B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9156409A-DE97-4AEE-9F01-B945ED0FE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6" name="Group 35">
            <a:extLst>
              <a:ext uri="{FF2B5EF4-FFF2-40B4-BE49-F238E27FC236}">
                <a16:creationId xmlns:a16="http://schemas.microsoft.com/office/drawing/2014/main" id="{3D54EEE6-F9E7-4CBE-A820-AA9911D92A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7" name="Oval 36">
              <a:extLst>
                <a:ext uri="{FF2B5EF4-FFF2-40B4-BE49-F238E27FC236}">
                  <a16:creationId xmlns:a16="http://schemas.microsoft.com/office/drawing/2014/main" id="{C5669BB3-665C-4AE6-916A-9600A6995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38" name="Oval 37">
              <a:extLst>
                <a:ext uri="{FF2B5EF4-FFF2-40B4-BE49-F238E27FC236}">
                  <a16:creationId xmlns:a16="http://schemas.microsoft.com/office/drawing/2014/main" id="{202D4491-AED6-44D9-B5BE-EE7ED8436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40" name="Rectangle 3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5" name="Picture 4" descr="Logo&#10;&#10;Description automatically generated">
            <a:extLst>
              <a:ext uri="{FF2B5EF4-FFF2-40B4-BE49-F238E27FC236}">
                <a16:creationId xmlns:a16="http://schemas.microsoft.com/office/drawing/2014/main" id="{9D7AC7A9-301B-428A-8098-5992722EF5FB}"/>
              </a:ext>
            </a:extLst>
          </p:cNvPr>
          <p:cNvPicPr>
            <a:picLocks noChangeAspect="1"/>
          </p:cNvPicPr>
          <p:nvPr/>
        </p:nvPicPr>
        <p:blipFill rotWithShape="1">
          <a:blip r:embed="rId7">
            <a:extLst>
              <a:ext uri="{28A0092B-C50C-407E-A947-70E740481C1C}">
                <a14:useLocalDpi xmlns:a14="http://schemas.microsoft.com/office/drawing/2010/main" val="0"/>
              </a:ext>
            </a:extLst>
          </a:blip>
          <a:srcRect t="13134" r="-3" b="-3"/>
          <a:stretch/>
        </p:blipFill>
        <p:spPr>
          <a:xfrm>
            <a:off x="2748991" y="-96741"/>
            <a:ext cx="6100572" cy="6858000"/>
          </a:xfrm>
          <a:prstGeom prst="rect">
            <a:avLst/>
          </a:prstGeom>
        </p:spPr>
      </p:pic>
      <p:sp>
        <p:nvSpPr>
          <p:cNvPr id="42" name="Rectangle 41">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4" name="Rectangle 43">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8">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83439B74-615F-41C4-8BA1-6F0AE730D626}"/>
              </a:ext>
            </a:extLst>
          </p:cNvPr>
          <p:cNvSpPr>
            <a:spLocks noGrp="1"/>
          </p:cNvSpPr>
          <p:nvPr>
            <p:ph type="title"/>
          </p:nvPr>
        </p:nvSpPr>
        <p:spPr>
          <a:xfrm>
            <a:off x="3686390" y="5289850"/>
            <a:ext cx="4984644" cy="1130104"/>
          </a:xfrm>
        </p:spPr>
        <p:txBody>
          <a:bodyPr vert="horz" lIns="91440" tIns="45720" rIns="91440" bIns="45720" rtlCol="0" anchor="b">
            <a:normAutofit fontScale="90000"/>
          </a:bodyPr>
          <a:lstStyle/>
          <a:p>
            <a:r>
              <a:rPr lang="en-US" sz="9600">
                <a:solidFill>
                  <a:srgbClr val="FFFFFF"/>
                </a:solidFill>
              </a:rPr>
              <a:t>Thank you! </a:t>
            </a:r>
          </a:p>
        </p:txBody>
      </p:sp>
      <p:sp>
        <p:nvSpPr>
          <p:cNvPr id="4" name="Slide Number Placeholder 3">
            <a:extLst>
              <a:ext uri="{FF2B5EF4-FFF2-40B4-BE49-F238E27FC236}">
                <a16:creationId xmlns:a16="http://schemas.microsoft.com/office/drawing/2014/main" id="{8DE8893B-8E16-45C0-9B4E-715D3122F261}"/>
              </a:ext>
            </a:extLst>
          </p:cNvPr>
          <p:cNvSpPr>
            <a:spLocks noGrp="1"/>
          </p:cNvSpPr>
          <p:nvPr>
            <p:ph type="sldNum" sz="quarter" idx="12"/>
          </p:nvPr>
        </p:nvSpPr>
        <p:spPr>
          <a:xfrm>
            <a:off x="10456496" y="6121179"/>
            <a:ext cx="967408" cy="640080"/>
          </a:xfrm>
        </p:spPr>
        <p:txBody>
          <a:bodyPr vert="horz" lIns="91440" tIns="45720" rIns="91440" bIns="45720" rtlCol="0" anchor="ctr">
            <a:normAutofit/>
          </a:bodyPr>
          <a:lstStyle/>
          <a:p>
            <a:pPr algn="r" defTabSz="914400">
              <a:spcAft>
                <a:spcPts val="600"/>
              </a:spcAft>
            </a:pPr>
            <a:fld id="{57A760C5-C567-4778-9BCF-2571D35FD931}" type="slidenum">
              <a:rPr lang="en-US"/>
              <a:pPr algn="r" defTabSz="914400">
                <a:spcAft>
                  <a:spcPts val="600"/>
                </a:spcAft>
              </a:pPr>
              <a:t>20</a:t>
            </a:fld>
            <a:endParaRPr lang="en-US"/>
          </a:p>
        </p:txBody>
      </p:sp>
    </p:spTree>
    <p:extLst>
      <p:ext uri="{BB962C8B-B14F-4D97-AF65-F5344CB8AC3E}">
        <p14:creationId xmlns:p14="http://schemas.microsoft.com/office/powerpoint/2010/main" val="157764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p:txBody>
          <a:bodyPr/>
          <a:lstStyle/>
          <a:p>
            <a:r>
              <a:rPr lang="en-US"/>
              <a:t>1.Introduction - Objectives</a:t>
            </a:r>
          </a:p>
        </p:txBody>
      </p:sp>
      <p:sp>
        <p:nvSpPr>
          <p:cNvPr id="3" name="Content Placeholder 2">
            <a:extLst>
              <a:ext uri="{FF2B5EF4-FFF2-40B4-BE49-F238E27FC236}">
                <a16:creationId xmlns:a16="http://schemas.microsoft.com/office/drawing/2014/main" id="{66876035-1247-48DE-B8CF-550DCBDEA2D4}"/>
              </a:ext>
            </a:extLst>
          </p:cNvPr>
          <p:cNvSpPr>
            <a:spLocks noGrp="1"/>
          </p:cNvSpPr>
          <p:nvPr>
            <p:ph idx="1"/>
          </p:nvPr>
        </p:nvSpPr>
        <p:spPr>
          <a:xfrm>
            <a:off x="1069848" y="2121408"/>
            <a:ext cx="6469345" cy="4050792"/>
          </a:xfrm>
        </p:spPr>
        <p:txBody>
          <a:bodyPr/>
          <a:lstStyle/>
          <a:p>
            <a:r>
              <a:rPr lang="en-US"/>
              <a:t>Build a visually appealing dashboard.</a:t>
            </a:r>
          </a:p>
          <a:p>
            <a:r>
              <a:rPr lang="en-US"/>
              <a:t>Visuals and Natural Language narrative update automatically when new data 	is entered providing the ability to keep up with large amounts of data.</a:t>
            </a:r>
          </a:p>
          <a:p>
            <a:r>
              <a:rPr lang="en-US"/>
              <a:t>Display graphs and important data (revenue, cost of revenue, net income).  </a:t>
            </a:r>
          </a:p>
          <a:p>
            <a:r>
              <a:rPr lang="en-US"/>
              <a:t>Reports can be accessed at any moment and at any time.  </a:t>
            </a:r>
          </a:p>
          <a:p>
            <a:r>
              <a:rPr lang="en-US"/>
              <a:t>Ability to navigate between provided companies.</a:t>
            </a:r>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3</a:t>
            </a:fld>
            <a:endParaRPr lang="en-US"/>
          </a:p>
        </p:txBody>
      </p:sp>
      <p:pic>
        <p:nvPicPr>
          <p:cNvPr id="5" name="Picture 4">
            <a:extLst>
              <a:ext uri="{FF2B5EF4-FFF2-40B4-BE49-F238E27FC236}">
                <a16:creationId xmlns:a16="http://schemas.microsoft.com/office/drawing/2014/main" id="{C1720197-6A80-4B3C-83CE-B6F37F97E2F4}"/>
              </a:ext>
            </a:extLst>
          </p:cNvPr>
          <p:cNvPicPr>
            <a:picLocks noChangeAspect="1"/>
          </p:cNvPicPr>
          <p:nvPr/>
        </p:nvPicPr>
        <p:blipFill>
          <a:blip r:embed="rId2"/>
          <a:stretch>
            <a:fillRect/>
          </a:stretch>
        </p:blipFill>
        <p:spPr>
          <a:xfrm>
            <a:off x="8764730" y="2189615"/>
            <a:ext cx="1767530" cy="1767530"/>
          </a:xfrm>
          <a:prstGeom prst="rect">
            <a:avLst/>
          </a:prstGeom>
        </p:spPr>
      </p:pic>
      <p:sp>
        <p:nvSpPr>
          <p:cNvPr id="6" name="TextBox 5">
            <a:extLst>
              <a:ext uri="{FF2B5EF4-FFF2-40B4-BE49-F238E27FC236}">
                <a16:creationId xmlns:a16="http://schemas.microsoft.com/office/drawing/2014/main" id="{3E3E5929-1F9C-46D1-BC13-67A8BE9F05AB}"/>
              </a:ext>
            </a:extLst>
          </p:cNvPr>
          <p:cNvSpPr txBox="1"/>
          <p:nvPr/>
        </p:nvSpPr>
        <p:spPr>
          <a:xfrm>
            <a:off x="8753859" y="3767958"/>
            <a:ext cx="1789272" cy="1384995"/>
          </a:xfrm>
          <a:prstGeom prst="rect">
            <a:avLst/>
          </a:prstGeom>
          <a:noFill/>
        </p:spPr>
        <p:txBody>
          <a:bodyPr wrap="none" rtlCol="0">
            <a:spAutoFit/>
          </a:bodyPr>
          <a:lstStyle/>
          <a:p>
            <a:r>
              <a:rPr lang="en-US" sz="2800" b="1">
                <a:solidFill>
                  <a:srgbClr val="0070C0"/>
                </a:solidFill>
                <a:effectLst>
                  <a:outerShdw blurRad="38100" dist="38100" dir="2700000" algn="tl">
                    <a:srgbClr val="000000">
                      <a:alpha val="43137"/>
                    </a:srgbClr>
                  </a:outerShdw>
                </a:effectLst>
              </a:rPr>
              <a:t>-------------</a:t>
            </a:r>
          </a:p>
          <a:p>
            <a:r>
              <a:rPr lang="en-US" sz="2800" b="1">
                <a:solidFill>
                  <a:srgbClr val="0070C0"/>
                </a:solidFill>
                <a:effectLst>
                  <a:outerShdw blurRad="38100" dist="38100" dir="2700000" algn="tl">
                    <a:srgbClr val="000000">
                      <a:alpha val="43137"/>
                    </a:srgbClr>
                  </a:outerShdw>
                </a:effectLst>
              </a:rPr>
              <a:t>-------------</a:t>
            </a:r>
          </a:p>
          <a:p>
            <a:r>
              <a:rPr lang="en-US" sz="2800" b="1">
                <a:solidFill>
                  <a:srgbClr val="0070C0"/>
                </a:solidFill>
                <a:effectLst>
                  <a:outerShdw blurRad="38100" dist="38100" dir="2700000" algn="tl">
                    <a:srgbClr val="000000">
                      <a:alpha val="43137"/>
                    </a:srgbClr>
                  </a:outerShdw>
                </a:effectLst>
              </a:rPr>
              <a:t>-------------</a:t>
            </a:r>
          </a:p>
        </p:txBody>
      </p:sp>
      <p:sp>
        <p:nvSpPr>
          <p:cNvPr id="7" name="TextBox 6">
            <a:extLst>
              <a:ext uri="{FF2B5EF4-FFF2-40B4-BE49-F238E27FC236}">
                <a16:creationId xmlns:a16="http://schemas.microsoft.com/office/drawing/2014/main" id="{2F20B9E8-BC9F-483F-85BA-0007E6DEB94B}"/>
              </a:ext>
            </a:extLst>
          </p:cNvPr>
          <p:cNvSpPr txBox="1"/>
          <p:nvPr/>
        </p:nvSpPr>
        <p:spPr>
          <a:xfrm>
            <a:off x="9960518" y="113647"/>
            <a:ext cx="1670650" cy="646331"/>
          </a:xfrm>
          <a:prstGeom prst="rect">
            <a:avLst/>
          </a:prstGeom>
          <a:noFill/>
        </p:spPr>
        <p:txBody>
          <a:bodyPr wrap="none" rtlCol="0">
            <a:spAutoFit/>
          </a:bodyPr>
          <a:lstStyle/>
          <a:p>
            <a:r>
              <a:rPr lang="en-US" sz="3600">
                <a:solidFill>
                  <a:srgbClr val="0070C0"/>
                </a:solidFill>
              </a:rPr>
              <a:t>CESAR</a:t>
            </a:r>
          </a:p>
        </p:txBody>
      </p:sp>
    </p:spTree>
    <p:extLst>
      <p:ext uri="{BB962C8B-B14F-4D97-AF65-F5344CB8AC3E}">
        <p14:creationId xmlns:p14="http://schemas.microsoft.com/office/powerpoint/2010/main" val="67019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p:txBody>
          <a:bodyPr/>
          <a:lstStyle/>
          <a:p>
            <a:r>
              <a:rPr lang="en-US"/>
              <a:t>1.Introduction – CLIENT REQUIREMENT FEASIBILITY</a:t>
            </a:r>
          </a:p>
        </p:txBody>
      </p:sp>
      <p:sp>
        <p:nvSpPr>
          <p:cNvPr id="3" name="Content Placeholder 2">
            <a:extLst>
              <a:ext uri="{FF2B5EF4-FFF2-40B4-BE49-F238E27FC236}">
                <a16:creationId xmlns:a16="http://schemas.microsoft.com/office/drawing/2014/main" id="{66876035-1247-48DE-B8CF-550DCBDEA2D4}"/>
              </a:ext>
            </a:extLst>
          </p:cNvPr>
          <p:cNvSpPr>
            <a:spLocks noGrp="1"/>
          </p:cNvSpPr>
          <p:nvPr>
            <p:ph idx="1"/>
          </p:nvPr>
        </p:nvSpPr>
        <p:spPr>
          <a:xfrm>
            <a:off x="1069848" y="2121408"/>
            <a:ext cx="6469345" cy="4050792"/>
          </a:xfrm>
        </p:spPr>
        <p:txBody>
          <a:bodyPr>
            <a:normAutofit fontScale="92500" lnSpcReduction="20000"/>
          </a:bodyPr>
          <a:lstStyle/>
          <a:p>
            <a:r>
              <a:rPr lang="en-US"/>
              <a:t>Although there were no specific client requirements, our group was provided resources that were not used. </a:t>
            </a:r>
          </a:p>
          <a:p>
            <a:r>
              <a:rPr lang="en-US"/>
              <a:t>Data :</a:t>
            </a:r>
          </a:p>
          <a:p>
            <a:pPr marL="0" indent="0">
              <a:buNone/>
            </a:pPr>
            <a:r>
              <a:rPr lang="en-US"/>
              <a:t>The first resource being the EU Banking dataset. After analyzing the dataset, it was concluded the data was too harsh to fully comprehend and understand. Instead, we opted for a simpler dataset that would allow us to put more focus on the NLG components. </a:t>
            </a:r>
          </a:p>
          <a:p>
            <a:r>
              <a:rPr lang="en-US"/>
              <a:t>Technical resources</a:t>
            </a:r>
          </a:p>
          <a:p>
            <a:pPr marL="0" indent="0">
              <a:buNone/>
            </a:pPr>
            <a:r>
              <a:rPr lang="en-US"/>
              <a:t>Next our group chose to focus on Tableau as a local instance rather than AWS. Processing power local as AWS was deemed to be too costly. </a:t>
            </a:r>
          </a:p>
          <a:p>
            <a:pPr marL="0" indent="0">
              <a:buNone/>
            </a:pPr>
            <a:r>
              <a:rPr lang="en-US"/>
              <a:t>Lastly our group initially analyzed Power Bi applications and integration; however, after further analysis found we could not obtain a license to use desired applications</a:t>
            </a:r>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4</a:t>
            </a:fld>
            <a:endParaRPr lang="en-US"/>
          </a:p>
        </p:txBody>
      </p:sp>
      <p:pic>
        <p:nvPicPr>
          <p:cNvPr id="7" name="Picture 6">
            <a:extLst>
              <a:ext uri="{FF2B5EF4-FFF2-40B4-BE49-F238E27FC236}">
                <a16:creationId xmlns:a16="http://schemas.microsoft.com/office/drawing/2014/main" id="{558FA32A-D31F-4EE6-B2E7-51FD114E8525}"/>
              </a:ext>
            </a:extLst>
          </p:cNvPr>
          <p:cNvPicPr>
            <a:picLocks noChangeAspect="1"/>
          </p:cNvPicPr>
          <p:nvPr/>
        </p:nvPicPr>
        <p:blipFill>
          <a:blip r:embed="rId2"/>
          <a:stretch>
            <a:fillRect/>
          </a:stretch>
        </p:blipFill>
        <p:spPr>
          <a:xfrm>
            <a:off x="8965045" y="2938759"/>
            <a:ext cx="1167703" cy="1249181"/>
          </a:xfrm>
          <a:prstGeom prst="rect">
            <a:avLst/>
          </a:prstGeom>
        </p:spPr>
      </p:pic>
      <p:pic>
        <p:nvPicPr>
          <p:cNvPr id="9" name="Picture 8">
            <a:extLst>
              <a:ext uri="{FF2B5EF4-FFF2-40B4-BE49-F238E27FC236}">
                <a16:creationId xmlns:a16="http://schemas.microsoft.com/office/drawing/2014/main" id="{ED44A5E2-C1C7-4884-8721-78D1A580D3CA}"/>
              </a:ext>
            </a:extLst>
          </p:cNvPr>
          <p:cNvPicPr>
            <a:picLocks noChangeAspect="1"/>
          </p:cNvPicPr>
          <p:nvPr/>
        </p:nvPicPr>
        <p:blipFill>
          <a:blip r:embed="rId3"/>
          <a:stretch>
            <a:fillRect/>
          </a:stretch>
        </p:blipFill>
        <p:spPr>
          <a:xfrm>
            <a:off x="7495839" y="3361282"/>
            <a:ext cx="1205440" cy="404136"/>
          </a:xfrm>
          <a:prstGeom prst="rect">
            <a:avLst/>
          </a:prstGeom>
        </p:spPr>
      </p:pic>
      <p:pic>
        <p:nvPicPr>
          <p:cNvPr id="10" name="Picture 9">
            <a:extLst>
              <a:ext uri="{FF2B5EF4-FFF2-40B4-BE49-F238E27FC236}">
                <a16:creationId xmlns:a16="http://schemas.microsoft.com/office/drawing/2014/main" id="{0F48AC5D-B52C-468D-AC2A-44EE26A69FA9}"/>
              </a:ext>
            </a:extLst>
          </p:cNvPr>
          <p:cNvPicPr>
            <a:picLocks noChangeAspect="1"/>
          </p:cNvPicPr>
          <p:nvPr/>
        </p:nvPicPr>
        <p:blipFill>
          <a:blip r:embed="rId4"/>
          <a:stretch>
            <a:fillRect/>
          </a:stretch>
        </p:blipFill>
        <p:spPr>
          <a:xfrm>
            <a:off x="10396514" y="3293851"/>
            <a:ext cx="411169" cy="471567"/>
          </a:xfrm>
          <a:prstGeom prst="rect">
            <a:avLst/>
          </a:prstGeom>
        </p:spPr>
      </p:pic>
      <p:pic>
        <p:nvPicPr>
          <p:cNvPr id="11" name="Picture 10">
            <a:extLst>
              <a:ext uri="{FF2B5EF4-FFF2-40B4-BE49-F238E27FC236}">
                <a16:creationId xmlns:a16="http://schemas.microsoft.com/office/drawing/2014/main" id="{EA507A54-A36B-4DBF-A1D6-41AA13683C34}"/>
              </a:ext>
            </a:extLst>
          </p:cNvPr>
          <p:cNvPicPr>
            <a:picLocks noChangeAspect="1"/>
          </p:cNvPicPr>
          <p:nvPr/>
        </p:nvPicPr>
        <p:blipFill>
          <a:blip r:embed="rId5"/>
          <a:stretch>
            <a:fillRect/>
          </a:stretch>
        </p:blipFill>
        <p:spPr>
          <a:xfrm>
            <a:off x="7978437" y="5215659"/>
            <a:ext cx="489341" cy="587209"/>
          </a:xfrm>
          <a:prstGeom prst="rect">
            <a:avLst/>
          </a:prstGeom>
        </p:spPr>
      </p:pic>
      <p:pic>
        <p:nvPicPr>
          <p:cNvPr id="14" name="Picture 13">
            <a:extLst>
              <a:ext uri="{FF2B5EF4-FFF2-40B4-BE49-F238E27FC236}">
                <a16:creationId xmlns:a16="http://schemas.microsoft.com/office/drawing/2014/main" id="{0EA0EC33-6511-442D-B2C0-189788E465AE}"/>
              </a:ext>
            </a:extLst>
          </p:cNvPr>
          <p:cNvPicPr>
            <a:picLocks noChangeAspect="1"/>
          </p:cNvPicPr>
          <p:nvPr/>
        </p:nvPicPr>
        <p:blipFill>
          <a:blip r:embed="rId6"/>
          <a:stretch>
            <a:fillRect/>
          </a:stretch>
        </p:blipFill>
        <p:spPr>
          <a:xfrm>
            <a:off x="10402266" y="4828301"/>
            <a:ext cx="908862" cy="962324"/>
          </a:xfrm>
          <a:prstGeom prst="rect">
            <a:avLst/>
          </a:prstGeom>
        </p:spPr>
      </p:pic>
      <p:pic>
        <p:nvPicPr>
          <p:cNvPr id="15" name="Picture 14">
            <a:extLst>
              <a:ext uri="{FF2B5EF4-FFF2-40B4-BE49-F238E27FC236}">
                <a16:creationId xmlns:a16="http://schemas.microsoft.com/office/drawing/2014/main" id="{CB113A49-60C6-4F29-AC53-D1003CBF155B}"/>
              </a:ext>
            </a:extLst>
          </p:cNvPr>
          <p:cNvPicPr>
            <a:picLocks noChangeAspect="1"/>
          </p:cNvPicPr>
          <p:nvPr/>
        </p:nvPicPr>
        <p:blipFill>
          <a:blip r:embed="rId7"/>
          <a:stretch>
            <a:fillRect/>
          </a:stretch>
        </p:blipFill>
        <p:spPr>
          <a:xfrm>
            <a:off x="7790486" y="4598856"/>
            <a:ext cx="786370" cy="646331"/>
          </a:xfrm>
          <a:prstGeom prst="rect">
            <a:avLst/>
          </a:prstGeom>
        </p:spPr>
      </p:pic>
      <p:pic>
        <p:nvPicPr>
          <p:cNvPr id="17" name="Picture 16">
            <a:extLst>
              <a:ext uri="{FF2B5EF4-FFF2-40B4-BE49-F238E27FC236}">
                <a16:creationId xmlns:a16="http://schemas.microsoft.com/office/drawing/2014/main" id="{0076694F-A029-4EC3-8FA3-6446D59C0106}"/>
              </a:ext>
            </a:extLst>
          </p:cNvPr>
          <p:cNvPicPr>
            <a:picLocks noChangeAspect="1"/>
          </p:cNvPicPr>
          <p:nvPr/>
        </p:nvPicPr>
        <p:blipFill>
          <a:blip r:embed="rId8"/>
          <a:stretch>
            <a:fillRect/>
          </a:stretch>
        </p:blipFill>
        <p:spPr>
          <a:xfrm>
            <a:off x="8936827" y="4922021"/>
            <a:ext cx="1390024" cy="962324"/>
          </a:xfrm>
          <a:prstGeom prst="rect">
            <a:avLst/>
          </a:prstGeom>
        </p:spPr>
      </p:pic>
      <p:sp>
        <p:nvSpPr>
          <p:cNvPr id="18" name="TextBox 17">
            <a:extLst>
              <a:ext uri="{FF2B5EF4-FFF2-40B4-BE49-F238E27FC236}">
                <a16:creationId xmlns:a16="http://schemas.microsoft.com/office/drawing/2014/main" id="{EC0219C3-932D-4192-BB3C-93D2BFF55E8D}"/>
              </a:ext>
            </a:extLst>
          </p:cNvPr>
          <p:cNvSpPr txBox="1"/>
          <p:nvPr/>
        </p:nvSpPr>
        <p:spPr>
          <a:xfrm>
            <a:off x="10345315" y="0"/>
            <a:ext cx="1670650" cy="646331"/>
          </a:xfrm>
          <a:prstGeom prst="rect">
            <a:avLst/>
          </a:prstGeom>
          <a:noFill/>
        </p:spPr>
        <p:txBody>
          <a:bodyPr wrap="none" rtlCol="0">
            <a:spAutoFit/>
          </a:bodyPr>
          <a:lstStyle/>
          <a:p>
            <a:r>
              <a:rPr lang="en-US" sz="3600">
                <a:solidFill>
                  <a:srgbClr val="0070C0"/>
                </a:solidFill>
              </a:rPr>
              <a:t>CESAR</a:t>
            </a:r>
          </a:p>
        </p:txBody>
      </p:sp>
    </p:spTree>
    <p:extLst>
      <p:ext uri="{BB962C8B-B14F-4D97-AF65-F5344CB8AC3E}">
        <p14:creationId xmlns:p14="http://schemas.microsoft.com/office/powerpoint/2010/main" val="216755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p:txBody>
          <a:bodyPr/>
          <a:lstStyle/>
          <a:p>
            <a:r>
              <a:rPr lang="en-US"/>
              <a:t>2.DATA &amp; Analysis</a:t>
            </a:r>
          </a:p>
        </p:txBody>
      </p:sp>
      <p:sp>
        <p:nvSpPr>
          <p:cNvPr id="3" name="Content Placeholder 2">
            <a:extLst>
              <a:ext uri="{FF2B5EF4-FFF2-40B4-BE49-F238E27FC236}">
                <a16:creationId xmlns:a16="http://schemas.microsoft.com/office/drawing/2014/main" id="{66876035-1247-48DE-B8CF-550DCBDEA2D4}"/>
              </a:ext>
            </a:extLst>
          </p:cNvPr>
          <p:cNvSpPr>
            <a:spLocks noGrp="1"/>
          </p:cNvSpPr>
          <p:nvPr>
            <p:ph idx="1"/>
          </p:nvPr>
        </p:nvSpPr>
        <p:spPr>
          <a:xfrm>
            <a:off x="985765" y="2221992"/>
            <a:ext cx="7348938" cy="4050792"/>
          </a:xfrm>
        </p:spPr>
        <p:txBody>
          <a:bodyPr>
            <a:normAutofit fontScale="92500" lnSpcReduction="10000"/>
          </a:bodyPr>
          <a:lstStyle/>
          <a:p>
            <a:r>
              <a:rPr lang="en-US"/>
              <a:t>The data source that will be used for this project is Microsoft yearly financial data. Collected directly from yearly “10K” reports available on Microsoft's website. In addition, we implemented Apple data to show proof of concept with multiple companies.</a:t>
            </a:r>
          </a:p>
          <a:p>
            <a:r>
              <a:rPr lang="en-US"/>
              <a:t>We have allocated 3 years of data from the balance sheet, income statement, and the stock price that will be used to develop the dashboard for our project. </a:t>
            </a:r>
          </a:p>
          <a:p>
            <a:r>
              <a:rPr lang="en-US"/>
              <a:t>We have chosen to use Microsoft and Apple data due to there being over ten years of data publicly available and the data is relevant to the project. </a:t>
            </a:r>
          </a:p>
          <a:p>
            <a:r>
              <a:rPr lang="en-US"/>
              <a:t>Additionally, both of their financial statements follow Generally Accepted Accounting Practices (GAAP) allowing us to utilize the dashboard and NLG on additional companies that follow the same standards</a:t>
            </a:r>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5</a:t>
            </a:fld>
            <a:endParaRPr lang="en-US"/>
          </a:p>
        </p:txBody>
      </p:sp>
      <p:pic>
        <p:nvPicPr>
          <p:cNvPr id="7" name="Picture 6">
            <a:extLst>
              <a:ext uri="{FF2B5EF4-FFF2-40B4-BE49-F238E27FC236}">
                <a16:creationId xmlns:a16="http://schemas.microsoft.com/office/drawing/2014/main" id="{558FA32A-D31F-4EE6-B2E7-51FD114E8525}"/>
              </a:ext>
            </a:extLst>
          </p:cNvPr>
          <p:cNvPicPr>
            <a:picLocks noChangeAspect="1"/>
          </p:cNvPicPr>
          <p:nvPr/>
        </p:nvPicPr>
        <p:blipFill>
          <a:blip r:embed="rId2"/>
          <a:stretch>
            <a:fillRect/>
          </a:stretch>
        </p:blipFill>
        <p:spPr>
          <a:xfrm>
            <a:off x="9012341" y="175946"/>
            <a:ext cx="1818569" cy="1945462"/>
          </a:xfrm>
          <a:prstGeom prst="rect">
            <a:avLst/>
          </a:prstGeom>
        </p:spPr>
      </p:pic>
      <p:pic>
        <p:nvPicPr>
          <p:cNvPr id="12" name="Picture 11">
            <a:extLst>
              <a:ext uri="{FF2B5EF4-FFF2-40B4-BE49-F238E27FC236}">
                <a16:creationId xmlns:a16="http://schemas.microsoft.com/office/drawing/2014/main" id="{3FF55127-81CF-4E41-8E54-E27029ED11DB}"/>
              </a:ext>
            </a:extLst>
          </p:cNvPr>
          <p:cNvPicPr>
            <a:picLocks noChangeAspect="1"/>
          </p:cNvPicPr>
          <p:nvPr/>
        </p:nvPicPr>
        <p:blipFill>
          <a:blip r:embed="rId3"/>
          <a:stretch>
            <a:fillRect/>
          </a:stretch>
        </p:blipFill>
        <p:spPr>
          <a:xfrm>
            <a:off x="9716040" y="1622409"/>
            <a:ext cx="411169" cy="471567"/>
          </a:xfrm>
          <a:prstGeom prst="rect">
            <a:avLst/>
          </a:prstGeom>
        </p:spPr>
      </p:pic>
      <p:sp>
        <p:nvSpPr>
          <p:cNvPr id="13" name="TextBox 12">
            <a:extLst>
              <a:ext uri="{FF2B5EF4-FFF2-40B4-BE49-F238E27FC236}">
                <a16:creationId xmlns:a16="http://schemas.microsoft.com/office/drawing/2014/main" id="{CE8F9CB3-1438-41A0-97C1-7506763C97A5}"/>
              </a:ext>
            </a:extLst>
          </p:cNvPr>
          <p:cNvSpPr txBox="1"/>
          <p:nvPr/>
        </p:nvSpPr>
        <p:spPr>
          <a:xfrm>
            <a:off x="9867954" y="84024"/>
            <a:ext cx="1925912" cy="646331"/>
          </a:xfrm>
          <a:prstGeom prst="rect">
            <a:avLst/>
          </a:prstGeom>
          <a:noFill/>
        </p:spPr>
        <p:txBody>
          <a:bodyPr wrap="none" rtlCol="0">
            <a:spAutoFit/>
          </a:bodyPr>
          <a:lstStyle/>
          <a:p>
            <a:r>
              <a:rPr lang="en-US" sz="3600">
                <a:solidFill>
                  <a:srgbClr val="00B050"/>
                </a:solidFill>
              </a:rPr>
              <a:t>ROBERT</a:t>
            </a:r>
          </a:p>
        </p:txBody>
      </p:sp>
    </p:spTree>
    <p:extLst>
      <p:ext uri="{BB962C8B-B14F-4D97-AF65-F5344CB8AC3E}">
        <p14:creationId xmlns:p14="http://schemas.microsoft.com/office/powerpoint/2010/main" val="364669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8FA32A-D31F-4EE6-B2E7-51FD114E8525}"/>
              </a:ext>
            </a:extLst>
          </p:cNvPr>
          <p:cNvPicPr>
            <a:picLocks noChangeAspect="1"/>
          </p:cNvPicPr>
          <p:nvPr/>
        </p:nvPicPr>
        <p:blipFill>
          <a:blip r:embed="rId2"/>
          <a:stretch>
            <a:fillRect/>
          </a:stretch>
        </p:blipFill>
        <p:spPr>
          <a:xfrm>
            <a:off x="7942806" y="647123"/>
            <a:ext cx="1818569" cy="1945462"/>
          </a:xfrm>
          <a:prstGeom prst="rect">
            <a:avLst/>
          </a:prstGeom>
        </p:spPr>
      </p:pic>
      <p:pic>
        <p:nvPicPr>
          <p:cNvPr id="6" name="Picture 5">
            <a:extLst>
              <a:ext uri="{FF2B5EF4-FFF2-40B4-BE49-F238E27FC236}">
                <a16:creationId xmlns:a16="http://schemas.microsoft.com/office/drawing/2014/main" id="{2D5FB1F4-6915-4B28-B501-DD63BD87AFBF}"/>
              </a:ext>
            </a:extLst>
          </p:cNvPr>
          <p:cNvPicPr>
            <a:picLocks noChangeAspect="1"/>
          </p:cNvPicPr>
          <p:nvPr/>
        </p:nvPicPr>
        <p:blipFill>
          <a:blip r:embed="rId3"/>
          <a:stretch>
            <a:fillRect/>
          </a:stretch>
        </p:blipFill>
        <p:spPr>
          <a:xfrm>
            <a:off x="5905342" y="1920923"/>
            <a:ext cx="5452060" cy="4050792"/>
          </a:xfrm>
          <a:prstGeom prst="rect">
            <a:avLst/>
          </a:prstGeom>
        </p:spPr>
      </p:pic>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p:txBody>
          <a:bodyPr/>
          <a:lstStyle/>
          <a:p>
            <a:r>
              <a:rPr lang="en-US"/>
              <a:t>2.DATA &amp; Analysis</a:t>
            </a:r>
          </a:p>
        </p:txBody>
      </p:sp>
      <p:sp>
        <p:nvSpPr>
          <p:cNvPr id="3" name="Content Placeholder 2">
            <a:extLst>
              <a:ext uri="{FF2B5EF4-FFF2-40B4-BE49-F238E27FC236}">
                <a16:creationId xmlns:a16="http://schemas.microsoft.com/office/drawing/2014/main" id="{66876035-1247-48DE-B8CF-550DCBDEA2D4}"/>
              </a:ext>
            </a:extLst>
          </p:cNvPr>
          <p:cNvSpPr>
            <a:spLocks noGrp="1"/>
          </p:cNvSpPr>
          <p:nvPr>
            <p:ph idx="1"/>
          </p:nvPr>
        </p:nvSpPr>
        <p:spPr>
          <a:xfrm>
            <a:off x="985765" y="2221992"/>
            <a:ext cx="5110235" cy="4050792"/>
          </a:xfrm>
        </p:spPr>
        <p:txBody>
          <a:bodyPr>
            <a:normAutofit lnSpcReduction="10000"/>
          </a:bodyPr>
          <a:lstStyle/>
          <a:p>
            <a:r>
              <a:rPr lang="en-US"/>
              <a:t>The following describe the primary variables each financial document is comprised of:</a:t>
            </a:r>
          </a:p>
          <a:p>
            <a:pPr lvl="1"/>
            <a:r>
              <a:rPr lang="en-US"/>
              <a:t>The primary variables in the balance sheet are total assets, total liabilities, and total stockholders’ equity which represent the value of the company.  </a:t>
            </a:r>
          </a:p>
          <a:p>
            <a:pPr lvl="1"/>
            <a:r>
              <a:rPr lang="en-US"/>
              <a:t>The primary variables on the income statement are total revenue, cost of revenue, net income, and diluted eps. These represent the sales and income of the company. </a:t>
            </a:r>
          </a:p>
          <a:p>
            <a:pPr lvl="1"/>
            <a:r>
              <a:rPr lang="en-US"/>
              <a:t>The primary variable on the historical stock price is the close which represents the value of one share of Microsoft/Apple at the end of each day. </a:t>
            </a:r>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6</a:t>
            </a:fld>
            <a:endParaRPr lang="en-US"/>
          </a:p>
        </p:txBody>
      </p:sp>
      <p:pic>
        <p:nvPicPr>
          <p:cNvPr id="12" name="Picture 11">
            <a:extLst>
              <a:ext uri="{FF2B5EF4-FFF2-40B4-BE49-F238E27FC236}">
                <a16:creationId xmlns:a16="http://schemas.microsoft.com/office/drawing/2014/main" id="{3FF55127-81CF-4E41-8E54-E27029ED11DB}"/>
              </a:ext>
            </a:extLst>
          </p:cNvPr>
          <p:cNvPicPr>
            <a:picLocks noChangeAspect="1"/>
          </p:cNvPicPr>
          <p:nvPr/>
        </p:nvPicPr>
        <p:blipFill>
          <a:blip r:embed="rId4"/>
          <a:stretch>
            <a:fillRect/>
          </a:stretch>
        </p:blipFill>
        <p:spPr>
          <a:xfrm>
            <a:off x="10795066" y="3946319"/>
            <a:ext cx="411169" cy="471567"/>
          </a:xfrm>
          <a:prstGeom prst="rect">
            <a:avLst/>
          </a:prstGeom>
        </p:spPr>
      </p:pic>
      <p:sp>
        <p:nvSpPr>
          <p:cNvPr id="13" name="TextBox 12">
            <a:extLst>
              <a:ext uri="{FF2B5EF4-FFF2-40B4-BE49-F238E27FC236}">
                <a16:creationId xmlns:a16="http://schemas.microsoft.com/office/drawing/2014/main" id="{CE8F9CB3-1438-41A0-97C1-7506763C97A5}"/>
              </a:ext>
            </a:extLst>
          </p:cNvPr>
          <p:cNvSpPr txBox="1"/>
          <p:nvPr/>
        </p:nvSpPr>
        <p:spPr>
          <a:xfrm>
            <a:off x="9596433" y="173423"/>
            <a:ext cx="1925912" cy="646331"/>
          </a:xfrm>
          <a:prstGeom prst="rect">
            <a:avLst/>
          </a:prstGeom>
          <a:noFill/>
        </p:spPr>
        <p:txBody>
          <a:bodyPr wrap="none" rtlCol="0">
            <a:spAutoFit/>
          </a:bodyPr>
          <a:lstStyle/>
          <a:p>
            <a:r>
              <a:rPr lang="en-US" sz="3600">
                <a:solidFill>
                  <a:srgbClr val="00B050"/>
                </a:solidFill>
              </a:rPr>
              <a:t>ROBERT</a:t>
            </a:r>
          </a:p>
        </p:txBody>
      </p:sp>
    </p:spTree>
    <p:extLst>
      <p:ext uri="{BB962C8B-B14F-4D97-AF65-F5344CB8AC3E}">
        <p14:creationId xmlns:p14="http://schemas.microsoft.com/office/powerpoint/2010/main" val="313526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p:txBody>
          <a:bodyPr/>
          <a:lstStyle/>
          <a:p>
            <a:r>
              <a:rPr lang="en-US"/>
              <a:t>2.DATA &amp; Analysis</a:t>
            </a:r>
          </a:p>
        </p:txBody>
      </p:sp>
      <p:sp>
        <p:nvSpPr>
          <p:cNvPr id="3" name="Content Placeholder 2">
            <a:extLst>
              <a:ext uri="{FF2B5EF4-FFF2-40B4-BE49-F238E27FC236}">
                <a16:creationId xmlns:a16="http://schemas.microsoft.com/office/drawing/2014/main" id="{66876035-1247-48DE-B8CF-550DCBDEA2D4}"/>
              </a:ext>
            </a:extLst>
          </p:cNvPr>
          <p:cNvSpPr>
            <a:spLocks noGrp="1"/>
          </p:cNvSpPr>
          <p:nvPr>
            <p:ph idx="1"/>
          </p:nvPr>
        </p:nvSpPr>
        <p:spPr>
          <a:xfrm>
            <a:off x="985764" y="2221992"/>
            <a:ext cx="10058399" cy="4050792"/>
          </a:xfrm>
        </p:spPr>
        <p:txBody>
          <a:bodyPr>
            <a:normAutofit/>
          </a:bodyPr>
          <a:lstStyle/>
          <a:p>
            <a:r>
              <a:rPr lang="en-US"/>
              <a:t>The </a:t>
            </a:r>
            <a:r>
              <a:rPr lang="en-US" b="1"/>
              <a:t>preprocessing</a:t>
            </a:r>
            <a:r>
              <a:rPr lang="en-US"/>
              <a:t> steps used on the financial data followed the normal steps of data preprocessing which includes data cleaning, data transformation, data reduction, and quality assessment. </a:t>
            </a:r>
          </a:p>
          <a:p>
            <a:pPr lvl="1"/>
            <a:r>
              <a:rPr lang="en-US"/>
              <a:t>The first step was to start by exporting the balance sheet and income statements from the “10k” report excluding all other financial data available. Making each of the reports its own file. </a:t>
            </a:r>
          </a:p>
          <a:p>
            <a:pPr lvl="1"/>
            <a:r>
              <a:rPr lang="en-US"/>
              <a:t>Then unmerging cells and removing blank lines to format the reports so that they are readable and importable into Tableau. Followed by combining multiple years side by side. </a:t>
            </a:r>
          </a:p>
          <a:p>
            <a:pPr lvl="1"/>
            <a:r>
              <a:rPr lang="en-US"/>
              <a:t>Then using Tableau to create each graph and combine them on a dashboard.</a:t>
            </a:r>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7</a:t>
            </a:fld>
            <a:endParaRPr lang="en-US"/>
          </a:p>
        </p:txBody>
      </p:sp>
      <p:sp>
        <p:nvSpPr>
          <p:cNvPr id="13" name="TextBox 12">
            <a:extLst>
              <a:ext uri="{FF2B5EF4-FFF2-40B4-BE49-F238E27FC236}">
                <a16:creationId xmlns:a16="http://schemas.microsoft.com/office/drawing/2014/main" id="{CE8F9CB3-1438-41A0-97C1-7506763C97A5}"/>
              </a:ext>
            </a:extLst>
          </p:cNvPr>
          <p:cNvSpPr txBox="1"/>
          <p:nvPr/>
        </p:nvSpPr>
        <p:spPr>
          <a:xfrm>
            <a:off x="9569669" y="97459"/>
            <a:ext cx="1925912" cy="646331"/>
          </a:xfrm>
          <a:prstGeom prst="rect">
            <a:avLst/>
          </a:prstGeom>
          <a:noFill/>
        </p:spPr>
        <p:txBody>
          <a:bodyPr wrap="none" rtlCol="0">
            <a:spAutoFit/>
          </a:bodyPr>
          <a:lstStyle/>
          <a:p>
            <a:r>
              <a:rPr lang="en-US" sz="3600">
                <a:solidFill>
                  <a:srgbClr val="00B050"/>
                </a:solidFill>
              </a:rPr>
              <a:t>ROBERT</a:t>
            </a:r>
          </a:p>
        </p:txBody>
      </p:sp>
    </p:spTree>
    <p:extLst>
      <p:ext uri="{BB962C8B-B14F-4D97-AF65-F5344CB8AC3E}">
        <p14:creationId xmlns:p14="http://schemas.microsoft.com/office/powerpoint/2010/main" val="1146063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p:txBody>
          <a:bodyPr/>
          <a:lstStyle/>
          <a:p>
            <a:r>
              <a:rPr lang="en-US"/>
              <a:t>3.PYTHON NLG &amp; RNN MODEL INTEGRATION</a:t>
            </a:r>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8</a:t>
            </a:fld>
            <a:endParaRPr lang="en-US"/>
          </a:p>
        </p:txBody>
      </p:sp>
      <p:sp>
        <p:nvSpPr>
          <p:cNvPr id="13" name="TextBox 12">
            <a:extLst>
              <a:ext uri="{FF2B5EF4-FFF2-40B4-BE49-F238E27FC236}">
                <a16:creationId xmlns:a16="http://schemas.microsoft.com/office/drawing/2014/main" id="{CE8F9CB3-1438-41A0-97C1-7506763C97A5}"/>
              </a:ext>
            </a:extLst>
          </p:cNvPr>
          <p:cNvSpPr txBox="1"/>
          <p:nvPr/>
        </p:nvSpPr>
        <p:spPr>
          <a:xfrm>
            <a:off x="9626834" y="24523"/>
            <a:ext cx="2012089" cy="646331"/>
          </a:xfrm>
          <a:prstGeom prst="rect">
            <a:avLst/>
          </a:prstGeom>
          <a:noFill/>
        </p:spPr>
        <p:txBody>
          <a:bodyPr wrap="none" rtlCol="0">
            <a:spAutoFit/>
          </a:bodyPr>
          <a:lstStyle/>
          <a:p>
            <a:r>
              <a:rPr lang="en-US" sz="3600">
                <a:solidFill>
                  <a:srgbClr val="C00000"/>
                </a:solidFill>
              </a:rPr>
              <a:t>BRADEN</a:t>
            </a:r>
          </a:p>
        </p:txBody>
      </p:sp>
      <p:pic>
        <p:nvPicPr>
          <p:cNvPr id="7" name="Picture 6">
            <a:extLst>
              <a:ext uri="{FF2B5EF4-FFF2-40B4-BE49-F238E27FC236}">
                <a16:creationId xmlns:a16="http://schemas.microsoft.com/office/drawing/2014/main" id="{F1311E0B-4687-4A74-A7C3-46CBD35B11E3}"/>
              </a:ext>
            </a:extLst>
          </p:cNvPr>
          <p:cNvPicPr>
            <a:picLocks noChangeAspect="1"/>
          </p:cNvPicPr>
          <p:nvPr/>
        </p:nvPicPr>
        <p:blipFill>
          <a:blip r:embed="rId2"/>
          <a:stretch>
            <a:fillRect/>
          </a:stretch>
        </p:blipFill>
        <p:spPr>
          <a:xfrm>
            <a:off x="2036656" y="1596747"/>
            <a:ext cx="7590178" cy="4676037"/>
          </a:xfrm>
          <a:prstGeom prst="rect">
            <a:avLst/>
          </a:prstGeom>
        </p:spPr>
      </p:pic>
    </p:spTree>
    <p:extLst>
      <p:ext uri="{BB962C8B-B14F-4D97-AF65-F5344CB8AC3E}">
        <p14:creationId xmlns:p14="http://schemas.microsoft.com/office/powerpoint/2010/main" val="48472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81D2-1C7B-44ED-98A0-B5FD89D719AD}"/>
              </a:ext>
            </a:extLst>
          </p:cNvPr>
          <p:cNvSpPr>
            <a:spLocks noGrp="1"/>
          </p:cNvSpPr>
          <p:nvPr>
            <p:ph type="title"/>
          </p:nvPr>
        </p:nvSpPr>
        <p:spPr/>
        <p:txBody>
          <a:bodyPr/>
          <a:lstStyle/>
          <a:p>
            <a:r>
              <a:rPr lang="en-US"/>
              <a:t>3.PYTHON NLG &amp; RNN MODEL INTEGRATION</a:t>
            </a:r>
          </a:p>
        </p:txBody>
      </p:sp>
      <p:sp>
        <p:nvSpPr>
          <p:cNvPr id="3" name="Content Placeholder 2">
            <a:extLst>
              <a:ext uri="{FF2B5EF4-FFF2-40B4-BE49-F238E27FC236}">
                <a16:creationId xmlns:a16="http://schemas.microsoft.com/office/drawing/2014/main" id="{63B81AEE-F63A-4BA3-B405-532B427137B6}"/>
              </a:ext>
            </a:extLst>
          </p:cNvPr>
          <p:cNvSpPr>
            <a:spLocks noGrp="1"/>
          </p:cNvSpPr>
          <p:nvPr>
            <p:ph idx="1"/>
          </p:nvPr>
        </p:nvSpPr>
        <p:spPr/>
        <p:txBody>
          <a:bodyPr vert="horz" lIns="91440" tIns="45720" rIns="91440" bIns="45720" rtlCol="0" anchor="t">
            <a:normAutofit fontScale="92500" lnSpcReduction="10000"/>
          </a:bodyPr>
          <a:lstStyle/>
          <a:p>
            <a:r>
              <a:rPr lang="en-US"/>
              <a:t>We investigated/coded/implemented using either an LSTM (Long Short-Term Memory) or an RNN (Recurrent Neural Network) to be the NLG machine learning model. We have run a few tests on both LSTM and RNN and the results of the RNN seem to be a better fit for our project. </a:t>
            </a:r>
          </a:p>
          <a:p>
            <a:r>
              <a:rPr lang="en-US"/>
              <a:t>Below is a sample output from an LSTM model and the bold sentence is the random seed from the text:</a:t>
            </a:r>
          </a:p>
          <a:p>
            <a:pPr lvl="1"/>
            <a:r>
              <a:rPr lang="en-US" i="1"/>
              <a:t>“LSTM Output: if he's going to experiment let him. But I told this guy, "You can't” </a:t>
            </a:r>
            <a:r>
              <a:rPr lang="en-US" i="1" err="1"/>
              <a:t>tou</a:t>
            </a:r>
            <a:r>
              <a:rPr lang="en-US" i="1"/>
              <a:t> the </a:t>
            </a:r>
            <a:r>
              <a:rPr lang="en-US" i="1" err="1"/>
              <a:t>wou</a:t>
            </a:r>
            <a:r>
              <a:rPr lang="en-US" i="1"/>
              <a:t> </a:t>
            </a:r>
            <a:r>
              <a:rPr lang="en-US" i="1" err="1"/>
              <a:t>aan</a:t>
            </a:r>
            <a:r>
              <a:rPr lang="en-US" i="1"/>
              <a:t> to the </a:t>
            </a:r>
            <a:r>
              <a:rPr lang="en-US" i="1" err="1"/>
              <a:t>wou</a:t>
            </a:r>
            <a:r>
              <a:rPr lang="en-US" i="1"/>
              <a:t> </a:t>
            </a:r>
            <a:r>
              <a:rPr lang="en-US" i="1" err="1"/>
              <a:t>aan</a:t>
            </a:r>
            <a:r>
              <a:rPr lang="en-US" i="1"/>
              <a:t> to the </a:t>
            </a:r>
            <a:r>
              <a:rPr lang="en-US" i="1" err="1"/>
              <a:t>wou</a:t>
            </a:r>
            <a:r>
              <a:rPr lang="en-US" i="1"/>
              <a:t> </a:t>
            </a:r>
            <a:r>
              <a:rPr lang="en-US" i="1" err="1"/>
              <a:t>aan</a:t>
            </a:r>
            <a:r>
              <a:rPr lang="en-US" i="1"/>
              <a:t> to the </a:t>
            </a:r>
            <a:r>
              <a:rPr lang="en-US" i="1" err="1"/>
              <a:t>wou</a:t>
            </a:r>
            <a:r>
              <a:rPr lang="en-US" i="1"/>
              <a:t> </a:t>
            </a:r>
            <a:r>
              <a:rPr lang="en-US" i="1" err="1"/>
              <a:t>aan</a:t>
            </a:r>
            <a:r>
              <a:rPr lang="en-US" i="1"/>
              <a:t> to the </a:t>
            </a:r>
            <a:r>
              <a:rPr lang="en-US" i="1" err="1"/>
              <a:t>wou</a:t>
            </a:r>
            <a:r>
              <a:rPr lang="en-US" i="1"/>
              <a:t> </a:t>
            </a:r>
            <a:r>
              <a:rPr lang="en-US" i="1" err="1"/>
              <a:t>aan</a:t>
            </a:r>
            <a:r>
              <a:rPr lang="en-US" i="1"/>
              <a:t> to the </a:t>
            </a:r>
            <a:r>
              <a:rPr lang="en-US" i="1" err="1"/>
              <a:t>wou</a:t>
            </a:r>
            <a:r>
              <a:rPr lang="en-US" i="1"/>
              <a:t> </a:t>
            </a:r>
            <a:r>
              <a:rPr lang="en-US" i="1" err="1"/>
              <a:t>aan</a:t>
            </a:r>
            <a:r>
              <a:rPr lang="en-US" i="1"/>
              <a:t> to the </a:t>
            </a:r>
            <a:r>
              <a:rPr lang="en-US" i="1" err="1"/>
              <a:t>wou</a:t>
            </a:r>
            <a:r>
              <a:rPr lang="en-US" i="1"/>
              <a:t> </a:t>
            </a:r>
            <a:r>
              <a:rPr lang="en-US" i="1" err="1"/>
              <a:t>aan</a:t>
            </a:r>
            <a:r>
              <a:rPr lang="en-US" i="1"/>
              <a:t> to the </a:t>
            </a:r>
            <a:r>
              <a:rPr lang="en-US" i="1" err="1"/>
              <a:t>wou</a:t>
            </a:r>
            <a:r>
              <a:rPr lang="en-US" i="1"/>
              <a:t> </a:t>
            </a:r>
            <a:r>
              <a:rPr lang="en-US" i="1" err="1"/>
              <a:t>aan</a:t>
            </a:r>
            <a:r>
              <a:rPr lang="en-US" i="1"/>
              <a:t> to the </a:t>
            </a:r>
            <a:r>
              <a:rPr lang="en-US" i="1" err="1"/>
              <a:t>wou</a:t>
            </a:r>
            <a:r>
              <a:rPr lang="en-US" i="1"/>
              <a:t> </a:t>
            </a:r>
            <a:r>
              <a:rPr lang="en-US" i="1" err="1"/>
              <a:t>aan</a:t>
            </a:r>
            <a:r>
              <a:rPr lang="en-US" i="1"/>
              <a:t> to the </a:t>
            </a:r>
            <a:r>
              <a:rPr lang="en-US" i="1" err="1"/>
              <a:t>wou</a:t>
            </a:r>
            <a:r>
              <a:rPr lang="en-US" i="1"/>
              <a:t> </a:t>
            </a:r>
            <a:r>
              <a:rPr lang="en-US" i="1" err="1"/>
              <a:t>aan</a:t>
            </a:r>
            <a:r>
              <a:rPr lang="en-US" i="1"/>
              <a:t> to the </a:t>
            </a:r>
            <a:r>
              <a:rPr lang="en-US" i="1" err="1"/>
              <a:t>wou</a:t>
            </a:r>
            <a:r>
              <a:rPr lang="en-US" i="1"/>
              <a:t> </a:t>
            </a:r>
            <a:r>
              <a:rPr lang="en-US" i="1" err="1"/>
              <a:t>aan</a:t>
            </a:r>
            <a:r>
              <a:rPr lang="en-US" i="1"/>
              <a:t> to the </a:t>
            </a:r>
            <a:r>
              <a:rPr lang="en-US" i="1" err="1"/>
              <a:t>wou</a:t>
            </a:r>
            <a:r>
              <a:rPr lang="en-US" i="1"/>
              <a:t> </a:t>
            </a:r>
            <a:r>
              <a:rPr lang="en-US" i="1" err="1"/>
              <a:t>aan</a:t>
            </a:r>
            <a:r>
              <a:rPr lang="en-US" i="1"/>
              <a:t> to the </a:t>
            </a:r>
            <a:r>
              <a:rPr lang="en-US" i="1" err="1"/>
              <a:t>wou</a:t>
            </a:r>
            <a:r>
              <a:rPr lang="en-US" i="1"/>
              <a:t> </a:t>
            </a:r>
            <a:r>
              <a:rPr lang="en-US" i="1" err="1"/>
              <a:t>aan</a:t>
            </a:r>
            <a:r>
              <a:rPr lang="en-US" i="1"/>
              <a:t> to the </a:t>
            </a:r>
            <a:r>
              <a:rPr lang="en-US" i="1" err="1"/>
              <a:t>wou</a:t>
            </a:r>
            <a:r>
              <a:rPr lang="en-US" i="1"/>
              <a:t> </a:t>
            </a:r>
            <a:r>
              <a:rPr lang="en-US" i="1" err="1"/>
              <a:t>aan</a:t>
            </a:r>
            <a:r>
              <a:rPr lang="en-US" i="1"/>
              <a:t> to the </a:t>
            </a:r>
            <a:r>
              <a:rPr lang="en-US" i="1" err="1"/>
              <a:t>wou</a:t>
            </a:r>
            <a:r>
              <a:rPr lang="en-US" i="1"/>
              <a:t> </a:t>
            </a:r>
            <a:r>
              <a:rPr lang="en-US" i="1" err="1"/>
              <a:t>aan</a:t>
            </a:r>
            <a:r>
              <a:rPr lang="en-US" i="1"/>
              <a:t> to the </a:t>
            </a:r>
            <a:r>
              <a:rPr lang="en-US" i="1" err="1"/>
              <a:t>wou</a:t>
            </a:r>
            <a:r>
              <a:rPr lang="en-US" i="1"/>
              <a:t> </a:t>
            </a:r>
            <a:r>
              <a:rPr lang="en-US" i="1" err="1"/>
              <a:t>aan</a:t>
            </a:r>
            <a:r>
              <a:rPr lang="en-US" i="1"/>
              <a:t> to </a:t>
            </a:r>
            <a:r>
              <a:rPr lang="en-US" i="1" err="1"/>
              <a:t>th</a:t>
            </a:r>
            <a:r>
              <a:rPr lang="en-US" i="1"/>
              <a:t>”</a:t>
            </a:r>
          </a:p>
          <a:p>
            <a:r>
              <a:rPr lang="en-US"/>
              <a:t>The RNN which takes longer to train provides text that is more understandable. The RNN was easier to save and reload without errors or issues on the backend. In almost all areas the RNN was seen as more valuable which is why it was used going forward. </a:t>
            </a:r>
          </a:p>
          <a:p>
            <a:pPr>
              <a:buClr>
                <a:srgbClr val="276F8B"/>
              </a:buClr>
            </a:pPr>
            <a:r>
              <a:rPr lang="en-US"/>
              <a:t>RNN Configuration (256 Embedding Dimension and 2048 RNN/GRU Units)</a:t>
            </a:r>
          </a:p>
        </p:txBody>
      </p:sp>
      <p:sp>
        <p:nvSpPr>
          <p:cNvPr id="4" name="Slide Number Placeholder 3">
            <a:extLst>
              <a:ext uri="{FF2B5EF4-FFF2-40B4-BE49-F238E27FC236}">
                <a16:creationId xmlns:a16="http://schemas.microsoft.com/office/drawing/2014/main" id="{2AF8972F-0E93-493E-B562-10710D94604E}"/>
              </a:ext>
            </a:extLst>
          </p:cNvPr>
          <p:cNvSpPr>
            <a:spLocks noGrp="1"/>
          </p:cNvSpPr>
          <p:nvPr>
            <p:ph type="sldNum" sz="quarter" idx="12"/>
          </p:nvPr>
        </p:nvSpPr>
        <p:spPr/>
        <p:txBody>
          <a:bodyPr/>
          <a:lstStyle/>
          <a:p>
            <a:fld id="{57A760C5-C567-4778-9BCF-2571D35FD931}" type="slidenum">
              <a:rPr lang="en-US" smtClean="0"/>
              <a:t>9</a:t>
            </a:fld>
            <a:endParaRPr lang="en-US"/>
          </a:p>
        </p:txBody>
      </p:sp>
      <p:sp>
        <p:nvSpPr>
          <p:cNvPr id="13" name="TextBox 12">
            <a:extLst>
              <a:ext uri="{FF2B5EF4-FFF2-40B4-BE49-F238E27FC236}">
                <a16:creationId xmlns:a16="http://schemas.microsoft.com/office/drawing/2014/main" id="{CE8F9CB3-1438-41A0-97C1-7506763C97A5}"/>
              </a:ext>
            </a:extLst>
          </p:cNvPr>
          <p:cNvSpPr txBox="1"/>
          <p:nvPr/>
        </p:nvSpPr>
        <p:spPr>
          <a:xfrm>
            <a:off x="9601201" y="24330"/>
            <a:ext cx="2012089" cy="646331"/>
          </a:xfrm>
          <a:prstGeom prst="rect">
            <a:avLst/>
          </a:prstGeom>
          <a:noFill/>
        </p:spPr>
        <p:txBody>
          <a:bodyPr wrap="none" lIns="91440" tIns="45720" rIns="91440" bIns="45720" rtlCol="0" anchor="t">
            <a:spAutoFit/>
          </a:bodyPr>
          <a:lstStyle/>
          <a:p>
            <a:r>
              <a:rPr lang="en-US" sz="3600">
                <a:solidFill>
                  <a:srgbClr val="C00000"/>
                </a:solidFill>
                <a:ea typeface="+mn-lt"/>
                <a:cs typeface="+mn-lt"/>
              </a:rPr>
              <a:t>BRADEN</a:t>
            </a:r>
            <a:endParaRPr lang="en-US"/>
          </a:p>
        </p:txBody>
      </p:sp>
    </p:spTree>
    <p:extLst>
      <p:ext uri="{BB962C8B-B14F-4D97-AF65-F5344CB8AC3E}">
        <p14:creationId xmlns:p14="http://schemas.microsoft.com/office/powerpoint/2010/main" val="630221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078A77DF9F704EA2A1B618335E68EC" ma:contentTypeVersion="10" ma:contentTypeDescription="Create a new document." ma:contentTypeScope="" ma:versionID="cbded42d99c7dcaa8ee54b29539cc8fb">
  <xsd:schema xmlns:xsd="http://www.w3.org/2001/XMLSchema" xmlns:xs="http://www.w3.org/2001/XMLSchema" xmlns:p="http://schemas.microsoft.com/office/2006/metadata/properties" xmlns:ns2="9a849af6-4da0-42b4-ad94-70d4376ca204" targetNamespace="http://schemas.microsoft.com/office/2006/metadata/properties" ma:root="true" ma:fieldsID="71d0d54b226ca90bb4404a0a331d9ffc" ns2:_="">
    <xsd:import namespace="9a849af6-4da0-42b4-ad94-70d4376ca20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849af6-4da0-42b4-ad94-70d4376ca2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EE8A84-1799-47EB-9FC0-DEC3F485CC2A}">
  <ds:schemaRefs>
    <ds:schemaRef ds:uri="http://schemas.microsoft.com/sharepoint/v3/contenttype/forms"/>
  </ds:schemaRefs>
</ds:datastoreItem>
</file>

<file path=customXml/itemProps2.xml><?xml version="1.0" encoding="utf-8"?>
<ds:datastoreItem xmlns:ds="http://schemas.openxmlformats.org/officeDocument/2006/customXml" ds:itemID="{D8CE195F-F1DE-41A7-B42F-D6B295C15414}"/>
</file>

<file path=customXml/itemProps3.xml><?xml version="1.0" encoding="utf-8"?>
<ds:datastoreItem xmlns:ds="http://schemas.openxmlformats.org/officeDocument/2006/customXml" ds:itemID="{BFDE68E8-08FB-49FF-8242-A4C0E04318B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TM03090434[[fn=Wood Type]]</Template>
  <Application>Microsoft Office PowerPoint</Application>
  <PresentationFormat>Widescreen</PresentationFormat>
  <Slides>20</Slides>
  <Notes>2</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Wood Type</vt:lpstr>
      <vt:lpstr>FINAL PRESENTATION</vt:lpstr>
      <vt:lpstr>1.Introduction</vt:lpstr>
      <vt:lpstr>1.Introduction - Objectives</vt:lpstr>
      <vt:lpstr>1.Introduction – CLIENT REQUIREMENT FEASIBILITY</vt:lpstr>
      <vt:lpstr>2.DATA &amp; Analysis</vt:lpstr>
      <vt:lpstr>2.DATA &amp; Analysis</vt:lpstr>
      <vt:lpstr>2.DATA &amp; Analysis</vt:lpstr>
      <vt:lpstr>3.PYTHON NLG &amp; RNN MODEL INTEGRATION</vt:lpstr>
      <vt:lpstr>3.PYTHON NLG &amp; RNN MODEL INTEGRATION</vt:lpstr>
      <vt:lpstr>3.PYTHON NLG &amp; RNN MODEL INTEGRATION</vt:lpstr>
      <vt:lpstr>3.PYTHON NLG &amp; RNN MODEL INTEGRATION</vt:lpstr>
      <vt:lpstr>3.PYTHON NLG &amp; RNN MODEL INTEGRATION</vt:lpstr>
      <vt:lpstr>3.PYTHON NLG &amp; RNN MODEL INTEGRATION</vt:lpstr>
      <vt:lpstr>3.PYTHON NLG &amp; RNN MODEL INTEGRATION</vt:lpstr>
      <vt:lpstr>4.Tableau INTEGRATION</vt:lpstr>
      <vt:lpstr>4.Tableau INTEGRATION</vt:lpstr>
      <vt:lpstr>5.CONCLUSION - Overview</vt:lpstr>
      <vt:lpstr>5.CONCLUSION - Limitations</vt:lpstr>
      <vt:lpstr>5.CONCLUSION - improvements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CesarC</dc:creator>
  <cp:revision>1</cp:revision>
  <cp:lastPrinted>2021-07-20T03:39:03Z</cp:lastPrinted>
  <dcterms:created xsi:type="dcterms:W3CDTF">2021-07-15T19:21:57Z</dcterms:created>
  <dcterms:modified xsi:type="dcterms:W3CDTF">2022-05-05T01:06:23Z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0x0101008F078A77DF9F704EA2A1B618335E68EC</vt:lpwstr>
  </property>
</Properties>
</file>