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3"/>
  </p:notes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356" r:id="rId18"/>
    <p:sldId id="281" r:id="rId19"/>
    <p:sldId id="282" r:id="rId20"/>
    <p:sldId id="283" r:id="rId21"/>
    <p:sldId id="284" r:id="rId22"/>
    <p:sldId id="285" r:id="rId23"/>
    <p:sldId id="357" r:id="rId24"/>
    <p:sldId id="286" r:id="rId25"/>
    <p:sldId id="358" r:id="rId26"/>
    <p:sldId id="359" r:id="rId27"/>
    <p:sldId id="365" r:id="rId28"/>
    <p:sldId id="366" r:id="rId29"/>
    <p:sldId id="368" r:id="rId30"/>
    <p:sldId id="367" r:id="rId31"/>
    <p:sldId id="369"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62" r:id="rId70"/>
    <p:sldId id="363"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61" r:id="rId99"/>
    <p:sldId id="354" r:id="rId100"/>
    <p:sldId id="355" r:id="rId101"/>
    <p:sldId id="257" r:id="rId102"/>
  </p:sldIdLst>
  <p:sldSz cx="9144000" cy="6858000" type="screen4x3"/>
  <p:notesSz cx="6858000" cy="9144000"/>
  <p:embeddedFontLst>
    <p:embeddedFont>
      <p:font typeface="Calibri" panose="020F0502020204030204" pitchFamily="34" charset="0"/>
      <p:regular r:id="rId104"/>
      <p:bold r:id="rId105"/>
      <p:italic r:id="rId106"/>
      <p:boldItalic r:id="rId107"/>
    </p:embeddedFont>
    <p:embeddedFont>
      <p:font typeface="楷体" panose="02010609060101010101" pitchFamily="49" charset="-122"/>
      <p:regular r:id="rId108"/>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0" autoAdjust="0"/>
    <p:restoredTop sz="89092" autoAdjust="0"/>
  </p:normalViewPr>
  <p:slideViewPr>
    <p:cSldViewPr>
      <p:cViewPr varScale="1">
        <p:scale>
          <a:sx n="155" d="100"/>
          <a:sy n="155" d="100"/>
        </p:scale>
        <p:origin x="3224"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slide" Target="../slides/slide46.xml"/><Relationship Id="rId1"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45D3B-3F7F-4EA5-9A00-42276E7657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0740092-5853-4BFC-8A7B-F2E9B9CC3249}">
      <dgm:prSet/>
      <dgm:spPr/>
      <dgm:t>
        <a:bodyPr/>
        <a:lstStyle/>
        <a:p>
          <a:pPr rtl="0"/>
          <a:r>
            <a:rPr lang="zh-CN" altLang="en-US" dirty="0">
              <a:latin typeface="微软雅黑" panose="020B0503020204020204" pitchFamily="34" charset="-122"/>
              <a:ea typeface="微软雅黑" panose="020B0503020204020204" pitchFamily="34" charset="-122"/>
            </a:rPr>
            <a:t>第一节 序列密码的概念</a:t>
          </a:r>
          <a:endParaRPr lang="zh-CN" altLang="en-US" dirty="0"/>
        </a:p>
      </dgm:t>
    </dgm:pt>
    <dgm:pt modelId="{A631396D-5FEE-42CB-909F-7AA700715840}" type="parTrans" cxnId="{B5A8FE7B-6268-4333-B2D7-25D349B01048}">
      <dgm:prSet/>
      <dgm:spPr/>
      <dgm:t>
        <a:bodyPr/>
        <a:lstStyle/>
        <a:p>
          <a:endParaRPr lang="zh-CN" altLang="en-US"/>
        </a:p>
      </dgm:t>
    </dgm:pt>
    <dgm:pt modelId="{5C062147-3797-439A-BB4B-D392AD08D141}" type="sibTrans" cxnId="{B5A8FE7B-6268-4333-B2D7-25D349B01048}">
      <dgm:prSet/>
      <dgm:spPr/>
      <dgm:t>
        <a:bodyPr/>
        <a:lstStyle/>
        <a:p>
          <a:endParaRPr lang="zh-CN" altLang="en-US"/>
        </a:p>
      </dgm:t>
    </dgm:pt>
    <dgm:pt modelId="{1A99F34A-A4C8-47A5-89D3-9199329E8544}">
      <dgm:prSet/>
      <dgm:spPr/>
      <dgm:t>
        <a:bodyPr/>
        <a:lstStyle/>
        <a:p>
          <a:pPr rtl="0"/>
          <a:r>
            <a:rPr lang="zh-CN" altLang="en-US" dirty="0">
              <a:latin typeface="微软雅黑" panose="020B0503020204020204" pitchFamily="34" charset="-122"/>
              <a:ea typeface="微软雅黑" panose="020B0503020204020204" pitchFamily="34" charset="-122"/>
            </a:rPr>
            <a:t>同步流密码、自同步流密码</a:t>
          </a:r>
        </a:p>
      </dgm:t>
    </dgm:pt>
    <dgm:pt modelId="{A1B81340-F08C-4B31-9DF9-5C05E570D899}" type="parTrans" cxnId="{98A15C76-1DD9-4E29-B3DA-9CE971462528}">
      <dgm:prSet/>
      <dgm:spPr/>
      <dgm:t>
        <a:bodyPr/>
        <a:lstStyle/>
        <a:p>
          <a:endParaRPr lang="zh-CN" altLang="en-US"/>
        </a:p>
      </dgm:t>
    </dgm:pt>
    <dgm:pt modelId="{76753A68-BC58-4D6C-B14F-8030CFFA3F30}" type="sibTrans" cxnId="{98A15C76-1DD9-4E29-B3DA-9CE971462528}">
      <dgm:prSet/>
      <dgm:spPr/>
      <dgm:t>
        <a:bodyPr/>
        <a:lstStyle/>
        <a:p>
          <a:endParaRPr lang="zh-CN" altLang="en-US"/>
        </a:p>
      </dgm:t>
    </dgm:pt>
    <dgm:pt modelId="{A422220B-0534-4207-8791-C1CC26D83AB5}">
      <dgm:prSet/>
      <dgm:spPr/>
      <dgm:t>
        <a:bodyPr/>
        <a:lstStyle/>
        <a:p>
          <a:pPr rtl="0"/>
          <a:r>
            <a:rPr lang="zh-CN" altLang="en-US" dirty="0">
              <a:latin typeface="微软雅黑" panose="020B0503020204020204" pitchFamily="34" charset="-122"/>
              <a:ea typeface="微软雅黑" panose="020B0503020204020204" pitchFamily="34" charset="-122"/>
            </a:rPr>
            <a:t>第二节 反馈移位寄存器</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20D9E92-0196-4986-A4E2-69C97305A4D0}" type="parTrans" cxnId="{11CB6DB2-E150-4A7D-A5F2-C59EB8235838}">
      <dgm:prSet/>
      <dgm:spPr/>
      <dgm:t>
        <a:bodyPr/>
        <a:lstStyle/>
        <a:p>
          <a:endParaRPr lang="zh-CN" altLang="en-US"/>
        </a:p>
      </dgm:t>
    </dgm:pt>
    <dgm:pt modelId="{D7628248-16F9-4F75-9F70-53179BB32A84}" type="sibTrans" cxnId="{11CB6DB2-E150-4A7D-A5F2-C59EB8235838}">
      <dgm:prSet/>
      <dgm:spPr/>
      <dgm:t>
        <a:bodyPr/>
        <a:lstStyle/>
        <a:p>
          <a:endParaRPr lang="zh-CN" altLang="en-US"/>
        </a:p>
      </dgm:t>
    </dgm:pt>
    <dgm:pt modelId="{2B4D8DEA-458F-4D31-B9F4-DB3F0F377F27}">
      <dgm:prSet/>
      <dgm:spPr/>
      <dgm:t>
        <a:bodyPr/>
        <a:lstStyle/>
        <a:p>
          <a:pPr rtl="0"/>
          <a:r>
            <a:rPr lang="en-US" dirty="0">
              <a:latin typeface="微软雅黑" panose="020B0503020204020204" pitchFamily="34" charset="-122"/>
              <a:ea typeface="微软雅黑" panose="020B0503020204020204" pitchFamily="34" charset="-122"/>
            </a:rPr>
            <a:t>LFSR</a:t>
          </a:r>
          <a:r>
            <a:rPr lang="zh-CN" dirty="0">
              <a:latin typeface="微软雅黑" panose="020B0503020204020204" pitchFamily="34" charset="-122"/>
              <a:ea typeface="微软雅黑" panose="020B0503020204020204" pitchFamily="34" charset="-122"/>
            </a:rPr>
            <a:t>构造、线性复杂度、</a:t>
          </a:r>
          <a:r>
            <a:rPr lang="en-US" dirty="0">
              <a:latin typeface="微软雅黑" panose="020B0503020204020204" pitchFamily="34" charset="-122"/>
              <a:ea typeface="微软雅黑" panose="020B0503020204020204" pitchFamily="34" charset="-122"/>
            </a:rPr>
            <a:t>B-M</a:t>
          </a:r>
          <a:r>
            <a:rPr lang="zh-CN" dirty="0">
              <a:latin typeface="微软雅黑" panose="020B0503020204020204" pitchFamily="34" charset="-122"/>
              <a:ea typeface="微软雅黑" panose="020B0503020204020204" pitchFamily="34" charset="-122"/>
            </a:rPr>
            <a:t>算法</a:t>
          </a:r>
        </a:p>
      </dgm:t>
    </dgm:pt>
    <dgm:pt modelId="{05FD250C-CC46-49B5-847C-155ED9B169E1}" type="parTrans" cxnId="{C41A8F60-E6B9-4117-81F6-551C11150EE6}">
      <dgm:prSet/>
      <dgm:spPr/>
      <dgm:t>
        <a:bodyPr/>
        <a:lstStyle/>
        <a:p>
          <a:endParaRPr lang="zh-CN" altLang="en-US"/>
        </a:p>
      </dgm:t>
    </dgm:pt>
    <dgm:pt modelId="{50F30FCB-5287-4B2F-B807-3AA64008F62F}" type="sibTrans" cxnId="{C41A8F60-E6B9-4117-81F6-551C11150EE6}">
      <dgm:prSet/>
      <dgm:spPr/>
      <dgm:t>
        <a:bodyPr/>
        <a:lstStyle/>
        <a:p>
          <a:endParaRPr lang="zh-CN" altLang="en-US"/>
        </a:p>
      </dgm:t>
    </dgm:pt>
    <dgm:pt modelId="{137A57A4-46FD-4BDA-B413-D549905D5594}">
      <dgm:prSet/>
      <dgm:spPr/>
      <dgm:t>
        <a:bodyPr/>
        <a:lstStyle/>
        <a:p>
          <a:pPr rtl="0"/>
          <a:r>
            <a:rPr lang="zh-CN" altLang="en-US" dirty="0">
              <a:latin typeface="微软雅黑" panose="020B0503020204020204" pitchFamily="34" charset="-122"/>
              <a:ea typeface="微软雅黑" panose="020B0503020204020204" pitchFamily="34" charset="-122"/>
            </a:rPr>
            <a:t>非线性组合生成器、非线性滤波生成器、钟控生成器</a:t>
          </a:r>
        </a:p>
      </dgm:t>
    </dgm:pt>
    <dgm:pt modelId="{FD8DF186-5E13-4248-B8AE-8692AFC98442}" type="parTrans" cxnId="{B8E32017-D9AE-43EB-AFE0-EECC8B4C8C6F}">
      <dgm:prSet/>
      <dgm:spPr/>
      <dgm:t>
        <a:bodyPr/>
        <a:lstStyle/>
        <a:p>
          <a:endParaRPr lang="zh-CN" altLang="en-US"/>
        </a:p>
      </dgm:t>
    </dgm:pt>
    <dgm:pt modelId="{C70814C7-04D6-41EA-ABBB-18AB5B5910E7}" type="sibTrans" cxnId="{B8E32017-D9AE-43EB-AFE0-EECC8B4C8C6F}">
      <dgm:prSet/>
      <dgm:spPr/>
      <dgm:t>
        <a:bodyPr/>
        <a:lstStyle/>
        <a:p>
          <a:endParaRPr lang="zh-CN" altLang="en-US"/>
        </a:p>
      </dgm:t>
    </dgm:pt>
    <dgm:pt modelId="{7694B208-9A21-425D-9736-1ED5225E4AD4}">
      <dgm:prSet/>
      <dgm:spPr/>
      <dgm:t>
        <a:bodyPr/>
        <a:lstStyle/>
        <a:p>
          <a:pPr rtl="0"/>
          <a:r>
            <a:rPr lang="zh-CN" altLang="en-US" dirty="0">
              <a:latin typeface="微软雅黑" panose="020B0503020204020204" pitchFamily="34" charset="-122"/>
              <a:ea typeface="微软雅黑" panose="020B0503020204020204" pitchFamily="34" charset="-122"/>
            </a:rPr>
            <a:t>相关攻击</a:t>
          </a:r>
        </a:p>
      </dgm:t>
    </dgm:pt>
    <dgm:pt modelId="{09F10354-A433-4CCD-AE76-73F456B429A4}" type="parTrans" cxnId="{BE490DF1-8C9A-4115-9760-FA868CD95972}">
      <dgm:prSet/>
      <dgm:spPr/>
      <dgm:t>
        <a:bodyPr/>
        <a:lstStyle/>
        <a:p>
          <a:endParaRPr lang="zh-CN" altLang="en-US"/>
        </a:p>
      </dgm:t>
    </dgm:pt>
    <dgm:pt modelId="{0760E09A-2664-4C1E-9580-0C664B5C8824}" type="sibTrans" cxnId="{BE490DF1-8C9A-4115-9760-FA868CD95972}">
      <dgm:prSet/>
      <dgm:spPr/>
      <dgm:t>
        <a:bodyPr/>
        <a:lstStyle/>
        <a:p>
          <a:endParaRPr lang="zh-CN" altLang="en-US"/>
        </a:p>
      </dgm:t>
    </dgm:pt>
    <dgm:pt modelId="{4D72CFBA-EF3C-4972-8B87-E4390663F902}">
      <dgm:prSet/>
      <dgm:spPr/>
      <dgm:t>
        <a:bodyPr/>
        <a:lstStyle/>
        <a:p>
          <a:pPr rtl="0"/>
          <a:r>
            <a:rPr lang="zh-CN" altLang="en-US" dirty="0">
              <a:latin typeface="微软雅黑" panose="020B0503020204020204" pitchFamily="34" charset="-122"/>
              <a:ea typeface="微软雅黑" panose="020B0503020204020204" pitchFamily="34" charset="-122"/>
            </a:rPr>
            <a:t>第三节 其它序列密码介绍</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4136443-21AD-462B-939B-7AB1B2E98304}" type="parTrans" cxnId="{82B4FFC1-FCE8-4379-B979-91FF5224C491}">
      <dgm:prSet/>
      <dgm:spPr/>
      <dgm:t>
        <a:bodyPr/>
        <a:lstStyle/>
        <a:p>
          <a:endParaRPr lang="zh-CN" altLang="en-US"/>
        </a:p>
      </dgm:t>
    </dgm:pt>
    <dgm:pt modelId="{BB0C47B1-6789-4CC1-BDF8-94FF33EB7D15}" type="sibTrans" cxnId="{82B4FFC1-FCE8-4379-B979-91FF5224C491}">
      <dgm:prSet/>
      <dgm:spPr/>
      <dgm:t>
        <a:bodyPr/>
        <a:lstStyle/>
        <a:p>
          <a:endParaRPr lang="zh-CN" altLang="en-US"/>
        </a:p>
      </dgm:t>
    </dgm:pt>
    <dgm:pt modelId="{7C1E8ABF-F4B9-4349-81A0-08B9203627B3}">
      <dgm:prSet/>
      <dgm:spPr/>
      <dgm:t>
        <a:bodyPr/>
        <a:lstStyle/>
        <a:p>
          <a:pPr rtl="0"/>
          <a:r>
            <a:rPr lang="en-US" dirty="0">
              <a:latin typeface="微软雅黑" panose="020B0503020204020204" pitchFamily="34" charset="-122"/>
              <a:ea typeface="微软雅黑" panose="020B0503020204020204" pitchFamily="34" charset="-122"/>
            </a:rPr>
            <a:t>RC4</a:t>
          </a:r>
          <a:r>
            <a:rPr 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SEAL2.0</a:t>
          </a:r>
          <a:r>
            <a:rPr lang="zh-CN" dirty="0">
              <a:latin typeface="微软雅黑" panose="020B0503020204020204" pitchFamily="34" charset="-122"/>
              <a:ea typeface="微软雅黑" panose="020B0503020204020204" pitchFamily="34" charset="-122"/>
            </a:rPr>
            <a:t>、混沌序列</a:t>
          </a:r>
        </a:p>
      </dgm:t>
    </dgm:pt>
    <dgm:pt modelId="{0B4FFFA1-8EFB-4951-95D6-4A27D8FA688C}" type="parTrans" cxnId="{C7FE423A-2814-4A2B-8B22-E2AD34415273}">
      <dgm:prSet/>
      <dgm:spPr/>
      <dgm:t>
        <a:bodyPr/>
        <a:lstStyle/>
        <a:p>
          <a:endParaRPr lang="zh-CN" altLang="en-US"/>
        </a:p>
      </dgm:t>
    </dgm:pt>
    <dgm:pt modelId="{EA9766D5-7628-49F9-AD6D-FD7BE7666826}" type="sibTrans" cxnId="{C7FE423A-2814-4A2B-8B22-E2AD34415273}">
      <dgm:prSet/>
      <dgm:spPr/>
      <dgm:t>
        <a:bodyPr/>
        <a:lstStyle/>
        <a:p>
          <a:endParaRPr lang="zh-CN" altLang="en-US"/>
        </a:p>
      </dgm:t>
    </dgm:pt>
    <dgm:pt modelId="{D87225D6-E26E-426B-840B-C50D7C9E8093}">
      <dgm:prSet/>
      <dgm:spPr/>
      <dgm:t>
        <a:bodyPr/>
        <a:lstStyle/>
        <a:p>
          <a:pPr rtl="0"/>
          <a:r>
            <a:rPr lang="zh-CN" dirty="0">
              <a:latin typeface="微软雅黑" panose="020B0503020204020204" pitchFamily="34" charset="-122"/>
              <a:ea typeface="微软雅黑" panose="020B0503020204020204" pitchFamily="34" charset="-122"/>
            </a:rPr>
            <a:t>第</a:t>
          </a:r>
          <a:r>
            <a:rPr lang="zh-CN" altLang="en-US" dirty="0">
              <a:latin typeface="微软雅黑" panose="020B0503020204020204" pitchFamily="34" charset="-122"/>
              <a:ea typeface="微软雅黑" panose="020B0503020204020204" pitchFamily="34" charset="-122"/>
            </a:rPr>
            <a:t>四</a:t>
          </a:r>
          <a:r>
            <a:rPr lang="zh-CN" dirty="0">
              <a:latin typeface="微软雅黑" panose="020B0503020204020204" pitchFamily="34" charset="-122"/>
              <a:ea typeface="微软雅黑" panose="020B0503020204020204" pitchFamily="34" charset="-122"/>
            </a:rPr>
            <a:t>节 伪随机比特</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序列</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6C4D2D0-2DF3-4007-9766-2D271B832AE8}" type="parTrans" cxnId="{98196F47-D8C4-400A-96DF-0E7EBF2C30F6}">
      <dgm:prSet/>
      <dgm:spPr/>
      <dgm:t>
        <a:bodyPr/>
        <a:lstStyle/>
        <a:p>
          <a:endParaRPr lang="zh-CN" altLang="en-US"/>
        </a:p>
      </dgm:t>
    </dgm:pt>
    <dgm:pt modelId="{052D8A2A-9149-4A0E-B729-568493DDD5E1}" type="sibTrans" cxnId="{98196F47-D8C4-400A-96DF-0E7EBF2C30F6}">
      <dgm:prSet/>
      <dgm:spPr/>
      <dgm:t>
        <a:bodyPr/>
        <a:lstStyle/>
        <a:p>
          <a:endParaRPr lang="zh-CN" altLang="en-US"/>
        </a:p>
      </dgm:t>
    </dgm:pt>
    <dgm:pt modelId="{24B68055-F16D-430B-9D90-D2EB4B225D64}">
      <dgm:prSet/>
      <dgm:spPr/>
      <dgm:t>
        <a:bodyPr/>
        <a:lstStyle/>
        <a:p>
          <a:pPr rtl="0"/>
          <a:r>
            <a:rPr lang="en-US" altLang="zh-CN" dirty="0">
              <a:latin typeface="微软雅黑" panose="020B0503020204020204" pitchFamily="34" charset="-122"/>
              <a:ea typeface="微软雅黑" panose="020B0503020204020204" pitchFamily="34" charset="-122"/>
            </a:rPr>
            <a:t>RNG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CSPRNG</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RSA</a:t>
          </a:r>
          <a:r>
            <a:rPr lang="zh-CN" dirty="0">
              <a:latin typeface="微软雅黑" panose="020B0503020204020204" pitchFamily="34" charset="-122"/>
              <a:ea typeface="微软雅黑" panose="020B0503020204020204" pitchFamily="34" charset="-122"/>
            </a:rPr>
            <a:t>伪随机数生成器、</a:t>
          </a:r>
          <a:r>
            <a:rPr lang="en-US" dirty="0">
              <a:latin typeface="微软雅黑" panose="020B0503020204020204" pitchFamily="34" charset="-122"/>
              <a:ea typeface="微软雅黑" panose="020B0503020204020204" pitchFamily="34" charset="-122"/>
            </a:rPr>
            <a:t>BBS</a:t>
          </a:r>
          <a:r>
            <a:rPr lang="zh-CN" dirty="0">
              <a:latin typeface="微软雅黑" panose="020B0503020204020204" pitchFamily="34" charset="-122"/>
              <a:ea typeface="微软雅黑" panose="020B0503020204020204" pitchFamily="34" charset="-122"/>
            </a:rPr>
            <a:t>伪随机数生成器</a:t>
          </a:r>
        </a:p>
      </dgm:t>
    </dgm:pt>
    <dgm:pt modelId="{CCBB837B-AAD7-4954-A66D-82D607FAA6C8}" type="parTrans" cxnId="{C5142A1C-2D73-4F61-BEC5-4070E2C47B2A}">
      <dgm:prSet/>
      <dgm:spPr/>
      <dgm:t>
        <a:bodyPr/>
        <a:lstStyle/>
        <a:p>
          <a:endParaRPr lang="zh-CN" altLang="en-US"/>
        </a:p>
      </dgm:t>
    </dgm:pt>
    <dgm:pt modelId="{5DBC2B8E-65AE-4BB6-8459-B41F11602290}" type="sibTrans" cxnId="{C5142A1C-2D73-4F61-BEC5-4070E2C47B2A}">
      <dgm:prSet/>
      <dgm:spPr/>
      <dgm:t>
        <a:bodyPr/>
        <a:lstStyle/>
        <a:p>
          <a:endParaRPr lang="zh-CN" altLang="en-US"/>
        </a:p>
      </dgm:t>
    </dgm:pt>
    <dgm:pt modelId="{14B019A8-33F9-4F42-A467-2CB73FBCAE5F}">
      <dgm:prSet/>
      <dgm:spPr/>
      <dgm:t>
        <a:bodyPr/>
        <a:lstStyle/>
        <a:p>
          <a:pPr rtl="0"/>
          <a:r>
            <a:rPr lang="zh-CN" altLang="en-US" dirty="0">
              <a:latin typeface="微软雅黑" panose="020B0503020204020204" pitchFamily="34" charset="-122"/>
              <a:ea typeface="微软雅黑" panose="020B0503020204020204" pitchFamily="34" charset="-122"/>
            </a:rPr>
            <a:t>统计测试</a:t>
          </a:r>
        </a:p>
      </dgm:t>
    </dgm:pt>
    <dgm:pt modelId="{98027FF1-D535-4A6B-8A88-268D330B4377}" type="parTrans" cxnId="{4D6922A3-C143-49DC-BD01-275F0F5793DE}">
      <dgm:prSet/>
      <dgm:spPr/>
      <dgm:t>
        <a:bodyPr/>
        <a:lstStyle/>
        <a:p>
          <a:endParaRPr lang="zh-CN" altLang="en-US"/>
        </a:p>
      </dgm:t>
    </dgm:pt>
    <dgm:pt modelId="{F00077FB-9570-4A2E-97F9-AE2B25661DED}" type="sibTrans" cxnId="{4D6922A3-C143-49DC-BD01-275F0F5793DE}">
      <dgm:prSet/>
      <dgm:spPr/>
      <dgm:t>
        <a:bodyPr/>
        <a:lstStyle/>
        <a:p>
          <a:endParaRPr lang="zh-CN" altLang="en-US"/>
        </a:p>
      </dgm:t>
    </dgm:pt>
    <dgm:pt modelId="{7BEA2857-7180-486A-9E98-C32D049F8FDD}" type="pres">
      <dgm:prSet presAssocID="{9EB45D3B-3F7F-4EA5-9A00-42276E7657DA}" presName="linear" presStyleCnt="0">
        <dgm:presLayoutVars>
          <dgm:animLvl val="lvl"/>
          <dgm:resizeHandles val="exact"/>
        </dgm:presLayoutVars>
      </dgm:prSet>
      <dgm:spPr/>
    </dgm:pt>
    <dgm:pt modelId="{64C66D0D-00BA-43F4-8B77-7D5A86E7D0D2}" type="pres">
      <dgm:prSet presAssocID="{D0740092-5853-4BFC-8A7B-F2E9B9CC3249}" presName="parentText" presStyleLbl="node1" presStyleIdx="0" presStyleCnt="4">
        <dgm:presLayoutVars>
          <dgm:chMax val="0"/>
          <dgm:bulletEnabled val="1"/>
        </dgm:presLayoutVars>
      </dgm:prSet>
      <dgm:spPr/>
    </dgm:pt>
    <dgm:pt modelId="{14B65600-84ED-4261-AA11-3E2A3A41FD1D}" type="pres">
      <dgm:prSet presAssocID="{D0740092-5853-4BFC-8A7B-F2E9B9CC3249}" presName="childText" presStyleLbl="revTx" presStyleIdx="0" presStyleCnt="4">
        <dgm:presLayoutVars>
          <dgm:bulletEnabled val="1"/>
        </dgm:presLayoutVars>
      </dgm:prSet>
      <dgm:spPr/>
    </dgm:pt>
    <dgm:pt modelId="{36E84DC7-F424-4303-B96F-8B8A7E940D90}" type="pres">
      <dgm:prSet presAssocID="{A422220B-0534-4207-8791-C1CC26D83AB5}" presName="parentText" presStyleLbl="node1" presStyleIdx="1" presStyleCnt="4">
        <dgm:presLayoutVars>
          <dgm:chMax val="0"/>
          <dgm:bulletEnabled val="1"/>
        </dgm:presLayoutVars>
      </dgm:prSet>
      <dgm:spPr/>
    </dgm:pt>
    <dgm:pt modelId="{5A58E7BF-1FD0-4B7C-9BF8-D6839E15A91D}" type="pres">
      <dgm:prSet presAssocID="{A422220B-0534-4207-8791-C1CC26D83AB5}" presName="childText" presStyleLbl="revTx" presStyleIdx="1" presStyleCnt="4">
        <dgm:presLayoutVars>
          <dgm:bulletEnabled val="1"/>
        </dgm:presLayoutVars>
      </dgm:prSet>
      <dgm:spPr/>
    </dgm:pt>
    <dgm:pt modelId="{827C2F76-EC6E-4AA2-9261-8273D5147234}" type="pres">
      <dgm:prSet presAssocID="{4D72CFBA-EF3C-4972-8B87-E4390663F902}" presName="parentText" presStyleLbl="node1" presStyleIdx="2" presStyleCnt="4">
        <dgm:presLayoutVars>
          <dgm:chMax val="0"/>
          <dgm:bulletEnabled val="1"/>
        </dgm:presLayoutVars>
      </dgm:prSet>
      <dgm:spPr/>
    </dgm:pt>
    <dgm:pt modelId="{EF1BDD7A-192F-446F-B746-83DF6A5FC762}" type="pres">
      <dgm:prSet presAssocID="{4D72CFBA-EF3C-4972-8B87-E4390663F902}" presName="childText" presStyleLbl="revTx" presStyleIdx="2" presStyleCnt="4">
        <dgm:presLayoutVars>
          <dgm:bulletEnabled val="1"/>
        </dgm:presLayoutVars>
      </dgm:prSet>
      <dgm:spPr/>
    </dgm:pt>
    <dgm:pt modelId="{19C48FA0-49E9-4A3E-8E23-92BA7A4FC136}" type="pres">
      <dgm:prSet presAssocID="{D87225D6-E26E-426B-840B-C50D7C9E8093}" presName="parentText" presStyleLbl="node1" presStyleIdx="3" presStyleCnt="4">
        <dgm:presLayoutVars>
          <dgm:chMax val="0"/>
          <dgm:bulletEnabled val="1"/>
        </dgm:presLayoutVars>
      </dgm:prSet>
      <dgm:spPr/>
    </dgm:pt>
    <dgm:pt modelId="{938D8509-B256-4F26-9418-6BF98D4114C4}" type="pres">
      <dgm:prSet presAssocID="{D87225D6-E26E-426B-840B-C50D7C9E8093}" presName="childText" presStyleLbl="revTx" presStyleIdx="3" presStyleCnt="4">
        <dgm:presLayoutVars>
          <dgm:bulletEnabled val="1"/>
        </dgm:presLayoutVars>
      </dgm:prSet>
      <dgm:spPr/>
    </dgm:pt>
  </dgm:ptLst>
  <dgm:cxnLst>
    <dgm:cxn modelId="{16316B00-7CA6-4C9E-92F9-7F477C40C9B0}" type="presOf" srcId="{2B4D8DEA-458F-4D31-B9F4-DB3F0F377F27}" destId="{5A58E7BF-1FD0-4B7C-9BF8-D6839E15A91D}" srcOrd="0" destOrd="0" presId="urn:microsoft.com/office/officeart/2005/8/layout/vList2"/>
    <dgm:cxn modelId="{431E1E11-0C3B-4AA8-B2F9-89351F6484DA}" type="presOf" srcId="{14B019A8-33F9-4F42-A467-2CB73FBCAE5F}" destId="{938D8509-B256-4F26-9418-6BF98D4114C4}" srcOrd="0" destOrd="1" presId="urn:microsoft.com/office/officeart/2005/8/layout/vList2"/>
    <dgm:cxn modelId="{D1F73911-9AA3-4045-96E7-2D7CF9AC7FCC}" type="presOf" srcId="{7C1E8ABF-F4B9-4349-81A0-08B9203627B3}" destId="{EF1BDD7A-192F-446F-B746-83DF6A5FC762}" srcOrd="0" destOrd="0" presId="urn:microsoft.com/office/officeart/2005/8/layout/vList2"/>
    <dgm:cxn modelId="{B8E32017-D9AE-43EB-AFE0-EECC8B4C8C6F}" srcId="{A422220B-0534-4207-8791-C1CC26D83AB5}" destId="{137A57A4-46FD-4BDA-B413-D549905D5594}" srcOrd="1" destOrd="0" parTransId="{FD8DF186-5E13-4248-B8AE-8692AFC98442}" sibTransId="{C70814C7-04D6-41EA-ABBB-18AB5B5910E7}"/>
    <dgm:cxn modelId="{C5142A1C-2D73-4F61-BEC5-4070E2C47B2A}" srcId="{D87225D6-E26E-426B-840B-C50D7C9E8093}" destId="{24B68055-F16D-430B-9D90-D2EB4B225D64}" srcOrd="0" destOrd="0" parTransId="{CCBB837B-AAD7-4954-A66D-82D607FAA6C8}" sibTransId="{5DBC2B8E-65AE-4BB6-8459-B41F11602290}"/>
    <dgm:cxn modelId="{56584936-CCB9-4D7F-9CF9-370B9305EB9D}" type="presOf" srcId="{24B68055-F16D-430B-9D90-D2EB4B225D64}" destId="{938D8509-B256-4F26-9418-6BF98D4114C4}" srcOrd="0" destOrd="0" presId="urn:microsoft.com/office/officeart/2005/8/layout/vList2"/>
    <dgm:cxn modelId="{C7FE423A-2814-4A2B-8B22-E2AD34415273}" srcId="{4D72CFBA-EF3C-4972-8B87-E4390663F902}" destId="{7C1E8ABF-F4B9-4349-81A0-08B9203627B3}" srcOrd="0" destOrd="0" parTransId="{0B4FFFA1-8EFB-4951-95D6-4A27D8FA688C}" sibTransId="{EA9766D5-7628-49F9-AD6D-FD7BE7666826}"/>
    <dgm:cxn modelId="{3089A642-3562-4E35-86C5-E1B50E0C7961}" type="presOf" srcId="{D87225D6-E26E-426B-840B-C50D7C9E8093}" destId="{19C48FA0-49E9-4A3E-8E23-92BA7A4FC136}" srcOrd="0" destOrd="0" presId="urn:microsoft.com/office/officeart/2005/8/layout/vList2"/>
    <dgm:cxn modelId="{98196F47-D8C4-400A-96DF-0E7EBF2C30F6}" srcId="{9EB45D3B-3F7F-4EA5-9A00-42276E7657DA}" destId="{D87225D6-E26E-426B-840B-C50D7C9E8093}" srcOrd="3" destOrd="0" parTransId="{F6C4D2D0-2DF3-4007-9766-2D271B832AE8}" sibTransId="{052D8A2A-9149-4A0E-B729-568493DDD5E1}"/>
    <dgm:cxn modelId="{7FD69A5D-1423-4260-8156-0A5328451F4C}" type="presOf" srcId="{A422220B-0534-4207-8791-C1CC26D83AB5}" destId="{36E84DC7-F424-4303-B96F-8B8A7E940D90}" srcOrd="0" destOrd="0" presId="urn:microsoft.com/office/officeart/2005/8/layout/vList2"/>
    <dgm:cxn modelId="{C41A8F60-E6B9-4117-81F6-551C11150EE6}" srcId="{A422220B-0534-4207-8791-C1CC26D83AB5}" destId="{2B4D8DEA-458F-4D31-B9F4-DB3F0F377F27}" srcOrd="0" destOrd="0" parTransId="{05FD250C-CC46-49B5-847C-155ED9B169E1}" sibTransId="{50F30FCB-5287-4B2F-B807-3AA64008F62F}"/>
    <dgm:cxn modelId="{98A15C76-1DD9-4E29-B3DA-9CE971462528}" srcId="{D0740092-5853-4BFC-8A7B-F2E9B9CC3249}" destId="{1A99F34A-A4C8-47A5-89D3-9199329E8544}" srcOrd="0" destOrd="0" parTransId="{A1B81340-F08C-4B31-9DF9-5C05E570D899}" sibTransId="{76753A68-BC58-4D6C-B14F-8030CFFA3F30}"/>
    <dgm:cxn modelId="{B5A8FE7B-6268-4333-B2D7-25D349B01048}" srcId="{9EB45D3B-3F7F-4EA5-9A00-42276E7657DA}" destId="{D0740092-5853-4BFC-8A7B-F2E9B9CC3249}" srcOrd="0" destOrd="0" parTransId="{A631396D-5FEE-42CB-909F-7AA700715840}" sibTransId="{5C062147-3797-439A-BB4B-D392AD08D141}"/>
    <dgm:cxn modelId="{00719E81-9B0C-45A4-9E02-CBBBA82CDC82}" type="presOf" srcId="{1A99F34A-A4C8-47A5-89D3-9199329E8544}" destId="{14B65600-84ED-4261-AA11-3E2A3A41FD1D}" srcOrd="0" destOrd="0" presId="urn:microsoft.com/office/officeart/2005/8/layout/vList2"/>
    <dgm:cxn modelId="{C6CF3382-4AB5-4EF6-8EAB-152507409814}" type="presOf" srcId="{D0740092-5853-4BFC-8A7B-F2E9B9CC3249}" destId="{64C66D0D-00BA-43F4-8B77-7D5A86E7D0D2}" srcOrd="0" destOrd="0" presId="urn:microsoft.com/office/officeart/2005/8/layout/vList2"/>
    <dgm:cxn modelId="{4D6922A3-C143-49DC-BD01-275F0F5793DE}" srcId="{D87225D6-E26E-426B-840B-C50D7C9E8093}" destId="{14B019A8-33F9-4F42-A467-2CB73FBCAE5F}" srcOrd="1" destOrd="0" parTransId="{98027FF1-D535-4A6B-8A88-268D330B4377}" sibTransId="{F00077FB-9570-4A2E-97F9-AE2B25661DED}"/>
    <dgm:cxn modelId="{11CB6DB2-E150-4A7D-A5F2-C59EB8235838}" srcId="{9EB45D3B-3F7F-4EA5-9A00-42276E7657DA}" destId="{A422220B-0534-4207-8791-C1CC26D83AB5}" srcOrd="1" destOrd="0" parTransId="{620D9E92-0196-4986-A4E2-69C97305A4D0}" sibTransId="{D7628248-16F9-4F75-9F70-53179BB32A84}"/>
    <dgm:cxn modelId="{82B4FFC1-FCE8-4379-B979-91FF5224C491}" srcId="{9EB45D3B-3F7F-4EA5-9A00-42276E7657DA}" destId="{4D72CFBA-EF3C-4972-8B87-E4390663F902}" srcOrd="2" destOrd="0" parTransId="{14136443-21AD-462B-939B-7AB1B2E98304}" sibTransId="{BB0C47B1-6789-4CC1-BDF8-94FF33EB7D15}"/>
    <dgm:cxn modelId="{5DF0A1CD-237C-4087-AEB7-EB152F19EB5F}" type="presOf" srcId="{9EB45D3B-3F7F-4EA5-9A00-42276E7657DA}" destId="{7BEA2857-7180-486A-9E98-C32D049F8FDD}" srcOrd="0" destOrd="0" presId="urn:microsoft.com/office/officeart/2005/8/layout/vList2"/>
    <dgm:cxn modelId="{21B490DC-C303-469F-A147-C64061811A7B}" type="presOf" srcId="{7694B208-9A21-425D-9736-1ED5225E4AD4}" destId="{5A58E7BF-1FD0-4B7C-9BF8-D6839E15A91D}" srcOrd="0" destOrd="2" presId="urn:microsoft.com/office/officeart/2005/8/layout/vList2"/>
    <dgm:cxn modelId="{BE490DF1-8C9A-4115-9760-FA868CD95972}" srcId="{A422220B-0534-4207-8791-C1CC26D83AB5}" destId="{7694B208-9A21-425D-9736-1ED5225E4AD4}" srcOrd="2" destOrd="0" parTransId="{09F10354-A433-4CCD-AE76-73F456B429A4}" sibTransId="{0760E09A-2664-4C1E-9580-0C664B5C8824}"/>
    <dgm:cxn modelId="{B8C0C3F7-FFC1-4AEC-8CBD-625A34275CE1}" type="presOf" srcId="{4D72CFBA-EF3C-4972-8B87-E4390663F902}" destId="{827C2F76-EC6E-4AA2-9261-8273D5147234}" srcOrd="0" destOrd="0" presId="urn:microsoft.com/office/officeart/2005/8/layout/vList2"/>
    <dgm:cxn modelId="{4555C4FC-277B-453C-B5DE-E17AD575E3CA}" type="presOf" srcId="{137A57A4-46FD-4BDA-B413-D549905D5594}" destId="{5A58E7BF-1FD0-4B7C-9BF8-D6839E15A91D}" srcOrd="0" destOrd="1" presId="urn:microsoft.com/office/officeart/2005/8/layout/vList2"/>
    <dgm:cxn modelId="{F4908AFE-5922-4EF9-8587-A60AF65841F6}" type="presParOf" srcId="{7BEA2857-7180-486A-9E98-C32D049F8FDD}" destId="{64C66D0D-00BA-43F4-8B77-7D5A86E7D0D2}" srcOrd="0" destOrd="0" presId="urn:microsoft.com/office/officeart/2005/8/layout/vList2"/>
    <dgm:cxn modelId="{BF3884C3-0064-4B4B-9F20-22E8285E248A}" type="presParOf" srcId="{7BEA2857-7180-486A-9E98-C32D049F8FDD}" destId="{14B65600-84ED-4261-AA11-3E2A3A41FD1D}" srcOrd="1" destOrd="0" presId="urn:microsoft.com/office/officeart/2005/8/layout/vList2"/>
    <dgm:cxn modelId="{77DE698F-EB50-4E33-988D-5307315FE330}" type="presParOf" srcId="{7BEA2857-7180-486A-9E98-C32D049F8FDD}" destId="{36E84DC7-F424-4303-B96F-8B8A7E940D90}" srcOrd="2" destOrd="0" presId="urn:microsoft.com/office/officeart/2005/8/layout/vList2"/>
    <dgm:cxn modelId="{306FB545-B88C-4FF4-A7C7-59E610E0885E}" type="presParOf" srcId="{7BEA2857-7180-486A-9E98-C32D049F8FDD}" destId="{5A58E7BF-1FD0-4B7C-9BF8-D6839E15A91D}" srcOrd="3" destOrd="0" presId="urn:microsoft.com/office/officeart/2005/8/layout/vList2"/>
    <dgm:cxn modelId="{46C19367-8E96-47BE-8791-03D148B445EB}" type="presParOf" srcId="{7BEA2857-7180-486A-9E98-C32D049F8FDD}" destId="{827C2F76-EC6E-4AA2-9261-8273D5147234}" srcOrd="4" destOrd="0" presId="urn:microsoft.com/office/officeart/2005/8/layout/vList2"/>
    <dgm:cxn modelId="{21234DFE-716C-4BED-9322-55BBD7525AA1}" type="presParOf" srcId="{7BEA2857-7180-486A-9E98-C32D049F8FDD}" destId="{EF1BDD7A-192F-446F-B746-83DF6A5FC762}" srcOrd="5" destOrd="0" presId="urn:microsoft.com/office/officeart/2005/8/layout/vList2"/>
    <dgm:cxn modelId="{457C97E5-6DB9-4CF4-B4FF-BE5DCE8CA77C}" type="presParOf" srcId="{7BEA2857-7180-486A-9E98-C32D049F8FDD}" destId="{19C48FA0-49E9-4A3E-8E23-92BA7A4FC136}" srcOrd="6" destOrd="0" presId="urn:microsoft.com/office/officeart/2005/8/layout/vList2"/>
    <dgm:cxn modelId="{909F184A-47BF-41EC-B684-250F603DBB5E}" type="presParOf" srcId="{7BEA2857-7180-486A-9E98-C32D049F8FDD}" destId="{938D8509-B256-4F26-9418-6BF98D4114C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6304B-CBC0-4816-8B75-2134C91FE3C7}" type="doc">
      <dgm:prSet loTypeId="urn:microsoft.com/office/officeart/2005/8/layout/cycle4" loCatId="cycle" qsTypeId="urn:microsoft.com/office/officeart/2005/8/quickstyle/simple3" qsCatId="simple" csTypeId="urn:microsoft.com/office/officeart/2005/8/colors/colorful3" csCatId="colorful" phldr="1"/>
      <dgm:spPr/>
      <dgm:t>
        <a:bodyPr/>
        <a:lstStyle/>
        <a:p>
          <a:endParaRPr lang="zh-CN" altLang="en-US"/>
        </a:p>
      </dgm:t>
    </dgm:pt>
    <dgm:pt modelId="{DF48D7DF-3939-4BA7-9C3A-D1AA8B4B91E0}">
      <dgm:prSet custT="1"/>
      <dgm:spPr/>
      <dgm:t>
        <a:bodyPr/>
        <a:lstStyle/>
        <a:p>
          <a:pPr rtl="0"/>
          <a:r>
            <a:rPr lang="zh-CN" altLang="en-US" sz="2400" dirty="0">
              <a:latin typeface="微软雅黑" panose="020B0503020204020204" pitchFamily="34" charset="-122"/>
              <a:ea typeface="微软雅黑" panose="020B0503020204020204" pitchFamily="34" charset="-122"/>
            </a:rPr>
            <a:t>长周期</a:t>
          </a:r>
        </a:p>
      </dgm:t>
    </dgm:pt>
    <dgm:pt modelId="{EA082B64-D0AB-4C06-B427-6704E0712F79}" type="parTrans" cxnId="{D5449653-804A-4C25-B223-E1DAC8FBA7B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46388DC-71EC-4FB2-B41D-AD2BE3FADEC5}" type="sibTrans" cxnId="{D5449653-804A-4C25-B223-E1DAC8FBA7B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AFB4C3F-C926-4376-BCAE-15F5B1FBE750}">
      <dgm:prSet custT="1"/>
      <dgm:spPr/>
      <dgm:t>
        <a:bodyPr/>
        <a:lstStyle/>
        <a:p>
          <a:pPr rtl="0"/>
          <a:r>
            <a:rPr lang="zh-CN" altLang="en-US" sz="2400" dirty="0">
              <a:latin typeface="微软雅黑" panose="020B0503020204020204" pitchFamily="34" charset="-122"/>
              <a:ea typeface="微软雅黑" panose="020B0503020204020204" pitchFamily="34" charset="-122"/>
            </a:rPr>
            <a:t>统计随机</a:t>
          </a:r>
        </a:p>
      </dgm:t>
    </dgm:pt>
    <dgm:pt modelId="{E7F0A3D0-AA35-4203-8E5E-C9C212F8217E}" type="parTrans" cxnId="{3C34A838-C270-4C5E-AB26-8C06DEF0501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F4C7739-27D5-4424-9D5D-AED67D7481B3}" type="sibTrans" cxnId="{3C34A838-C270-4C5E-AB26-8C06DEF0501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322A288-293E-47D9-B84E-DC681E0D9941}">
      <dgm:prSet custT="1"/>
      <dgm:spPr/>
      <dgm:t>
        <a:bodyPr/>
        <a:lstStyle/>
        <a:p>
          <a:pPr rtl="0"/>
          <a:r>
            <a:rPr lang="zh-CN" altLang="en-US" sz="2400" dirty="0">
              <a:latin typeface="微软雅黑" panose="020B0503020204020204" pitchFamily="34" charset="-122"/>
              <a:ea typeface="微软雅黑" panose="020B0503020204020204" pitchFamily="34" charset="-122"/>
            </a:rPr>
            <a:t>由足够长密钥产生</a:t>
          </a:r>
        </a:p>
      </dgm:t>
    </dgm:pt>
    <dgm:pt modelId="{89B3EDD6-E6EF-4560-9014-1B7B1320CF31}" type="parTrans" cxnId="{A1B5DBC0-7D22-430A-AA86-D28A74520DE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89A422E-79E3-49DC-905E-A3D082702F83}" type="sibTrans" cxnId="{A1B5DBC0-7D22-430A-AA86-D28A74520DE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4A73B25-C58A-42D1-9D47-FB91D61B8D1F}">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2000" dirty="0">
              <a:latin typeface="微软雅黑" panose="020B0503020204020204" pitchFamily="34" charset="-122"/>
              <a:ea typeface="微软雅黑" panose="020B0503020204020204" pitchFamily="34" charset="-122"/>
            </a:rPr>
            <a:t>低相关度</a:t>
          </a:r>
        </a:p>
      </dgm:t>
    </dgm:pt>
    <dgm:pt modelId="{6BBBBE7E-1375-4ACA-ABB1-0652580B81EC}" type="parTrans" cxnId="{18FD7D32-2BCF-4FC2-8C90-3CF89F75988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629A008-4371-415B-8611-848427156C6A}" type="sibTrans" cxnId="{18FD7D32-2BCF-4FC2-8C90-3CF89F75988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58249AB-B5A9-4B59-BE0D-CF6B65F955E0}">
      <dgm:prSet custT="1"/>
      <dgm:spPr/>
      <dgm:t>
        <a:bodyPr/>
        <a:lstStyle/>
        <a:p>
          <a:pPr rtl="0"/>
          <a:r>
            <a:rPr lang="zh-CN" altLang="en-US" sz="2400" dirty="0">
              <a:latin typeface="微软雅黑" panose="020B0503020204020204" pitchFamily="34" charset="-122"/>
              <a:ea typeface="微软雅黑" panose="020B0503020204020204" pitchFamily="34" charset="-122"/>
            </a:rPr>
            <a:t>不可预测</a:t>
          </a:r>
        </a:p>
      </dgm:t>
    </dgm:pt>
    <dgm:pt modelId="{08C38BE8-24E8-4E5E-849E-D754E3B21469}" type="parTrans" cxnId="{3C5A7274-4C21-4DA6-B0BF-625D663CEBA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83CE21E-7141-4FFE-A83F-CC529154D16D}" type="sibTrans" cxnId="{3C5A7274-4C21-4DA6-B0BF-625D663CEBA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1445AD9-29BF-4E50-A457-85A969E67328}">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2000" dirty="0">
              <a:latin typeface="微软雅黑" panose="020B0503020204020204" pitchFamily="34" charset="-122"/>
              <a:ea typeface="微软雅黑" panose="020B0503020204020204" pitchFamily="34" charset="-122"/>
            </a:rPr>
            <a:t>高线性复杂度</a:t>
          </a:r>
        </a:p>
      </dgm:t>
    </dgm:pt>
    <dgm:pt modelId="{C57D395C-FFE0-4B86-8B26-32A601A7F721}" type="parTrans" cxnId="{0F5C7A2D-F2DC-46F7-8FFF-CA28D7D1AB7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F551A4B-7DEB-4546-B717-91176EE7E353}" type="sibTrans" cxnId="{0F5C7A2D-F2DC-46F7-8FFF-CA28D7D1AB7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F0261A5-E805-450D-9848-2FC5169B1C13}" type="pres">
      <dgm:prSet presAssocID="{1AD6304B-CBC0-4816-8B75-2134C91FE3C7}" presName="cycleMatrixDiagram" presStyleCnt="0">
        <dgm:presLayoutVars>
          <dgm:chMax val="1"/>
          <dgm:dir/>
          <dgm:animLvl val="lvl"/>
          <dgm:resizeHandles val="exact"/>
        </dgm:presLayoutVars>
      </dgm:prSet>
      <dgm:spPr/>
    </dgm:pt>
    <dgm:pt modelId="{4F077C90-0C57-4792-929B-22CEF8E46F22}" type="pres">
      <dgm:prSet presAssocID="{1AD6304B-CBC0-4816-8B75-2134C91FE3C7}" presName="children" presStyleCnt="0"/>
      <dgm:spPr/>
    </dgm:pt>
    <dgm:pt modelId="{2BFE69E3-8A82-4ADF-A0FC-40733903F6FE}" type="pres">
      <dgm:prSet presAssocID="{1AD6304B-CBC0-4816-8B75-2134C91FE3C7}" presName="child4group" presStyleCnt="0"/>
      <dgm:spPr/>
    </dgm:pt>
    <dgm:pt modelId="{49EDBB35-965F-4C34-8479-16DF3D68B11A}" type="pres">
      <dgm:prSet presAssocID="{1AD6304B-CBC0-4816-8B75-2134C91FE3C7}" presName="child4" presStyleLbl="bgAcc1" presStyleIdx="0" presStyleCnt="1" custScaleX="129470"/>
      <dgm:spPr/>
    </dgm:pt>
    <dgm:pt modelId="{0B1C4458-417F-4959-BA18-CB701859750B}" type="pres">
      <dgm:prSet presAssocID="{1AD6304B-CBC0-4816-8B75-2134C91FE3C7}" presName="child4Text" presStyleLbl="bgAcc1" presStyleIdx="0" presStyleCnt="1">
        <dgm:presLayoutVars>
          <dgm:bulletEnabled val="1"/>
        </dgm:presLayoutVars>
      </dgm:prSet>
      <dgm:spPr/>
    </dgm:pt>
    <dgm:pt modelId="{EA669BFA-03E2-48D3-BA40-847D57588186}" type="pres">
      <dgm:prSet presAssocID="{1AD6304B-CBC0-4816-8B75-2134C91FE3C7}" presName="childPlaceholder" presStyleCnt="0"/>
      <dgm:spPr/>
    </dgm:pt>
    <dgm:pt modelId="{8E96AA87-BD5A-4840-8616-9675422E6223}" type="pres">
      <dgm:prSet presAssocID="{1AD6304B-CBC0-4816-8B75-2134C91FE3C7}" presName="circle" presStyleCnt="0"/>
      <dgm:spPr/>
    </dgm:pt>
    <dgm:pt modelId="{3E344F67-B6F1-4945-8701-EEEC20EF96E2}" type="pres">
      <dgm:prSet presAssocID="{1AD6304B-CBC0-4816-8B75-2134C91FE3C7}" presName="quadrant1" presStyleLbl="node1" presStyleIdx="0" presStyleCnt="4">
        <dgm:presLayoutVars>
          <dgm:chMax val="1"/>
          <dgm:bulletEnabled val="1"/>
        </dgm:presLayoutVars>
      </dgm:prSet>
      <dgm:spPr/>
    </dgm:pt>
    <dgm:pt modelId="{8355DBDE-76A9-4CB7-B4F6-C27B798F1EFA}" type="pres">
      <dgm:prSet presAssocID="{1AD6304B-CBC0-4816-8B75-2134C91FE3C7}" presName="quadrant2" presStyleLbl="node1" presStyleIdx="1" presStyleCnt="4">
        <dgm:presLayoutVars>
          <dgm:chMax val="1"/>
          <dgm:bulletEnabled val="1"/>
        </dgm:presLayoutVars>
      </dgm:prSet>
      <dgm:spPr/>
    </dgm:pt>
    <dgm:pt modelId="{7FA79734-39F7-4D09-A5FF-B83F5BB9076E}" type="pres">
      <dgm:prSet presAssocID="{1AD6304B-CBC0-4816-8B75-2134C91FE3C7}" presName="quadrant3" presStyleLbl="node1" presStyleIdx="2" presStyleCnt="4">
        <dgm:presLayoutVars>
          <dgm:chMax val="1"/>
          <dgm:bulletEnabled val="1"/>
        </dgm:presLayoutVars>
      </dgm:prSet>
      <dgm:spPr/>
    </dgm:pt>
    <dgm:pt modelId="{7DFB521D-390B-4B8E-BEBF-BAB31DA5C51B}" type="pres">
      <dgm:prSet presAssocID="{1AD6304B-CBC0-4816-8B75-2134C91FE3C7}" presName="quadrant4" presStyleLbl="node1" presStyleIdx="3" presStyleCnt="4">
        <dgm:presLayoutVars>
          <dgm:chMax val="1"/>
          <dgm:bulletEnabled val="1"/>
        </dgm:presLayoutVars>
      </dgm:prSet>
      <dgm:spPr/>
    </dgm:pt>
    <dgm:pt modelId="{EA78BDD5-AA4B-4BF1-9784-2500991C6188}" type="pres">
      <dgm:prSet presAssocID="{1AD6304B-CBC0-4816-8B75-2134C91FE3C7}" presName="quadrantPlaceholder" presStyleCnt="0"/>
      <dgm:spPr/>
    </dgm:pt>
    <dgm:pt modelId="{CD060C53-3824-482A-8E98-2F32D6721AA9}" type="pres">
      <dgm:prSet presAssocID="{1AD6304B-CBC0-4816-8B75-2134C91FE3C7}" presName="center1" presStyleLbl="fgShp" presStyleIdx="0" presStyleCnt="2"/>
      <dgm:spPr/>
    </dgm:pt>
    <dgm:pt modelId="{B293CE56-9FC1-4AEB-AF04-5E00CA4B9FDC}" type="pres">
      <dgm:prSet presAssocID="{1AD6304B-CBC0-4816-8B75-2134C91FE3C7}" presName="center2" presStyleLbl="fgShp" presStyleIdx="1" presStyleCnt="2"/>
      <dgm:spPr/>
    </dgm:pt>
  </dgm:ptLst>
  <dgm:cxnLst>
    <dgm:cxn modelId="{0F5C7A2D-F2DC-46F7-8FFF-CA28D7D1AB7B}" srcId="{258249AB-B5A9-4B59-BE0D-CF6B65F955E0}" destId="{31445AD9-29BF-4E50-A457-85A969E67328}" srcOrd="1" destOrd="0" parTransId="{C57D395C-FFE0-4B86-8B26-32A601A7F721}" sibTransId="{AF551A4B-7DEB-4546-B717-91176EE7E353}"/>
    <dgm:cxn modelId="{18FD7D32-2BCF-4FC2-8C90-3CF89F759882}" srcId="{258249AB-B5A9-4B59-BE0D-CF6B65F955E0}" destId="{B4A73B25-C58A-42D1-9D47-FB91D61B8D1F}" srcOrd="0" destOrd="0" parTransId="{6BBBBE7E-1375-4ACA-ABB1-0652580B81EC}" sibTransId="{9629A008-4371-415B-8611-848427156C6A}"/>
    <dgm:cxn modelId="{3C34A838-C270-4C5E-AB26-8C06DEF05017}" srcId="{1AD6304B-CBC0-4816-8B75-2134C91FE3C7}" destId="{7AFB4C3F-C926-4376-BCAE-15F5B1FBE750}" srcOrd="1" destOrd="0" parTransId="{E7F0A3D0-AA35-4203-8E5E-C9C212F8217E}" sibTransId="{CF4C7739-27D5-4424-9D5D-AED67D7481B3}"/>
    <dgm:cxn modelId="{D9602E3F-998E-4986-9317-4797AC9C8EAF}" type="presOf" srcId="{B4A73B25-C58A-42D1-9D47-FB91D61B8D1F}" destId="{49EDBB35-965F-4C34-8479-16DF3D68B11A}" srcOrd="0" destOrd="0" presId="urn:microsoft.com/office/officeart/2005/8/layout/cycle4"/>
    <dgm:cxn modelId="{DB12374A-1A92-48B4-AA01-7595285B037A}" type="presOf" srcId="{31445AD9-29BF-4E50-A457-85A969E67328}" destId="{0B1C4458-417F-4959-BA18-CB701859750B}" srcOrd="1" destOrd="1" presId="urn:microsoft.com/office/officeart/2005/8/layout/cycle4"/>
    <dgm:cxn modelId="{0BA74150-8E1E-4E92-A390-BEAF6EEC6EA6}" type="presOf" srcId="{7AFB4C3F-C926-4376-BCAE-15F5B1FBE750}" destId="{8355DBDE-76A9-4CB7-B4F6-C27B798F1EFA}" srcOrd="0" destOrd="0" presId="urn:microsoft.com/office/officeart/2005/8/layout/cycle4"/>
    <dgm:cxn modelId="{32087D52-33A0-42C6-B380-A378F5312114}" type="presOf" srcId="{DF48D7DF-3939-4BA7-9C3A-D1AA8B4B91E0}" destId="{3E344F67-B6F1-4945-8701-EEEC20EF96E2}" srcOrd="0" destOrd="0" presId="urn:microsoft.com/office/officeart/2005/8/layout/cycle4"/>
    <dgm:cxn modelId="{D5449653-804A-4C25-B223-E1DAC8FBA7B9}" srcId="{1AD6304B-CBC0-4816-8B75-2134C91FE3C7}" destId="{DF48D7DF-3939-4BA7-9C3A-D1AA8B4B91E0}" srcOrd="0" destOrd="0" parTransId="{EA082B64-D0AB-4C06-B427-6704E0712F79}" sibTransId="{A46388DC-71EC-4FB2-B41D-AD2BE3FADEC5}"/>
    <dgm:cxn modelId="{A436B65A-109C-44FD-BE67-DD2C4D903806}" type="presOf" srcId="{258249AB-B5A9-4B59-BE0D-CF6B65F955E0}" destId="{7DFB521D-390B-4B8E-BEBF-BAB31DA5C51B}" srcOrd="0" destOrd="0" presId="urn:microsoft.com/office/officeart/2005/8/layout/cycle4"/>
    <dgm:cxn modelId="{3414AC62-CE26-40CA-B07F-528197FE6FBF}" type="presOf" srcId="{B4A73B25-C58A-42D1-9D47-FB91D61B8D1F}" destId="{0B1C4458-417F-4959-BA18-CB701859750B}" srcOrd="1" destOrd="0" presId="urn:microsoft.com/office/officeart/2005/8/layout/cycle4"/>
    <dgm:cxn modelId="{3C5A7274-4C21-4DA6-B0BF-625D663CEBA7}" srcId="{1AD6304B-CBC0-4816-8B75-2134C91FE3C7}" destId="{258249AB-B5A9-4B59-BE0D-CF6B65F955E0}" srcOrd="3" destOrd="0" parTransId="{08C38BE8-24E8-4E5E-849E-D754E3B21469}" sibTransId="{B83CE21E-7141-4FFE-A83F-CC529154D16D}"/>
    <dgm:cxn modelId="{B21608B9-B873-4256-93E7-C5402E9E9D0E}" type="presOf" srcId="{1AD6304B-CBC0-4816-8B75-2134C91FE3C7}" destId="{EF0261A5-E805-450D-9848-2FC5169B1C13}" srcOrd="0" destOrd="0" presId="urn:microsoft.com/office/officeart/2005/8/layout/cycle4"/>
    <dgm:cxn modelId="{791FDEB9-380F-4517-89EB-95B295FF37F9}" type="presOf" srcId="{31445AD9-29BF-4E50-A457-85A969E67328}" destId="{49EDBB35-965F-4C34-8479-16DF3D68B11A}" srcOrd="0" destOrd="1" presId="urn:microsoft.com/office/officeart/2005/8/layout/cycle4"/>
    <dgm:cxn modelId="{A1B5DBC0-7D22-430A-AA86-D28A74520DEA}" srcId="{1AD6304B-CBC0-4816-8B75-2134C91FE3C7}" destId="{B322A288-293E-47D9-B84E-DC681E0D9941}" srcOrd="2" destOrd="0" parTransId="{89B3EDD6-E6EF-4560-9014-1B7B1320CF31}" sibTransId="{189A422E-79E3-49DC-905E-A3D082702F83}"/>
    <dgm:cxn modelId="{A67EE2EF-679A-4FEC-9ADF-8E2568847DB6}" type="presOf" srcId="{B322A288-293E-47D9-B84E-DC681E0D9941}" destId="{7FA79734-39F7-4D09-A5FF-B83F5BB9076E}" srcOrd="0" destOrd="0" presId="urn:microsoft.com/office/officeart/2005/8/layout/cycle4"/>
    <dgm:cxn modelId="{7195EBE4-7061-43E4-A948-B3853F5270F6}" type="presParOf" srcId="{EF0261A5-E805-450D-9848-2FC5169B1C13}" destId="{4F077C90-0C57-4792-929B-22CEF8E46F22}" srcOrd="0" destOrd="0" presId="urn:microsoft.com/office/officeart/2005/8/layout/cycle4"/>
    <dgm:cxn modelId="{726622C7-5F39-4208-9753-C47CCE7A5988}" type="presParOf" srcId="{4F077C90-0C57-4792-929B-22CEF8E46F22}" destId="{2BFE69E3-8A82-4ADF-A0FC-40733903F6FE}" srcOrd="0" destOrd="0" presId="urn:microsoft.com/office/officeart/2005/8/layout/cycle4"/>
    <dgm:cxn modelId="{672456BB-BBA1-4467-9EBD-1B2BBBC16DAB}" type="presParOf" srcId="{2BFE69E3-8A82-4ADF-A0FC-40733903F6FE}" destId="{49EDBB35-965F-4C34-8479-16DF3D68B11A}" srcOrd="0" destOrd="0" presId="urn:microsoft.com/office/officeart/2005/8/layout/cycle4"/>
    <dgm:cxn modelId="{CF9CDEAE-5307-4195-8155-C37F849496D2}" type="presParOf" srcId="{2BFE69E3-8A82-4ADF-A0FC-40733903F6FE}" destId="{0B1C4458-417F-4959-BA18-CB701859750B}" srcOrd="1" destOrd="0" presId="urn:microsoft.com/office/officeart/2005/8/layout/cycle4"/>
    <dgm:cxn modelId="{3A2FA0FD-B590-44D9-8C0D-3A2D642CD51F}" type="presParOf" srcId="{4F077C90-0C57-4792-929B-22CEF8E46F22}" destId="{EA669BFA-03E2-48D3-BA40-847D57588186}" srcOrd="1" destOrd="0" presId="urn:microsoft.com/office/officeart/2005/8/layout/cycle4"/>
    <dgm:cxn modelId="{F73E13F7-9141-4408-B67D-D9127A5BB946}" type="presParOf" srcId="{EF0261A5-E805-450D-9848-2FC5169B1C13}" destId="{8E96AA87-BD5A-4840-8616-9675422E6223}" srcOrd="1" destOrd="0" presId="urn:microsoft.com/office/officeart/2005/8/layout/cycle4"/>
    <dgm:cxn modelId="{8BFB07E7-5377-46F2-950C-ABA57FE37F47}" type="presParOf" srcId="{8E96AA87-BD5A-4840-8616-9675422E6223}" destId="{3E344F67-B6F1-4945-8701-EEEC20EF96E2}" srcOrd="0" destOrd="0" presId="urn:microsoft.com/office/officeart/2005/8/layout/cycle4"/>
    <dgm:cxn modelId="{B8230173-429A-4347-B112-D6187B4863F3}" type="presParOf" srcId="{8E96AA87-BD5A-4840-8616-9675422E6223}" destId="{8355DBDE-76A9-4CB7-B4F6-C27B798F1EFA}" srcOrd="1" destOrd="0" presId="urn:microsoft.com/office/officeart/2005/8/layout/cycle4"/>
    <dgm:cxn modelId="{946F108E-9373-495E-B7A2-0145F5DA7D44}" type="presParOf" srcId="{8E96AA87-BD5A-4840-8616-9675422E6223}" destId="{7FA79734-39F7-4D09-A5FF-B83F5BB9076E}" srcOrd="2" destOrd="0" presId="urn:microsoft.com/office/officeart/2005/8/layout/cycle4"/>
    <dgm:cxn modelId="{FAB6C08F-ADF2-40CB-B5CB-D4D7ADB50D7D}" type="presParOf" srcId="{8E96AA87-BD5A-4840-8616-9675422E6223}" destId="{7DFB521D-390B-4B8E-BEBF-BAB31DA5C51B}" srcOrd="3" destOrd="0" presId="urn:microsoft.com/office/officeart/2005/8/layout/cycle4"/>
    <dgm:cxn modelId="{D0B97CEA-D3E0-4D1E-8045-068653FC2285}" type="presParOf" srcId="{8E96AA87-BD5A-4840-8616-9675422E6223}" destId="{EA78BDD5-AA4B-4BF1-9784-2500991C6188}" srcOrd="4" destOrd="0" presId="urn:microsoft.com/office/officeart/2005/8/layout/cycle4"/>
    <dgm:cxn modelId="{307CACE6-6C7A-41E9-8A59-A0402D1EF63A}" type="presParOf" srcId="{EF0261A5-E805-450D-9848-2FC5169B1C13}" destId="{CD060C53-3824-482A-8E98-2F32D6721AA9}" srcOrd="2" destOrd="0" presId="urn:microsoft.com/office/officeart/2005/8/layout/cycle4"/>
    <dgm:cxn modelId="{31D2D435-6D78-4137-8FD2-34DBEF0C409C}" type="presParOf" srcId="{EF0261A5-E805-450D-9848-2FC5169B1C13}" destId="{B293CE56-9FC1-4AEB-AF04-5E00CA4B9FD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C64BA4-A0EA-4561-AFAE-FC75CFD8A9BD}" type="doc">
      <dgm:prSet loTypeId="urn:microsoft.com/office/officeart/2005/8/layout/hList1" loCatId="list" qsTypeId="urn:microsoft.com/office/officeart/2005/8/quickstyle/simple5" qsCatId="simple" csTypeId="urn:microsoft.com/office/officeart/2005/8/colors/colorful4" csCatId="colorful" phldr="1"/>
      <dgm:spPr/>
      <dgm:t>
        <a:bodyPr/>
        <a:lstStyle/>
        <a:p>
          <a:endParaRPr lang="zh-CN" altLang="en-US"/>
        </a:p>
      </dgm:t>
    </dgm:pt>
    <dgm:pt modelId="{E89B4540-FB72-443F-84FF-50D6611D75A6}">
      <dgm:prSet custT="1"/>
      <dgm:spPr/>
      <dgm:t>
        <a:bodyPr/>
        <a:lstStyle/>
        <a:p>
          <a:pPr rtl="0"/>
          <a:r>
            <a:rPr lang="zh-CN" sz="2000" dirty="0">
              <a:latin typeface="微软雅黑" panose="020B0503020204020204" pitchFamily="34" charset="-122"/>
              <a:ea typeface="微软雅黑" panose="020B0503020204020204" pitchFamily="34" charset="-122"/>
            </a:rPr>
            <a:t>对一个</a:t>
          </a:r>
          <a:r>
            <a:rPr lang="en-US" sz="2000" dirty="0">
              <a:latin typeface="微软雅黑" panose="020B0503020204020204" pitchFamily="34" charset="-122"/>
              <a:ea typeface="微软雅黑" panose="020B0503020204020204" pitchFamily="34" charset="-122"/>
            </a:rPr>
            <a:t>LFSR</a:t>
          </a:r>
          <a:r>
            <a:rPr lang="zh-CN" sz="2000" dirty="0">
              <a:latin typeface="微软雅黑" panose="020B0503020204020204" pitchFamily="34" charset="-122"/>
              <a:ea typeface="微软雅黑" panose="020B0503020204020204" pitchFamily="34" charset="-122"/>
            </a:rPr>
            <a:t>的内容使用一个非线性组合函数</a:t>
          </a:r>
        </a:p>
      </dgm:t>
    </dgm:pt>
    <dgm:pt modelId="{48A1C609-289E-4373-8F0A-98A5BAF6A3DB}" type="parTrans" cxnId="{FEB3D08B-466F-432F-94A5-5FEFDE665A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B759BFC-9688-4483-AACD-CBC071DA3D89}" type="sibTrans" cxnId="{FEB3D08B-466F-432F-94A5-5FEFDE665A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96A1678-834D-4C0F-BB5D-B64B913097FB}">
      <dgm:prSet custT="1"/>
      <dgm:spPr/>
      <dgm:t>
        <a:bodyPr/>
        <a:lstStyle/>
        <a:p>
          <a:pPr rtl="0"/>
          <a:r>
            <a:rPr lang="zh-CN" altLang="en-US" sz="2400" dirty="0">
              <a:latin typeface="微软雅黑" panose="020B0503020204020204" pitchFamily="34" charset="-122"/>
              <a:ea typeface="微软雅黑" panose="020B0503020204020204" pitchFamily="34" charset="-122"/>
            </a:rPr>
            <a:t>钟控生成器</a:t>
          </a:r>
        </a:p>
      </dgm:t>
    </dgm:pt>
    <dgm:pt modelId="{20AF74E8-BCC5-4F23-A591-C0E845C7DDFA}" type="parTrans" cxnId="{83304E36-8415-4DD7-8439-2F6BB3EDBF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73B41B0-3723-4BA6-99AA-C041A21B3640}" type="sibTrans" cxnId="{83304E36-8415-4DD7-8439-2F6BB3EDBF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D63B8EA-1964-4379-BC69-D2F223A88495}">
      <dgm:prSet custT="1"/>
      <dgm:spPr/>
      <dgm:t>
        <a:bodyPr/>
        <a:lstStyle/>
        <a:p>
          <a:pPr rtl="0"/>
          <a:r>
            <a:rPr lang="zh-CN" altLang="en-US" sz="2400" dirty="0">
              <a:latin typeface="微软雅黑" panose="020B0503020204020204" pitchFamily="34" charset="-122"/>
              <a:ea typeface="微软雅黑" panose="020B0503020204020204" pitchFamily="34" charset="-122"/>
            </a:rPr>
            <a:t>非线性组合</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生成器</a:t>
          </a:r>
        </a:p>
      </dgm:t>
    </dgm:pt>
    <dgm:pt modelId="{CB53D48E-C089-4664-A92D-CB0C1E91F58E}" type="parTrans" cxnId="{A5C7430B-24F4-4508-B5A7-79339FD20E0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EE12D45-A38E-42EF-A2D7-4F62DC8DE661}" type="sibTrans" cxnId="{A5C7430B-24F4-4508-B5A7-79339FD20E0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94ECCB9-41E7-4333-9929-B67AF93B4EDE}">
      <dgm:prSet custT="1"/>
      <dgm:spPr/>
      <dgm:t>
        <a:bodyPr/>
        <a:lstStyle/>
        <a:p>
          <a:pPr rtl="0"/>
          <a:r>
            <a:rPr lang="zh-CN" sz="2000" dirty="0">
              <a:latin typeface="微软雅黑" panose="020B0503020204020204" pitchFamily="34" charset="-122"/>
              <a:ea typeface="微软雅黑" panose="020B0503020204020204" pitchFamily="34" charset="-122"/>
            </a:rPr>
            <a:t>对多个</a:t>
          </a:r>
          <a:r>
            <a:rPr lang="en-US" sz="2000" dirty="0">
              <a:latin typeface="微软雅黑" panose="020B0503020204020204" pitchFamily="34" charset="-122"/>
              <a:ea typeface="微软雅黑" panose="020B0503020204020204" pitchFamily="34" charset="-122"/>
            </a:rPr>
            <a:t>LFSR</a:t>
          </a:r>
          <a:r>
            <a:rPr lang="zh-CN" sz="2000" dirty="0">
              <a:latin typeface="微软雅黑" panose="020B0503020204020204" pitchFamily="34" charset="-122"/>
              <a:ea typeface="微软雅黑" panose="020B0503020204020204" pitchFamily="34" charset="-122"/>
            </a:rPr>
            <a:t>的输出使用一个非线性组合函数</a:t>
          </a:r>
        </a:p>
      </dgm:t>
    </dgm:pt>
    <dgm:pt modelId="{70F5703A-EE13-45A1-B149-753E4F092706}" type="parTrans" cxnId="{DBBE8B2A-713C-4E79-9EC9-2B235B74A46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4326880-9E03-44A6-8E02-40EE7F54701C}" type="sibTrans" cxnId="{DBBE8B2A-713C-4E79-9EC9-2B235B74A46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4539E3F-42F9-436B-91C7-520D970A5D4D}">
      <dgm:prSet custT="1"/>
      <dgm:spPr/>
      <dgm:t>
        <a:bodyPr/>
        <a:lstStyle/>
        <a:p>
          <a:pPr rtl="0"/>
          <a:r>
            <a:rPr lang="zh-CN" altLang="en-US" sz="2400" dirty="0">
              <a:latin typeface="微软雅黑" panose="020B0503020204020204" pitchFamily="34" charset="-122"/>
              <a:ea typeface="微软雅黑" panose="020B0503020204020204" pitchFamily="34" charset="-122"/>
            </a:rPr>
            <a:t>非线性滤波</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生成器</a:t>
          </a:r>
        </a:p>
      </dgm:t>
    </dgm:pt>
    <dgm:pt modelId="{8261F848-C771-4085-81EC-730321C165A8}" type="parTrans" cxnId="{536DF129-3FFA-4039-858E-D0AFC5AD930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95F4978-6E69-48F9-96D0-3D3BB5D90CED}" type="sibTrans" cxnId="{536DF129-3FFA-4039-858E-D0AFC5AD930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4C08F4B-0606-4CFE-B61F-C7EC63B82BF6}">
      <dgm:prSet custT="1"/>
      <dgm:spPr/>
      <dgm:t>
        <a:bodyPr/>
        <a:lstStyle/>
        <a:p>
          <a:pPr rtl="0"/>
          <a:r>
            <a:rPr lang="zh-CN" sz="2000" dirty="0">
              <a:latin typeface="微软雅黑" panose="020B0503020204020204" pitchFamily="34" charset="-122"/>
              <a:ea typeface="微软雅黑" panose="020B0503020204020204" pitchFamily="34" charset="-122"/>
            </a:rPr>
            <a:t>使用一个（或多个）</a:t>
          </a:r>
          <a:r>
            <a:rPr lang="en-US" sz="2000" dirty="0">
              <a:latin typeface="微软雅黑" panose="020B0503020204020204" pitchFamily="34" charset="-122"/>
              <a:ea typeface="微软雅黑" panose="020B0503020204020204" pitchFamily="34" charset="-122"/>
            </a:rPr>
            <a:t>LFSR</a:t>
          </a:r>
          <a:r>
            <a:rPr lang="zh-CN" sz="2000" dirty="0">
              <a:latin typeface="微软雅黑" panose="020B0503020204020204" pitchFamily="34" charset="-122"/>
              <a:ea typeface="微软雅黑" panose="020B0503020204020204" pitchFamily="34" charset="-122"/>
            </a:rPr>
            <a:t>的输出来控制另一个（或多个）</a:t>
          </a:r>
          <a:r>
            <a:rPr lang="en-US" sz="2000" dirty="0">
              <a:latin typeface="微软雅黑" panose="020B0503020204020204" pitchFamily="34" charset="-122"/>
              <a:ea typeface="微软雅黑" panose="020B0503020204020204" pitchFamily="34" charset="-122"/>
            </a:rPr>
            <a:t>LFSR</a:t>
          </a:r>
          <a:r>
            <a:rPr lang="zh-CN" sz="2000" dirty="0">
              <a:latin typeface="微软雅黑" panose="020B0503020204020204" pitchFamily="34" charset="-122"/>
              <a:ea typeface="微软雅黑" panose="020B0503020204020204" pitchFamily="34" charset="-122"/>
            </a:rPr>
            <a:t>的时钟</a:t>
          </a:r>
        </a:p>
      </dgm:t>
    </dgm:pt>
    <dgm:pt modelId="{B9BDF723-4DB0-4E40-84A0-4B72C6BEE3F9}" type="parTrans" cxnId="{3F564630-34FD-48B5-85B4-EF91115323A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DC98AAB-2F48-4E40-BA5D-3BEA8B5A08E4}" type="sibTrans" cxnId="{3F564630-34FD-48B5-85B4-EF91115323A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F4FA757-1F07-45B0-B164-4FD9FB4A57F9}" type="pres">
      <dgm:prSet presAssocID="{C3C64BA4-A0EA-4561-AFAE-FC75CFD8A9BD}" presName="Name0" presStyleCnt="0">
        <dgm:presLayoutVars>
          <dgm:dir/>
          <dgm:animLvl val="lvl"/>
          <dgm:resizeHandles val="exact"/>
        </dgm:presLayoutVars>
      </dgm:prSet>
      <dgm:spPr/>
    </dgm:pt>
    <dgm:pt modelId="{D6F0C799-D904-497A-AFCC-9275732AB883}" type="pres">
      <dgm:prSet presAssocID="{4D63B8EA-1964-4379-BC69-D2F223A88495}" presName="composite" presStyleCnt="0"/>
      <dgm:spPr/>
    </dgm:pt>
    <dgm:pt modelId="{39028767-ED0A-45EF-BEF7-99D89B168C61}" type="pres">
      <dgm:prSet presAssocID="{4D63B8EA-1964-4379-BC69-D2F223A88495}" presName="parTx" presStyleLbl="alignNode1" presStyleIdx="0" presStyleCnt="3">
        <dgm:presLayoutVars>
          <dgm:chMax val="0"/>
          <dgm:chPref val="0"/>
          <dgm:bulletEnabled val="1"/>
        </dgm:presLayoutVars>
      </dgm:prSet>
      <dgm:spPr/>
    </dgm:pt>
    <dgm:pt modelId="{9AB10EFD-00D7-42B2-8FDB-3111CCD0210A}" type="pres">
      <dgm:prSet presAssocID="{4D63B8EA-1964-4379-BC69-D2F223A88495}" presName="desTx" presStyleLbl="alignAccFollowNode1" presStyleIdx="0" presStyleCnt="3">
        <dgm:presLayoutVars>
          <dgm:bulletEnabled val="1"/>
        </dgm:presLayoutVars>
      </dgm:prSet>
      <dgm:spPr/>
    </dgm:pt>
    <dgm:pt modelId="{37A0F24A-FDFB-4879-8146-EF7F19299610}" type="pres">
      <dgm:prSet presAssocID="{BEE12D45-A38E-42EF-A2D7-4F62DC8DE661}" presName="space" presStyleCnt="0"/>
      <dgm:spPr/>
    </dgm:pt>
    <dgm:pt modelId="{61A90B3E-D784-4534-ACC6-6AADEF9C5B9B}" type="pres">
      <dgm:prSet presAssocID="{94539E3F-42F9-436B-91C7-520D970A5D4D}" presName="composite" presStyleCnt="0"/>
      <dgm:spPr/>
    </dgm:pt>
    <dgm:pt modelId="{E10B0495-8C98-4758-A4E8-67E12E6DDE8F}" type="pres">
      <dgm:prSet presAssocID="{94539E3F-42F9-436B-91C7-520D970A5D4D}" presName="parTx" presStyleLbl="alignNode1" presStyleIdx="1" presStyleCnt="3">
        <dgm:presLayoutVars>
          <dgm:chMax val="0"/>
          <dgm:chPref val="0"/>
          <dgm:bulletEnabled val="1"/>
        </dgm:presLayoutVars>
      </dgm:prSet>
      <dgm:spPr/>
    </dgm:pt>
    <dgm:pt modelId="{A640F550-126C-482E-8BF2-CBC6B175340A}" type="pres">
      <dgm:prSet presAssocID="{94539E3F-42F9-436B-91C7-520D970A5D4D}" presName="desTx" presStyleLbl="alignAccFollowNode1" presStyleIdx="1" presStyleCnt="3">
        <dgm:presLayoutVars>
          <dgm:bulletEnabled val="1"/>
        </dgm:presLayoutVars>
      </dgm:prSet>
      <dgm:spPr/>
    </dgm:pt>
    <dgm:pt modelId="{4F3BB976-AFFD-4F50-A121-F34C56EBEAB7}" type="pres">
      <dgm:prSet presAssocID="{D95F4978-6E69-48F9-96D0-3D3BB5D90CED}" presName="space" presStyleCnt="0"/>
      <dgm:spPr/>
    </dgm:pt>
    <dgm:pt modelId="{66E256D6-44DC-42DB-B64B-0F0C13C7993D}" type="pres">
      <dgm:prSet presAssocID="{E96A1678-834D-4C0F-BB5D-B64B913097FB}" presName="composite" presStyleCnt="0"/>
      <dgm:spPr/>
    </dgm:pt>
    <dgm:pt modelId="{F09C1873-689B-4710-9971-4D1DCB1555DA}" type="pres">
      <dgm:prSet presAssocID="{E96A1678-834D-4C0F-BB5D-B64B913097FB}" presName="parTx" presStyleLbl="alignNode1" presStyleIdx="2" presStyleCnt="3">
        <dgm:presLayoutVars>
          <dgm:chMax val="0"/>
          <dgm:chPref val="0"/>
          <dgm:bulletEnabled val="1"/>
        </dgm:presLayoutVars>
      </dgm:prSet>
      <dgm:spPr/>
    </dgm:pt>
    <dgm:pt modelId="{645BD60A-ECBF-4380-9FB5-F1D38591534E}" type="pres">
      <dgm:prSet presAssocID="{E96A1678-834D-4C0F-BB5D-B64B913097FB}" presName="desTx" presStyleLbl="alignAccFollowNode1" presStyleIdx="2" presStyleCnt="3">
        <dgm:presLayoutVars>
          <dgm:bulletEnabled val="1"/>
        </dgm:presLayoutVars>
      </dgm:prSet>
      <dgm:spPr/>
    </dgm:pt>
  </dgm:ptLst>
  <dgm:cxnLst>
    <dgm:cxn modelId="{A5C7430B-24F4-4508-B5A7-79339FD20E01}" srcId="{C3C64BA4-A0EA-4561-AFAE-FC75CFD8A9BD}" destId="{4D63B8EA-1964-4379-BC69-D2F223A88495}" srcOrd="0" destOrd="0" parTransId="{CB53D48E-C089-4664-A92D-CB0C1E91F58E}" sibTransId="{BEE12D45-A38E-42EF-A2D7-4F62DC8DE661}"/>
    <dgm:cxn modelId="{12E9731E-07F8-4E31-A438-BDFF8FAADAFA}" type="presOf" srcId="{C3C64BA4-A0EA-4561-AFAE-FC75CFD8A9BD}" destId="{1F4FA757-1F07-45B0-B164-4FD9FB4A57F9}" srcOrd="0" destOrd="0" presId="urn:microsoft.com/office/officeart/2005/8/layout/hList1"/>
    <dgm:cxn modelId="{974F8C1E-48E5-4993-8F86-5BDD8B831140}" type="presOf" srcId="{894ECCB9-41E7-4333-9929-B67AF93B4EDE}" destId="{9AB10EFD-00D7-42B2-8FDB-3111CCD0210A}" srcOrd="0" destOrd="0" presId="urn:microsoft.com/office/officeart/2005/8/layout/hList1"/>
    <dgm:cxn modelId="{536DF129-3FFA-4039-858E-D0AFC5AD9303}" srcId="{C3C64BA4-A0EA-4561-AFAE-FC75CFD8A9BD}" destId="{94539E3F-42F9-436B-91C7-520D970A5D4D}" srcOrd="1" destOrd="0" parTransId="{8261F848-C771-4085-81EC-730321C165A8}" sibTransId="{D95F4978-6E69-48F9-96D0-3D3BB5D90CED}"/>
    <dgm:cxn modelId="{DBBE8B2A-713C-4E79-9EC9-2B235B74A462}" srcId="{4D63B8EA-1964-4379-BC69-D2F223A88495}" destId="{894ECCB9-41E7-4333-9929-B67AF93B4EDE}" srcOrd="0" destOrd="0" parTransId="{70F5703A-EE13-45A1-B149-753E4F092706}" sibTransId="{44326880-9E03-44A6-8E02-40EE7F54701C}"/>
    <dgm:cxn modelId="{3F564630-34FD-48B5-85B4-EF91115323A3}" srcId="{E96A1678-834D-4C0F-BB5D-B64B913097FB}" destId="{64C08F4B-0606-4CFE-B61F-C7EC63B82BF6}" srcOrd="0" destOrd="0" parTransId="{B9BDF723-4DB0-4E40-84A0-4B72C6BEE3F9}" sibTransId="{DDC98AAB-2F48-4E40-BA5D-3BEA8B5A08E4}"/>
    <dgm:cxn modelId="{83304E36-8415-4DD7-8439-2F6BB3EDBFC9}" srcId="{C3C64BA4-A0EA-4561-AFAE-FC75CFD8A9BD}" destId="{E96A1678-834D-4C0F-BB5D-B64B913097FB}" srcOrd="2" destOrd="0" parTransId="{20AF74E8-BCC5-4F23-A591-C0E845C7DDFA}" sibTransId="{A73B41B0-3723-4BA6-99AA-C041A21B3640}"/>
    <dgm:cxn modelId="{2648A366-73F6-4BA9-BE5D-32EDBB10A0FF}" type="presOf" srcId="{94539E3F-42F9-436B-91C7-520D970A5D4D}" destId="{E10B0495-8C98-4758-A4E8-67E12E6DDE8F}" srcOrd="0" destOrd="0" presId="urn:microsoft.com/office/officeart/2005/8/layout/hList1"/>
    <dgm:cxn modelId="{75134568-45A2-457F-A1A4-94443CCB9FAF}" type="presOf" srcId="{E89B4540-FB72-443F-84FF-50D6611D75A6}" destId="{A640F550-126C-482E-8BF2-CBC6B175340A}" srcOrd="0" destOrd="0" presId="urn:microsoft.com/office/officeart/2005/8/layout/hList1"/>
    <dgm:cxn modelId="{6164EA84-7697-4741-9A38-E8B81005E3D9}" type="presOf" srcId="{64C08F4B-0606-4CFE-B61F-C7EC63B82BF6}" destId="{645BD60A-ECBF-4380-9FB5-F1D38591534E}" srcOrd="0" destOrd="0" presId="urn:microsoft.com/office/officeart/2005/8/layout/hList1"/>
    <dgm:cxn modelId="{FEB3D08B-466F-432F-94A5-5FEFDE665AAA}" srcId="{94539E3F-42F9-436B-91C7-520D970A5D4D}" destId="{E89B4540-FB72-443F-84FF-50D6611D75A6}" srcOrd="0" destOrd="0" parTransId="{48A1C609-289E-4373-8F0A-98A5BAF6A3DB}" sibTransId="{EB759BFC-9688-4483-AACD-CBC071DA3D89}"/>
    <dgm:cxn modelId="{67268FA2-D584-42E8-BD59-AC927F9C6353}" type="presOf" srcId="{4D63B8EA-1964-4379-BC69-D2F223A88495}" destId="{39028767-ED0A-45EF-BEF7-99D89B168C61}" srcOrd="0" destOrd="0" presId="urn:microsoft.com/office/officeart/2005/8/layout/hList1"/>
    <dgm:cxn modelId="{9D5DF3E8-4FBC-4F45-A173-6A9D35831101}" type="presOf" srcId="{E96A1678-834D-4C0F-BB5D-B64B913097FB}" destId="{F09C1873-689B-4710-9971-4D1DCB1555DA}" srcOrd="0" destOrd="0" presId="urn:microsoft.com/office/officeart/2005/8/layout/hList1"/>
    <dgm:cxn modelId="{F15940CE-F3FF-44A5-9952-DE7B5F5F7358}" type="presParOf" srcId="{1F4FA757-1F07-45B0-B164-4FD9FB4A57F9}" destId="{D6F0C799-D904-497A-AFCC-9275732AB883}" srcOrd="0" destOrd="0" presId="urn:microsoft.com/office/officeart/2005/8/layout/hList1"/>
    <dgm:cxn modelId="{892DF2A5-18F2-406B-8975-9C0B33625441}" type="presParOf" srcId="{D6F0C799-D904-497A-AFCC-9275732AB883}" destId="{39028767-ED0A-45EF-BEF7-99D89B168C61}" srcOrd="0" destOrd="0" presId="urn:microsoft.com/office/officeart/2005/8/layout/hList1"/>
    <dgm:cxn modelId="{93760E08-E5B8-4D35-A94B-6159CC8E46D3}" type="presParOf" srcId="{D6F0C799-D904-497A-AFCC-9275732AB883}" destId="{9AB10EFD-00D7-42B2-8FDB-3111CCD0210A}" srcOrd="1" destOrd="0" presId="urn:microsoft.com/office/officeart/2005/8/layout/hList1"/>
    <dgm:cxn modelId="{43908FF5-97CD-4BCD-9AC1-0C2EDCED1842}" type="presParOf" srcId="{1F4FA757-1F07-45B0-B164-4FD9FB4A57F9}" destId="{37A0F24A-FDFB-4879-8146-EF7F19299610}" srcOrd="1" destOrd="0" presId="urn:microsoft.com/office/officeart/2005/8/layout/hList1"/>
    <dgm:cxn modelId="{AAF32433-ED6E-4345-8DE8-D10EB878CBFD}" type="presParOf" srcId="{1F4FA757-1F07-45B0-B164-4FD9FB4A57F9}" destId="{61A90B3E-D784-4534-ACC6-6AADEF9C5B9B}" srcOrd="2" destOrd="0" presId="urn:microsoft.com/office/officeart/2005/8/layout/hList1"/>
    <dgm:cxn modelId="{D0A4EAAA-93BA-4E68-8D40-C32BFC78E636}" type="presParOf" srcId="{61A90B3E-D784-4534-ACC6-6AADEF9C5B9B}" destId="{E10B0495-8C98-4758-A4E8-67E12E6DDE8F}" srcOrd="0" destOrd="0" presId="urn:microsoft.com/office/officeart/2005/8/layout/hList1"/>
    <dgm:cxn modelId="{76F748AC-4B80-4DFB-89E8-DD7121F10492}" type="presParOf" srcId="{61A90B3E-D784-4534-ACC6-6AADEF9C5B9B}" destId="{A640F550-126C-482E-8BF2-CBC6B175340A}" srcOrd="1" destOrd="0" presId="urn:microsoft.com/office/officeart/2005/8/layout/hList1"/>
    <dgm:cxn modelId="{03751385-8F01-4B34-9274-F6389AA966AA}" type="presParOf" srcId="{1F4FA757-1F07-45B0-B164-4FD9FB4A57F9}" destId="{4F3BB976-AFFD-4F50-A121-F34C56EBEAB7}" srcOrd="3" destOrd="0" presId="urn:microsoft.com/office/officeart/2005/8/layout/hList1"/>
    <dgm:cxn modelId="{3AA3FBAC-61F3-41F1-99E6-8EDEA1F3D0A4}" type="presParOf" srcId="{1F4FA757-1F07-45B0-B164-4FD9FB4A57F9}" destId="{66E256D6-44DC-42DB-B64B-0F0C13C7993D}" srcOrd="4" destOrd="0" presId="urn:microsoft.com/office/officeart/2005/8/layout/hList1"/>
    <dgm:cxn modelId="{752048A8-E143-4FCB-97BD-A14DF0137A3F}" type="presParOf" srcId="{66E256D6-44DC-42DB-B64B-0F0C13C7993D}" destId="{F09C1873-689B-4710-9971-4D1DCB1555DA}" srcOrd="0" destOrd="0" presId="urn:microsoft.com/office/officeart/2005/8/layout/hList1"/>
    <dgm:cxn modelId="{73DD767A-C548-455A-B0EC-8EABCB8CB3C8}" type="presParOf" srcId="{66E256D6-44DC-42DB-B64B-0F0C13C7993D}" destId="{645BD60A-ECBF-4380-9FB5-F1D3859153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66D0D-00BA-43F4-8B77-7D5A86E7D0D2}">
      <dsp:nvSpPr>
        <dsp:cNvPr id="0" name=""/>
        <dsp:cNvSpPr/>
      </dsp:nvSpPr>
      <dsp:spPr>
        <a:xfrm>
          <a:off x="0" y="47525"/>
          <a:ext cx="7632848"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第一节 序列密码的概念</a:t>
          </a:r>
          <a:endParaRPr lang="zh-CN" altLang="en-US" sz="1900" kern="1200" dirty="0"/>
        </a:p>
      </dsp:txBody>
      <dsp:txXfrm>
        <a:off x="28757" y="76282"/>
        <a:ext cx="7575334" cy="531581"/>
      </dsp:txXfrm>
    </dsp:sp>
    <dsp:sp modelId="{14B65600-84ED-4261-AA11-3E2A3A41FD1D}">
      <dsp:nvSpPr>
        <dsp:cNvPr id="0" name=""/>
        <dsp:cNvSpPr/>
      </dsp:nvSpPr>
      <dsp:spPr>
        <a:xfrm>
          <a:off x="0" y="636620"/>
          <a:ext cx="7632848" cy="35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altLang="en-US" sz="1500" kern="1200" dirty="0">
              <a:latin typeface="微软雅黑" panose="020B0503020204020204" pitchFamily="34" charset="-122"/>
              <a:ea typeface="微软雅黑" panose="020B0503020204020204" pitchFamily="34" charset="-122"/>
            </a:rPr>
            <a:t>同步流密码、自同步流密码</a:t>
          </a:r>
        </a:p>
      </dsp:txBody>
      <dsp:txXfrm>
        <a:off x="0" y="636620"/>
        <a:ext cx="7632848" cy="353970"/>
      </dsp:txXfrm>
    </dsp:sp>
    <dsp:sp modelId="{36E84DC7-F424-4303-B96F-8B8A7E940D90}">
      <dsp:nvSpPr>
        <dsp:cNvPr id="0" name=""/>
        <dsp:cNvSpPr/>
      </dsp:nvSpPr>
      <dsp:spPr>
        <a:xfrm>
          <a:off x="0" y="990591"/>
          <a:ext cx="7632848"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第二节 反馈移位寄存器</a:t>
          </a:r>
        </a:p>
      </dsp:txBody>
      <dsp:txXfrm>
        <a:off x="28757" y="1019348"/>
        <a:ext cx="7575334" cy="531581"/>
      </dsp:txXfrm>
    </dsp:sp>
    <dsp:sp modelId="{5A58E7BF-1FD0-4B7C-9BF8-D6839E15A91D}">
      <dsp:nvSpPr>
        <dsp:cNvPr id="0" name=""/>
        <dsp:cNvSpPr/>
      </dsp:nvSpPr>
      <dsp:spPr>
        <a:xfrm>
          <a:off x="0" y="1579686"/>
          <a:ext cx="7632848" cy="108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latin typeface="微软雅黑" panose="020B0503020204020204" pitchFamily="34" charset="-122"/>
              <a:ea typeface="微软雅黑" panose="020B0503020204020204" pitchFamily="34" charset="-122"/>
            </a:rPr>
            <a:t>LFSR</a:t>
          </a:r>
          <a:r>
            <a:rPr lang="zh-CN" sz="1500" kern="1200" dirty="0">
              <a:latin typeface="微软雅黑" panose="020B0503020204020204" pitchFamily="34" charset="-122"/>
              <a:ea typeface="微软雅黑" panose="020B0503020204020204" pitchFamily="34" charset="-122"/>
            </a:rPr>
            <a:t>构造、线性复杂度、</a:t>
          </a:r>
          <a:r>
            <a:rPr lang="en-US" sz="1500" kern="1200" dirty="0">
              <a:latin typeface="微软雅黑" panose="020B0503020204020204" pitchFamily="34" charset="-122"/>
              <a:ea typeface="微软雅黑" panose="020B0503020204020204" pitchFamily="34" charset="-122"/>
            </a:rPr>
            <a:t>B-M</a:t>
          </a:r>
          <a:r>
            <a:rPr lang="zh-CN" sz="1500" kern="1200" dirty="0">
              <a:latin typeface="微软雅黑" panose="020B0503020204020204" pitchFamily="34" charset="-122"/>
              <a:ea typeface="微软雅黑" panose="020B0503020204020204" pitchFamily="34" charset="-122"/>
            </a:rPr>
            <a:t>算法</a:t>
          </a:r>
        </a:p>
        <a:p>
          <a:pPr marL="114300" lvl="1" indent="-114300" algn="l" defTabSz="666750" rtl="0">
            <a:lnSpc>
              <a:spcPct val="90000"/>
            </a:lnSpc>
            <a:spcBef>
              <a:spcPct val="0"/>
            </a:spcBef>
            <a:spcAft>
              <a:spcPct val="20000"/>
            </a:spcAft>
            <a:buChar char="•"/>
          </a:pPr>
          <a:r>
            <a:rPr lang="zh-CN" altLang="en-US" sz="1500" kern="1200" dirty="0">
              <a:latin typeface="微软雅黑" panose="020B0503020204020204" pitchFamily="34" charset="-122"/>
              <a:ea typeface="微软雅黑" panose="020B0503020204020204" pitchFamily="34" charset="-122"/>
            </a:rPr>
            <a:t>非线性组合生成器、非线性滤波生成器、钟控生成器</a:t>
          </a:r>
        </a:p>
        <a:p>
          <a:pPr marL="114300" lvl="1" indent="-114300" algn="l" defTabSz="666750" rtl="0">
            <a:lnSpc>
              <a:spcPct val="90000"/>
            </a:lnSpc>
            <a:spcBef>
              <a:spcPct val="0"/>
            </a:spcBef>
            <a:spcAft>
              <a:spcPct val="20000"/>
            </a:spcAft>
            <a:buChar char="•"/>
          </a:pPr>
          <a:r>
            <a:rPr lang="zh-CN" altLang="en-US" sz="1500" kern="1200" dirty="0">
              <a:latin typeface="微软雅黑" panose="020B0503020204020204" pitchFamily="34" charset="-122"/>
              <a:ea typeface="微软雅黑" panose="020B0503020204020204" pitchFamily="34" charset="-122"/>
            </a:rPr>
            <a:t>相关攻击</a:t>
          </a:r>
        </a:p>
      </dsp:txBody>
      <dsp:txXfrm>
        <a:off x="0" y="1579686"/>
        <a:ext cx="7632848" cy="1081575"/>
      </dsp:txXfrm>
    </dsp:sp>
    <dsp:sp modelId="{827C2F76-EC6E-4AA2-9261-8273D5147234}">
      <dsp:nvSpPr>
        <dsp:cNvPr id="0" name=""/>
        <dsp:cNvSpPr/>
      </dsp:nvSpPr>
      <dsp:spPr>
        <a:xfrm>
          <a:off x="0" y="2661261"/>
          <a:ext cx="7632848"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第三节 其它序列密码介绍</a:t>
          </a:r>
        </a:p>
      </dsp:txBody>
      <dsp:txXfrm>
        <a:off x="28757" y="2690018"/>
        <a:ext cx="7575334" cy="531581"/>
      </dsp:txXfrm>
    </dsp:sp>
    <dsp:sp modelId="{EF1BDD7A-192F-446F-B746-83DF6A5FC762}">
      <dsp:nvSpPr>
        <dsp:cNvPr id="0" name=""/>
        <dsp:cNvSpPr/>
      </dsp:nvSpPr>
      <dsp:spPr>
        <a:xfrm>
          <a:off x="0" y="3250356"/>
          <a:ext cx="7632848" cy="35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latin typeface="微软雅黑" panose="020B0503020204020204" pitchFamily="34" charset="-122"/>
              <a:ea typeface="微软雅黑" panose="020B0503020204020204" pitchFamily="34" charset="-122"/>
            </a:rPr>
            <a:t>RC4</a:t>
          </a:r>
          <a:r>
            <a:rPr lang="zh-CN" sz="1500" kern="1200" dirty="0">
              <a:latin typeface="微软雅黑" panose="020B0503020204020204" pitchFamily="34" charset="-122"/>
              <a:ea typeface="微软雅黑" panose="020B0503020204020204" pitchFamily="34" charset="-122"/>
            </a:rPr>
            <a:t>、</a:t>
          </a:r>
          <a:r>
            <a:rPr lang="en-US" sz="1500" kern="1200" dirty="0">
              <a:latin typeface="微软雅黑" panose="020B0503020204020204" pitchFamily="34" charset="-122"/>
              <a:ea typeface="微软雅黑" panose="020B0503020204020204" pitchFamily="34" charset="-122"/>
            </a:rPr>
            <a:t>SEAL2.0</a:t>
          </a:r>
          <a:r>
            <a:rPr lang="zh-CN" sz="1500" kern="1200" dirty="0">
              <a:latin typeface="微软雅黑" panose="020B0503020204020204" pitchFamily="34" charset="-122"/>
              <a:ea typeface="微软雅黑" panose="020B0503020204020204" pitchFamily="34" charset="-122"/>
            </a:rPr>
            <a:t>、混沌序列</a:t>
          </a:r>
        </a:p>
      </dsp:txBody>
      <dsp:txXfrm>
        <a:off x="0" y="3250356"/>
        <a:ext cx="7632848" cy="353970"/>
      </dsp:txXfrm>
    </dsp:sp>
    <dsp:sp modelId="{19C48FA0-49E9-4A3E-8E23-92BA7A4FC136}">
      <dsp:nvSpPr>
        <dsp:cNvPr id="0" name=""/>
        <dsp:cNvSpPr/>
      </dsp:nvSpPr>
      <dsp:spPr>
        <a:xfrm>
          <a:off x="0" y="3604326"/>
          <a:ext cx="7632848" cy="5890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sz="1900" kern="1200" dirty="0">
              <a:latin typeface="微软雅黑" panose="020B0503020204020204" pitchFamily="34" charset="-122"/>
              <a:ea typeface="微软雅黑" panose="020B0503020204020204" pitchFamily="34" charset="-122"/>
            </a:rPr>
            <a:t>第</a:t>
          </a:r>
          <a:r>
            <a:rPr lang="zh-CN" altLang="en-US" sz="1900" kern="1200" dirty="0">
              <a:latin typeface="微软雅黑" panose="020B0503020204020204" pitchFamily="34" charset="-122"/>
              <a:ea typeface="微软雅黑" panose="020B0503020204020204" pitchFamily="34" charset="-122"/>
            </a:rPr>
            <a:t>四</a:t>
          </a:r>
          <a:r>
            <a:rPr lang="zh-CN" sz="1900" kern="1200" dirty="0">
              <a:latin typeface="微软雅黑" panose="020B0503020204020204" pitchFamily="34" charset="-122"/>
              <a:ea typeface="微软雅黑" panose="020B0503020204020204" pitchFamily="34" charset="-122"/>
            </a:rPr>
            <a:t>节 伪随机比特</a:t>
          </a:r>
          <a:r>
            <a:rPr lang="en-US" sz="1900" kern="1200" dirty="0">
              <a:latin typeface="微软雅黑" panose="020B0503020204020204" pitchFamily="34" charset="-122"/>
              <a:ea typeface="微软雅黑" panose="020B0503020204020204" pitchFamily="34" charset="-122"/>
            </a:rPr>
            <a:t>/</a:t>
          </a:r>
          <a:r>
            <a:rPr lang="zh-CN" sz="1900" kern="1200" dirty="0">
              <a:latin typeface="微软雅黑" panose="020B0503020204020204" pitchFamily="34" charset="-122"/>
              <a:ea typeface="微软雅黑" panose="020B0503020204020204" pitchFamily="34" charset="-122"/>
            </a:rPr>
            <a:t>序列</a:t>
          </a:r>
        </a:p>
      </dsp:txBody>
      <dsp:txXfrm>
        <a:off x="28757" y="3633083"/>
        <a:ext cx="7575334" cy="531581"/>
      </dsp:txXfrm>
    </dsp:sp>
    <dsp:sp modelId="{938D8509-B256-4F26-9418-6BF98D4114C4}">
      <dsp:nvSpPr>
        <dsp:cNvPr id="0" name=""/>
        <dsp:cNvSpPr/>
      </dsp:nvSpPr>
      <dsp:spPr>
        <a:xfrm>
          <a:off x="0" y="4193421"/>
          <a:ext cx="7632848"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altLang="zh-CN" sz="1500" kern="1200" dirty="0">
              <a:latin typeface="微软雅黑" panose="020B0503020204020204" pitchFamily="34" charset="-122"/>
              <a:ea typeface="微软雅黑" panose="020B0503020204020204" pitchFamily="34" charset="-122"/>
            </a:rPr>
            <a:t>RNG</a:t>
          </a:r>
          <a:r>
            <a:rPr lang="zh-CN" altLang="en-US" sz="1500" kern="1200" dirty="0">
              <a:latin typeface="微软雅黑" panose="020B0503020204020204" pitchFamily="34" charset="-122"/>
              <a:ea typeface="微软雅黑" panose="020B0503020204020204" pitchFamily="34" charset="-122"/>
            </a:rPr>
            <a:t>、</a:t>
          </a:r>
          <a:r>
            <a:rPr lang="en-US" altLang="zh-CN" sz="1500" kern="1200" dirty="0">
              <a:latin typeface="微软雅黑" panose="020B0503020204020204" pitchFamily="34" charset="-122"/>
              <a:ea typeface="微软雅黑" panose="020B0503020204020204" pitchFamily="34" charset="-122"/>
            </a:rPr>
            <a:t>PRNG</a:t>
          </a:r>
          <a:r>
            <a:rPr lang="zh-CN" altLang="en-US" sz="1500" kern="1200" dirty="0">
              <a:latin typeface="微软雅黑" panose="020B0503020204020204" pitchFamily="34" charset="-122"/>
              <a:ea typeface="微软雅黑" panose="020B0503020204020204" pitchFamily="34" charset="-122"/>
            </a:rPr>
            <a:t>、</a:t>
          </a:r>
          <a:r>
            <a:rPr lang="en-US" altLang="zh-CN" sz="1500" kern="1200" dirty="0">
              <a:latin typeface="微软雅黑" panose="020B0503020204020204" pitchFamily="34" charset="-122"/>
              <a:ea typeface="微软雅黑" panose="020B0503020204020204" pitchFamily="34" charset="-122"/>
            </a:rPr>
            <a:t>CSPRNG</a:t>
          </a:r>
          <a:r>
            <a:rPr lang="zh-CN" altLang="en-US" sz="1500" kern="1200" dirty="0">
              <a:latin typeface="微软雅黑" panose="020B0503020204020204" pitchFamily="34" charset="-122"/>
              <a:ea typeface="微软雅黑" panose="020B0503020204020204" pitchFamily="34" charset="-122"/>
            </a:rPr>
            <a:t>、</a:t>
          </a:r>
          <a:r>
            <a:rPr lang="en-US" sz="1500" kern="1200" dirty="0">
              <a:latin typeface="微软雅黑" panose="020B0503020204020204" pitchFamily="34" charset="-122"/>
              <a:ea typeface="微软雅黑" panose="020B0503020204020204" pitchFamily="34" charset="-122"/>
            </a:rPr>
            <a:t>RSA</a:t>
          </a:r>
          <a:r>
            <a:rPr lang="zh-CN" sz="1500" kern="1200" dirty="0">
              <a:latin typeface="微软雅黑" panose="020B0503020204020204" pitchFamily="34" charset="-122"/>
              <a:ea typeface="微软雅黑" panose="020B0503020204020204" pitchFamily="34" charset="-122"/>
            </a:rPr>
            <a:t>伪随机数生成器、</a:t>
          </a:r>
          <a:r>
            <a:rPr lang="en-US" sz="1500" kern="1200" dirty="0">
              <a:latin typeface="微软雅黑" panose="020B0503020204020204" pitchFamily="34" charset="-122"/>
              <a:ea typeface="微软雅黑" panose="020B0503020204020204" pitchFamily="34" charset="-122"/>
            </a:rPr>
            <a:t>BBS</a:t>
          </a:r>
          <a:r>
            <a:rPr lang="zh-CN" sz="1500" kern="1200" dirty="0">
              <a:latin typeface="微软雅黑" panose="020B0503020204020204" pitchFamily="34" charset="-122"/>
              <a:ea typeface="微软雅黑" panose="020B0503020204020204" pitchFamily="34" charset="-122"/>
            </a:rPr>
            <a:t>伪随机数生成器</a:t>
          </a:r>
        </a:p>
        <a:p>
          <a:pPr marL="114300" lvl="1" indent="-114300" algn="l" defTabSz="666750" rtl="0">
            <a:lnSpc>
              <a:spcPct val="90000"/>
            </a:lnSpc>
            <a:spcBef>
              <a:spcPct val="0"/>
            </a:spcBef>
            <a:spcAft>
              <a:spcPct val="20000"/>
            </a:spcAft>
            <a:buChar char="•"/>
          </a:pPr>
          <a:r>
            <a:rPr lang="zh-CN" altLang="en-US" sz="1500" kern="1200" dirty="0">
              <a:latin typeface="微软雅黑" panose="020B0503020204020204" pitchFamily="34" charset="-122"/>
              <a:ea typeface="微软雅黑" panose="020B0503020204020204" pitchFamily="34" charset="-122"/>
            </a:rPr>
            <a:t>统计测试</a:t>
          </a:r>
        </a:p>
      </dsp:txBody>
      <dsp:txXfrm>
        <a:off x="0" y="4193421"/>
        <a:ext cx="7632848" cy="727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DBB35-965F-4C34-8479-16DF3D68B11A}">
      <dsp:nvSpPr>
        <dsp:cNvPr id="0" name=""/>
        <dsp:cNvSpPr/>
      </dsp:nvSpPr>
      <dsp:spPr>
        <a:xfrm>
          <a:off x="800077" y="2881236"/>
          <a:ext cx="2709979" cy="1355875"/>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marR="0" lvl="1" indent="0" algn="l" defTabSz="914400" rtl="0" eaLnBrk="1" fontAlgn="auto" latinLnBrk="0" hangingPunct="1">
            <a:lnSpc>
              <a:spcPct val="100000"/>
            </a:lnSpc>
            <a:spcBef>
              <a:spcPct val="0"/>
            </a:spcBef>
            <a:spcAft>
              <a:spcPts val="0"/>
            </a:spcAft>
            <a:buClrTx/>
            <a:buSzTx/>
            <a:buFontTx/>
            <a:buNone/>
            <a:tabLst/>
            <a:defRPr/>
          </a:pPr>
          <a:r>
            <a:rPr lang="zh-CN" altLang="en-US" sz="2000" kern="1200" dirty="0">
              <a:latin typeface="微软雅黑" panose="020B0503020204020204" pitchFamily="34" charset="-122"/>
              <a:ea typeface="微软雅黑" panose="020B0503020204020204" pitchFamily="34" charset="-122"/>
            </a:rPr>
            <a:t>低相关度</a:t>
          </a:r>
        </a:p>
        <a:p>
          <a:pPr marL="0" marR="0" lvl="1" indent="0" algn="l" defTabSz="914400" rtl="0" eaLnBrk="1" fontAlgn="auto" latinLnBrk="0" hangingPunct="1">
            <a:lnSpc>
              <a:spcPct val="100000"/>
            </a:lnSpc>
            <a:spcBef>
              <a:spcPct val="0"/>
            </a:spcBef>
            <a:spcAft>
              <a:spcPts val="0"/>
            </a:spcAft>
            <a:buClrTx/>
            <a:buSzTx/>
            <a:buFontTx/>
            <a:buNone/>
            <a:tabLst/>
            <a:defRPr/>
          </a:pPr>
          <a:r>
            <a:rPr lang="zh-CN" altLang="en-US" sz="2000" kern="1200" dirty="0">
              <a:latin typeface="微软雅黑" panose="020B0503020204020204" pitchFamily="34" charset="-122"/>
              <a:ea typeface="微软雅黑" panose="020B0503020204020204" pitchFamily="34" charset="-122"/>
            </a:rPr>
            <a:t>高线性复杂度</a:t>
          </a:r>
        </a:p>
      </dsp:txBody>
      <dsp:txXfrm>
        <a:off x="829861" y="3249989"/>
        <a:ext cx="1837417" cy="957338"/>
      </dsp:txXfrm>
    </dsp:sp>
    <dsp:sp modelId="{3E344F67-B6F1-4945-8701-EEEC20EF96E2}">
      <dsp:nvSpPr>
        <dsp:cNvPr id="0" name=""/>
        <dsp:cNvSpPr/>
      </dsp:nvSpPr>
      <dsp:spPr>
        <a:xfrm>
          <a:off x="1831371" y="241515"/>
          <a:ext cx="1834669" cy="1834669"/>
        </a:xfrm>
        <a:prstGeom prst="pieWedg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长周期</a:t>
          </a:r>
        </a:p>
      </dsp:txBody>
      <dsp:txXfrm>
        <a:off x="2368733" y="778877"/>
        <a:ext cx="1297307" cy="1297307"/>
      </dsp:txXfrm>
    </dsp:sp>
    <dsp:sp modelId="{8355DBDE-76A9-4CB7-B4F6-C27B798F1EFA}">
      <dsp:nvSpPr>
        <dsp:cNvPr id="0" name=""/>
        <dsp:cNvSpPr/>
      </dsp:nvSpPr>
      <dsp:spPr>
        <a:xfrm rot="5400000">
          <a:off x="3750783" y="241515"/>
          <a:ext cx="1834669" cy="1834669"/>
        </a:xfrm>
        <a:prstGeom prst="pieWedge">
          <a:avLst/>
        </a:prstGeom>
        <a:gradFill rotWithShape="0">
          <a:gsLst>
            <a:gs pos="0">
              <a:schemeClr val="accent3">
                <a:hueOff val="3058208"/>
                <a:satOff val="1618"/>
                <a:lumOff val="-3856"/>
                <a:alphaOff val="0"/>
                <a:tint val="50000"/>
                <a:satMod val="300000"/>
              </a:schemeClr>
            </a:gs>
            <a:gs pos="35000">
              <a:schemeClr val="accent3">
                <a:hueOff val="3058208"/>
                <a:satOff val="1618"/>
                <a:lumOff val="-3856"/>
                <a:alphaOff val="0"/>
                <a:tint val="37000"/>
                <a:satMod val="300000"/>
              </a:schemeClr>
            </a:gs>
            <a:gs pos="100000">
              <a:schemeClr val="accent3">
                <a:hueOff val="3058208"/>
                <a:satOff val="1618"/>
                <a:lumOff val="-38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统计随机</a:t>
          </a:r>
        </a:p>
      </dsp:txBody>
      <dsp:txXfrm rot="-5400000">
        <a:off x="3750783" y="778877"/>
        <a:ext cx="1297307" cy="1297307"/>
      </dsp:txXfrm>
    </dsp:sp>
    <dsp:sp modelId="{7FA79734-39F7-4D09-A5FF-B83F5BB9076E}">
      <dsp:nvSpPr>
        <dsp:cNvPr id="0" name=""/>
        <dsp:cNvSpPr/>
      </dsp:nvSpPr>
      <dsp:spPr>
        <a:xfrm rot="10800000">
          <a:off x="3750783" y="2160927"/>
          <a:ext cx="1834669" cy="1834669"/>
        </a:xfrm>
        <a:prstGeom prst="pieWedge">
          <a:avLst/>
        </a:prstGeom>
        <a:gradFill rotWithShape="0">
          <a:gsLst>
            <a:gs pos="0">
              <a:schemeClr val="accent3">
                <a:hueOff val="6116416"/>
                <a:satOff val="3235"/>
                <a:lumOff val="-7713"/>
                <a:alphaOff val="0"/>
                <a:tint val="50000"/>
                <a:satMod val="300000"/>
              </a:schemeClr>
            </a:gs>
            <a:gs pos="35000">
              <a:schemeClr val="accent3">
                <a:hueOff val="6116416"/>
                <a:satOff val="3235"/>
                <a:lumOff val="-7713"/>
                <a:alphaOff val="0"/>
                <a:tint val="37000"/>
                <a:satMod val="300000"/>
              </a:schemeClr>
            </a:gs>
            <a:gs pos="100000">
              <a:schemeClr val="accent3">
                <a:hueOff val="6116416"/>
                <a:satOff val="3235"/>
                <a:lumOff val="-771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由足够长密钥产生</a:t>
          </a:r>
        </a:p>
      </dsp:txBody>
      <dsp:txXfrm rot="10800000">
        <a:off x="3750783" y="2160927"/>
        <a:ext cx="1297307" cy="1297307"/>
      </dsp:txXfrm>
    </dsp:sp>
    <dsp:sp modelId="{7DFB521D-390B-4B8E-BEBF-BAB31DA5C51B}">
      <dsp:nvSpPr>
        <dsp:cNvPr id="0" name=""/>
        <dsp:cNvSpPr/>
      </dsp:nvSpPr>
      <dsp:spPr>
        <a:xfrm rot="16200000">
          <a:off x="1831371" y="2160927"/>
          <a:ext cx="1834669" cy="1834669"/>
        </a:xfrm>
        <a:prstGeom prst="pieWedge">
          <a:avLst/>
        </a:prstGeom>
        <a:gradFill rotWithShape="0">
          <a:gsLst>
            <a:gs pos="0">
              <a:schemeClr val="accent3">
                <a:hueOff val="9174624"/>
                <a:satOff val="4853"/>
                <a:lumOff val="-11569"/>
                <a:alphaOff val="0"/>
                <a:tint val="50000"/>
                <a:satMod val="300000"/>
              </a:schemeClr>
            </a:gs>
            <a:gs pos="35000">
              <a:schemeClr val="accent3">
                <a:hueOff val="9174624"/>
                <a:satOff val="4853"/>
                <a:lumOff val="-11569"/>
                <a:alphaOff val="0"/>
                <a:tint val="37000"/>
                <a:satMod val="300000"/>
              </a:schemeClr>
            </a:gs>
            <a:gs pos="100000">
              <a:schemeClr val="accent3">
                <a:hueOff val="9174624"/>
                <a:satOff val="4853"/>
                <a:lumOff val="-115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不可预测</a:t>
          </a:r>
        </a:p>
      </dsp:txBody>
      <dsp:txXfrm rot="5400000">
        <a:off x="2368733" y="2160927"/>
        <a:ext cx="1297307" cy="1297307"/>
      </dsp:txXfrm>
    </dsp:sp>
    <dsp:sp modelId="{CD060C53-3824-482A-8E98-2F32D6721AA9}">
      <dsp:nvSpPr>
        <dsp:cNvPr id="0" name=""/>
        <dsp:cNvSpPr/>
      </dsp:nvSpPr>
      <dsp:spPr>
        <a:xfrm>
          <a:off x="3391687" y="1737215"/>
          <a:ext cx="633448" cy="550824"/>
        </a:xfrm>
        <a:prstGeom prst="circularArrow">
          <a:avLst/>
        </a:prstGeom>
        <a:gradFill rotWithShape="0">
          <a:gsLst>
            <a:gs pos="0">
              <a:schemeClr val="accent3">
                <a:tint val="40000"/>
                <a:hueOff val="0"/>
                <a:satOff val="0"/>
                <a:lumOff val="0"/>
                <a:alphaOff val="0"/>
                <a:tint val="50000"/>
                <a:satMod val="300000"/>
              </a:schemeClr>
            </a:gs>
            <a:gs pos="35000">
              <a:schemeClr val="accent3">
                <a:tint val="40000"/>
                <a:hueOff val="0"/>
                <a:satOff val="0"/>
                <a:lumOff val="0"/>
                <a:alphaOff val="0"/>
                <a:tint val="37000"/>
                <a:satMod val="300000"/>
              </a:schemeClr>
            </a:gs>
            <a:gs pos="100000">
              <a:schemeClr val="accent3">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B293CE56-9FC1-4AEB-AF04-5E00CA4B9FDC}">
      <dsp:nvSpPr>
        <dsp:cNvPr id="0" name=""/>
        <dsp:cNvSpPr/>
      </dsp:nvSpPr>
      <dsp:spPr>
        <a:xfrm rot="10800000">
          <a:off x="3391687" y="1949071"/>
          <a:ext cx="633448" cy="550824"/>
        </a:xfrm>
        <a:prstGeom prst="circularArrow">
          <a:avLst/>
        </a:prstGeom>
        <a:gradFill rotWithShape="0">
          <a:gsLst>
            <a:gs pos="0">
              <a:schemeClr val="accent3">
                <a:tint val="40000"/>
                <a:hueOff val="0"/>
                <a:satOff val="0"/>
                <a:lumOff val="0"/>
                <a:alphaOff val="0"/>
                <a:tint val="50000"/>
                <a:satMod val="300000"/>
              </a:schemeClr>
            </a:gs>
            <a:gs pos="35000">
              <a:schemeClr val="accent3">
                <a:tint val="40000"/>
                <a:hueOff val="0"/>
                <a:satOff val="0"/>
                <a:lumOff val="0"/>
                <a:alphaOff val="0"/>
                <a:tint val="37000"/>
                <a:satMod val="300000"/>
              </a:schemeClr>
            </a:gs>
            <a:gs pos="100000">
              <a:schemeClr val="accent3">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28767-ED0A-45EF-BEF7-99D89B168C61}">
      <dsp:nvSpPr>
        <dsp:cNvPr id="0" name=""/>
        <dsp:cNvSpPr/>
      </dsp:nvSpPr>
      <dsp:spPr>
        <a:xfrm>
          <a:off x="2430" y="2569"/>
          <a:ext cx="2369513" cy="94780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非线性组合</a:t>
          </a:r>
          <a:br>
            <a:rPr lang="en-US" altLang="zh-CN" sz="2400" kern="1200" dirty="0">
              <a:latin typeface="微软雅黑" panose="020B0503020204020204" pitchFamily="34" charset="-122"/>
              <a:ea typeface="微软雅黑" panose="020B0503020204020204" pitchFamily="34" charset="-122"/>
            </a:rPr>
          </a:br>
          <a:r>
            <a:rPr lang="zh-CN" altLang="en-US" sz="2400" kern="1200" dirty="0">
              <a:latin typeface="微软雅黑" panose="020B0503020204020204" pitchFamily="34" charset="-122"/>
              <a:ea typeface="微软雅黑" panose="020B0503020204020204" pitchFamily="34" charset="-122"/>
            </a:rPr>
            <a:t>生成器</a:t>
          </a:r>
        </a:p>
      </dsp:txBody>
      <dsp:txXfrm>
        <a:off x="2430" y="2569"/>
        <a:ext cx="2369513" cy="947805"/>
      </dsp:txXfrm>
    </dsp:sp>
    <dsp:sp modelId="{9AB10EFD-00D7-42B2-8FDB-3111CCD0210A}">
      <dsp:nvSpPr>
        <dsp:cNvPr id="0" name=""/>
        <dsp:cNvSpPr/>
      </dsp:nvSpPr>
      <dsp:spPr>
        <a:xfrm>
          <a:off x="2430" y="950374"/>
          <a:ext cx="2369513" cy="250343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对多个</a:t>
          </a:r>
          <a:r>
            <a:rPr lang="en-US" sz="2000" kern="1200" dirty="0">
              <a:latin typeface="微软雅黑" panose="020B0503020204020204" pitchFamily="34" charset="-122"/>
              <a:ea typeface="微软雅黑" panose="020B0503020204020204" pitchFamily="34" charset="-122"/>
            </a:rPr>
            <a:t>LFSR</a:t>
          </a:r>
          <a:r>
            <a:rPr lang="zh-CN" sz="2000" kern="1200" dirty="0">
              <a:latin typeface="微软雅黑" panose="020B0503020204020204" pitchFamily="34" charset="-122"/>
              <a:ea typeface="微软雅黑" panose="020B0503020204020204" pitchFamily="34" charset="-122"/>
            </a:rPr>
            <a:t>的输出使用一个非线性组合函数</a:t>
          </a:r>
        </a:p>
      </dsp:txBody>
      <dsp:txXfrm>
        <a:off x="2430" y="950374"/>
        <a:ext cx="2369513" cy="2503439"/>
      </dsp:txXfrm>
    </dsp:sp>
    <dsp:sp modelId="{E10B0495-8C98-4758-A4E8-67E12E6DDE8F}">
      <dsp:nvSpPr>
        <dsp:cNvPr id="0" name=""/>
        <dsp:cNvSpPr/>
      </dsp:nvSpPr>
      <dsp:spPr>
        <a:xfrm>
          <a:off x="2703675" y="2569"/>
          <a:ext cx="2369513" cy="947805"/>
        </a:xfrm>
        <a:prstGeom prst="rect">
          <a:avLst/>
        </a:prstGeom>
        <a:gradFill rotWithShape="0">
          <a:gsLst>
            <a:gs pos="0">
              <a:schemeClr val="accent4">
                <a:hueOff val="-5091578"/>
                <a:satOff val="-6521"/>
                <a:lumOff val="6078"/>
                <a:alphaOff val="0"/>
                <a:shade val="51000"/>
                <a:satMod val="130000"/>
              </a:schemeClr>
            </a:gs>
            <a:gs pos="80000">
              <a:schemeClr val="accent4">
                <a:hueOff val="-5091578"/>
                <a:satOff val="-6521"/>
                <a:lumOff val="6078"/>
                <a:alphaOff val="0"/>
                <a:shade val="93000"/>
                <a:satMod val="130000"/>
              </a:schemeClr>
            </a:gs>
            <a:gs pos="100000">
              <a:schemeClr val="accent4">
                <a:hueOff val="-5091578"/>
                <a:satOff val="-6521"/>
                <a:lumOff val="6078"/>
                <a:alphaOff val="0"/>
                <a:shade val="94000"/>
                <a:satMod val="135000"/>
              </a:schemeClr>
            </a:gs>
          </a:gsLst>
          <a:lin ang="16200000" scaled="0"/>
        </a:gradFill>
        <a:ln w="9525" cap="flat" cmpd="sng" algn="ctr">
          <a:solidFill>
            <a:schemeClr val="accent4">
              <a:hueOff val="-5091578"/>
              <a:satOff val="-6521"/>
              <a:lumOff val="607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非线性滤波</a:t>
          </a:r>
          <a:br>
            <a:rPr lang="en-US" altLang="zh-CN" sz="2400" kern="1200" dirty="0">
              <a:latin typeface="微软雅黑" panose="020B0503020204020204" pitchFamily="34" charset="-122"/>
              <a:ea typeface="微软雅黑" panose="020B0503020204020204" pitchFamily="34" charset="-122"/>
            </a:rPr>
          </a:br>
          <a:r>
            <a:rPr lang="zh-CN" altLang="en-US" sz="2400" kern="1200" dirty="0">
              <a:latin typeface="微软雅黑" panose="020B0503020204020204" pitchFamily="34" charset="-122"/>
              <a:ea typeface="微软雅黑" panose="020B0503020204020204" pitchFamily="34" charset="-122"/>
            </a:rPr>
            <a:t>生成器</a:t>
          </a:r>
        </a:p>
      </dsp:txBody>
      <dsp:txXfrm>
        <a:off x="2703675" y="2569"/>
        <a:ext cx="2369513" cy="947805"/>
      </dsp:txXfrm>
    </dsp:sp>
    <dsp:sp modelId="{A640F550-126C-482E-8BF2-CBC6B175340A}">
      <dsp:nvSpPr>
        <dsp:cNvPr id="0" name=""/>
        <dsp:cNvSpPr/>
      </dsp:nvSpPr>
      <dsp:spPr>
        <a:xfrm>
          <a:off x="2703675" y="950374"/>
          <a:ext cx="2369513" cy="2503439"/>
        </a:xfrm>
        <a:prstGeom prst="rect">
          <a:avLst/>
        </a:prstGeom>
        <a:solidFill>
          <a:schemeClr val="accent4">
            <a:tint val="40000"/>
            <a:alpha val="90000"/>
            <a:hueOff val="-5724333"/>
            <a:satOff val="12107"/>
            <a:lumOff val="1293"/>
            <a:alphaOff val="0"/>
          </a:schemeClr>
        </a:solidFill>
        <a:ln w="9525" cap="flat" cmpd="sng" algn="ctr">
          <a:solidFill>
            <a:schemeClr val="accent4">
              <a:tint val="40000"/>
              <a:alpha val="90000"/>
              <a:hueOff val="-5724333"/>
              <a:satOff val="12107"/>
              <a:lumOff val="129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对一个</a:t>
          </a:r>
          <a:r>
            <a:rPr lang="en-US" sz="2000" kern="1200" dirty="0">
              <a:latin typeface="微软雅黑" panose="020B0503020204020204" pitchFamily="34" charset="-122"/>
              <a:ea typeface="微软雅黑" panose="020B0503020204020204" pitchFamily="34" charset="-122"/>
            </a:rPr>
            <a:t>LFSR</a:t>
          </a:r>
          <a:r>
            <a:rPr lang="zh-CN" sz="2000" kern="1200" dirty="0">
              <a:latin typeface="微软雅黑" panose="020B0503020204020204" pitchFamily="34" charset="-122"/>
              <a:ea typeface="微软雅黑" panose="020B0503020204020204" pitchFamily="34" charset="-122"/>
            </a:rPr>
            <a:t>的内容使用一个非线性组合函数</a:t>
          </a:r>
        </a:p>
      </dsp:txBody>
      <dsp:txXfrm>
        <a:off x="2703675" y="950374"/>
        <a:ext cx="2369513" cy="2503439"/>
      </dsp:txXfrm>
    </dsp:sp>
    <dsp:sp modelId="{F09C1873-689B-4710-9971-4D1DCB1555DA}">
      <dsp:nvSpPr>
        <dsp:cNvPr id="0" name=""/>
        <dsp:cNvSpPr/>
      </dsp:nvSpPr>
      <dsp:spPr>
        <a:xfrm>
          <a:off x="5404920" y="2569"/>
          <a:ext cx="2369513" cy="947805"/>
        </a:xfrm>
        <a:prstGeom prst="rect">
          <a:avLst/>
        </a:prstGeom>
        <a:gradFill rotWithShape="0">
          <a:gsLst>
            <a:gs pos="0">
              <a:schemeClr val="accent4">
                <a:hueOff val="-10183156"/>
                <a:satOff val="-13042"/>
                <a:lumOff val="12157"/>
                <a:alphaOff val="0"/>
                <a:shade val="51000"/>
                <a:satMod val="130000"/>
              </a:schemeClr>
            </a:gs>
            <a:gs pos="80000">
              <a:schemeClr val="accent4">
                <a:hueOff val="-10183156"/>
                <a:satOff val="-13042"/>
                <a:lumOff val="12157"/>
                <a:alphaOff val="0"/>
                <a:shade val="93000"/>
                <a:satMod val="130000"/>
              </a:schemeClr>
            </a:gs>
            <a:gs pos="100000">
              <a:schemeClr val="accent4">
                <a:hueOff val="-10183156"/>
                <a:satOff val="-13042"/>
                <a:lumOff val="12157"/>
                <a:alphaOff val="0"/>
                <a:shade val="94000"/>
                <a:satMod val="135000"/>
              </a:schemeClr>
            </a:gs>
          </a:gsLst>
          <a:lin ang="16200000" scaled="0"/>
        </a:gradFill>
        <a:ln w="9525" cap="flat" cmpd="sng" algn="ctr">
          <a:solidFill>
            <a:schemeClr val="accent4">
              <a:hueOff val="-10183156"/>
              <a:satOff val="-13042"/>
              <a:lumOff val="12157"/>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钟控生成器</a:t>
          </a:r>
        </a:p>
      </dsp:txBody>
      <dsp:txXfrm>
        <a:off x="5404920" y="2569"/>
        <a:ext cx="2369513" cy="947805"/>
      </dsp:txXfrm>
    </dsp:sp>
    <dsp:sp modelId="{645BD60A-ECBF-4380-9FB5-F1D38591534E}">
      <dsp:nvSpPr>
        <dsp:cNvPr id="0" name=""/>
        <dsp:cNvSpPr/>
      </dsp:nvSpPr>
      <dsp:spPr>
        <a:xfrm>
          <a:off x="5404920" y="950374"/>
          <a:ext cx="2369513" cy="2503439"/>
        </a:xfrm>
        <a:prstGeom prst="rect">
          <a:avLst/>
        </a:prstGeom>
        <a:solidFill>
          <a:schemeClr val="accent4">
            <a:tint val="40000"/>
            <a:alpha val="90000"/>
            <a:hueOff val="-11448666"/>
            <a:satOff val="24213"/>
            <a:lumOff val="2586"/>
            <a:alphaOff val="0"/>
          </a:schemeClr>
        </a:solidFill>
        <a:ln w="9525" cap="flat" cmpd="sng" algn="ctr">
          <a:solidFill>
            <a:schemeClr val="accent4">
              <a:tint val="40000"/>
              <a:alpha val="90000"/>
              <a:hueOff val="-11448666"/>
              <a:satOff val="24213"/>
              <a:lumOff val="258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使用一个（或多个）</a:t>
          </a:r>
          <a:r>
            <a:rPr lang="en-US" sz="2000" kern="1200" dirty="0">
              <a:latin typeface="微软雅黑" panose="020B0503020204020204" pitchFamily="34" charset="-122"/>
              <a:ea typeface="微软雅黑" panose="020B0503020204020204" pitchFamily="34" charset="-122"/>
            </a:rPr>
            <a:t>LFSR</a:t>
          </a:r>
          <a:r>
            <a:rPr lang="zh-CN" sz="2000" kern="1200" dirty="0">
              <a:latin typeface="微软雅黑" panose="020B0503020204020204" pitchFamily="34" charset="-122"/>
              <a:ea typeface="微软雅黑" panose="020B0503020204020204" pitchFamily="34" charset="-122"/>
            </a:rPr>
            <a:t>的输出来控制另一个（或多个）</a:t>
          </a:r>
          <a:r>
            <a:rPr lang="en-US" sz="2000" kern="1200" dirty="0">
              <a:latin typeface="微软雅黑" panose="020B0503020204020204" pitchFamily="34" charset="-122"/>
              <a:ea typeface="微软雅黑" panose="020B0503020204020204" pitchFamily="34" charset="-122"/>
            </a:rPr>
            <a:t>LFSR</a:t>
          </a:r>
          <a:r>
            <a:rPr lang="zh-CN" sz="2000" kern="1200" dirty="0">
              <a:latin typeface="微软雅黑" panose="020B0503020204020204" pitchFamily="34" charset="-122"/>
              <a:ea typeface="微软雅黑" panose="020B0503020204020204" pitchFamily="34" charset="-122"/>
            </a:rPr>
            <a:t>的时钟</a:t>
          </a:r>
        </a:p>
      </dsp:txBody>
      <dsp:txXfrm>
        <a:off x="5404920" y="950374"/>
        <a:ext cx="2369513"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2018/7/12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a:t>
            </a:r>
            <a:r>
              <a:rPr lang="zh-CN" altLang="en-US"/>
              <a:t>学时</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a:t>
            </a:fld>
            <a:endParaRPr lang="zh-CN" altLang="en-US"/>
          </a:p>
        </p:txBody>
      </p:sp>
    </p:spTree>
    <p:extLst>
      <p:ext uri="{BB962C8B-B14F-4D97-AF65-F5344CB8AC3E}">
        <p14:creationId xmlns:p14="http://schemas.microsoft.com/office/powerpoint/2010/main" val="293926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a:t>
            </a:fld>
            <a:endParaRPr lang="zh-CN" altLang="en-US"/>
          </a:p>
        </p:txBody>
      </p:sp>
    </p:spTree>
    <p:extLst>
      <p:ext uri="{BB962C8B-B14F-4D97-AF65-F5344CB8AC3E}">
        <p14:creationId xmlns:p14="http://schemas.microsoft.com/office/powerpoint/2010/main" val="212110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从联接多项式考虑，当</a:t>
            </a:r>
            <a:r>
              <a:rPr lang="en-US" altLang="zh-CN" dirty="0"/>
              <a:t>L</a:t>
            </a:r>
            <a:r>
              <a:rPr lang="en-US" altLang="zh-CN" baseline="-25000" dirty="0"/>
              <a:t>N</a:t>
            </a:r>
            <a:r>
              <a:rPr lang="en-US" altLang="zh-CN" baseline="0" dirty="0"/>
              <a:t>&gt;</a:t>
            </a:r>
            <a:r>
              <a:rPr lang="en-US" altLang="zh-CN" dirty="0"/>
              <a:t>N/2</a:t>
            </a:r>
            <a:r>
              <a:rPr lang="zh-CN" altLang="en-US" dirty="0"/>
              <a:t>时，前</a:t>
            </a:r>
            <a:r>
              <a:rPr lang="en-US" altLang="zh-CN" dirty="0"/>
              <a:t>N/2</a:t>
            </a:r>
            <a:r>
              <a:rPr lang="zh-CN" altLang="en-US" dirty="0"/>
              <a:t>个构成初值，后面构成方程组</a:t>
            </a:r>
            <a:r>
              <a:rPr lang="en-US" altLang="zh-CN" dirty="0" err="1"/>
              <a:t>sj</a:t>
            </a:r>
            <a:r>
              <a:rPr lang="en-US" altLang="zh-CN" dirty="0"/>
              <a:t>=c*s</a:t>
            </a:r>
            <a:r>
              <a:rPr lang="zh-CN" altLang="en-US" dirty="0"/>
              <a:t>，总可有解。即线性复杂度不增加，</a:t>
            </a:r>
            <a:r>
              <a:rPr lang="en-US" altLang="zh-CN" dirty="0"/>
              <a:t>L</a:t>
            </a:r>
            <a:r>
              <a:rPr lang="en-US" altLang="zh-CN" baseline="-25000" dirty="0"/>
              <a:t>N</a:t>
            </a:r>
            <a:r>
              <a:rPr lang="en-US" altLang="zh-CN" dirty="0"/>
              <a:t>≤N/2</a:t>
            </a:r>
          </a:p>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24</a:t>
            </a:fld>
            <a:endParaRPr lang="zh-CN" altLang="en-US"/>
          </a:p>
        </p:txBody>
      </p:sp>
    </p:spTree>
    <p:extLst>
      <p:ext uri="{BB962C8B-B14F-4D97-AF65-F5344CB8AC3E}">
        <p14:creationId xmlns:p14="http://schemas.microsoft.com/office/powerpoint/2010/main" val="190142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这里假设</a:t>
            </a:r>
            <a:r>
              <a:rPr lang="en-US" altLang="zh-CN" dirty="0" err="1"/>
              <a:t>R</a:t>
            </a:r>
            <a:r>
              <a:rPr lang="en-US" altLang="zh-CN" baseline="-25000" dirty="0" err="1"/>
              <a:t>i</a:t>
            </a:r>
            <a:r>
              <a:rPr lang="zh-CN" altLang="en-US" dirty="0"/>
              <a:t>联结多项式已知，则其输出是周期的。可以计算这个输出与密钥流的相关；输出右移一位再与密钥流相关；</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40</a:t>
            </a:fld>
            <a:endParaRPr lang="zh-CN" altLang="en-US"/>
          </a:p>
        </p:txBody>
      </p:sp>
    </p:spTree>
    <p:extLst>
      <p:ext uri="{BB962C8B-B14F-4D97-AF65-F5344CB8AC3E}">
        <p14:creationId xmlns:p14="http://schemas.microsoft.com/office/powerpoint/2010/main" val="217217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例如，由</a:t>
            </a:r>
            <a:r>
              <a:rPr lang="en-US" altLang="zh-CN" dirty="0"/>
              <a:t>16</a:t>
            </a:r>
            <a:r>
              <a:rPr lang="zh-CN" altLang="en-US" dirty="0"/>
              <a:t>比特随机密钥扩展生成</a:t>
            </a:r>
            <a:r>
              <a:rPr lang="en-US" altLang="zh-CN" dirty="0"/>
              <a:t>56</a:t>
            </a:r>
            <a:r>
              <a:rPr lang="zh-CN" altLang="en-US" dirty="0"/>
              <a:t>比特</a:t>
            </a:r>
            <a:r>
              <a:rPr lang="en-US" altLang="zh-CN" dirty="0"/>
              <a:t>DES</a:t>
            </a:r>
            <a:r>
              <a:rPr lang="zh-CN" altLang="en-US" dirty="0"/>
              <a:t>密钥，穷举攻击最多只需</a:t>
            </a:r>
            <a:r>
              <a:rPr lang="en-US" altLang="zh-CN" dirty="0"/>
              <a:t>2</a:t>
            </a:r>
            <a:r>
              <a:rPr lang="en-US" altLang="zh-CN" baseline="30000" dirty="0"/>
              <a:t>16</a:t>
            </a:r>
            <a:r>
              <a:rPr lang="zh-CN" altLang="en-US" dirty="0"/>
              <a:t>次尝试</a:t>
            </a:r>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63</a:t>
            </a:fld>
            <a:endParaRPr lang="zh-CN" altLang="en-US"/>
          </a:p>
        </p:txBody>
      </p:sp>
    </p:spTree>
    <p:extLst>
      <p:ext uri="{BB962C8B-B14F-4D97-AF65-F5344CB8AC3E}">
        <p14:creationId xmlns:p14="http://schemas.microsoft.com/office/powerpoint/2010/main" val="25269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基于硬件生成器中的后三种可以用</a:t>
            </a:r>
            <a:r>
              <a:rPr lang="en-US" altLang="zh-CN" dirty="0"/>
              <a:t>VLSI</a:t>
            </a:r>
            <a:r>
              <a:rPr lang="zh-CN" altLang="en-US" dirty="0"/>
              <a:t>实现，能够密封于特殊设备中，防止敌手的主动攻击</a:t>
            </a:r>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67</a:t>
            </a:fld>
            <a:endParaRPr lang="zh-CN" altLang="en-US"/>
          </a:p>
        </p:txBody>
      </p:sp>
    </p:spTree>
    <p:extLst>
      <p:ext uri="{BB962C8B-B14F-4D97-AF65-F5344CB8AC3E}">
        <p14:creationId xmlns:p14="http://schemas.microsoft.com/office/powerpoint/2010/main" val="292499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78</a:t>
            </a:fld>
            <a:endParaRPr lang="zh-CN" altLang="en-US"/>
          </a:p>
        </p:txBody>
      </p:sp>
    </p:spTree>
    <p:extLst>
      <p:ext uri="{BB962C8B-B14F-4D97-AF65-F5344CB8AC3E}">
        <p14:creationId xmlns:p14="http://schemas.microsoft.com/office/powerpoint/2010/main" val="300051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T[j]</a:t>
            </a:r>
            <a:r>
              <a:rPr lang="zh-CN" altLang="en-US" dirty="0"/>
              <a:t>存放</a:t>
            </a:r>
            <a:r>
              <a:rPr lang="en-US" altLang="zh-CN" dirty="0"/>
              <a:t>j</a:t>
            </a:r>
            <a:r>
              <a:rPr lang="zh-CN" altLang="en-US" dirty="0"/>
              <a:t>所对应的分组最后出现的位置，</a:t>
            </a:r>
            <a:r>
              <a:rPr lang="en-US" altLang="zh-CN" dirty="0"/>
              <a:t>Q</a:t>
            </a:r>
            <a:r>
              <a:rPr lang="zh-CN" altLang="en-US" dirty="0"/>
              <a:t>应保证每个可能的分组都出现过</a:t>
            </a:r>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95</a:t>
            </a:fld>
            <a:endParaRPr lang="zh-CN" altLang="en-US"/>
          </a:p>
        </p:txBody>
      </p:sp>
    </p:spTree>
    <p:extLst>
      <p:ext uri="{BB962C8B-B14F-4D97-AF65-F5344CB8AC3E}">
        <p14:creationId xmlns:p14="http://schemas.microsoft.com/office/powerpoint/2010/main" val="3811748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例解">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例解</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a:solidFill>
                  <a:srgbClr val="7030A0"/>
                </a:solidFill>
                <a:latin typeface="华文行楷" pitchFamily="2" charset="-122"/>
                <a:ea typeface="华文行楷" pitchFamily="2" charset="-122"/>
              </a:rPr>
              <a:t>中国科学技术大学 </a:t>
            </a:r>
            <a:r>
              <a:rPr lang="en-US" altLang="zh-CN" sz="1400" b="0" dirty="0">
                <a:solidFill>
                  <a:srgbClr val="7030A0"/>
                </a:solidFill>
                <a:latin typeface="华文行楷" pitchFamily="2" charset="-122"/>
                <a:ea typeface="华文行楷" pitchFamily="2" charset="-122"/>
              </a:rPr>
              <a:t>·</a:t>
            </a:r>
            <a:r>
              <a:rPr lang="zh-CN" altLang="en-US" sz="1400" b="0" dirty="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81855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124744"/>
            <a:ext cx="8229600" cy="519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67544" y="3518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6.wmf"/><Relationship Id="rId4" Type="http://schemas.openxmlformats.org/officeDocument/2006/relationships/oleObject" Target="../embeddings/oleObject1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2.bin"/><Relationship Id="rId4" Type="http://schemas.openxmlformats.org/officeDocument/2006/relationships/image" Target="../media/image33.wmf"/></Relationships>
</file>

<file path=ppt/slides/_rels/slide8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5.bin"/><Relationship Id="rId4" Type="http://schemas.openxmlformats.org/officeDocument/2006/relationships/image" Target="../media/image36.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9.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29.bin"/><Relationship Id="rId4" Type="http://schemas.openxmlformats.org/officeDocument/2006/relationships/image" Target="../media/image4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33.bin"/><Relationship Id="rId4" Type="http://schemas.openxmlformats.org/officeDocument/2006/relationships/image" Target="../media/image44.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密码学导论˙第</a:t>
            </a:r>
            <a:r>
              <a:rPr lang="en-US" altLang="zh-CN" sz="2400" dirty="0"/>
              <a:t>6</a:t>
            </a:r>
            <a:r>
              <a:rPr lang="zh-CN" altLang="en-US" sz="2400" dirty="0"/>
              <a:t>章</a:t>
            </a:r>
            <a:br>
              <a:rPr lang="en-US" altLang="zh-CN" sz="2400" dirty="0"/>
            </a:br>
            <a:r>
              <a:rPr lang="zh-CN" altLang="en-US" dirty="0"/>
              <a:t>序列密码</a:t>
            </a:r>
          </a:p>
        </p:txBody>
      </p:sp>
      <p:sp>
        <p:nvSpPr>
          <p:cNvPr id="7" name="副标题 6"/>
          <p:cNvSpPr>
            <a:spLocks noGrp="1"/>
          </p:cNvSpPr>
          <p:nvPr>
            <p:ph type="subTitle" idx="1"/>
          </p:nvPr>
        </p:nvSpPr>
        <p:spPr/>
        <p:txBody>
          <a:bodyPr/>
          <a:lstStyle/>
          <a:p>
            <a:r>
              <a:rPr lang="zh-CN" altLang="en-US" dirty="0"/>
              <a:t>李卫海</a:t>
            </a:r>
          </a:p>
        </p:txBody>
      </p:sp>
    </p:spTree>
    <p:extLst>
      <p:ext uri="{BB962C8B-B14F-4D97-AF65-F5344CB8AC3E}">
        <p14:creationId xmlns:p14="http://schemas.microsoft.com/office/powerpoint/2010/main" val="3031317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自同步流密钥</a:t>
            </a:r>
          </a:p>
        </p:txBody>
      </p:sp>
      <p:sp>
        <p:nvSpPr>
          <p:cNvPr id="3" name="内容占位符 2"/>
          <p:cNvSpPr>
            <a:spLocks noGrp="1"/>
          </p:cNvSpPr>
          <p:nvPr>
            <p:ph idx="1"/>
          </p:nvPr>
        </p:nvSpPr>
        <p:spPr/>
        <p:txBody>
          <a:bodyPr>
            <a:normAutofit lnSpcReduction="10000"/>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反馈移位寄存器：</a:t>
            </a:r>
            <a:r>
              <a:rPr lang="zh-CN" altLang="zh-CN" dirty="0">
                <a:cs typeface="Times New Roman" pitchFamily="18" charset="0"/>
              </a:rPr>
              <a:t>σ</a:t>
            </a:r>
            <a:r>
              <a:rPr lang="en-US" altLang="zh-CN" baseline="-25000" dirty="0" err="1">
                <a:cs typeface="Times New Roman"/>
              </a:rPr>
              <a:t>i</a:t>
            </a:r>
            <a:r>
              <a:rPr lang="en-US" altLang="zh-CN" dirty="0">
                <a:cs typeface="Times New Roman"/>
              </a:rPr>
              <a:t>=f(c</a:t>
            </a:r>
            <a:r>
              <a:rPr lang="en-US" altLang="zh-CN" baseline="-25000" dirty="0">
                <a:cs typeface="Times New Roman"/>
              </a:rPr>
              <a:t>i-t</a:t>
            </a:r>
            <a:r>
              <a:rPr lang="en-US" altLang="zh-CN" dirty="0">
                <a:cs typeface="Times New Roman"/>
              </a:rPr>
              <a:t>,c</a:t>
            </a:r>
            <a:r>
              <a:rPr lang="en-US" altLang="zh-CN" baseline="-25000" dirty="0">
                <a:cs typeface="Times New Roman"/>
              </a:rPr>
              <a:t>i-t+1</a:t>
            </a:r>
            <a:r>
              <a:rPr lang="en-US" altLang="zh-CN" dirty="0">
                <a:cs typeface="Times New Roman"/>
              </a:rPr>
              <a:t>,…,c</a:t>
            </a:r>
            <a:r>
              <a:rPr lang="en-US" altLang="zh-CN" baseline="-25000" dirty="0">
                <a:cs typeface="Times New Roman"/>
              </a:rPr>
              <a:t>i-1</a:t>
            </a:r>
            <a:r>
              <a:rPr lang="en-US" altLang="zh-CN" dirty="0">
                <a:cs typeface="Times New Roman"/>
              </a:rPr>
              <a:t>)</a:t>
            </a:r>
          </a:p>
          <a:p>
            <a:pPr lvl="2"/>
            <a:r>
              <a:rPr lang="zh-CN" altLang="en-US" dirty="0">
                <a:cs typeface="Times New Roman" pitchFamily="18" charset="0"/>
              </a:rPr>
              <a:t>初始状态</a:t>
            </a:r>
            <a:r>
              <a:rPr lang="zh-CN" altLang="zh-CN" dirty="0">
                <a:cs typeface="Times New Roman" pitchFamily="18" charset="0"/>
              </a:rPr>
              <a:t>σ</a:t>
            </a:r>
            <a:r>
              <a:rPr lang="en-US" altLang="zh-CN" baseline="-25000" dirty="0">
                <a:cs typeface="Times New Roman" pitchFamily="18" charset="0"/>
              </a:rPr>
              <a:t>0</a:t>
            </a:r>
            <a:r>
              <a:rPr lang="en-US" altLang="zh-CN" dirty="0">
                <a:cs typeface="Times New Roman" pitchFamily="18" charset="0"/>
              </a:rPr>
              <a:t>=(</a:t>
            </a:r>
            <a:r>
              <a:rPr lang="en-US" altLang="zh-CN" dirty="0">
                <a:cs typeface="Times New Roman"/>
              </a:rPr>
              <a:t>c</a:t>
            </a:r>
            <a:r>
              <a:rPr lang="en-US" altLang="zh-CN" baseline="-25000" dirty="0">
                <a:cs typeface="Times New Roman"/>
              </a:rPr>
              <a:t>-t</a:t>
            </a:r>
            <a:r>
              <a:rPr lang="en-US" altLang="zh-CN" dirty="0">
                <a:cs typeface="Times New Roman"/>
              </a:rPr>
              <a:t>,c</a:t>
            </a:r>
            <a:r>
              <a:rPr lang="en-US" altLang="zh-CN" baseline="-25000" dirty="0">
                <a:cs typeface="Times New Roman"/>
              </a:rPr>
              <a:t>-t+1</a:t>
            </a:r>
            <a:r>
              <a:rPr lang="en-US" altLang="zh-CN" dirty="0">
                <a:cs typeface="Times New Roman"/>
              </a:rPr>
              <a:t>,…,c</a:t>
            </a:r>
            <a:r>
              <a:rPr lang="en-US" altLang="zh-CN" baseline="-25000" dirty="0">
                <a:cs typeface="Times New Roman"/>
              </a:rPr>
              <a:t>-1</a:t>
            </a:r>
            <a:r>
              <a:rPr lang="en-US" altLang="zh-CN" dirty="0">
                <a:cs typeface="Times New Roman" pitchFamily="18" charset="0"/>
              </a:rPr>
              <a:t>)</a:t>
            </a:r>
            <a:r>
              <a:rPr lang="zh-CN" altLang="en-US" dirty="0">
                <a:cs typeface="Times New Roman" pitchFamily="18" charset="0"/>
              </a:rPr>
              <a:t>非保密</a:t>
            </a:r>
            <a:endParaRPr lang="en-US" altLang="zh-CN" dirty="0"/>
          </a:p>
          <a:p>
            <a:pPr lvl="1"/>
            <a:r>
              <a:rPr lang="en-US" altLang="zh-CN" dirty="0" err="1">
                <a:cs typeface="Times New Roman" pitchFamily="18" charset="0"/>
              </a:rPr>
              <a:t>z</a:t>
            </a:r>
            <a:r>
              <a:rPr lang="en-US" altLang="zh-CN" baseline="-25000" dirty="0" err="1">
                <a:cs typeface="Times New Roman" pitchFamily="18" charset="0"/>
              </a:rPr>
              <a:t>i</a:t>
            </a:r>
            <a:r>
              <a:rPr lang="zh-CN" altLang="en-US" dirty="0">
                <a:cs typeface="Times New Roman" pitchFamily="18" charset="0"/>
              </a:rPr>
              <a:t>是加密密钥流：</a:t>
            </a:r>
            <a:r>
              <a:rPr lang="en-US" altLang="zh-CN" dirty="0" err="1">
                <a:cs typeface="Times New Roman"/>
              </a:rPr>
              <a:t>z</a:t>
            </a:r>
            <a:r>
              <a:rPr lang="en-US" altLang="zh-CN" baseline="-25000" dirty="0" err="1">
                <a:cs typeface="Times New Roman"/>
              </a:rPr>
              <a:t>i</a:t>
            </a:r>
            <a:r>
              <a:rPr lang="en-US" altLang="zh-CN" dirty="0">
                <a:cs typeface="Times New Roman"/>
              </a:rPr>
              <a:t>=g(</a:t>
            </a:r>
            <a:r>
              <a:rPr lang="zh-CN" altLang="zh-CN" dirty="0">
                <a:cs typeface="Times New Roman" pitchFamily="18" charset="0"/>
              </a:rPr>
              <a:t>σ</a:t>
            </a:r>
            <a:r>
              <a:rPr lang="en-US" altLang="zh-CN" baseline="-25000" dirty="0" err="1">
                <a:cs typeface="Times New Roman"/>
              </a:rPr>
              <a:t>i</a:t>
            </a:r>
            <a:r>
              <a:rPr lang="en-US" altLang="zh-CN" dirty="0">
                <a:cs typeface="Times New Roman"/>
              </a:rPr>
              <a:t>, k)</a:t>
            </a:r>
          </a:p>
          <a:p>
            <a:pPr lvl="1"/>
            <a:r>
              <a:rPr lang="zh-CN" altLang="en-US" dirty="0">
                <a:cs typeface="Times New Roman" pitchFamily="18" charset="0"/>
              </a:rPr>
              <a:t>密文：</a:t>
            </a:r>
            <a:r>
              <a:rPr lang="en-US" altLang="zh-CN" dirty="0">
                <a:cs typeface="Times New Roman"/>
              </a:rPr>
              <a:t>c</a:t>
            </a:r>
            <a:r>
              <a:rPr lang="en-US" altLang="zh-CN" baseline="-25000" dirty="0">
                <a:cs typeface="Times New Roman"/>
              </a:rPr>
              <a:t>i</a:t>
            </a:r>
            <a:r>
              <a:rPr lang="en-US" altLang="zh-CN" dirty="0">
                <a:cs typeface="Times New Roman"/>
              </a:rPr>
              <a:t>=h(</a:t>
            </a:r>
            <a:r>
              <a:rPr lang="en-US" altLang="zh-CN" dirty="0" err="1">
                <a:cs typeface="Times New Roman"/>
              </a:rPr>
              <a:t>z</a:t>
            </a:r>
            <a:r>
              <a:rPr lang="en-US" altLang="zh-CN" baseline="-25000" dirty="0" err="1">
                <a:cs typeface="Times New Roman"/>
              </a:rPr>
              <a:t>i</a:t>
            </a:r>
            <a:r>
              <a:rPr lang="en-US" altLang="zh-CN" dirty="0">
                <a:cs typeface="Times New Roman"/>
              </a:rPr>
              <a:t>, m</a:t>
            </a:r>
            <a:r>
              <a:rPr lang="en-US" altLang="zh-CN" baseline="-25000" dirty="0">
                <a:cs typeface="Times New Roman"/>
              </a:rPr>
              <a:t>i</a:t>
            </a:r>
            <a:r>
              <a:rPr lang="en-US" altLang="zh-CN" dirty="0">
                <a:cs typeface="Times New Roman"/>
              </a:rPr>
              <a:t>)</a:t>
            </a:r>
            <a:endParaRPr lang="en-US" altLang="zh-CN" dirty="0"/>
          </a:p>
        </p:txBody>
      </p:sp>
      <p:grpSp>
        <p:nvGrpSpPr>
          <p:cNvPr id="47" name="组合 46"/>
          <p:cNvGrpSpPr/>
          <p:nvPr/>
        </p:nvGrpSpPr>
        <p:grpSpPr>
          <a:xfrm>
            <a:off x="1500166" y="1643050"/>
            <a:ext cx="6357982" cy="2391158"/>
            <a:chOff x="1571604" y="2146891"/>
            <a:chExt cx="6357982" cy="2391158"/>
          </a:xfrm>
        </p:grpSpPr>
        <p:grpSp>
          <p:nvGrpSpPr>
            <p:cNvPr id="6" name="组合 5"/>
            <p:cNvGrpSpPr/>
            <p:nvPr/>
          </p:nvGrpSpPr>
          <p:grpSpPr>
            <a:xfrm>
              <a:off x="1571604" y="2214554"/>
              <a:ext cx="6357982" cy="2323495"/>
              <a:chOff x="1214414" y="3071810"/>
              <a:chExt cx="6357982" cy="2323495"/>
            </a:xfrm>
          </p:grpSpPr>
          <p:sp>
            <p:nvSpPr>
              <p:cNvPr id="7" name="椭圆 6"/>
              <p:cNvSpPr/>
              <p:nvPr/>
            </p:nvSpPr>
            <p:spPr>
              <a:xfrm>
                <a:off x="242548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8" name="直接箭头连接符 7"/>
              <p:cNvCxnSpPr>
                <a:stCxn id="41" idx="2"/>
                <a:endCxn id="7" idx="1"/>
              </p:cNvCxnSpPr>
              <p:nvPr/>
            </p:nvCxnSpPr>
            <p:spPr>
              <a:xfrm rot="16200000" flipH="1">
                <a:off x="1999389" y="3429842"/>
                <a:ext cx="490207" cy="48852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7" idx="2"/>
              </p:cNvCxnSpPr>
              <p:nvPr/>
            </p:nvCxnSpPr>
            <p:spPr>
              <a:xfrm>
                <a:off x="1571604" y="4071942"/>
                <a:ext cx="85388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396912" y="4876961"/>
                <a:ext cx="492608" cy="5106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4"/>
                <a:endCxn id="10" idx="0"/>
              </p:cNvCxnSpPr>
              <p:nvPr/>
            </p:nvCxnSpPr>
            <p:spPr>
              <a:xfrm>
                <a:off x="2641488" y="4287942"/>
                <a:ext cx="1728" cy="58901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flipV="1">
                <a:off x="1300161" y="5132290"/>
                <a:ext cx="1096751" cy="70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6"/>
                <a:endCxn id="17" idx="2"/>
              </p:cNvCxnSpPr>
              <p:nvPr/>
            </p:nvCxnSpPr>
            <p:spPr>
              <a:xfrm>
                <a:off x="2889520" y="5132290"/>
                <a:ext cx="2996938" cy="7686"/>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2612" y="4457650"/>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5" name="TextBox 14"/>
              <p:cNvSpPr txBox="1"/>
              <p:nvPr/>
            </p:nvSpPr>
            <p:spPr>
              <a:xfrm>
                <a:off x="1285852" y="3857628"/>
                <a:ext cx="28575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6" name="TextBox 15"/>
              <p:cNvSpPr txBox="1"/>
              <p:nvPr/>
            </p:nvSpPr>
            <p:spPr>
              <a:xfrm>
                <a:off x="1214414" y="4713198"/>
                <a:ext cx="50006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7" name="椭圆 16"/>
              <p:cNvSpPr/>
              <p:nvPr/>
            </p:nvSpPr>
            <p:spPr>
              <a:xfrm>
                <a:off x="5886458" y="4884647"/>
                <a:ext cx="517166" cy="5106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2000" baseline="30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8" name="椭圆 17"/>
              <p:cNvSpPr/>
              <p:nvPr/>
            </p:nvSpPr>
            <p:spPr>
              <a:xfrm>
                <a:off x="5929322"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9" name="直接箭头连接符 18"/>
              <p:cNvCxnSpPr>
                <a:endCxn id="18" idx="7"/>
              </p:cNvCxnSpPr>
              <p:nvPr/>
            </p:nvCxnSpPr>
            <p:spPr>
              <a:xfrm rot="5400000">
                <a:off x="6261496" y="3465562"/>
                <a:ext cx="490207" cy="417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43636" y="4457650"/>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1" name="直接箭头连接符 20"/>
              <p:cNvCxnSpPr>
                <a:stCxn id="18" idx="4"/>
                <a:endCxn id="17" idx="0"/>
              </p:cNvCxnSpPr>
              <p:nvPr/>
            </p:nvCxnSpPr>
            <p:spPr>
              <a:xfrm flipH="1">
                <a:off x="6145041" y="4287942"/>
                <a:ext cx="281" cy="59670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6"/>
              </p:cNvCxnSpPr>
              <p:nvPr/>
            </p:nvCxnSpPr>
            <p:spPr>
              <a:xfrm rot="10800000" flipV="1">
                <a:off x="6361322"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43768" y="3857628"/>
                <a:ext cx="28575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4" name="直接箭头连接符 23"/>
              <p:cNvCxnSpPr>
                <a:stCxn id="17" idx="6"/>
              </p:cNvCxnSpPr>
              <p:nvPr/>
            </p:nvCxnSpPr>
            <p:spPr>
              <a:xfrm flipV="1">
                <a:off x="6403624" y="5132997"/>
                <a:ext cx="1068737" cy="697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72330" y="4713198"/>
                <a:ext cx="50006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6" name="TextBox 25"/>
              <p:cNvSpPr txBox="1"/>
              <p:nvPr/>
            </p:nvSpPr>
            <p:spPr>
              <a:xfrm>
                <a:off x="4211438" y="4713198"/>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nvGrpSpPr>
              <p:cNvPr id="27" name="组合 173"/>
              <p:cNvGrpSpPr/>
              <p:nvPr/>
            </p:nvGrpSpPr>
            <p:grpSpPr>
              <a:xfrm>
                <a:off x="1857356" y="3071810"/>
                <a:ext cx="1428760" cy="357190"/>
                <a:chOff x="2285984" y="2928934"/>
                <a:chExt cx="1428760" cy="357190"/>
              </a:xfrm>
            </p:grpSpPr>
            <p:sp>
              <p:nvSpPr>
                <p:cNvPr id="41" name="矩形 40"/>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2" name="矩形 41"/>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3" name="矩形 42"/>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4" name="矩形 43"/>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28" name="肘形连接符 27"/>
              <p:cNvCxnSpPr>
                <a:stCxn id="10" idx="6"/>
                <a:endCxn id="44" idx="3"/>
              </p:cNvCxnSpPr>
              <p:nvPr/>
            </p:nvCxnSpPr>
            <p:spPr>
              <a:xfrm flipV="1">
                <a:off x="2889520" y="3250405"/>
                <a:ext cx="396596" cy="1881885"/>
              </a:xfrm>
              <a:prstGeom prst="bentConnector3">
                <a:avLst>
                  <a:gd name="adj1" fmla="val 15764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2" idx="2"/>
                <a:endCxn id="7" idx="0"/>
              </p:cNvCxnSpPr>
              <p:nvPr/>
            </p:nvCxnSpPr>
            <p:spPr>
              <a:xfrm rot="16200000" flipH="1">
                <a:off x="2250265" y="3464719"/>
                <a:ext cx="426942" cy="35550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4" idx="2"/>
                <a:endCxn id="7" idx="7"/>
              </p:cNvCxnSpPr>
              <p:nvPr/>
            </p:nvCxnSpPr>
            <p:spPr>
              <a:xfrm rot="5400000">
                <a:off x="2723629" y="3499595"/>
                <a:ext cx="490207" cy="34901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16064" y="3357562"/>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grpSp>
            <p:nvGrpSpPr>
              <p:cNvPr id="32" name="组合 193"/>
              <p:cNvGrpSpPr/>
              <p:nvPr/>
            </p:nvGrpSpPr>
            <p:grpSpPr>
              <a:xfrm>
                <a:off x="5429256" y="3071810"/>
                <a:ext cx="1428760" cy="357190"/>
                <a:chOff x="2285984" y="2928934"/>
                <a:chExt cx="1428760" cy="357190"/>
              </a:xfrm>
            </p:grpSpPr>
            <p:sp>
              <p:nvSpPr>
                <p:cNvPr id="37" name="矩形 36"/>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38" name="矩形 37"/>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39" name="矩形 38"/>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0" name="矩形 39"/>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33" name="直接箭头连接符 32"/>
              <p:cNvCxnSpPr>
                <a:endCxn id="18" idx="0"/>
              </p:cNvCxnSpPr>
              <p:nvPr/>
            </p:nvCxnSpPr>
            <p:spPr>
              <a:xfrm rot="16200000" flipH="1">
                <a:off x="5788132" y="3498752"/>
                <a:ext cx="426942" cy="287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8" idx="1"/>
              </p:cNvCxnSpPr>
              <p:nvPr/>
            </p:nvCxnSpPr>
            <p:spPr>
              <a:xfrm rot="16200000" flipH="1">
                <a:off x="5537256" y="3463875"/>
                <a:ext cx="490207" cy="42045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48058" y="3357562"/>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cxnSp>
            <p:nvCxnSpPr>
              <p:cNvPr id="36" name="肘形连接符 35"/>
              <p:cNvCxnSpPr>
                <a:stCxn id="17" idx="2"/>
                <a:endCxn id="37" idx="1"/>
              </p:cNvCxnSpPr>
              <p:nvPr/>
            </p:nvCxnSpPr>
            <p:spPr>
              <a:xfrm rot="10800000">
                <a:off x="5429256" y="3250406"/>
                <a:ext cx="457202" cy="1889571"/>
              </a:xfrm>
              <a:prstGeom prst="bentConnector3">
                <a:avLst>
                  <a:gd name="adj1" fmla="val 1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813513" y="2146891"/>
              <a:ext cx="401033"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46" name="TextBox 45"/>
            <p:cNvSpPr txBox="1"/>
            <p:nvPr/>
          </p:nvSpPr>
          <p:spPr>
            <a:xfrm>
              <a:off x="7242801" y="2146891"/>
              <a:ext cx="401033"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8" name="灯片编号占位符 47"/>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53" name="流程图: 合并 5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69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a:bodyPr>
          <a:lstStyle/>
          <a:p>
            <a:r>
              <a:rPr lang="en-US" altLang="zh-CN" sz="2400" dirty="0"/>
              <a:t>16</a:t>
            </a:r>
            <a:r>
              <a:rPr lang="zh-CN" altLang="en-US" sz="2400" dirty="0"/>
              <a:t>、</a:t>
            </a:r>
            <a:r>
              <a:rPr lang="en-US" altLang="zh-CN" sz="2400" dirty="0"/>
              <a:t>LZ</a:t>
            </a:r>
            <a:r>
              <a:rPr lang="zh-CN" altLang="en-US" sz="2400" dirty="0"/>
              <a:t>压缩测试 </a:t>
            </a:r>
            <a:r>
              <a:rPr lang="en-US" altLang="zh-CN" sz="2400" dirty="0"/>
              <a:t>Lempel-Ziv Compression Test</a:t>
            </a:r>
          </a:p>
          <a:p>
            <a:pPr lvl="1"/>
            <a:r>
              <a:rPr lang="zh-CN" altLang="en-US" sz="2000" dirty="0"/>
              <a:t>目的：对序列中不同的单词进行计数，测试序列可以被压缩的程度</a:t>
            </a:r>
            <a:endParaRPr lang="en-US" altLang="zh-CN" sz="2000" dirty="0"/>
          </a:p>
          <a:p>
            <a:pPr lvl="1"/>
            <a:r>
              <a:rPr lang="zh-CN" altLang="en-US" sz="2000" dirty="0"/>
              <a:t>该测试在</a:t>
            </a:r>
            <a:r>
              <a:rPr lang="en-US" altLang="zh-CN" sz="2000" dirty="0"/>
              <a:t>Revision 1a</a:t>
            </a:r>
            <a:r>
              <a:rPr lang="zh-CN" altLang="en-US" sz="2000" dirty="0"/>
              <a:t>中被删除</a:t>
            </a:r>
            <a:endParaRPr lang="en-US" sz="2000" dirty="0"/>
          </a:p>
          <a:p>
            <a:pPr lvl="1"/>
            <a:endParaRPr lang="en-US" sz="20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100</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7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性质：</a:t>
            </a:r>
            <a:endParaRPr lang="en-US" altLang="zh-CN" dirty="0"/>
          </a:p>
          <a:p>
            <a:pPr lvl="1"/>
            <a:r>
              <a:rPr lang="zh-CN" altLang="en-US" dirty="0"/>
              <a:t>自同步</a:t>
            </a:r>
            <a:endParaRPr lang="en-US" altLang="zh-CN" dirty="0"/>
          </a:p>
          <a:p>
            <a:pPr lvl="2"/>
            <a:r>
              <a:rPr lang="zh-CN" altLang="en-US" dirty="0"/>
              <a:t>状态仅依赖以前的</a:t>
            </a:r>
            <a:r>
              <a:rPr lang="en-US" altLang="zh-CN" dirty="0"/>
              <a:t>t</a:t>
            </a:r>
            <a:r>
              <a:rPr lang="zh-CN" altLang="en-US" dirty="0"/>
              <a:t>个密文。同步丢失时，再接收</a:t>
            </a:r>
            <a:r>
              <a:rPr lang="en-US" altLang="zh-CN" dirty="0"/>
              <a:t>t</a:t>
            </a:r>
            <a:r>
              <a:rPr lang="zh-CN" altLang="en-US" dirty="0"/>
              <a:t>个密文即可自动恢复同步</a:t>
            </a:r>
            <a:endParaRPr lang="en-US" altLang="zh-CN" dirty="0"/>
          </a:p>
          <a:p>
            <a:pPr lvl="1"/>
            <a:r>
              <a:rPr lang="zh-CN" altLang="en-US" dirty="0"/>
              <a:t>有限的错误传播</a:t>
            </a:r>
            <a:endParaRPr lang="en-US" altLang="zh-CN" dirty="0"/>
          </a:p>
          <a:p>
            <a:pPr lvl="2"/>
            <a:r>
              <a:rPr lang="zh-CN" altLang="en-US" dirty="0"/>
              <a:t>当单个密文出错（或插入、删除）时，除当前明文字符错误外，之后最多会有</a:t>
            </a:r>
            <a:r>
              <a:rPr lang="en-US" altLang="zh-CN" dirty="0"/>
              <a:t>t</a:t>
            </a:r>
            <a:r>
              <a:rPr lang="zh-CN" altLang="en-US" dirty="0"/>
              <a:t>个解密明文错误</a:t>
            </a:r>
            <a:endParaRPr lang="en-US" altLang="zh-CN" dirty="0"/>
          </a:p>
          <a:p>
            <a:pPr lvl="1"/>
            <a:r>
              <a:rPr lang="zh-CN" altLang="en-US" dirty="0"/>
              <a:t>主动攻击</a:t>
            </a:r>
            <a:endParaRPr lang="en-US" altLang="zh-CN" dirty="0"/>
          </a:p>
          <a:p>
            <a:pPr lvl="2"/>
            <a:r>
              <a:rPr lang="zh-CN" altLang="en-US" dirty="0"/>
              <a:t>对密文的修改，会引发后面一些字符解密错误，增加了被解密器发现的可能性</a:t>
            </a:r>
            <a:endParaRPr lang="en-US" altLang="zh-CN" dirty="0"/>
          </a:p>
          <a:p>
            <a:pPr lvl="2"/>
            <a:r>
              <a:rPr lang="zh-CN" altLang="en-US" dirty="0"/>
              <a:t>自同步特性使得解密器发现主动攻击的可能性降低，因而需要附加技术来保证数据完整性</a:t>
            </a:r>
            <a:endParaRPr lang="en-US" altLang="zh-CN" dirty="0"/>
          </a:p>
          <a:p>
            <a:pPr lvl="1"/>
            <a:r>
              <a:rPr lang="zh-CN" altLang="en-US" dirty="0"/>
              <a:t>明文统计扩散</a:t>
            </a:r>
            <a:endParaRPr lang="en-US" altLang="zh-CN" dirty="0"/>
          </a:p>
          <a:p>
            <a:pPr lvl="2"/>
            <a:r>
              <a:rPr lang="zh-CN" altLang="en-US" dirty="0"/>
              <a:t>每个明文字符会影响其后的整个密文</a:t>
            </a:r>
          </a:p>
        </p:txBody>
      </p:sp>
      <p:grpSp>
        <p:nvGrpSpPr>
          <p:cNvPr id="6" name="组合 5"/>
          <p:cNvGrpSpPr>
            <a:grpSpLocks noChangeAspect="1"/>
          </p:cNvGrpSpPr>
          <p:nvPr/>
        </p:nvGrpSpPr>
        <p:grpSpPr>
          <a:xfrm>
            <a:off x="5652120" y="883165"/>
            <a:ext cx="3178991" cy="1177683"/>
            <a:chOff x="1571604" y="2146891"/>
            <a:chExt cx="6357982" cy="2355365"/>
          </a:xfrm>
        </p:grpSpPr>
        <p:grpSp>
          <p:nvGrpSpPr>
            <p:cNvPr id="7" name="组合 6"/>
            <p:cNvGrpSpPr/>
            <p:nvPr/>
          </p:nvGrpSpPr>
          <p:grpSpPr>
            <a:xfrm>
              <a:off x="1571604" y="2214554"/>
              <a:ext cx="6357982" cy="2287702"/>
              <a:chOff x="1214414" y="3071810"/>
              <a:chExt cx="6357982" cy="2287702"/>
            </a:xfrm>
          </p:grpSpPr>
          <p:sp>
            <p:nvSpPr>
              <p:cNvPr id="10" name="椭圆 9"/>
              <p:cNvSpPr/>
              <p:nvPr/>
            </p:nvSpPr>
            <p:spPr>
              <a:xfrm>
                <a:off x="242548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44" idx="2"/>
                <a:endCxn id="10" idx="1"/>
              </p:cNvCxnSpPr>
              <p:nvPr/>
            </p:nvCxnSpPr>
            <p:spPr>
              <a:xfrm rot="16200000" flipH="1">
                <a:off x="1999389" y="3429842"/>
                <a:ext cx="490207" cy="48852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a:off x="1571604" y="4071942"/>
                <a:ext cx="85388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42548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4" name="直接箭头连接符 13"/>
              <p:cNvCxnSpPr>
                <a:stCxn id="10" idx="4"/>
                <a:endCxn id="13" idx="0"/>
              </p:cNvCxnSpPr>
              <p:nvPr/>
            </p:nvCxnSpPr>
            <p:spPr>
              <a:xfrm rot="5400000">
                <a:off x="232170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a:off x="128585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a:endCxn id="20" idx="2"/>
              </p:cNvCxnSpPr>
              <p:nvPr/>
            </p:nvCxnSpPr>
            <p:spPr>
              <a:xfrm>
                <a:off x="2857488" y="5143512"/>
                <a:ext cx="3071834"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2612" y="4457650"/>
                <a:ext cx="428628" cy="430888"/>
              </a:xfrm>
              <a:prstGeom prst="rect">
                <a:avLst/>
              </a:prstGeom>
              <a:noFill/>
            </p:spPr>
            <p:txBody>
              <a:bodyPr wrap="square" lIns="36000" rIns="36000" rtlCol="0">
                <a:spAutoFit/>
              </a:bodyPr>
              <a:lstStyle/>
              <a:p>
                <a:r>
                  <a:rPr lang="en-US" altLang="zh-CN" sz="800" dirty="0" err="1">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8" name="TextBox 17"/>
              <p:cNvSpPr txBox="1"/>
              <p:nvPr/>
            </p:nvSpPr>
            <p:spPr>
              <a:xfrm>
                <a:off x="1285852" y="3857628"/>
                <a:ext cx="285752" cy="430888"/>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9" name="TextBox 18"/>
              <p:cNvSpPr txBox="1"/>
              <p:nvPr/>
            </p:nvSpPr>
            <p:spPr>
              <a:xfrm>
                <a:off x="1214414" y="4713198"/>
                <a:ext cx="500066" cy="430888"/>
              </a:xfrm>
              <a:prstGeom prst="rect">
                <a:avLst/>
              </a:prstGeom>
              <a:noFill/>
            </p:spPr>
            <p:txBody>
              <a:bodyPr wrap="square" lIns="36000" rIns="36000"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0" name="椭圆 19"/>
              <p:cNvSpPr/>
              <p:nvPr/>
            </p:nvSpPr>
            <p:spPr>
              <a:xfrm>
                <a:off x="5929322"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800" baseline="30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8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21" name="椭圆 20"/>
              <p:cNvSpPr/>
              <p:nvPr/>
            </p:nvSpPr>
            <p:spPr>
              <a:xfrm>
                <a:off x="5929322"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2" name="直接箭头连接符 21"/>
              <p:cNvCxnSpPr>
                <a:endCxn id="21" idx="7"/>
              </p:cNvCxnSpPr>
              <p:nvPr/>
            </p:nvCxnSpPr>
            <p:spPr>
              <a:xfrm rot="5400000">
                <a:off x="6261496" y="3465562"/>
                <a:ext cx="490207" cy="417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43636" y="4457650"/>
                <a:ext cx="428628" cy="430888"/>
              </a:xfrm>
              <a:prstGeom prst="rect">
                <a:avLst/>
              </a:prstGeom>
              <a:noFill/>
            </p:spPr>
            <p:txBody>
              <a:bodyPr wrap="square" lIns="36000" rIns="36000" rtlCol="0">
                <a:spAutoFit/>
              </a:bodyPr>
              <a:lstStyle/>
              <a:p>
                <a:r>
                  <a:rPr lang="en-US" altLang="zh-CN" sz="800" dirty="0" err="1">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4" name="直接箭头连接符 23"/>
              <p:cNvCxnSpPr>
                <a:stCxn id="21" idx="4"/>
                <a:endCxn id="20" idx="0"/>
              </p:cNvCxnSpPr>
              <p:nvPr/>
            </p:nvCxnSpPr>
            <p:spPr>
              <a:xfrm rot="5400000">
                <a:off x="5825537"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1" idx="6"/>
              </p:cNvCxnSpPr>
              <p:nvPr/>
            </p:nvCxnSpPr>
            <p:spPr>
              <a:xfrm rot="10800000" flipV="1">
                <a:off x="6361322"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857628"/>
                <a:ext cx="285752" cy="430888"/>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stCxn id="20" idx="6"/>
              </p:cNvCxnSpPr>
              <p:nvPr/>
            </p:nvCxnSpPr>
            <p:spPr>
              <a:xfrm>
                <a:off x="636132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72330" y="4713198"/>
                <a:ext cx="500066" cy="59503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9" name="TextBox 28"/>
              <p:cNvSpPr txBox="1"/>
              <p:nvPr/>
            </p:nvSpPr>
            <p:spPr>
              <a:xfrm>
                <a:off x="4211438" y="4713198"/>
                <a:ext cx="428628" cy="430888"/>
              </a:xfrm>
              <a:prstGeom prst="rect">
                <a:avLst/>
              </a:prstGeom>
              <a:noFill/>
            </p:spPr>
            <p:txBody>
              <a:bodyPr wrap="square" lIns="36000" rIns="36000" rtlCol="0">
                <a:spAutoFit/>
              </a:bodyPr>
              <a:lstStyle/>
              <a:p>
                <a:r>
                  <a:rPr lang="en-US" altLang="zh-CN" sz="800" dirty="0" err="1">
                    <a:latin typeface="微软雅黑" panose="020B0503020204020204" pitchFamily="34" charset="-122"/>
                    <a:ea typeface="微软雅黑" panose="020B0503020204020204" pitchFamily="34" charset="-122"/>
                    <a:cs typeface="Times New Roman" pitchFamily="18" charset="0"/>
                  </a:rPr>
                  <a:t>c</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grpSp>
            <p:nvGrpSpPr>
              <p:cNvPr id="30" name="组合 173"/>
              <p:cNvGrpSpPr/>
              <p:nvPr/>
            </p:nvGrpSpPr>
            <p:grpSpPr>
              <a:xfrm>
                <a:off x="1857356" y="3071810"/>
                <a:ext cx="1428760" cy="357190"/>
                <a:chOff x="2285984" y="2928934"/>
                <a:chExt cx="1428760" cy="357190"/>
              </a:xfrm>
            </p:grpSpPr>
            <p:sp>
              <p:nvSpPr>
                <p:cNvPr id="44" name="矩形 43"/>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5" name="矩形 44"/>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6" name="矩形 45"/>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7" name="矩形 46"/>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31" name="肘形连接符 30"/>
              <p:cNvCxnSpPr>
                <a:stCxn id="13" idx="6"/>
              </p:cNvCxnSpPr>
              <p:nvPr/>
            </p:nvCxnSpPr>
            <p:spPr>
              <a:xfrm flipV="1">
                <a:off x="2857488" y="3250405"/>
                <a:ext cx="428628" cy="189310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5" idx="2"/>
                <a:endCxn id="10" idx="0"/>
              </p:cNvCxnSpPr>
              <p:nvPr/>
            </p:nvCxnSpPr>
            <p:spPr>
              <a:xfrm rot="16200000" flipH="1">
                <a:off x="2250265" y="3464719"/>
                <a:ext cx="426942" cy="35550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7" idx="2"/>
                <a:endCxn id="10" idx="7"/>
              </p:cNvCxnSpPr>
              <p:nvPr/>
            </p:nvCxnSpPr>
            <p:spPr>
              <a:xfrm rot="5400000">
                <a:off x="2723629" y="3499595"/>
                <a:ext cx="490207" cy="34901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6064" y="3357562"/>
                <a:ext cx="428628" cy="430888"/>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a:t>
                </a:r>
                <a:endParaRPr lang="zh-CN" altLang="en-US" sz="800" dirty="0">
                  <a:latin typeface="微软雅黑" panose="020B0503020204020204" pitchFamily="34" charset="-122"/>
                  <a:ea typeface="微软雅黑" panose="020B0503020204020204" pitchFamily="34" charset="-122"/>
                  <a:cs typeface="Times New Roman" pitchFamily="18" charset="0"/>
                </a:endParaRPr>
              </a:p>
            </p:txBody>
          </p:sp>
          <p:grpSp>
            <p:nvGrpSpPr>
              <p:cNvPr id="35" name="组合 193"/>
              <p:cNvGrpSpPr/>
              <p:nvPr/>
            </p:nvGrpSpPr>
            <p:grpSpPr>
              <a:xfrm>
                <a:off x="5429256" y="3071810"/>
                <a:ext cx="1428760" cy="357190"/>
                <a:chOff x="2285984" y="2928934"/>
                <a:chExt cx="1428760" cy="357190"/>
              </a:xfrm>
            </p:grpSpPr>
            <p:sp>
              <p:nvSpPr>
                <p:cNvPr id="40" name="矩形 39"/>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1" name="矩形 40"/>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2" name="矩形 41"/>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3" name="矩形 42"/>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36" name="直接箭头连接符 35"/>
              <p:cNvCxnSpPr>
                <a:endCxn id="21" idx="0"/>
              </p:cNvCxnSpPr>
              <p:nvPr/>
            </p:nvCxnSpPr>
            <p:spPr>
              <a:xfrm rot="16200000" flipH="1">
                <a:off x="5788132" y="3498752"/>
                <a:ext cx="426942" cy="287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1" idx="1"/>
              </p:cNvCxnSpPr>
              <p:nvPr/>
            </p:nvCxnSpPr>
            <p:spPr>
              <a:xfrm rot="16200000" flipH="1">
                <a:off x="5537256" y="3463875"/>
                <a:ext cx="490207" cy="42045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48058" y="3357562"/>
                <a:ext cx="428628" cy="430888"/>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a:t>
                </a:r>
                <a:endParaRPr lang="zh-CN" altLang="en-US" sz="800" dirty="0">
                  <a:latin typeface="微软雅黑" panose="020B0503020204020204" pitchFamily="34" charset="-122"/>
                  <a:ea typeface="微软雅黑" panose="020B0503020204020204" pitchFamily="34" charset="-122"/>
                  <a:cs typeface="Times New Roman" pitchFamily="18" charset="0"/>
                </a:endParaRPr>
              </a:p>
            </p:txBody>
          </p:sp>
          <p:cxnSp>
            <p:nvCxnSpPr>
              <p:cNvPr id="39" name="肘形连接符 38"/>
              <p:cNvCxnSpPr>
                <a:stCxn id="20" idx="2"/>
              </p:cNvCxnSpPr>
              <p:nvPr/>
            </p:nvCxnSpPr>
            <p:spPr>
              <a:xfrm rot="10800000">
                <a:off x="5429256" y="3250406"/>
                <a:ext cx="500066" cy="1893107"/>
              </a:xfrm>
              <a:prstGeom prst="bentConnector3">
                <a:avLst>
                  <a:gd name="adj1" fmla="val 145714"/>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813514" y="2146891"/>
              <a:ext cx="401034" cy="430888"/>
            </a:xfrm>
            <a:prstGeom prst="rect">
              <a:avLst/>
            </a:prstGeom>
            <a:noFill/>
          </p:spPr>
          <p:txBody>
            <a:bodyPr wrap="square" lIns="36000" rIns="36000" rtlCol="0">
              <a:spAutoFit/>
            </a:bodyPr>
            <a:lstStyle/>
            <a:p>
              <a:r>
                <a:rPr lang="zh-CN" altLang="zh-CN" sz="800" dirty="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9" name="TextBox 8"/>
            <p:cNvSpPr txBox="1"/>
            <p:nvPr/>
          </p:nvSpPr>
          <p:spPr>
            <a:xfrm>
              <a:off x="7242802" y="2146891"/>
              <a:ext cx="401034" cy="430888"/>
            </a:xfrm>
            <a:prstGeom prst="rect">
              <a:avLst/>
            </a:prstGeom>
            <a:noFill/>
          </p:spPr>
          <p:txBody>
            <a:bodyPr wrap="square" lIns="36000" rIns="36000" rtlCol="0">
              <a:spAutoFit/>
            </a:bodyPr>
            <a:lstStyle/>
            <a:p>
              <a:r>
                <a:rPr lang="zh-CN" altLang="zh-CN" sz="800" dirty="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8" name="灯片编号占位符 47"/>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53" name="流程图: 合并 5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42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反馈移位寄存器</a:t>
            </a:r>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12</a:t>
            </a:fld>
            <a:endParaRPr lang="en-US" altLang="zh-CN" dirty="0"/>
          </a:p>
        </p:txBody>
      </p:sp>
    </p:spTree>
    <p:extLst>
      <p:ext uri="{BB962C8B-B14F-4D97-AF65-F5344CB8AC3E}">
        <p14:creationId xmlns:p14="http://schemas.microsoft.com/office/powerpoint/2010/main" val="222180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一、线性反馈移位寄存器</a:t>
            </a:r>
            <a:r>
              <a:rPr lang="en-US" altLang="zh-CN" dirty="0"/>
              <a:t>LFSR</a:t>
            </a:r>
            <a:endParaRPr lang="zh-CN" altLang="en-US" dirty="0"/>
          </a:p>
        </p:txBody>
      </p:sp>
      <p:sp>
        <p:nvSpPr>
          <p:cNvPr id="3" name="内容占位符 2"/>
          <p:cNvSpPr>
            <a:spLocks noGrp="1"/>
          </p:cNvSpPr>
          <p:nvPr>
            <p:ph idx="1"/>
          </p:nvPr>
        </p:nvSpPr>
        <p:spPr/>
        <p:txBody>
          <a:bodyPr>
            <a:normAutofit/>
          </a:bodyPr>
          <a:lstStyle/>
          <a:p>
            <a:r>
              <a:rPr lang="zh-CN" altLang="en-US" dirty="0"/>
              <a:t>优点：</a:t>
            </a:r>
            <a:endParaRPr lang="en-US" altLang="zh-CN" dirty="0"/>
          </a:p>
          <a:p>
            <a:pPr lvl="1"/>
            <a:r>
              <a:rPr lang="zh-CN" altLang="en-US" dirty="0"/>
              <a:t>非常适合于硬件实现</a:t>
            </a:r>
            <a:endParaRPr lang="en-US" altLang="zh-CN" dirty="0"/>
          </a:p>
          <a:p>
            <a:pPr lvl="1"/>
            <a:endParaRPr lang="en-US" altLang="zh-CN" dirty="0"/>
          </a:p>
          <a:p>
            <a:pPr lvl="1"/>
            <a:r>
              <a:rPr lang="zh-CN" altLang="en-US" dirty="0"/>
              <a:t>可以产生大周期序列</a:t>
            </a:r>
            <a:endParaRPr lang="en-US" altLang="zh-CN" dirty="0"/>
          </a:p>
          <a:p>
            <a:pPr lvl="1"/>
            <a:endParaRPr lang="en-US" altLang="zh-CN" dirty="0"/>
          </a:p>
          <a:p>
            <a:pPr lvl="1"/>
            <a:r>
              <a:rPr lang="zh-CN" altLang="en-US" dirty="0"/>
              <a:t>可以产生具有良好统计性质的序列</a:t>
            </a:r>
            <a:endParaRPr lang="en-US" altLang="zh-CN" dirty="0"/>
          </a:p>
          <a:p>
            <a:pPr lvl="1"/>
            <a:endParaRPr lang="en-US" altLang="zh-CN" dirty="0"/>
          </a:p>
          <a:p>
            <a:pPr lvl="1"/>
            <a:r>
              <a:rPr lang="zh-CN" altLang="en-US" dirty="0"/>
              <a:t>易于利用代数方法对其进行分析</a:t>
            </a:r>
            <a:endParaRPr lang="en-US" altLang="zh-CN" dirty="0"/>
          </a:p>
          <a:p>
            <a:pPr lvl="1"/>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505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
            </a:r>
            <a:r>
              <a:rPr lang="zh-CN" altLang="en-US" dirty="0"/>
              <a:t>级</a:t>
            </a:r>
            <a:r>
              <a:rPr lang="en-US" altLang="zh-CN" dirty="0"/>
              <a:t>LFSR</a:t>
            </a:r>
            <a:endParaRPr lang="zh-CN" altLang="en-US" dirty="0"/>
          </a:p>
        </p:txBody>
      </p:sp>
      <p:sp>
        <p:nvSpPr>
          <p:cNvPr id="3" name="内容占位符 2"/>
          <p:cNvSpPr>
            <a:spLocks noGrp="1"/>
          </p:cNvSpPr>
          <p:nvPr>
            <p:ph idx="1"/>
          </p:nvPr>
        </p:nvSpPr>
        <p:spPr/>
        <p:txBody>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由</a:t>
            </a:r>
            <a:r>
              <a:rPr lang="en-US" altLang="zh-CN" sz="2400" dirty="0"/>
              <a:t>0,1, …,L-1</a:t>
            </a:r>
            <a:r>
              <a:rPr lang="zh-CN" altLang="en-US" sz="2400" dirty="0"/>
              <a:t>共</a:t>
            </a:r>
            <a:r>
              <a:rPr lang="en-US" altLang="zh-CN" sz="2400" dirty="0"/>
              <a:t>L</a:t>
            </a:r>
            <a:r>
              <a:rPr lang="zh-CN" altLang="en-US" sz="2400" dirty="0"/>
              <a:t>个级（或延迟单元）和一个时钟构成</a:t>
            </a:r>
            <a:endParaRPr lang="en-US" altLang="zh-CN" sz="2400" dirty="0"/>
          </a:p>
          <a:p>
            <a:r>
              <a:rPr lang="zh-CN" altLang="en-US" sz="2400" dirty="0"/>
              <a:t>控制信号</a:t>
            </a:r>
            <a:r>
              <a:rPr lang="en-US" altLang="zh-CN" sz="2400" dirty="0"/>
              <a:t>c</a:t>
            </a:r>
            <a:r>
              <a:rPr lang="en-US" altLang="zh-CN" sz="2400" baseline="-25000" dirty="0"/>
              <a:t>i</a:t>
            </a:r>
          </a:p>
          <a:p>
            <a:r>
              <a:rPr lang="zh-CN" altLang="en-US" sz="2400" dirty="0"/>
              <a:t>时钟用于控制数据的移动。每个时钟周期内执行下述操作</a:t>
            </a:r>
            <a:endParaRPr lang="en-US" altLang="zh-CN" sz="2400" dirty="0"/>
          </a:p>
          <a:p>
            <a:pPr lvl="1"/>
            <a:r>
              <a:rPr lang="zh-CN" altLang="en-US" sz="2000" dirty="0"/>
              <a:t>输出第</a:t>
            </a:r>
            <a:r>
              <a:rPr lang="en-US" altLang="zh-CN" sz="2000" dirty="0"/>
              <a:t>0</a:t>
            </a:r>
            <a:r>
              <a:rPr lang="zh-CN" altLang="en-US" sz="2000" dirty="0"/>
              <a:t>级；</a:t>
            </a:r>
            <a:endParaRPr lang="en-US" altLang="zh-CN" sz="2000" dirty="0"/>
          </a:p>
          <a:p>
            <a:pPr lvl="1"/>
            <a:r>
              <a:rPr lang="zh-CN" altLang="en-US" sz="2000" dirty="0"/>
              <a:t>各级向下一级移位</a:t>
            </a:r>
            <a:endParaRPr lang="en-US" altLang="zh-CN" sz="2000" dirty="0"/>
          </a:p>
          <a:p>
            <a:pPr lvl="1"/>
            <a:r>
              <a:rPr lang="zh-CN" altLang="en-US" sz="2000" dirty="0"/>
              <a:t>反馈信号输入第</a:t>
            </a:r>
            <a:r>
              <a:rPr lang="en-US" altLang="zh-CN" sz="2000" dirty="0"/>
              <a:t>L-1</a:t>
            </a:r>
            <a:r>
              <a:rPr lang="zh-CN" altLang="en-US" sz="2000" dirty="0"/>
              <a:t>级</a:t>
            </a:r>
          </a:p>
        </p:txBody>
      </p:sp>
      <p:grpSp>
        <p:nvGrpSpPr>
          <p:cNvPr id="79" name="组合 78"/>
          <p:cNvGrpSpPr/>
          <p:nvPr/>
        </p:nvGrpSpPr>
        <p:grpSpPr>
          <a:xfrm>
            <a:off x="857224" y="1196752"/>
            <a:ext cx="7572428" cy="2428892"/>
            <a:chOff x="1000100" y="3786190"/>
            <a:chExt cx="7572428" cy="2428892"/>
          </a:xfrm>
        </p:grpSpPr>
        <p:sp>
          <p:nvSpPr>
            <p:cNvPr id="9" name="流程图: 延期 8"/>
            <p:cNvSpPr/>
            <p:nvPr/>
          </p:nvSpPr>
          <p:spPr>
            <a:xfrm rot="16200000">
              <a:off x="7143768"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429388"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000628"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2" name="矩形 11"/>
            <p:cNvSpPr/>
            <p:nvPr/>
          </p:nvSpPr>
          <p:spPr>
            <a:xfrm>
              <a:off x="2611642"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3" name="矩形 12"/>
            <p:cNvSpPr/>
            <p:nvPr/>
          </p:nvSpPr>
          <p:spPr>
            <a:xfrm>
              <a:off x="1214414"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4" name="直接箭头连接符 13"/>
            <p:cNvCxnSpPr>
              <a:stCxn id="10" idx="3"/>
              <a:endCxn id="22" idx="2"/>
            </p:cNvCxnSpPr>
            <p:nvPr/>
          </p:nvCxnSpPr>
          <p:spPr>
            <a:xfrm flipV="1">
              <a:off x="7143768" y="5999096"/>
              <a:ext cx="32062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23" idx="2"/>
            </p:cNvCxnSpPr>
            <p:nvPr/>
          </p:nvCxnSpPr>
          <p:spPr>
            <a:xfrm>
              <a:off x="5715008" y="6000768"/>
              <a:ext cx="30151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3" idx="6"/>
              <a:endCxn id="10" idx="1"/>
            </p:cNvCxnSpPr>
            <p:nvPr/>
          </p:nvCxnSpPr>
          <p:spPr>
            <a:xfrm flipV="1">
              <a:off x="6124526" y="6000768"/>
              <a:ext cx="30486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2" idx="6"/>
            </p:cNvCxnSpPr>
            <p:nvPr/>
          </p:nvCxnSpPr>
          <p:spPr>
            <a:xfrm>
              <a:off x="7572396" y="5999096"/>
              <a:ext cx="285752" cy="326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24" idx="2"/>
            </p:cNvCxnSpPr>
            <p:nvPr/>
          </p:nvCxnSpPr>
          <p:spPr>
            <a:xfrm flipV="1">
              <a:off x="1928794" y="5999096"/>
              <a:ext cx="30151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4" idx="6"/>
              <a:endCxn id="12" idx="1"/>
            </p:cNvCxnSpPr>
            <p:nvPr/>
          </p:nvCxnSpPr>
          <p:spPr>
            <a:xfrm>
              <a:off x="2338312" y="5999096"/>
              <a:ext cx="273330"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2" idx="0"/>
            </p:cNvCxnSpPr>
            <p:nvPr/>
          </p:nvCxnSpPr>
          <p:spPr>
            <a:xfrm rot="16200000" flipV="1">
              <a:off x="7109679" y="5536379"/>
              <a:ext cx="801584" cy="1585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3587634" y="594844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流程图: 联系 21"/>
            <p:cNvSpPr/>
            <p:nvPr/>
          </p:nvSpPr>
          <p:spPr>
            <a:xfrm>
              <a:off x="7464396" y="594509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流程图: 联系 22"/>
            <p:cNvSpPr/>
            <p:nvPr/>
          </p:nvSpPr>
          <p:spPr>
            <a:xfrm>
              <a:off x="6016526" y="594844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流程图: 联系 23"/>
            <p:cNvSpPr/>
            <p:nvPr/>
          </p:nvSpPr>
          <p:spPr>
            <a:xfrm>
              <a:off x="2230312" y="594509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5" name="直接箭头连接符 24"/>
            <p:cNvCxnSpPr>
              <a:stCxn id="12" idx="3"/>
              <a:endCxn id="21" idx="2"/>
            </p:cNvCxnSpPr>
            <p:nvPr/>
          </p:nvCxnSpPr>
          <p:spPr>
            <a:xfrm>
              <a:off x="3326022" y="6000768"/>
              <a:ext cx="26161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1"/>
            </p:cNvCxnSpPr>
            <p:nvPr/>
          </p:nvCxnSpPr>
          <p:spPr>
            <a:xfrm>
              <a:off x="4643438" y="600076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flipV="1">
              <a:off x="6929454"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0"/>
            </p:cNvCxnSpPr>
            <p:nvPr/>
          </p:nvCxnSpPr>
          <p:spPr>
            <a:xfrm rot="5400000" flipH="1" flipV="1">
              <a:off x="5661015" y="5537257"/>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0"/>
            </p:cNvCxnSpPr>
            <p:nvPr/>
          </p:nvCxnSpPr>
          <p:spPr>
            <a:xfrm rot="5400000" flipH="1" flipV="1">
              <a:off x="3232123" y="5537257"/>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0"/>
            </p:cNvCxnSpPr>
            <p:nvPr/>
          </p:nvCxnSpPr>
          <p:spPr>
            <a:xfrm rot="5400000" flipH="1" flipV="1">
              <a:off x="1874801" y="5533913"/>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流程图: 延期 30"/>
            <p:cNvSpPr/>
            <p:nvPr/>
          </p:nvSpPr>
          <p:spPr>
            <a:xfrm rot="16200000">
              <a:off x="5715008"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流程图: 延期 31"/>
            <p:cNvSpPr/>
            <p:nvPr/>
          </p:nvSpPr>
          <p:spPr>
            <a:xfrm rot="16200000">
              <a:off x="3286116"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流程图: 延期 32"/>
            <p:cNvSpPr/>
            <p:nvPr/>
          </p:nvSpPr>
          <p:spPr>
            <a:xfrm rot="16200000">
              <a:off x="1928794"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4" name="肘形连接符 33"/>
            <p:cNvCxnSpPr/>
            <p:nvPr/>
          </p:nvCxnSpPr>
          <p:spPr>
            <a:xfrm flipV="1">
              <a:off x="5500694"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3071802"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flipV="1">
              <a:off x="1714480"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5817978"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8" name="直接箭头连接符 37"/>
            <p:cNvCxnSpPr>
              <a:stCxn id="31" idx="3"/>
              <a:endCxn id="37" idx="4"/>
            </p:cNvCxnSpPr>
            <p:nvPr/>
          </p:nvCxnSpPr>
          <p:spPr>
            <a:xfrm rot="16200000" flipV="1">
              <a:off x="5641477" y="4427038"/>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3397460"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0" name="直接箭头连接符 39"/>
            <p:cNvCxnSpPr>
              <a:stCxn id="32" idx="3"/>
              <a:endCxn id="39" idx="4"/>
            </p:cNvCxnSpPr>
            <p:nvPr/>
          </p:nvCxnSpPr>
          <p:spPr>
            <a:xfrm rot="5400000" flipH="1" flipV="1">
              <a:off x="3216771" y="4427039"/>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流程图: 或者 40"/>
            <p:cNvSpPr/>
            <p:nvPr/>
          </p:nvSpPr>
          <p:spPr>
            <a:xfrm>
              <a:off x="2040138"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2" name="直接箭头连接符 41"/>
            <p:cNvCxnSpPr>
              <a:stCxn id="33" idx="3"/>
              <a:endCxn id="41" idx="4"/>
            </p:cNvCxnSpPr>
            <p:nvPr/>
          </p:nvCxnSpPr>
          <p:spPr>
            <a:xfrm rot="5400000" flipH="1" flipV="1">
              <a:off x="1859449" y="4427039"/>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89"/>
            <p:cNvCxnSpPr>
              <a:stCxn id="9" idx="3"/>
              <a:endCxn id="37" idx="6"/>
            </p:cNvCxnSpPr>
            <p:nvPr/>
          </p:nvCxnSpPr>
          <p:spPr>
            <a:xfrm rot="16200000" flipV="1">
              <a:off x="6355857" y="3712659"/>
              <a:ext cx="678661" cy="132579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7" idx="2"/>
            </p:cNvCxnSpPr>
            <p:nvPr/>
          </p:nvCxnSpPr>
          <p:spPr>
            <a:xfrm rot="10800000" flipV="1">
              <a:off x="4889284" y="4036222"/>
              <a:ext cx="92869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6"/>
            </p:cNvCxnSpPr>
            <p:nvPr/>
          </p:nvCxnSpPr>
          <p:spPr>
            <a:xfrm rot="10800000" flipV="1">
              <a:off x="3611774" y="4032035"/>
              <a:ext cx="428628"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2"/>
              <a:endCxn id="41" idx="6"/>
            </p:cNvCxnSpPr>
            <p:nvPr/>
          </p:nvCxnSpPr>
          <p:spPr>
            <a:xfrm rot="10800000">
              <a:off x="2254452" y="4036223"/>
              <a:ext cx="114300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1" idx="2"/>
              <a:endCxn id="13" idx="1"/>
            </p:cNvCxnSpPr>
            <p:nvPr/>
          </p:nvCxnSpPr>
          <p:spPr>
            <a:xfrm rot="10800000" flipV="1">
              <a:off x="1214414" y="4036222"/>
              <a:ext cx="825724" cy="1964545"/>
            </a:xfrm>
            <a:prstGeom prst="bentConnector3">
              <a:avLst>
                <a:gd name="adj1" fmla="val 12768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43372" y="3786190"/>
              <a:ext cx="428628" cy="400110"/>
            </a:xfrm>
            <a:prstGeom prst="rect">
              <a:avLst/>
            </a:prstGeom>
            <a:noFill/>
          </p:spPr>
          <p:txBody>
            <a:bodyPr wrap="square" rtlCol="0">
              <a:spAutoFit/>
            </a:bodyPr>
            <a:lstStyle/>
            <a:p>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49" name="TextBox 48"/>
            <p:cNvSpPr txBox="1"/>
            <p:nvPr/>
          </p:nvSpPr>
          <p:spPr>
            <a:xfrm>
              <a:off x="4143372" y="4714884"/>
              <a:ext cx="428628" cy="400110"/>
            </a:xfrm>
            <a:prstGeom prst="rect">
              <a:avLst/>
            </a:prstGeom>
            <a:noFill/>
          </p:spPr>
          <p:txBody>
            <a:bodyPr wrap="square" rtlCol="0">
              <a:spAutoFit/>
            </a:bodyPr>
            <a:lstStyle/>
            <a:p>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50" name="TextBox 49"/>
            <p:cNvSpPr txBox="1"/>
            <p:nvPr/>
          </p:nvSpPr>
          <p:spPr>
            <a:xfrm>
              <a:off x="4143372" y="5715016"/>
              <a:ext cx="428628" cy="400110"/>
            </a:xfrm>
            <a:prstGeom prst="rect">
              <a:avLst/>
            </a:prstGeom>
            <a:noFill/>
          </p:spPr>
          <p:txBody>
            <a:bodyPr wrap="square" rtlCol="0">
              <a:spAutoFit/>
            </a:bodyPr>
            <a:lstStyle/>
            <a:p>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51" name="TextBox 50"/>
            <p:cNvSpPr txBox="1"/>
            <p:nvPr/>
          </p:nvSpPr>
          <p:spPr>
            <a:xfrm>
              <a:off x="6588030" y="5100592"/>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L</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2" name="TextBox 51"/>
            <p:cNvSpPr txBox="1"/>
            <p:nvPr/>
          </p:nvSpPr>
          <p:spPr>
            <a:xfrm>
              <a:off x="5016394" y="5143512"/>
              <a:ext cx="57150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L-1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2714612" y="5072074"/>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4" name="TextBox 53"/>
            <p:cNvSpPr txBox="1"/>
            <p:nvPr/>
          </p:nvSpPr>
          <p:spPr>
            <a:xfrm>
              <a:off x="1357290" y="5072074"/>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5" name="TextBox 54"/>
            <p:cNvSpPr txBox="1"/>
            <p:nvPr/>
          </p:nvSpPr>
          <p:spPr>
            <a:xfrm>
              <a:off x="1000100" y="4743402"/>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j</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6" name="TextBox 55"/>
            <p:cNvSpPr txBox="1"/>
            <p:nvPr/>
          </p:nvSpPr>
          <p:spPr>
            <a:xfrm>
              <a:off x="7858148" y="5786454"/>
              <a:ext cx="7143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61" name="流程图: 合并 6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737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ts val="600"/>
              </a:spcBef>
              <a:spcAft>
                <a:spcPts val="600"/>
              </a:spcAft>
              <a:buNone/>
            </a:pPr>
            <a:r>
              <a:rPr lang="zh-CN" altLang="en-US" dirty="0">
                <a:solidFill>
                  <a:srgbClr val="FF0000"/>
                </a:solidFill>
              </a:rPr>
              <a:t>定义</a:t>
            </a:r>
            <a:r>
              <a:rPr lang="zh-CN" altLang="en-US" dirty="0"/>
              <a:t>：如前图的长为</a:t>
            </a:r>
            <a:r>
              <a:rPr lang="en-US" altLang="zh-CN" dirty="0"/>
              <a:t>L</a:t>
            </a:r>
            <a:r>
              <a:rPr lang="zh-CN" altLang="en-US" dirty="0"/>
              <a:t>的</a:t>
            </a:r>
            <a:r>
              <a:rPr lang="en-US" altLang="zh-CN" dirty="0"/>
              <a:t>LFSR</a:t>
            </a:r>
            <a:r>
              <a:rPr lang="zh-CN" altLang="en-US" dirty="0"/>
              <a:t>可记为</a:t>
            </a:r>
            <a:r>
              <a:rPr lang="en-US" altLang="zh-CN" dirty="0"/>
              <a:t>(L,C(D))</a:t>
            </a:r>
            <a:r>
              <a:rPr lang="zh-CN" altLang="en-US" dirty="0"/>
              <a:t>，其中</a:t>
            </a:r>
            <a:r>
              <a:rPr lang="en-US" altLang="zh-CN" dirty="0"/>
              <a:t>C(D)=1+c</a:t>
            </a:r>
            <a:r>
              <a:rPr lang="en-US" altLang="zh-CN" baseline="-25000" dirty="0"/>
              <a:t>1</a:t>
            </a:r>
            <a:r>
              <a:rPr lang="en-US" altLang="zh-CN" dirty="0"/>
              <a:t>D+c</a:t>
            </a:r>
            <a:r>
              <a:rPr lang="en-US" altLang="zh-CN" baseline="-25000" dirty="0"/>
              <a:t>2</a:t>
            </a:r>
            <a:r>
              <a:rPr lang="en-US" altLang="zh-CN" dirty="0"/>
              <a:t>D</a:t>
            </a:r>
            <a:r>
              <a:rPr lang="en-US" altLang="zh-CN" baseline="30000" dirty="0"/>
              <a:t>2</a:t>
            </a:r>
            <a:r>
              <a:rPr lang="en-US" altLang="zh-CN" dirty="0"/>
              <a:t>+…+</a:t>
            </a:r>
            <a:r>
              <a:rPr lang="en-US" altLang="zh-CN" dirty="0" err="1"/>
              <a:t>c</a:t>
            </a:r>
            <a:r>
              <a:rPr lang="en-US" altLang="zh-CN" baseline="-25000" dirty="0" err="1"/>
              <a:t>L</a:t>
            </a:r>
            <a:r>
              <a:rPr lang="en-US" altLang="zh-CN" dirty="0" err="1"/>
              <a:t>D</a:t>
            </a:r>
            <a:r>
              <a:rPr lang="en-US" altLang="zh-CN" baseline="30000" dirty="0" err="1"/>
              <a:t>L</a:t>
            </a:r>
            <a:r>
              <a:rPr lang="en-US" altLang="zh-CN" dirty="0" err="1"/>
              <a:t>∈GF</a:t>
            </a:r>
            <a:r>
              <a:rPr lang="en-US" altLang="zh-CN" dirty="0"/>
              <a:t>(2</a:t>
            </a:r>
            <a:r>
              <a:rPr lang="en-US" altLang="zh-CN" baseline="30000" dirty="0"/>
              <a:t>D</a:t>
            </a:r>
            <a:r>
              <a:rPr lang="en-US" altLang="zh-CN" dirty="0"/>
              <a:t>)</a:t>
            </a:r>
            <a:r>
              <a:rPr lang="zh-CN" altLang="en-US" dirty="0"/>
              <a:t>为</a:t>
            </a:r>
            <a:r>
              <a:rPr lang="zh-CN" altLang="en-US" dirty="0">
                <a:solidFill>
                  <a:srgbClr val="FF0000"/>
                </a:solidFill>
              </a:rPr>
              <a:t>联结多项式</a:t>
            </a:r>
            <a:endParaRPr lang="en-US" altLang="zh-CN" dirty="0"/>
          </a:p>
          <a:p>
            <a:pPr lvl="1">
              <a:spcBef>
                <a:spcPts val="600"/>
              </a:spcBef>
              <a:spcAft>
                <a:spcPts val="600"/>
              </a:spcAft>
            </a:pPr>
            <a:r>
              <a:rPr lang="zh-CN" altLang="en-US" dirty="0"/>
              <a:t>若</a:t>
            </a:r>
            <a:r>
              <a:rPr lang="en-US" altLang="zh-CN" dirty="0"/>
              <a:t>C(D)</a:t>
            </a:r>
            <a:r>
              <a:rPr lang="zh-CN" altLang="en-US" dirty="0"/>
              <a:t>的次数为</a:t>
            </a:r>
            <a:r>
              <a:rPr lang="en-US" altLang="zh-CN" dirty="0"/>
              <a:t>L</a:t>
            </a:r>
            <a:r>
              <a:rPr lang="zh-CN" altLang="en-US" dirty="0"/>
              <a:t>（即</a:t>
            </a:r>
            <a:r>
              <a:rPr lang="en-US" altLang="zh-CN" dirty="0" err="1"/>
              <a:t>c</a:t>
            </a:r>
            <a:r>
              <a:rPr lang="en-US" altLang="zh-CN" baseline="-25000" dirty="0" err="1"/>
              <a:t>L</a:t>
            </a:r>
            <a:r>
              <a:rPr lang="en-US" altLang="zh-CN" dirty="0"/>
              <a:t>=1)</a:t>
            </a:r>
            <a:r>
              <a:rPr lang="zh-CN" altLang="en-US" dirty="0"/>
              <a:t>，则称此</a:t>
            </a:r>
            <a:r>
              <a:rPr lang="en-US" altLang="zh-CN" dirty="0"/>
              <a:t>LFSR</a:t>
            </a:r>
            <a:r>
              <a:rPr lang="zh-CN" altLang="en-US" dirty="0"/>
              <a:t>为</a:t>
            </a:r>
            <a:r>
              <a:rPr lang="zh-CN" altLang="en-US" dirty="0">
                <a:solidFill>
                  <a:srgbClr val="FF0000"/>
                </a:solidFill>
              </a:rPr>
              <a:t>非奇异</a:t>
            </a:r>
            <a:r>
              <a:rPr lang="zh-CN" altLang="en-US" dirty="0"/>
              <a:t>的</a:t>
            </a:r>
            <a:endParaRPr lang="en-US" altLang="zh-CN" dirty="0"/>
          </a:p>
          <a:p>
            <a:pPr lvl="1">
              <a:spcBef>
                <a:spcPts val="600"/>
              </a:spcBef>
              <a:spcAft>
                <a:spcPts val="600"/>
              </a:spcAft>
            </a:pPr>
            <a:r>
              <a:rPr lang="zh-CN" altLang="en-US" dirty="0"/>
              <a:t>各级的初始值</a:t>
            </a:r>
            <a:r>
              <a:rPr lang="en-US" altLang="zh-CN" dirty="0"/>
              <a:t>[s</a:t>
            </a:r>
            <a:r>
              <a:rPr lang="en-US" altLang="zh-CN" sz="2400" baseline="-25000" dirty="0"/>
              <a:t>L-1</a:t>
            </a:r>
            <a:r>
              <a:rPr lang="en-US" altLang="zh-CN" dirty="0"/>
              <a:t>,…,s</a:t>
            </a:r>
            <a:r>
              <a:rPr lang="en-US" altLang="zh-CN" sz="2400" baseline="-25000" dirty="0"/>
              <a:t>1</a:t>
            </a:r>
            <a:r>
              <a:rPr lang="en-US" altLang="zh-CN" dirty="0"/>
              <a:t>,s</a:t>
            </a:r>
            <a:r>
              <a:rPr lang="en-US" altLang="zh-CN" sz="2400" baseline="-25000" dirty="0"/>
              <a:t>0</a:t>
            </a:r>
            <a:r>
              <a:rPr lang="en-US" altLang="zh-CN" dirty="0"/>
              <a:t>]</a:t>
            </a:r>
            <a:r>
              <a:rPr lang="zh-CN" altLang="en-US" dirty="0"/>
              <a:t>称为该</a:t>
            </a:r>
            <a:r>
              <a:rPr lang="en-US" altLang="zh-CN" dirty="0"/>
              <a:t>LFSR</a:t>
            </a:r>
            <a:r>
              <a:rPr lang="zh-CN" altLang="en-US" dirty="0"/>
              <a:t>的</a:t>
            </a:r>
            <a:r>
              <a:rPr lang="zh-CN" altLang="en-US" dirty="0">
                <a:solidFill>
                  <a:srgbClr val="FF0000"/>
                </a:solidFill>
              </a:rPr>
              <a:t>初始状态</a:t>
            </a:r>
            <a:endParaRPr lang="en-US" altLang="zh-CN" dirty="0"/>
          </a:p>
          <a:p>
            <a:endParaRPr lang="en-US" altLang="zh-CN" dirty="0"/>
          </a:p>
          <a:p>
            <a:r>
              <a:rPr lang="zh-CN" altLang="en-US" dirty="0"/>
              <a:t>初始状态为</a:t>
            </a:r>
            <a:r>
              <a:rPr lang="en-US" altLang="zh-CN" dirty="0"/>
              <a:t>[s</a:t>
            </a:r>
            <a:r>
              <a:rPr lang="en-US" altLang="zh-CN" baseline="-25000" dirty="0"/>
              <a:t>L-1</a:t>
            </a:r>
            <a:r>
              <a:rPr lang="en-US" altLang="zh-CN" dirty="0"/>
              <a:t>,…,s</a:t>
            </a:r>
            <a:r>
              <a:rPr lang="en-US" altLang="zh-CN" baseline="-25000" dirty="0"/>
              <a:t>1</a:t>
            </a:r>
            <a:r>
              <a:rPr lang="en-US" altLang="zh-CN" dirty="0"/>
              <a:t>,s</a:t>
            </a:r>
            <a:r>
              <a:rPr lang="en-US" altLang="zh-CN" baseline="-25000" dirty="0"/>
              <a:t>0</a:t>
            </a:r>
            <a:r>
              <a:rPr lang="en-US" altLang="zh-CN" dirty="0"/>
              <a:t>]</a:t>
            </a:r>
            <a:r>
              <a:rPr lang="zh-CN" altLang="en-US" dirty="0"/>
              <a:t>的</a:t>
            </a:r>
            <a:r>
              <a:rPr lang="en-US" altLang="zh-CN" dirty="0"/>
              <a:t>LFSR</a:t>
            </a:r>
            <a:r>
              <a:rPr lang="zh-CN" altLang="en-US" dirty="0"/>
              <a:t>，输出序列</a:t>
            </a:r>
            <a:r>
              <a:rPr lang="en-US" altLang="zh-CN" dirty="0"/>
              <a:t>s=s</a:t>
            </a:r>
            <a:r>
              <a:rPr lang="en-US" altLang="zh-CN" baseline="-25000" dirty="0"/>
              <a:t>0</a:t>
            </a:r>
            <a:r>
              <a:rPr lang="en-US" altLang="zh-CN" dirty="0"/>
              <a:t>,s</a:t>
            </a:r>
            <a:r>
              <a:rPr lang="en-US" altLang="zh-CN" baseline="-25000" dirty="0"/>
              <a:t>1</a:t>
            </a:r>
            <a:r>
              <a:rPr lang="en-US" altLang="zh-CN" dirty="0"/>
              <a:t>,…</a:t>
            </a:r>
            <a:r>
              <a:rPr lang="zh-CN" altLang="en-US" dirty="0"/>
              <a:t>为</a:t>
            </a:r>
            <a:endParaRPr lang="en-US" altLang="zh-CN" dirty="0"/>
          </a:p>
          <a:p>
            <a:pPr>
              <a:buNone/>
            </a:pPr>
            <a:r>
              <a:rPr lang="en-US" altLang="zh-CN" dirty="0"/>
              <a:t>		</a:t>
            </a:r>
            <a:r>
              <a:rPr lang="en-US" altLang="zh-CN" dirty="0" err="1"/>
              <a:t>s</a:t>
            </a:r>
            <a:r>
              <a:rPr lang="en-US" altLang="zh-CN" baseline="-25000" dirty="0" err="1"/>
              <a:t>j</a:t>
            </a:r>
            <a:r>
              <a:rPr lang="en-US" altLang="zh-CN" dirty="0"/>
              <a:t>=(c</a:t>
            </a:r>
            <a:r>
              <a:rPr lang="en-US" altLang="zh-CN" baseline="-25000" dirty="0"/>
              <a:t>1</a:t>
            </a:r>
            <a:r>
              <a:rPr lang="en-US" altLang="zh-CN" dirty="0"/>
              <a:t>s</a:t>
            </a:r>
            <a:r>
              <a:rPr lang="en-US" altLang="zh-CN" baseline="-25000" dirty="0"/>
              <a:t>j-1</a:t>
            </a:r>
            <a:r>
              <a:rPr lang="en-US" altLang="zh-CN" dirty="0"/>
              <a:t>+c</a:t>
            </a:r>
            <a:r>
              <a:rPr lang="en-US" altLang="zh-CN" baseline="-25000" dirty="0"/>
              <a:t>2</a:t>
            </a:r>
            <a:r>
              <a:rPr lang="en-US" altLang="zh-CN" dirty="0"/>
              <a:t>s</a:t>
            </a:r>
            <a:r>
              <a:rPr lang="en-US" altLang="zh-CN" baseline="-25000" dirty="0"/>
              <a:t>j-2</a:t>
            </a:r>
            <a:r>
              <a:rPr lang="en-US" altLang="zh-CN" dirty="0"/>
              <a:t>+…+</a:t>
            </a:r>
            <a:r>
              <a:rPr lang="en-US" altLang="zh-CN" dirty="0" err="1"/>
              <a:t>c</a:t>
            </a:r>
            <a:r>
              <a:rPr lang="en-US" altLang="zh-CN" baseline="-25000" dirty="0" err="1"/>
              <a:t>L</a:t>
            </a:r>
            <a:r>
              <a:rPr lang="en-US" altLang="zh-CN" dirty="0" err="1"/>
              <a:t>s</a:t>
            </a:r>
            <a:r>
              <a:rPr lang="en-US" altLang="zh-CN" baseline="-25000" dirty="0" err="1"/>
              <a:t>j</a:t>
            </a:r>
            <a:r>
              <a:rPr lang="en-US" altLang="zh-CN" baseline="-25000" dirty="0"/>
              <a:t>-L</a:t>
            </a:r>
            <a:r>
              <a:rPr lang="en-US" altLang="zh-CN" dirty="0"/>
              <a:t>)</a:t>
            </a:r>
            <a:r>
              <a:rPr lang="zh-CN" altLang="en-US" dirty="0"/>
              <a:t> </a:t>
            </a:r>
            <a:r>
              <a:rPr lang="en-US" altLang="zh-CN" dirty="0"/>
              <a:t>mod 2, </a:t>
            </a:r>
            <a:r>
              <a:rPr lang="en-US" altLang="zh-CN" dirty="0" err="1"/>
              <a:t>j≥L</a:t>
            </a:r>
            <a:endParaRPr lang="en-US" altLang="zh-CN" dirty="0"/>
          </a:p>
          <a:p>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59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836712"/>
            <a:ext cx="8472487" cy="5521226"/>
          </a:xfrm>
        </p:spPr>
        <p:txBody>
          <a:bodyPr/>
          <a:lstStyle/>
          <a:p>
            <a:r>
              <a:rPr lang="zh-CN" altLang="en-US" sz="2400" dirty="0"/>
              <a:t>例：</a:t>
            </a:r>
            <a:r>
              <a:rPr lang="en-US" altLang="zh-CN" sz="2400" dirty="0"/>
              <a:t>LFSR&lt;4,1+D+D</a:t>
            </a:r>
            <a:r>
              <a:rPr lang="en-US" altLang="zh-CN" sz="2400" baseline="30000" dirty="0"/>
              <a:t>4</a:t>
            </a:r>
            <a:r>
              <a:rPr lang="en-US" altLang="zh-CN" sz="2400" dirty="0"/>
              <a:t>&gt;</a:t>
            </a:r>
            <a:r>
              <a:rPr lang="zh-CN" altLang="en-US" sz="2400" dirty="0"/>
              <a:t>，初始状态</a:t>
            </a:r>
            <a:r>
              <a:rPr lang="en-US" altLang="zh-CN" sz="2400" dirty="0"/>
              <a:t>[0,1,1,0]</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a:buNone/>
            </a:pPr>
            <a:r>
              <a:rPr lang="zh-CN" altLang="en-US" sz="2400" dirty="0"/>
              <a:t>输出为</a:t>
            </a:r>
            <a:r>
              <a:rPr lang="en-US" altLang="zh-CN" sz="2400" dirty="0"/>
              <a:t>s=0,1,1,0,0,1,0,0,0,1,1,1,1,0,1,…</a:t>
            </a:r>
          </a:p>
          <a:p>
            <a:pPr>
              <a:buNone/>
            </a:pPr>
            <a:r>
              <a:rPr lang="zh-CN" altLang="en-US" sz="2400" dirty="0"/>
              <a:t>周期</a:t>
            </a:r>
            <a:r>
              <a:rPr lang="en-US" altLang="zh-CN" sz="2400" dirty="0"/>
              <a:t>15</a:t>
            </a:r>
            <a:endParaRPr lang="zh-CN" altLang="en-US" sz="2400" dirty="0"/>
          </a:p>
        </p:txBody>
      </p:sp>
      <p:grpSp>
        <p:nvGrpSpPr>
          <p:cNvPr id="62" name="组合 61"/>
          <p:cNvGrpSpPr/>
          <p:nvPr/>
        </p:nvGrpSpPr>
        <p:grpSpPr>
          <a:xfrm>
            <a:off x="1907704" y="1484784"/>
            <a:ext cx="6143668" cy="1285884"/>
            <a:chOff x="2214546" y="3643314"/>
            <a:chExt cx="6143668" cy="1285884"/>
          </a:xfrm>
        </p:grpSpPr>
        <p:sp>
          <p:nvSpPr>
            <p:cNvPr id="8" name="矩形 7"/>
            <p:cNvSpPr/>
            <p:nvPr/>
          </p:nvSpPr>
          <p:spPr>
            <a:xfrm>
              <a:off x="6286512"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4929190"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3571868"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1" name="矩形 10"/>
            <p:cNvSpPr/>
            <p:nvPr/>
          </p:nvSpPr>
          <p:spPr>
            <a:xfrm>
              <a:off x="2214546"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11"/>
            <p:cNvCxnSpPr>
              <a:stCxn id="8" idx="3"/>
            </p:cNvCxnSpPr>
            <p:nvPr/>
          </p:nvCxnSpPr>
          <p:spPr>
            <a:xfrm>
              <a:off x="6929454"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8" idx="1"/>
            </p:cNvCxnSpPr>
            <p:nvPr/>
          </p:nvCxnSpPr>
          <p:spPr>
            <a:xfrm>
              <a:off x="5572132" y="471488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86644"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857488"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3214678"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流程图: 联系 19"/>
            <p:cNvSpPr/>
            <p:nvPr/>
          </p:nvSpPr>
          <p:spPr>
            <a:xfrm>
              <a:off x="7250082" y="465921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流程图: 联系 21"/>
            <p:cNvSpPr/>
            <p:nvPr/>
          </p:nvSpPr>
          <p:spPr>
            <a:xfrm>
              <a:off x="3159006" y="467832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3" name="直接箭头连接符 22"/>
            <p:cNvCxnSpPr>
              <a:stCxn id="10" idx="3"/>
              <a:endCxn id="9" idx="1"/>
            </p:cNvCxnSpPr>
            <p:nvPr/>
          </p:nvCxnSpPr>
          <p:spPr>
            <a:xfrm>
              <a:off x="4214810" y="471488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a:endCxn id="39" idx="4"/>
            </p:cNvCxnSpPr>
            <p:nvPr/>
          </p:nvCxnSpPr>
          <p:spPr>
            <a:xfrm rot="5400000" flipH="1" flipV="1">
              <a:off x="2805588" y="4265046"/>
              <a:ext cx="820694" cy="585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3111708" y="3643314"/>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5" name="肘形连接符 44"/>
            <p:cNvCxnSpPr>
              <a:stCxn id="39" idx="2"/>
              <a:endCxn id="11" idx="1"/>
            </p:cNvCxnSpPr>
            <p:nvPr/>
          </p:nvCxnSpPr>
          <p:spPr>
            <a:xfrm rot="10800000" flipV="1">
              <a:off x="2214546" y="3750470"/>
              <a:ext cx="897162" cy="964413"/>
            </a:xfrm>
            <a:prstGeom prst="bentConnector3">
              <a:avLst>
                <a:gd name="adj1" fmla="val 12548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43834" y="4500570"/>
              <a:ext cx="7143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58" name="肘形连接符 57"/>
            <p:cNvCxnSpPr>
              <a:stCxn id="20" idx="0"/>
              <a:endCxn id="39" idx="6"/>
            </p:cNvCxnSpPr>
            <p:nvPr/>
          </p:nvCxnSpPr>
          <p:spPr>
            <a:xfrm rot="16200000" flipV="1">
              <a:off x="4860682" y="2215812"/>
              <a:ext cx="908741" cy="397806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3" name="表格 62"/>
          <p:cNvGraphicFramePr>
            <a:graphicFrameLocks noGrp="1"/>
          </p:cNvGraphicFramePr>
          <p:nvPr>
            <p:extLst>
              <p:ext uri="{D42A27DB-BD31-4B8C-83A1-F6EECF244321}">
                <p14:modId xmlns:p14="http://schemas.microsoft.com/office/powerpoint/2010/main" val="962598427"/>
              </p:ext>
            </p:extLst>
          </p:nvPr>
        </p:nvGraphicFramePr>
        <p:xfrm>
          <a:off x="571468" y="3000372"/>
          <a:ext cx="8176995" cy="2225040"/>
        </p:xfrm>
        <a:graphic>
          <a:graphicData uri="http://schemas.openxmlformats.org/drawingml/2006/table">
            <a:tbl>
              <a:tblPr firstRow="1" bandRow="1">
                <a:tableStyleId>{5C22544A-7EE6-4342-B048-85BDC9FD1C3A}</a:tableStyleId>
              </a:tblPr>
              <a:tblGrid>
                <a:gridCol w="545133">
                  <a:extLst>
                    <a:ext uri="{9D8B030D-6E8A-4147-A177-3AD203B41FA5}">
                      <a16:colId xmlns:a16="http://schemas.microsoft.com/office/drawing/2014/main" val="20000"/>
                    </a:ext>
                  </a:extLst>
                </a:gridCol>
                <a:gridCol w="545133">
                  <a:extLst>
                    <a:ext uri="{9D8B030D-6E8A-4147-A177-3AD203B41FA5}">
                      <a16:colId xmlns:a16="http://schemas.microsoft.com/office/drawing/2014/main" val="20001"/>
                    </a:ext>
                  </a:extLst>
                </a:gridCol>
                <a:gridCol w="545133">
                  <a:extLst>
                    <a:ext uri="{9D8B030D-6E8A-4147-A177-3AD203B41FA5}">
                      <a16:colId xmlns:a16="http://schemas.microsoft.com/office/drawing/2014/main" val="20002"/>
                    </a:ext>
                  </a:extLst>
                </a:gridCol>
                <a:gridCol w="545133">
                  <a:extLst>
                    <a:ext uri="{9D8B030D-6E8A-4147-A177-3AD203B41FA5}">
                      <a16:colId xmlns:a16="http://schemas.microsoft.com/office/drawing/2014/main" val="20003"/>
                    </a:ext>
                  </a:extLst>
                </a:gridCol>
                <a:gridCol w="545133">
                  <a:extLst>
                    <a:ext uri="{9D8B030D-6E8A-4147-A177-3AD203B41FA5}">
                      <a16:colId xmlns:a16="http://schemas.microsoft.com/office/drawing/2014/main" val="20004"/>
                    </a:ext>
                  </a:extLst>
                </a:gridCol>
                <a:gridCol w="545133">
                  <a:extLst>
                    <a:ext uri="{9D8B030D-6E8A-4147-A177-3AD203B41FA5}">
                      <a16:colId xmlns:a16="http://schemas.microsoft.com/office/drawing/2014/main" val="20005"/>
                    </a:ext>
                  </a:extLst>
                </a:gridCol>
                <a:gridCol w="545133">
                  <a:extLst>
                    <a:ext uri="{9D8B030D-6E8A-4147-A177-3AD203B41FA5}">
                      <a16:colId xmlns:a16="http://schemas.microsoft.com/office/drawing/2014/main" val="20006"/>
                    </a:ext>
                  </a:extLst>
                </a:gridCol>
                <a:gridCol w="545133">
                  <a:extLst>
                    <a:ext uri="{9D8B030D-6E8A-4147-A177-3AD203B41FA5}">
                      <a16:colId xmlns:a16="http://schemas.microsoft.com/office/drawing/2014/main" val="20007"/>
                    </a:ext>
                  </a:extLst>
                </a:gridCol>
                <a:gridCol w="545133">
                  <a:extLst>
                    <a:ext uri="{9D8B030D-6E8A-4147-A177-3AD203B41FA5}">
                      <a16:colId xmlns:a16="http://schemas.microsoft.com/office/drawing/2014/main" val="20008"/>
                    </a:ext>
                  </a:extLst>
                </a:gridCol>
                <a:gridCol w="545133">
                  <a:extLst>
                    <a:ext uri="{9D8B030D-6E8A-4147-A177-3AD203B41FA5}">
                      <a16:colId xmlns:a16="http://schemas.microsoft.com/office/drawing/2014/main" val="20009"/>
                    </a:ext>
                  </a:extLst>
                </a:gridCol>
                <a:gridCol w="545133">
                  <a:extLst>
                    <a:ext uri="{9D8B030D-6E8A-4147-A177-3AD203B41FA5}">
                      <a16:colId xmlns:a16="http://schemas.microsoft.com/office/drawing/2014/main" val="20010"/>
                    </a:ext>
                  </a:extLst>
                </a:gridCol>
                <a:gridCol w="545133">
                  <a:extLst>
                    <a:ext uri="{9D8B030D-6E8A-4147-A177-3AD203B41FA5}">
                      <a16:colId xmlns:a16="http://schemas.microsoft.com/office/drawing/2014/main" val="20011"/>
                    </a:ext>
                  </a:extLst>
                </a:gridCol>
                <a:gridCol w="545133">
                  <a:extLst>
                    <a:ext uri="{9D8B030D-6E8A-4147-A177-3AD203B41FA5}">
                      <a16:colId xmlns:a16="http://schemas.microsoft.com/office/drawing/2014/main" val="20012"/>
                    </a:ext>
                  </a:extLst>
                </a:gridCol>
                <a:gridCol w="545133">
                  <a:extLst>
                    <a:ext uri="{9D8B030D-6E8A-4147-A177-3AD203B41FA5}">
                      <a16:colId xmlns:a16="http://schemas.microsoft.com/office/drawing/2014/main" val="20013"/>
                    </a:ext>
                  </a:extLst>
                </a:gridCol>
                <a:gridCol w="545133">
                  <a:extLst>
                    <a:ext uri="{9D8B030D-6E8A-4147-A177-3AD203B41FA5}">
                      <a16:colId xmlns:a16="http://schemas.microsoft.com/office/drawing/2014/main" val="20014"/>
                    </a:ext>
                  </a:extLst>
                </a:gridCol>
              </a:tblGrid>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t</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sz="1800" b="0" kern="12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kern="12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t</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sz="1800" b="0" kern="12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kern="12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t</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sz="1800" b="0" kern="12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kern="12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级</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9</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14</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16</a:t>
            </a:fld>
            <a:endParaRPr lang="en-US" altLang="zh-CN" dirty="0"/>
          </a:p>
        </p:txBody>
      </p:sp>
      <p:sp>
        <p:nvSpPr>
          <p:cNvPr id="29" name="流程图: 合并 2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0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矩阵表示</a:t>
            </a:r>
          </a:p>
        </p:txBody>
      </p:sp>
      <p:sp>
        <p:nvSpPr>
          <p:cNvPr id="5" name="内容占位符 4"/>
          <p:cNvSpPr>
            <a:spLocks noGrp="1"/>
          </p:cNvSpPr>
          <p:nvPr>
            <p:ph idx="1"/>
          </p:nvPr>
        </p:nvSpPr>
        <p:spPr/>
        <p:txBody>
          <a:bodyPr/>
          <a:lstStyle/>
          <a:p>
            <a:r>
              <a:rPr lang="zh-CN" altLang="en-US" dirty="0"/>
              <a:t>广义线性序列发生器：</a:t>
            </a:r>
            <a:endParaRPr lang="en-US" altLang="zh-CN" dirty="0"/>
          </a:p>
          <a:p>
            <a:pPr marL="0" indent="0">
              <a:buNone/>
            </a:pPr>
            <a:r>
              <a:rPr lang="en-US" altLang="zh-CN" dirty="0"/>
              <a:t>      s</a:t>
            </a:r>
            <a:r>
              <a:rPr lang="en-US" altLang="zh-CN" baseline="-25000" dirty="0"/>
              <a:t>j</a:t>
            </a:r>
            <a:r>
              <a:rPr lang="en-US" altLang="zh-CN" dirty="0"/>
              <a:t>+c</a:t>
            </a:r>
            <a:r>
              <a:rPr lang="en-US" altLang="zh-CN" baseline="-25000" dirty="0"/>
              <a:t>1</a:t>
            </a:r>
            <a:r>
              <a:rPr lang="en-US" altLang="zh-CN" dirty="0"/>
              <a:t>s</a:t>
            </a:r>
            <a:r>
              <a:rPr lang="en-US" altLang="zh-CN" baseline="-25000" dirty="0"/>
              <a:t>j-1</a:t>
            </a:r>
            <a:r>
              <a:rPr lang="en-US" altLang="zh-CN" dirty="0"/>
              <a:t>+c</a:t>
            </a:r>
            <a:r>
              <a:rPr lang="en-US" altLang="zh-CN" baseline="-25000" dirty="0"/>
              <a:t>2</a:t>
            </a:r>
            <a:r>
              <a:rPr lang="en-US" altLang="zh-CN" dirty="0"/>
              <a:t>s</a:t>
            </a:r>
            <a:r>
              <a:rPr lang="en-US" altLang="zh-CN" baseline="-25000" dirty="0"/>
              <a:t>j-2</a:t>
            </a:r>
            <a:r>
              <a:rPr lang="en-US" altLang="zh-CN" dirty="0"/>
              <a:t>+…+</a:t>
            </a:r>
            <a:r>
              <a:rPr lang="en-US" altLang="zh-CN" dirty="0" err="1"/>
              <a:t>c</a:t>
            </a:r>
            <a:r>
              <a:rPr lang="en-US" altLang="zh-CN" baseline="-25000" dirty="0" err="1"/>
              <a:t>L</a:t>
            </a:r>
            <a:r>
              <a:rPr lang="en-US" altLang="zh-CN" dirty="0" err="1"/>
              <a:t>s</a:t>
            </a:r>
            <a:r>
              <a:rPr lang="en-US" altLang="zh-CN" baseline="-25000" dirty="0" err="1"/>
              <a:t>j</a:t>
            </a:r>
            <a:r>
              <a:rPr lang="en-US" altLang="zh-CN" baseline="-25000" dirty="0"/>
              <a:t>-L</a:t>
            </a:r>
            <a:r>
              <a:rPr lang="en-US" altLang="zh-CN" dirty="0"/>
              <a:t>=0, </a:t>
            </a:r>
            <a:r>
              <a:rPr lang="en-US" altLang="zh-CN" dirty="0" err="1"/>
              <a:t>j≥L</a:t>
            </a:r>
            <a:endParaRPr lang="en-US" altLang="zh-CN" dirty="0"/>
          </a:p>
          <a:p>
            <a:pPr marL="0" indent="0">
              <a:buNone/>
            </a:pPr>
            <a:r>
              <a:rPr lang="en-US" altLang="zh-CN" dirty="0"/>
              <a:t>      c</a:t>
            </a:r>
            <a:r>
              <a:rPr lang="en-US" altLang="zh-CN" baseline="-25000" dirty="0"/>
              <a:t>i</a:t>
            </a:r>
            <a:r>
              <a:rPr lang="zh-CN" altLang="en-US" dirty="0"/>
              <a:t>为任意数字</a:t>
            </a:r>
          </a:p>
        </p:txBody>
      </p:sp>
      <p:graphicFrame>
        <p:nvGraphicFramePr>
          <p:cNvPr id="6" name="对象 5"/>
          <p:cNvGraphicFramePr>
            <a:graphicFrameLocks noGrp="1" noChangeAspect="1"/>
          </p:cNvGraphicFramePr>
          <p:nvPr>
            <p:extLst>
              <p:ext uri="{D42A27DB-BD31-4B8C-83A1-F6EECF244321}">
                <p14:modId xmlns:p14="http://schemas.microsoft.com/office/powerpoint/2010/main" val="3241039968"/>
              </p:ext>
            </p:extLst>
          </p:nvPr>
        </p:nvGraphicFramePr>
        <p:xfrm>
          <a:off x="107504" y="2852936"/>
          <a:ext cx="3680346" cy="2394317"/>
        </p:xfrm>
        <a:graphic>
          <a:graphicData uri="http://schemas.openxmlformats.org/presentationml/2006/ole">
            <mc:AlternateContent xmlns:mc="http://schemas.openxmlformats.org/markup-compatibility/2006">
              <mc:Choice xmlns:v="urn:schemas-microsoft-com:vml" Requires="v">
                <p:oleObj spid="_x0000_s16790" name="Equation" r:id="rId3" imgW="1790640" imgH="1054080" progId="Equation.DSMT4">
                  <p:embed/>
                </p:oleObj>
              </mc:Choice>
              <mc:Fallback>
                <p:oleObj name="Equation" r:id="rId3" imgW="1790640" imgH="1054080" progId="Equation.DSMT4">
                  <p:embed/>
                  <p:pic>
                    <p:nvPicPr>
                      <p:cNvPr id="0" name="内容占位符 5"/>
                      <p:cNvPicPr>
                        <a:picLocks noGrp="1" noChangeAspect="1" noChangeArrowheads="1"/>
                      </p:cNvPicPr>
                      <p:nvPr/>
                    </p:nvPicPr>
                    <p:blipFill>
                      <a:blip r:embed="rId4"/>
                      <a:srcRect/>
                      <a:stretch>
                        <a:fillRect/>
                      </a:stretch>
                    </p:blipFill>
                    <p:spPr bwMode="auto">
                      <a:xfrm>
                        <a:off x="107504" y="2852936"/>
                        <a:ext cx="3680346" cy="2394317"/>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38988975"/>
              </p:ext>
            </p:extLst>
          </p:nvPr>
        </p:nvGraphicFramePr>
        <p:xfrm>
          <a:off x="3923928" y="2781697"/>
          <a:ext cx="5136997" cy="2562225"/>
        </p:xfrm>
        <a:graphic>
          <a:graphicData uri="http://schemas.openxmlformats.org/presentationml/2006/ole">
            <mc:AlternateContent xmlns:mc="http://schemas.openxmlformats.org/markup-compatibility/2006">
              <mc:Choice xmlns:v="urn:schemas-microsoft-com:vml" Requires="v">
                <p:oleObj spid="_x0000_s16791" name="Equation" r:id="rId5" imgW="2361960" imgH="1066680" progId="Equation.DSMT4">
                  <p:embed/>
                </p:oleObj>
              </mc:Choice>
              <mc:Fallback>
                <p:oleObj name="Equation" r:id="rId5" imgW="2361960" imgH="1066680" progId="Equation.DSMT4">
                  <p:embed/>
                  <p:pic>
                    <p:nvPicPr>
                      <p:cNvPr id="0" name="内容占位符 5"/>
                      <p:cNvPicPr>
                        <a:picLocks noChangeAspect="1" noChangeArrowheads="1"/>
                      </p:cNvPicPr>
                      <p:nvPr/>
                    </p:nvPicPr>
                    <p:blipFill>
                      <a:blip r:embed="rId6"/>
                      <a:srcRect/>
                      <a:stretch>
                        <a:fillRect/>
                      </a:stretch>
                    </p:blipFill>
                    <p:spPr bwMode="auto">
                      <a:xfrm>
                        <a:off x="3923928" y="2781697"/>
                        <a:ext cx="5136997" cy="2562225"/>
                      </a:xfrm>
                      <a:prstGeom prst="rect">
                        <a:avLst/>
                      </a:prstGeom>
                      <a:noFill/>
                      <a:ln>
                        <a:noFill/>
                      </a:ln>
                      <a:extLst/>
                    </p:spPr>
                  </p:pic>
                </p:oleObj>
              </mc:Fallback>
            </mc:AlternateContent>
          </a:graphicData>
        </a:graphic>
      </p:graphicFrame>
      <p:sp>
        <p:nvSpPr>
          <p:cNvPr id="8" name="椭圆形标注 7"/>
          <p:cNvSpPr/>
          <p:nvPr/>
        </p:nvSpPr>
        <p:spPr>
          <a:xfrm>
            <a:off x="1907704" y="5568897"/>
            <a:ext cx="2088232" cy="576064"/>
          </a:xfrm>
          <a:prstGeom prst="wedgeEllipseCallout">
            <a:avLst>
              <a:gd name="adj1" fmla="val -37623"/>
              <a:gd name="adj2" fmla="val -114906"/>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联结矩阵</a:t>
            </a:r>
          </a:p>
        </p:txBody>
      </p:sp>
      <p:sp>
        <p:nvSpPr>
          <p:cNvPr id="9" name="页脚占位符 8"/>
          <p:cNvSpPr>
            <a:spLocks noGrp="1"/>
          </p:cNvSpPr>
          <p:nvPr>
            <p:ph type="ftr" sz="quarter" idx="11"/>
          </p:nvPr>
        </p:nvSpPr>
        <p:spPr/>
        <p:txBody>
          <a:bodyPr/>
          <a:lstStyle/>
          <a:p>
            <a:pPr>
              <a:defRPr/>
            </a:pPr>
            <a:r>
              <a:rPr lang="zh-CN" altLang="en-US" dirty="0"/>
              <a:t>密码学导论</a:t>
            </a:r>
            <a:r>
              <a:rPr lang="en-US" altLang="zh-CN" dirty="0"/>
              <a:t>--</a:t>
            </a:r>
            <a:r>
              <a:rPr lang="zh-CN" altLang="en-US" dirty="0"/>
              <a:t>中国科学技术大学</a:t>
            </a:r>
            <a:endParaRPr lang="en-US" altLang="zh-CN" dirty="0"/>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01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a:lnSpc>
                <a:spcPct val="110000"/>
              </a:lnSpc>
            </a:pPr>
            <a:r>
              <a:rPr lang="en-US" altLang="zh-CN" dirty="0"/>
              <a:t>LFSR&lt;L,C(D))</a:t>
            </a:r>
            <a:r>
              <a:rPr lang="zh-CN" altLang="en-US" dirty="0"/>
              <a:t>的每一个输出序列（任何非零初始状态）是</a:t>
            </a:r>
            <a:r>
              <a:rPr lang="zh-CN" altLang="en-US" dirty="0">
                <a:solidFill>
                  <a:srgbClr val="FF0000"/>
                </a:solidFill>
              </a:rPr>
              <a:t>周期的</a:t>
            </a:r>
            <a:r>
              <a:rPr lang="zh-CN" altLang="en-US" dirty="0"/>
              <a:t>，当且仅当联结多项式</a:t>
            </a:r>
            <a:r>
              <a:rPr lang="en-US" altLang="zh-CN" dirty="0"/>
              <a:t>C(D)</a:t>
            </a:r>
            <a:r>
              <a:rPr lang="zh-CN" altLang="en-US" dirty="0"/>
              <a:t>的次数为</a:t>
            </a:r>
            <a:r>
              <a:rPr lang="en-US" altLang="zh-CN" dirty="0"/>
              <a:t>L</a:t>
            </a:r>
            <a:r>
              <a:rPr lang="zh-CN" altLang="en-US" dirty="0"/>
              <a:t>。</a:t>
            </a:r>
            <a:endParaRPr lang="en-US" altLang="zh-CN" dirty="0"/>
          </a:p>
          <a:p>
            <a:pPr lvl="1">
              <a:lnSpc>
                <a:spcPct val="110000"/>
              </a:lnSpc>
            </a:pPr>
            <a:r>
              <a:rPr lang="zh-CN" altLang="en-US" dirty="0"/>
              <a:t>对奇异</a:t>
            </a:r>
            <a:r>
              <a:rPr lang="en-US" altLang="zh-CN" dirty="0"/>
              <a:t>LFSR</a:t>
            </a:r>
            <a:r>
              <a:rPr lang="zh-CN" altLang="en-US" dirty="0"/>
              <a:t>，除去开始的固定有限项后，是周期的</a:t>
            </a:r>
            <a:endParaRPr lang="en-US" altLang="zh-CN" dirty="0"/>
          </a:p>
          <a:p>
            <a:pPr lvl="1">
              <a:lnSpc>
                <a:spcPct val="110000"/>
              </a:lnSpc>
            </a:pPr>
            <a:r>
              <a:rPr lang="zh-CN" altLang="en-US" dirty="0"/>
              <a:t>例：</a:t>
            </a:r>
            <a:r>
              <a:rPr lang="en-US" altLang="zh-CN" dirty="0"/>
              <a:t>LFSR&lt;4,1+D+D</a:t>
            </a:r>
            <a:r>
              <a:rPr lang="en-US" altLang="zh-CN" baseline="30000" dirty="0"/>
              <a:t>2</a:t>
            </a:r>
            <a:r>
              <a:rPr lang="en-US" altLang="zh-CN" dirty="0"/>
              <a:t>&gt;</a:t>
            </a:r>
            <a:r>
              <a:rPr lang="zh-CN" altLang="en-US" dirty="0"/>
              <a:t>，初始状态</a:t>
            </a:r>
            <a:r>
              <a:rPr lang="en-US" altLang="zh-CN" dirty="0"/>
              <a:t>[1,0,0,0]</a:t>
            </a:r>
          </a:p>
          <a:p>
            <a:pPr lvl="1">
              <a:lnSpc>
                <a:spcPct val="110000"/>
              </a:lnSpc>
            </a:pPr>
            <a:endParaRPr lang="en-US" altLang="zh-CN" dirty="0"/>
          </a:p>
          <a:p>
            <a:pPr lvl="1">
              <a:lnSpc>
                <a:spcPct val="110000"/>
              </a:lnSpc>
            </a:pPr>
            <a:endParaRPr lang="en-US" altLang="zh-CN" dirty="0"/>
          </a:p>
          <a:p>
            <a:pPr lvl="1">
              <a:lnSpc>
                <a:spcPct val="110000"/>
              </a:lnSpc>
            </a:pPr>
            <a:endParaRPr lang="en-US" altLang="zh-CN" dirty="0"/>
          </a:p>
          <a:p>
            <a:pPr>
              <a:lnSpc>
                <a:spcPct val="110000"/>
              </a:lnSpc>
              <a:buNone/>
            </a:pPr>
            <a:r>
              <a:rPr lang="en-US" altLang="zh-CN" dirty="0"/>
              <a:t>	</a:t>
            </a:r>
            <a:r>
              <a:rPr lang="en-US" altLang="zh-CN" sz="2400" dirty="0"/>
              <a:t>	</a:t>
            </a:r>
            <a:r>
              <a:rPr lang="zh-CN" altLang="en-US" sz="2400" dirty="0"/>
              <a:t>输出为</a:t>
            </a:r>
            <a:r>
              <a:rPr lang="en-US" altLang="zh-CN" sz="2400" dirty="0"/>
              <a:t>s=</a:t>
            </a:r>
            <a:r>
              <a:rPr lang="en-US" altLang="zh-CN" sz="2400" u="sng" dirty="0"/>
              <a:t>0,0</a:t>
            </a:r>
            <a:r>
              <a:rPr lang="en-US" altLang="zh-CN" sz="2400" dirty="0"/>
              <a:t>,0,1,1,0,1,1</a:t>
            </a:r>
            <a:endParaRPr lang="en-US" altLang="zh-CN" dirty="0"/>
          </a:p>
          <a:p>
            <a:pPr>
              <a:lnSpc>
                <a:spcPct val="110000"/>
              </a:lnSpc>
            </a:pPr>
            <a:r>
              <a:rPr lang="zh-CN" altLang="en-US" i="1" dirty="0"/>
              <a:t>后面仅讨论非奇异</a:t>
            </a:r>
            <a:r>
              <a:rPr lang="en-US" altLang="zh-CN" i="1" dirty="0"/>
              <a:t>LFSR</a:t>
            </a:r>
          </a:p>
          <a:p>
            <a:pPr>
              <a:lnSpc>
                <a:spcPct val="110000"/>
              </a:lnSpc>
            </a:pPr>
            <a:endParaRPr lang="zh-CN" altLang="en-US" dirty="0"/>
          </a:p>
        </p:txBody>
      </p:sp>
      <p:grpSp>
        <p:nvGrpSpPr>
          <p:cNvPr id="36" name="组合 35"/>
          <p:cNvGrpSpPr/>
          <p:nvPr/>
        </p:nvGrpSpPr>
        <p:grpSpPr>
          <a:xfrm>
            <a:off x="1857356" y="3645024"/>
            <a:ext cx="6143668" cy="1285884"/>
            <a:chOff x="2000232" y="3500438"/>
            <a:chExt cx="6143668" cy="1285884"/>
          </a:xfrm>
        </p:grpSpPr>
        <p:sp>
          <p:nvSpPr>
            <p:cNvPr id="7" name="矩形 6"/>
            <p:cNvSpPr/>
            <p:nvPr/>
          </p:nvSpPr>
          <p:spPr>
            <a:xfrm>
              <a:off x="6072198"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4714876"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3357554"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000232"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3"/>
            </p:cNvCxnSpPr>
            <p:nvPr/>
          </p:nvCxnSpPr>
          <p:spPr>
            <a:xfrm>
              <a:off x="6715140" y="4572008"/>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7" idx="1"/>
            </p:cNvCxnSpPr>
            <p:nvPr/>
          </p:nvCxnSpPr>
          <p:spPr>
            <a:xfrm>
              <a:off x="5357818" y="4572008"/>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p:cNvCxnSpPr>
            <p:nvPr/>
          </p:nvCxnSpPr>
          <p:spPr>
            <a:xfrm>
              <a:off x="2643174"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1"/>
            </p:cNvCxnSpPr>
            <p:nvPr/>
          </p:nvCxnSpPr>
          <p:spPr>
            <a:xfrm>
              <a:off x="3000364"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2944692" y="453544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stCxn id="9" idx="3"/>
            </p:cNvCxnSpPr>
            <p:nvPr/>
          </p:nvCxnSpPr>
          <p:spPr>
            <a:xfrm>
              <a:off x="4000496"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0"/>
              <a:endCxn id="20" idx="4"/>
            </p:cNvCxnSpPr>
            <p:nvPr/>
          </p:nvCxnSpPr>
          <p:spPr>
            <a:xfrm rot="5400000" flipH="1" flipV="1">
              <a:off x="2591274" y="4122170"/>
              <a:ext cx="820694" cy="585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流程图: 或者 19"/>
            <p:cNvSpPr/>
            <p:nvPr/>
          </p:nvSpPr>
          <p:spPr>
            <a:xfrm>
              <a:off x="2897394" y="3500438"/>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1" name="肘形连接符 20"/>
            <p:cNvCxnSpPr>
              <a:stCxn id="20" idx="2"/>
              <a:endCxn id="10" idx="1"/>
            </p:cNvCxnSpPr>
            <p:nvPr/>
          </p:nvCxnSpPr>
          <p:spPr>
            <a:xfrm rot="10800000" flipV="1">
              <a:off x="2000232" y="3607594"/>
              <a:ext cx="897162" cy="964413"/>
            </a:xfrm>
            <a:prstGeom prst="bentConnector3">
              <a:avLst>
                <a:gd name="adj1" fmla="val 12548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29520" y="4357694"/>
              <a:ext cx="7143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8" name="流程图: 联系 27"/>
            <p:cNvSpPr/>
            <p:nvPr/>
          </p:nvSpPr>
          <p:spPr>
            <a:xfrm>
              <a:off x="4286248" y="453544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1" name="直接箭头连接符 30"/>
            <p:cNvCxnSpPr>
              <a:endCxn id="8" idx="1"/>
            </p:cNvCxnSpPr>
            <p:nvPr/>
          </p:nvCxnSpPr>
          <p:spPr>
            <a:xfrm>
              <a:off x="4357686"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8" idx="0"/>
              <a:endCxn id="20" idx="6"/>
            </p:cNvCxnSpPr>
            <p:nvPr/>
          </p:nvCxnSpPr>
          <p:spPr>
            <a:xfrm rot="16200000" flipV="1">
              <a:off x="3262053" y="3457251"/>
              <a:ext cx="927851" cy="122854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29" name="流程图: 合并 2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27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solidFill>
                  <a:srgbClr val="FF0000"/>
                </a:solidFill>
              </a:rPr>
              <a:t>LFSR</a:t>
            </a:r>
            <a:r>
              <a:rPr lang="zh-CN" altLang="en-US" dirty="0">
                <a:solidFill>
                  <a:srgbClr val="FF0000"/>
                </a:solidFill>
              </a:rPr>
              <a:t>输出序列的周期</a:t>
            </a:r>
            <a:endParaRPr lang="en-US" altLang="zh-CN" dirty="0">
              <a:solidFill>
                <a:srgbClr val="FF0000"/>
              </a:solidFill>
            </a:endParaRPr>
          </a:p>
          <a:p>
            <a:pPr lvl="1"/>
            <a:r>
              <a:rPr lang="zh-CN" altLang="en-US" dirty="0"/>
              <a:t>若</a:t>
            </a:r>
            <a:r>
              <a:rPr lang="en-US" altLang="zh-CN" dirty="0"/>
              <a:t>C(D)</a:t>
            </a:r>
            <a:r>
              <a:rPr lang="zh-CN" altLang="en-US" dirty="0"/>
              <a:t>在</a:t>
            </a:r>
            <a:r>
              <a:rPr lang="en-US" altLang="zh-CN" dirty="0"/>
              <a:t>GF(2</a:t>
            </a:r>
            <a:r>
              <a:rPr lang="en-US" altLang="zh-CN" baseline="30000" dirty="0"/>
              <a:t>L</a:t>
            </a:r>
            <a:r>
              <a:rPr lang="en-US" altLang="zh-CN" dirty="0"/>
              <a:t>)</a:t>
            </a:r>
            <a:r>
              <a:rPr lang="zh-CN" altLang="en-US" dirty="0"/>
              <a:t>上是不可约的，则每一个非零初始状态都可以产生一个</a:t>
            </a:r>
            <a:r>
              <a:rPr lang="zh-CN" altLang="en-US" dirty="0">
                <a:solidFill>
                  <a:srgbClr val="FF0000"/>
                </a:solidFill>
              </a:rPr>
              <a:t>周期为</a:t>
            </a:r>
            <a:r>
              <a:rPr lang="en-US" altLang="zh-CN" dirty="0">
                <a:solidFill>
                  <a:srgbClr val="FF0000"/>
                </a:solidFill>
              </a:rPr>
              <a:t>N</a:t>
            </a:r>
            <a:r>
              <a:rPr lang="zh-CN" altLang="en-US" dirty="0"/>
              <a:t>的输出序列。其中</a:t>
            </a:r>
            <a:r>
              <a:rPr lang="en-US" altLang="zh-CN" dirty="0"/>
              <a:t>N</a:t>
            </a:r>
            <a:r>
              <a:rPr lang="zh-CN" altLang="en-US" dirty="0"/>
              <a:t>是满足下述性质的最小正整数：</a:t>
            </a:r>
            <a:r>
              <a:rPr lang="en-US" altLang="zh-CN" dirty="0"/>
              <a:t>C(D)</a:t>
            </a:r>
            <a:r>
              <a:rPr lang="zh-CN" altLang="en-US" dirty="0"/>
              <a:t>能够整除</a:t>
            </a:r>
            <a:r>
              <a:rPr lang="en-US" altLang="zh-CN" dirty="0"/>
              <a:t>1+D</a:t>
            </a:r>
            <a:r>
              <a:rPr lang="en-US" altLang="zh-CN" baseline="30000" dirty="0"/>
              <a:t>N</a:t>
            </a:r>
            <a:r>
              <a:rPr lang="zh-CN" altLang="en-US" dirty="0"/>
              <a:t>（注意，</a:t>
            </a:r>
            <a:r>
              <a:rPr lang="en-US" altLang="zh-CN" dirty="0"/>
              <a:t>N</a:t>
            </a:r>
            <a:r>
              <a:rPr lang="zh-CN" altLang="en-US" dirty="0"/>
              <a:t>总是的</a:t>
            </a:r>
            <a:r>
              <a:rPr lang="en-US" altLang="zh-CN" dirty="0"/>
              <a:t>2</a:t>
            </a:r>
            <a:r>
              <a:rPr lang="en-US" altLang="zh-CN" baseline="30000" dirty="0"/>
              <a:t>L</a:t>
            </a:r>
            <a:r>
              <a:rPr lang="en-US" altLang="zh-CN" dirty="0"/>
              <a:t>-1</a:t>
            </a:r>
            <a:r>
              <a:rPr lang="zh-CN" altLang="en-US" dirty="0"/>
              <a:t>因子）</a:t>
            </a:r>
            <a:endParaRPr lang="en-US" altLang="zh-CN" dirty="0"/>
          </a:p>
          <a:p>
            <a:pPr lvl="1"/>
            <a:endParaRPr lang="en-US" altLang="zh-CN" dirty="0"/>
          </a:p>
          <a:p>
            <a:pPr lvl="1"/>
            <a:r>
              <a:rPr lang="zh-CN" altLang="en-US" dirty="0"/>
              <a:t>若</a:t>
            </a:r>
            <a:r>
              <a:rPr lang="en-US" altLang="zh-CN" dirty="0"/>
              <a:t>C(D)</a:t>
            </a:r>
            <a:r>
              <a:rPr lang="zh-CN" altLang="en-US" dirty="0"/>
              <a:t>是本原多项式（即生成元），则每一个非零初始状态都可以产生具有</a:t>
            </a:r>
            <a:r>
              <a:rPr lang="zh-CN" altLang="en-US" dirty="0">
                <a:solidFill>
                  <a:srgbClr val="FF0000"/>
                </a:solidFill>
              </a:rPr>
              <a:t>最大周期为</a:t>
            </a:r>
            <a:r>
              <a:rPr lang="en-US" altLang="zh-CN" dirty="0">
                <a:solidFill>
                  <a:srgbClr val="FF0000"/>
                </a:solidFill>
              </a:rPr>
              <a:t>2</a:t>
            </a:r>
            <a:r>
              <a:rPr lang="en-US" altLang="zh-CN" baseline="30000" dirty="0">
                <a:solidFill>
                  <a:srgbClr val="FF0000"/>
                </a:solidFill>
              </a:rPr>
              <a:t>L </a:t>
            </a:r>
            <a:r>
              <a:rPr lang="en-US" altLang="zh-CN" dirty="0">
                <a:solidFill>
                  <a:srgbClr val="FF0000"/>
                </a:solidFill>
              </a:rPr>
              <a:t>-1</a:t>
            </a:r>
            <a:r>
              <a:rPr lang="zh-CN" altLang="en-US" dirty="0"/>
              <a:t>的输出序列。此</a:t>
            </a:r>
            <a:r>
              <a:rPr lang="en-US" altLang="zh-CN" dirty="0"/>
              <a:t>LFSR</a:t>
            </a:r>
            <a:r>
              <a:rPr lang="zh-CN" altLang="en-US" dirty="0"/>
              <a:t>称为</a:t>
            </a:r>
            <a:r>
              <a:rPr lang="zh-CN" altLang="en-US" dirty="0">
                <a:solidFill>
                  <a:srgbClr val="FF0000"/>
                </a:solidFill>
              </a:rPr>
              <a:t>最大长度</a:t>
            </a:r>
            <a:r>
              <a:rPr lang="en-US" altLang="zh-CN" dirty="0">
                <a:solidFill>
                  <a:srgbClr val="FF0000"/>
                </a:solidFill>
              </a:rPr>
              <a:t>LFSR</a:t>
            </a:r>
            <a:r>
              <a:rPr lang="zh-CN" altLang="en-US" dirty="0"/>
              <a:t>，输出序列称为</a:t>
            </a:r>
            <a:r>
              <a:rPr lang="en-US" altLang="zh-CN" dirty="0">
                <a:solidFill>
                  <a:srgbClr val="FF0000"/>
                </a:solidFill>
              </a:rPr>
              <a:t>m</a:t>
            </a:r>
            <a:r>
              <a:rPr lang="zh-CN" altLang="en-US" dirty="0">
                <a:solidFill>
                  <a:srgbClr val="FF0000"/>
                </a:solidFill>
              </a:rPr>
              <a:t>序列</a:t>
            </a:r>
            <a:r>
              <a:rPr lang="zh-CN" altLang="en-US" dirty="0"/>
              <a:t>。</a:t>
            </a:r>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20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示 4"/>
          <p:cNvGraphicFramePr/>
          <p:nvPr>
            <p:extLst>
              <p:ext uri="{D42A27DB-BD31-4B8C-83A1-F6EECF244321}">
                <p14:modId xmlns:p14="http://schemas.microsoft.com/office/powerpoint/2010/main" val="2604860091"/>
              </p:ext>
            </p:extLst>
          </p:nvPr>
        </p:nvGraphicFramePr>
        <p:xfrm>
          <a:off x="755576" y="1268760"/>
          <a:ext cx="763284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5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常用移位寄存器序列</a:t>
            </a:r>
          </a:p>
        </p:txBody>
      </p:sp>
      <p:sp>
        <p:nvSpPr>
          <p:cNvPr id="6" name="内容占位符 5"/>
          <p:cNvSpPr>
            <a:spLocks noGrp="1"/>
          </p:cNvSpPr>
          <p:nvPr>
            <p:ph idx="1"/>
          </p:nvPr>
        </p:nvSpPr>
        <p:spPr/>
        <p:txBody>
          <a:bodyPr/>
          <a:lstStyle/>
          <a:p>
            <a:r>
              <a:rPr lang="en-US" altLang="zh-CN" dirty="0"/>
              <a:t>m</a:t>
            </a:r>
            <a:r>
              <a:rPr lang="zh-CN" altLang="en-US" dirty="0"/>
              <a:t>序列：</a:t>
            </a:r>
            <a:endParaRPr lang="en-US" altLang="zh-CN" dirty="0"/>
          </a:p>
          <a:p>
            <a:pPr lvl="1"/>
            <a:r>
              <a:rPr lang="zh-CN" altLang="en-US" dirty="0"/>
              <a:t>最长线性移位寄存器序列</a:t>
            </a:r>
            <a:endParaRPr lang="en-US" altLang="zh-CN" dirty="0"/>
          </a:p>
          <a:p>
            <a:endParaRPr lang="en-US" altLang="zh-CN" dirty="0"/>
          </a:p>
          <a:p>
            <a:r>
              <a:rPr lang="en-US" altLang="zh-CN" dirty="0"/>
              <a:t>Gold</a:t>
            </a:r>
            <a:r>
              <a:rPr lang="zh-CN" altLang="en-US" dirty="0"/>
              <a:t>序列：</a:t>
            </a:r>
            <a:endParaRPr lang="en-US" altLang="zh-CN" dirty="0"/>
          </a:p>
          <a:p>
            <a:pPr lvl="1"/>
            <a:r>
              <a:rPr lang="zh-CN" altLang="en-US" dirty="0"/>
              <a:t>两个级数相同（码长相同）的</a:t>
            </a:r>
            <a:r>
              <a:rPr lang="en-US" altLang="zh-CN" dirty="0"/>
              <a:t>m</a:t>
            </a:r>
            <a:r>
              <a:rPr lang="zh-CN" altLang="en-US" dirty="0"/>
              <a:t>序列的输出的异或</a:t>
            </a:r>
            <a:endParaRPr lang="en-US" altLang="zh-CN" dirty="0"/>
          </a:p>
          <a:p>
            <a:endParaRPr lang="en-US" altLang="zh-CN" dirty="0"/>
          </a:p>
          <a:p>
            <a:r>
              <a:rPr lang="en-US" altLang="zh-CN" dirty="0"/>
              <a:t>M</a:t>
            </a:r>
            <a:r>
              <a:rPr lang="zh-CN" altLang="en-US" dirty="0"/>
              <a:t>序列：</a:t>
            </a:r>
            <a:endParaRPr lang="en-US" altLang="zh-CN" dirty="0"/>
          </a:p>
          <a:p>
            <a:pPr lvl="1"/>
            <a:r>
              <a:rPr lang="zh-CN" altLang="en-US" dirty="0"/>
              <a:t>最长非线性移位寄存器序列。周期</a:t>
            </a:r>
            <a:r>
              <a:rPr lang="en-US" altLang="zh-CN" dirty="0"/>
              <a:t>2</a:t>
            </a:r>
            <a:r>
              <a:rPr lang="en-US" altLang="zh-CN" baseline="30000" dirty="0"/>
              <a:t>L</a:t>
            </a:r>
            <a:endParaRPr lang="zh-CN" altLang="en-US" baseline="30000" dirty="0"/>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5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lnSpc>
                <a:spcPct val="150000"/>
              </a:lnSpc>
            </a:pPr>
            <a:r>
              <a:rPr lang="en-US" altLang="zh-CN" dirty="0"/>
              <a:t>m</a:t>
            </a:r>
            <a:r>
              <a:rPr lang="zh-CN" altLang="en-US" dirty="0"/>
              <a:t>序列的长度为</a:t>
            </a:r>
            <a:r>
              <a:rPr lang="en-US" altLang="zh-CN" dirty="0"/>
              <a:t>k(</a:t>
            </a:r>
            <a:r>
              <a:rPr lang="en-US" altLang="zh-CN" dirty="0" err="1"/>
              <a:t>k≤L</a:t>
            </a:r>
            <a:r>
              <a:rPr lang="en-US" altLang="zh-CN" dirty="0"/>
              <a:t>)</a:t>
            </a:r>
            <a:r>
              <a:rPr lang="zh-CN" altLang="en-US" dirty="0"/>
              <a:t>的模型分布几乎是均匀的。即若</a:t>
            </a:r>
            <a:r>
              <a:rPr lang="en-US" altLang="zh-CN" dirty="0"/>
              <a:t>s</a:t>
            </a:r>
            <a:r>
              <a:rPr lang="zh-CN" altLang="en-US" dirty="0"/>
              <a:t>是长为</a:t>
            </a:r>
            <a:r>
              <a:rPr lang="en-US" altLang="zh-CN" dirty="0"/>
              <a:t>L</a:t>
            </a:r>
            <a:r>
              <a:rPr lang="zh-CN" altLang="en-US" dirty="0"/>
              <a:t>的</a:t>
            </a:r>
            <a:r>
              <a:rPr lang="en-US" altLang="zh-CN" dirty="0"/>
              <a:t>LFSR</a:t>
            </a:r>
            <a:r>
              <a:rPr lang="zh-CN" altLang="en-US" dirty="0"/>
              <a:t>生成的</a:t>
            </a:r>
            <a:r>
              <a:rPr lang="en-US" altLang="zh-CN" dirty="0"/>
              <a:t>m</a:t>
            </a:r>
            <a:r>
              <a:rPr lang="zh-CN" altLang="en-US" dirty="0"/>
              <a:t>序列，设</a:t>
            </a:r>
            <a:r>
              <a:rPr lang="en-US" altLang="zh-CN" dirty="0"/>
              <a:t>k(1≤k≤L)</a:t>
            </a:r>
            <a:r>
              <a:rPr lang="zh-CN" altLang="en-US" dirty="0"/>
              <a:t>为整数，</a:t>
            </a:r>
            <a:r>
              <a:rPr lang="en-US" altLang="zh-CN" dirty="0"/>
              <a:t>s'</a:t>
            </a:r>
            <a:r>
              <a:rPr lang="zh-CN" altLang="en-US" dirty="0"/>
              <a:t>是</a:t>
            </a:r>
            <a:r>
              <a:rPr lang="en-US" altLang="zh-CN" dirty="0"/>
              <a:t>s</a:t>
            </a:r>
            <a:r>
              <a:rPr lang="zh-CN" altLang="en-US" dirty="0"/>
              <a:t>的长为</a:t>
            </a:r>
            <a:r>
              <a:rPr lang="en-US" altLang="zh-CN" dirty="0"/>
              <a:t>2</a:t>
            </a:r>
            <a:r>
              <a:rPr lang="en-US" altLang="zh-CN" baseline="30000" dirty="0"/>
              <a:t>L</a:t>
            </a:r>
            <a:r>
              <a:rPr lang="en-US" altLang="zh-CN" dirty="0"/>
              <a:t>+k-2</a:t>
            </a:r>
            <a:r>
              <a:rPr lang="zh-CN" altLang="en-US" dirty="0"/>
              <a:t>的任意子序列，则：</a:t>
            </a:r>
            <a:endParaRPr lang="en-US" altLang="zh-CN" dirty="0"/>
          </a:p>
          <a:p>
            <a:pPr lvl="1">
              <a:lnSpc>
                <a:spcPct val="150000"/>
              </a:lnSpc>
            </a:pPr>
            <a:r>
              <a:rPr lang="en-US" altLang="zh-CN" dirty="0"/>
              <a:t>s'</a:t>
            </a:r>
            <a:r>
              <a:rPr lang="zh-CN" altLang="en-US" dirty="0"/>
              <a:t>的每个长度为</a:t>
            </a:r>
            <a:r>
              <a:rPr lang="en-US" altLang="zh-CN" dirty="0"/>
              <a:t>k</a:t>
            </a:r>
            <a:r>
              <a:rPr lang="zh-CN" altLang="en-US" dirty="0"/>
              <a:t>的非零子序列恰好出现</a:t>
            </a:r>
            <a:r>
              <a:rPr lang="en-US" altLang="zh-CN" dirty="0"/>
              <a:t>2</a:t>
            </a:r>
            <a:r>
              <a:rPr lang="en-US" altLang="zh-CN" baseline="30000" dirty="0"/>
              <a:t>L-k</a:t>
            </a:r>
            <a:r>
              <a:rPr lang="zh-CN" altLang="en-US" dirty="0"/>
              <a:t>次</a:t>
            </a:r>
            <a:endParaRPr lang="en-US" altLang="zh-CN" dirty="0"/>
          </a:p>
          <a:p>
            <a:pPr lvl="1">
              <a:lnSpc>
                <a:spcPct val="150000"/>
              </a:lnSpc>
            </a:pPr>
            <a:r>
              <a:rPr lang="zh-CN" altLang="en-US" dirty="0"/>
              <a:t>长度为</a:t>
            </a:r>
            <a:r>
              <a:rPr lang="en-US" altLang="zh-CN" dirty="0"/>
              <a:t>k</a:t>
            </a:r>
            <a:r>
              <a:rPr lang="zh-CN" altLang="en-US" dirty="0"/>
              <a:t>的零子序列恰好出现</a:t>
            </a:r>
            <a:r>
              <a:rPr lang="en-US" altLang="zh-CN" dirty="0"/>
              <a:t>2</a:t>
            </a:r>
            <a:r>
              <a:rPr lang="en-US" altLang="zh-CN" baseline="30000" dirty="0"/>
              <a:t>L-k </a:t>
            </a:r>
            <a:r>
              <a:rPr lang="en-US" altLang="zh-CN" dirty="0"/>
              <a:t>-1</a:t>
            </a:r>
            <a:r>
              <a:rPr lang="zh-CN" altLang="en-US" dirty="0"/>
              <a:t>次。</a:t>
            </a:r>
          </a:p>
          <a:p>
            <a:pPr>
              <a:lnSpc>
                <a:spcPct val="150000"/>
              </a:lnSpc>
            </a:pPr>
            <a:endParaRPr lang="zh-CN" altLang="en-US" dirty="0"/>
          </a:p>
        </p:txBody>
      </p:sp>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470105085"/>
              </p:ext>
            </p:extLst>
          </p:nvPr>
        </p:nvGraphicFramePr>
        <p:xfrm>
          <a:off x="1547664" y="4880157"/>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右大括号 10"/>
          <p:cNvSpPr/>
          <p:nvPr/>
        </p:nvSpPr>
        <p:spPr>
          <a:xfrm rot="5400000">
            <a:off x="3216941" y="3635290"/>
            <a:ext cx="326215" cy="3680050"/>
          </a:xfrm>
          <a:prstGeom prst="rightBrace">
            <a:avLst>
              <a:gd name="adj1" fmla="val 671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大括号 11"/>
          <p:cNvSpPr/>
          <p:nvPr/>
        </p:nvSpPr>
        <p:spPr>
          <a:xfrm rot="5400000">
            <a:off x="6244903" y="4309816"/>
            <a:ext cx="326215" cy="2376648"/>
          </a:xfrm>
          <a:prstGeom prst="rightBrace">
            <a:avLst>
              <a:gd name="adj1" fmla="val 671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3229814" y="5574976"/>
            <a:ext cx="30970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k</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6177332" y="5582945"/>
            <a:ext cx="52770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L-k</a:t>
            </a:r>
            <a:endParaRPr lang="zh-CN" altLang="en-US" dirty="0">
              <a:latin typeface="微软雅黑" panose="020B0503020204020204" pitchFamily="34" charset="-122"/>
              <a:ea typeface="微软雅黑" panose="020B0503020204020204" pitchFamily="34" charset="-122"/>
            </a:endParaRPr>
          </a:p>
        </p:txBody>
      </p:sp>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100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线性复杂度</a:t>
            </a:r>
          </a:p>
        </p:txBody>
      </p:sp>
      <p:sp>
        <p:nvSpPr>
          <p:cNvPr id="3" name="内容占位符 2"/>
          <p:cNvSpPr>
            <a:spLocks noGrp="1"/>
          </p:cNvSpPr>
          <p:nvPr>
            <p:ph idx="1"/>
          </p:nvPr>
        </p:nvSpPr>
        <p:spPr/>
        <p:txBody>
          <a:bodyPr>
            <a:noAutofit/>
          </a:bodyPr>
          <a:lstStyle/>
          <a:p>
            <a:r>
              <a:rPr lang="zh-CN" altLang="en-US" dirty="0">
                <a:solidFill>
                  <a:srgbClr val="FF0000"/>
                </a:solidFill>
              </a:rPr>
              <a:t>无穷序列</a:t>
            </a:r>
            <a:r>
              <a:rPr lang="en-US" altLang="zh-CN" dirty="0"/>
              <a:t>s=s</a:t>
            </a:r>
            <a:r>
              <a:rPr lang="en-US" altLang="zh-CN" baseline="-25000" dirty="0"/>
              <a:t>0</a:t>
            </a:r>
            <a:r>
              <a:rPr lang="en-US" altLang="zh-CN" dirty="0"/>
              <a:t>,s</a:t>
            </a:r>
            <a:r>
              <a:rPr lang="en-US" altLang="zh-CN" baseline="-25000" dirty="0"/>
              <a:t>1</a:t>
            </a:r>
            <a:r>
              <a:rPr lang="en-US" altLang="zh-CN" dirty="0"/>
              <a:t>,,s</a:t>
            </a:r>
            <a:r>
              <a:rPr lang="en-US" altLang="zh-CN" baseline="-25000" dirty="0"/>
              <a:t>2</a:t>
            </a:r>
            <a:r>
              <a:rPr lang="en-US" altLang="zh-CN" dirty="0"/>
              <a:t>,…</a:t>
            </a:r>
          </a:p>
          <a:p>
            <a:r>
              <a:rPr lang="zh-CN" altLang="en-US" dirty="0">
                <a:solidFill>
                  <a:srgbClr val="FF0000"/>
                </a:solidFill>
              </a:rPr>
              <a:t>有限序列</a:t>
            </a:r>
            <a:r>
              <a:rPr lang="en-US" altLang="zh-CN" dirty="0" err="1"/>
              <a:t>s</a:t>
            </a:r>
            <a:r>
              <a:rPr lang="en-US" altLang="zh-CN" baseline="30000" dirty="0" err="1"/>
              <a:t>n</a:t>
            </a:r>
            <a:r>
              <a:rPr lang="en-US" altLang="zh-CN" dirty="0"/>
              <a:t>=s</a:t>
            </a:r>
            <a:r>
              <a:rPr lang="en-US" altLang="zh-CN" baseline="-25000" dirty="0"/>
              <a:t>0</a:t>
            </a:r>
            <a:r>
              <a:rPr lang="en-US" altLang="zh-CN" dirty="0"/>
              <a:t>,s</a:t>
            </a:r>
            <a:r>
              <a:rPr lang="en-US" altLang="zh-CN" baseline="-25000" dirty="0"/>
              <a:t>1</a:t>
            </a:r>
            <a:r>
              <a:rPr lang="en-US" altLang="zh-CN" dirty="0"/>
              <a:t>,,s</a:t>
            </a:r>
            <a:r>
              <a:rPr lang="en-US" altLang="zh-CN" baseline="-25000" dirty="0"/>
              <a:t>2</a:t>
            </a:r>
            <a:r>
              <a:rPr lang="en-US" altLang="zh-CN" dirty="0"/>
              <a:t>,…,s</a:t>
            </a:r>
            <a:r>
              <a:rPr lang="en-US" altLang="zh-CN" baseline="-25000" dirty="0"/>
              <a:t>n-1</a:t>
            </a:r>
          </a:p>
          <a:p>
            <a:pPr lvl="1"/>
            <a:endParaRPr lang="en-US" altLang="zh-CN" dirty="0"/>
          </a:p>
          <a:p>
            <a:r>
              <a:rPr lang="zh-CN" altLang="en-US" dirty="0"/>
              <a:t>若某</a:t>
            </a:r>
            <a:r>
              <a:rPr lang="en-US" altLang="zh-CN" dirty="0"/>
              <a:t>LFSR</a:t>
            </a:r>
            <a:r>
              <a:rPr lang="zh-CN" altLang="en-US" dirty="0"/>
              <a:t>在某初始状态下输出序列的前</a:t>
            </a:r>
            <a:r>
              <a:rPr lang="en-US" altLang="zh-CN" dirty="0"/>
              <a:t>n</a:t>
            </a:r>
            <a:r>
              <a:rPr lang="zh-CN" altLang="en-US" dirty="0"/>
              <a:t>项为</a:t>
            </a:r>
            <a:r>
              <a:rPr lang="en-US" altLang="zh-CN" dirty="0" err="1"/>
              <a:t>s</a:t>
            </a:r>
            <a:r>
              <a:rPr lang="en-US" altLang="zh-CN" baseline="30000" dirty="0" err="1"/>
              <a:t>n</a:t>
            </a:r>
            <a:r>
              <a:rPr lang="zh-CN" altLang="en-US" dirty="0"/>
              <a:t>的话，则称该</a:t>
            </a:r>
            <a:r>
              <a:rPr lang="en-US" altLang="zh-CN" dirty="0">
                <a:solidFill>
                  <a:srgbClr val="FF0000"/>
                </a:solidFill>
              </a:rPr>
              <a:t>LFSR</a:t>
            </a:r>
            <a:r>
              <a:rPr lang="zh-CN" altLang="en-US" dirty="0">
                <a:solidFill>
                  <a:srgbClr val="FF0000"/>
                </a:solidFill>
              </a:rPr>
              <a:t>生成有限序列</a:t>
            </a:r>
            <a:r>
              <a:rPr lang="en-US" altLang="zh-CN" dirty="0" err="1">
                <a:solidFill>
                  <a:srgbClr val="FF0000"/>
                </a:solidFill>
              </a:rPr>
              <a:t>s</a:t>
            </a:r>
            <a:r>
              <a:rPr lang="en-US" altLang="zh-CN" baseline="30000" dirty="0" err="1">
                <a:solidFill>
                  <a:srgbClr val="FF0000"/>
                </a:solidFill>
              </a:rPr>
              <a:t>n</a:t>
            </a:r>
            <a:endParaRPr lang="en-US" altLang="zh-CN" dirty="0"/>
          </a:p>
          <a:p>
            <a:endParaRPr lang="en-US" altLang="zh-CN" dirty="0"/>
          </a:p>
          <a:p>
            <a:r>
              <a:rPr lang="zh-CN" altLang="en-US" dirty="0"/>
              <a:t>可以设想用</a:t>
            </a:r>
            <a:r>
              <a:rPr lang="en-US" altLang="zh-CN" dirty="0"/>
              <a:t>LFSR</a:t>
            </a:r>
            <a:r>
              <a:rPr lang="zh-CN" altLang="en-US" dirty="0"/>
              <a:t>来描述序列的复杂程度</a:t>
            </a:r>
            <a:endParaRPr lang="en-US" altLang="zh-CN" dirty="0"/>
          </a:p>
          <a:p>
            <a:pPr lvl="1"/>
            <a:r>
              <a:rPr lang="en-US" altLang="zh-CN" dirty="0"/>
              <a:t>LFSR</a:t>
            </a:r>
            <a:r>
              <a:rPr lang="zh-CN" altLang="en-US" dirty="0"/>
              <a:t>是线性的，因此它描述的是线性的复杂程度</a:t>
            </a:r>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98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无穷二元序列</a:t>
            </a:r>
            <a:r>
              <a:rPr lang="en-US" altLang="zh-CN" dirty="0"/>
              <a:t>s</a:t>
            </a:r>
            <a:r>
              <a:rPr lang="zh-CN" altLang="en-US" dirty="0"/>
              <a:t>的</a:t>
            </a:r>
            <a:r>
              <a:rPr lang="zh-CN" altLang="en-US" dirty="0">
                <a:solidFill>
                  <a:srgbClr val="FF0000"/>
                </a:solidFill>
              </a:rPr>
              <a:t>线性复杂度</a:t>
            </a:r>
            <a:r>
              <a:rPr lang="en-US" altLang="zh-CN" dirty="0">
                <a:solidFill>
                  <a:srgbClr val="FF0000"/>
                </a:solidFill>
              </a:rPr>
              <a:t>L(s)</a:t>
            </a:r>
            <a:r>
              <a:rPr lang="zh-CN" altLang="en-US" dirty="0"/>
              <a:t>定义为：</a:t>
            </a:r>
            <a:endParaRPr lang="en-US" altLang="zh-CN" dirty="0"/>
          </a:p>
          <a:p>
            <a:pPr lvl="1"/>
            <a:r>
              <a:rPr lang="zh-CN" altLang="en-US" dirty="0"/>
              <a:t>若</a:t>
            </a:r>
            <a:r>
              <a:rPr lang="en-US" altLang="zh-CN" dirty="0"/>
              <a:t>s</a:t>
            </a:r>
            <a:r>
              <a:rPr lang="zh-CN" altLang="en-US" dirty="0"/>
              <a:t>为零序列，即</a:t>
            </a:r>
            <a:r>
              <a:rPr lang="en-US" altLang="zh-CN" dirty="0"/>
              <a:t>s=0,0,0,…</a:t>
            </a:r>
            <a:r>
              <a:rPr lang="zh-CN" altLang="en-US" dirty="0"/>
              <a:t>，则</a:t>
            </a:r>
            <a:r>
              <a:rPr lang="en-US" altLang="zh-CN" dirty="0"/>
              <a:t>L(s)=0</a:t>
            </a:r>
          </a:p>
          <a:p>
            <a:pPr lvl="1"/>
            <a:r>
              <a:rPr lang="zh-CN" altLang="en-US" dirty="0"/>
              <a:t>若没有</a:t>
            </a:r>
            <a:r>
              <a:rPr lang="en-US" altLang="zh-CN" dirty="0"/>
              <a:t>LFSR</a:t>
            </a:r>
            <a:r>
              <a:rPr lang="zh-CN" altLang="en-US" dirty="0"/>
              <a:t>能够生成</a:t>
            </a:r>
            <a:r>
              <a:rPr lang="en-US" altLang="zh-CN" dirty="0"/>
              <a:t>s</a:t>
            </a:r>
            <a:r>
              <a:rPr lang="zh-CN" altLang="en-US" dirty="0"/>
              <a:t>，则</a:t>
            </a:r>
            <a:r>
              <a:rPr lang="en-US" altLang="zh-CN" dirty="0"/>
              <a:t>L(s)=∞</a:t>
            </a:r>
          </a:p>
          <a:p>
            <a:pPr lvl="1"/>
            <a:r>
              <a:rPr lang="zh-CN" altLang="en-US" dirty="0"/>
              <a:t>否则，</a:t>
            </a:r>
            <a:r>
              <a:rPr lang="en-US" altLang="zh-CN" dirty="0"/>
              <a:t>L(s)</a:t>
            </a:r>
            <a:r>
              <a:rPr lang="zh-CN" altLang="en-US" dirty="0"/>
              <a:t>就为生成</a:t>
            </a:r>
            <a:r>
              <a:rPr lang="en-US" altLang="zh-CN" dirty="0"/>
              <a:t>s</a:t>
            </a:r>
            <a:r>
              <a:rPr lang="zh-CN" altLang="en-US" dirty="0"/>
              <a:t>的最短</a:t>
            </a:r>
            <a:r>
              <a:rPr lang="en-US" altLang="zh-CN" dirty="0"/>
              <a:t>LFSR</a:t>
            </a:r>
            <a:r>
              <a:rPr lang="zh-CN" altLang="en-US" dirty="0"/>
              <a:t>的长度</a:t>
            </a:r>
            <a:endParaRPr lang="en-US" altLang="zh-CN" dirty="0"/>
          </a:p>
          <a:p>
            <a:endParaRPr lang="en-US" altLang="zh-CN" dirty="0"/>
          </a:p>
          <a:p>
            <a:r>
              <a:rPr lang="zh-CN" altLang="en-US" dirty="0"/>
              <a:t>有限二元序列</a:t>
            </a:r>
            <a:r>
              <a:rPr lang="en-US" altLang="zh-CN" dirty="0" err="1"/>
              <a:t>s</a:t>
            </a:r>
            <a:r>
              <a:rPr lang="en-US" altLang="zh-CN" baseline="30000" dirty="0" err="1"/>
              <a:t>n</a:t>
            </a:r>
            <a:r>
              <a:rPr lang="zh-CN" altLang="en-US" dirty="0"/>
              <a:t>的</a:t>
            </a:r>
            <a:r>
              <a:rPr lang="zh-CN" altLang="en-US" dirty="0">
                <a:solidFill>
                  <a:srgbClr val="FF0000"/>
                </a:solidFill>
              </a:rPr>
              <a:t>线性复杂度</a:t>
            </a:r>
            <a:r>
              <a:rPr lang="en-US" altLang="zh-CN" dirty="0">
                <a:solidFill>
                  <a:srgbClr val="FF0000"/>
                </a:solidFill>
              </a:rPr>
              <a:t>L(</a:t>
            </a:r>
            <a:r>
              <a:rPr lang="en-US" altLang="zh-CN" dirty="0" err="1">
                <a:solidFill>
                  <a:srgbClr val="FF0000"/>
                </a:solidFill>
              </a:rPr>
              <a:t>s</a:t>
            </a:r>
            <a:r>
              <a:rPr lang="en-US" altLang="zh-CN" baseline="30000" dirty="0" err="1">
                <a:solidFill>
                  <a:srgbClr val="FF0000"/>
                </a:solidFill>
              </a:rPr>
              <a:t>n</a:t>
            </a:r>
            <a:r>
              <a:rPr lang="en-US" altLang="zh-CN" dirty="0">
                <a:solidFill>
                  <a:srgbClr val="FF0000"/>
                </a:solidFill>
              </a:rPr>
              <a:t>)</a:t>
            </a:r>
            <a:r>
              <a:rPr lang="zh-CN" altLang="en-US" dirty="0"/>
              <a:t>定义为：</a:t>
            </a:r>
            <a:endParaRPr lang="en-US" altLang="zh-CN" dirty="0"/>
          </a:p>
          <a:p>
            <a:pPr lvl="1"/>
            <a:r>
              <a:rPr lang="zh-CN" altLang="en-US" dirty="0"/>
              <a:t>生成以</a:t>
            </a:r>
            <a:r>
              <a:rPr lang="en-US" altLang="zh-CN" dirty="0" err="1"/>
              <a:t>s</a:t>
            </a:r>
            <a:r>
              <a:rPr lang="en-US" altLang="zh-CN" baseline="30000" dirty="0" err="1"/>
              <a:t>n</a:t>
            </a:r>
            <a:r>
              <a:rPr lang="zh-CN" altLang="en-US" dirty="0"/>
              <a:t>为开始的二元序列的最短</a:t>
            </a:r>
            <a:r>
              <a:rPr lang="en-US" altLang="zh-CN" dirty="0"/>
              <a:t>LFSR</a:t>
            </a:r>
            <a:r>
              <a:rPr lang="zh-CN" altLang="en-US" dirty="0"/>
              <a:t>的长度</a:t>
            </a:r>
            <a:endParaRPr lang="en-US" altLang="zh-CN" dirty="0"/>
          </a:p>
          <a:p>
            <a:pPr marL="342900" lvl="1" indent="-342900">
              <a:buClr>
                <a:schemeClr val="folHlink"/>
              </a:buClr>
              <a:buFont typeface="Wingdings" pitchFamily="2" charset="2"/>
              <a:buChar char="v"/>
            </a:pPr>
            <a:endParaRPr lang="en-US" altLang="zh-CN" dirty="0"/>
          </a:p>
          <a:p>
            <a:pPr marL="342900" lvl="1" indent="-342900">
              <a:buClr>
                <a:schemeClr val="folHlink"/>
              </a:buClr>
              <a:buFont typeface="Wingdings" pitchFamily="2" charset="2"/>
              <a:buChar char="v"/>
            </a:pPr>
            <a:r>
              <a:rPr lang="zh-CN" altLang="en-US" sz="2800" dirty="0"/>
              <a:t>设</a:t>
            </a:r>
            <a:r>
              <a:rPr lang="en-US" altLang="zh-CN" sz="2800" dirty="0"/>
              <a:t>L</a:t>
            </a:r>
            <a:r>
              <a:rPr lang="en-US" altLang="zh-CN" sz="2800" baseline="-25000" dirty="0"/>
              <a:t>N</a:t>
            </a:r>
            <a:r>
              <a:rPr lang="zh-CN" altLang="en-US" sz="2800" dirty="0"/>
              <a:t>表示子序列</a:t>
            </a:r>
            <a:r>
              <a:rPr lang="en-US" altLang="zh-CN" sz="2800" dirty="0" err="1"/>
              <a:t>s</a:t>
            </a:r>
            <a:r>
              <a:rPr lang="en-US" altLang="zh-CN" sz="2800" baseline="30000" dirty="0" err="1"/>
              <a:t>N</a:t>
            </a:r>
            <a:r>
              <a:rPr lang="en-US" altLang="zh-CN" sz="2800" dirty="0"/>
              <a:t>=s</a:t>
            </a:r>
            <a:r>
              <a:rPr lang="en-US" altLang="zh-CN" sz="2800" baseline="-25000" dirty="0"/>
              <a:t>0</a:t>
            </a:r>
            <a:r>
              <a:rPr lang="en-US" altLang="zh-CN" sz="2800" dirty="0"/>
              <a:t>,s</a:t>
            </a:r>
            <a:r>
              <a:rPr lang="en-US" altLang="zh-CN" sz="2800" baseline="-25000" dirty="0"/>
              <a:t>1</a:t>
            </a:r>
            <a:r>
              <a:rPr lang="en-US" altLang="zh-CN" sz="2800" dirty="0"/>
              <a:t>,,s</a:t>
            </a:r>
            <a:r>
              <a:rPr lang="en-US" altLang="zh-CN" sz="2800" baseline="-25000" dirty="0"/>
              <a:t>2</a:t>
            </a:r>
            <a:r>
              <a:rPr lang="en-US" altLang="zh-CN" sz="2800" dirty="0"/>
              <a:t>,…,s</a:t>
            </a:r>
            <a:r>
              <a:rPr lang="en-US" altLang="zh-CN" sz="2800" baseline="-25000" dirty="0"/>
              <a:t>N-1</a:t>
            </a:r>
            <a:r>
              <a:rPr lang="zh-CN" altLang="en-US" sz="2800" dirty="0"/>
              <a:t>的线性复杂度，则序列</a:t>
            </a:r>
            <a:r>
              <a:rPr lang="en-US" altLang="zh-CN" sz="2800" dirty="0"/>
              <a:t>L</a:t>
            </a:r>
            <a:r>
              <a:rPr lang="en-US" altLang="zh-CN" sz="2800" baseline="-25000" dirty="0"/>
              <a:t>1</a:t>
            </a:r>
            <a:r>
              <a:rPr lang="en-US" altLang="zh-CN" sz="2800" dirty="0"/>
              <a:t>,L</a:t>
            </a:r>
            <a:r>
              <a:rPr lang="en-US" altLang="zh-CN" sz="2800" baseline="-25000" dirty="0"/>
              <a:t>2</a:t>
            </a:r>
            <a:r>
              <a:rPr lang="en-US" altLang="zh-CN" sz="2800" dirty="0"/>
              <a:t>,…</a:t>
            </a:r>
            <a:r>
              <a:rPr lang="zh-CN" altLang="en-US" sz="2800" dirty="0"/>
              <a:t>称为</a:t>
            </a:r>
            <a:r>
              <a:rPr lang="en-US" altLang="zh-CN" sz="2800" dirty="0"/>
              <a:t>s</a:t>
            </a:r>
            <a:r>
              <a:rPr lang="zh-CN" altLang="en-US" sz="2800" dirty="0"/>
              <a:t>的</a:t>
            </a:r>
            <a:r>
              <a:rPr lang="zh-CN" altLang="en-US" sz="2800" dirty="0">
                <a:solidFill>
                  <a:srgbClr val="FF0000"/>
                </a:solidFill>
              </a:rPr>
              <a:t>线性复杂度轮廓</a:t>
            </a:r>
            <a:endParaRPr lang="en-US" altLang="zh-CN" sz="2800" dirty="0"/>
          </a:p>
          <a:p>
            <a:endParaRPr lang="zh-CN" altLang="en-US" dirty="0"/>
          </a:p>
        </p:txBody>
      </p:sp>
      <p:sp>
        <p:nvSpPr>
          <p:cNvPr id="6" name="页脚占位符 5"/>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34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线性复杂度的性质</a:t>
            </a:r>
            <a:r>
              <a:rPr lang="zh-CN" altLang="en-US" dirty="0"/>
              <a:t>：令</a:t>
            </a:r>
            <a:r>
              <a:rPr lang="en-US" altLang="zh-CN" dirty="0"/>
              <a:t>s</a:t>
            </a:r>
            <a:r>
              <a:rPr lang="zh-CN" altLang="en-US" dirty="0"/>
              <a:t>和</a:t>
            </a:r>
            <a:r>
              <a:rPr lang="en-US" altLang="zh-CN" dirty="0"/>
              <a:t>t</a:t>
            </a:r>
            <a:r>
              <a:rPr lang="zh-CN" altLang="en-US" dirty="0"/>
              <a:t>都为二元序列</a:t>
            </a:r>
            <a:endParaRPr lang="en-US" altLang="zh-CN" dirty="0"/>
          </a:p>
          <a:p>
            <a:pPr lvl="1"/>
            <a:r>
              <a:rPr lang="zh-CN" altLang="en-US" dirty="0"/>
              <a:t>对任意</a:t>
            </a:r>
            <a:r>
              <a:rPr lang="en-US" altLang="zh-CN" dirty="0"/>
              <a:t>n≥1</a:t>
            </a:r>
            <a:r>
              <a:rPr lang="zh-CN" altLang="en-US" dirty="0"/>
              <a:t>，子序列</a:t>
            </a:r>
            <a:r>
              <a:rPr lang="en-US" altLang="zh-CN" dirty="0" err="1"/>
              <a:t>s</a:t>
            </a:r>
            <a:r>
              <a:rPr lang="en-US" altLang="zh-CN" baseline="30000" dirty="0" err="1"/>
              <a:t>n</a:t>
            </a:r>
            <a:r>
              <a:rPr lang="zh-CN" altLang="en-US" dirty="0"/>
              <a:t>的线性复杂度满足</a:t>
            </a:r>
            <a:r>
              <a:rPr lang="en-US" altLang="zh-CN" dirty="0"/>
              <a:t>0≤L(</a:t>
            </a:r>
            <a:r>
              <a:rPr lang="en-US" altLang="zh-CN" dirty="0" err="1"/>
              <a:t>s</a:t>
            </a:r>
            <a:r>
              <a:rPr lang="en-US" altLang="zh-CN" baseline="30000" dirty="0" err="1"/>
              <a:t>n</a:t>
            </a:r>
            <a:r>
              <a:rPr lang="en-US" altLang="zh-CN" dirty="0"/>
              <a:t>)≤n</a:t>
            </a:r>
          </a:p>
          <a:p>
            <a:pPr lvl="1"/>
            <a:r>
              <a:rPr lang="zh-CN" altLang="en-US" dirty="0"/>
              <a:t>若</a:t>
            </a:r>
            <a:r>
              <a:rPr lang="en-US" altLang="zh-CN" dirty="0"/>
              <a:t>s</a:t>
            </a:r>
            <a:r>
              <a:rPr lang="zh-CN" altLang="en-US" dirty="0"/>
              <a:t>的周期为</a:t>
            </a:r>
            <a:r>
              <a:rPr lang="en-US" altLang="zh-CN" dirty="0"/>
              <a:t>N</a:t>
            </a:r>
            <a:r>
              <a:rPr lang="zh-CN" altLang="en-US" dirty="0"/>
              <a:t>，则</a:t>
            </a:r>
            <a:r>
              <a:rPr lang="en-US" altLang="zh-CN" dirty="0"/>
              <a:t>L(s)≤N</a:t>
            </a:r>
          </a:p>
          <a:p>
            <a:pPr lvl="1"/>
            <a:r>
              <a:rPr lang="en-US" altLang="zh-CN" dirty="0"/>
              <a:t>L(</a:t>
            </a:r>
            <a:r>
              <a:rPr lang="en-US" altLang="zh-CN" dirty="0" err="1"/>
              <a:t>s</a:t>
            </a:r>
            <a:r>
              <a:rPr lang="en-US" altLang="zh-CN" baseline="30000" dirty="0" err="1"/>
              <a:t>n</a:t>
            </a:r>
            <a:r>
              <a:rPr lang="en-US" altLang="zh-CN" dirty="0"/>
              <a:t>)=0</a:t>
            </a:r>
            <a:r>
              <a:rPr lang="zh-CN" altLang="en-US" dirty="0"/>
              <a:t>，当且仅当</a:t>
            </a:r>
            <a:r>
              <a:rPr lang="en-US" altLang="zh-CN" dirty="0" err="1"/>
              <a:t>s</a:t>
            </a:r>
            <a:r>
              <a:rPr lang="en-US" altLang="zh-CN" baseline="30000" dirty="0" err="1"/>
              <a:t>n</a:t>
            </a:r>
            <a:r>
              <a:rPr lang="zh-CN" altLang="en-US" dirty="0"/>
              <a:t>是长度为</a:t>
            </a:r>
            <a:r>
              <a:rPr lang="en-US" altLang="zh-CN" dirty="0"/>
              <a:t>n</a:t>
            </a:r>
            <a:r>
              <a:rPr lang="zh-CN" altLang="en-US" dirty="0"/>
              <a:t>的零序列</a:t>
            </a:r>
            <a:endParaRPr lang="en-US" altLang="zh-CN" dirty="0"/>
          </a:p>
          <a:p>
            <a:pPr lvl="1"/>
            <a:r>
              <a:rPr lang="en-US" altLang="zh-CN" dirty="0"/>
              <a:t>L(</a:t>
            </a:r>
            <a:r>
              <a:rPr lang="en-US" altLang="zh-CN" dirty="0" err="1"/>
              <a:t>s</a:t>
            </a:r>
            <a:r>
              <a:rPr lang="en-US" altLang="zh-CN" baseline="30000" dirty="0" err="1"/>
              <a:t>n</a:t>
            </a:r>
            <a:r>
              <a:rPr lang="en-US" altLang="zh-CN" dirty="0"/>
              <a:t>)=n</a:t>
            </a:r>
            <a:r>
              <a:rPr lang="zh-CN" altLang="en-US" dirty="0"/>
              <a:t>，当且仅当</a:t>
            </a:r>
            <a:r>
              <a:rPr lang="en-US" altLang="zh-CN" dirty="0" err="1"/>
              <a:t>s</a:t>
            </a:r>
            <a:r>
              <a:rPr lang="en-US" altLang="zh-CN" baseline="30000" dirty="0" err="1"/>
              <a:t>n</a:t>
            </a:r>
            <a:r>
              <a:rPr lang="en-US" altLang="zh-CN" dirty="0"/>
              <a:t>=0,0,0,…,0,1</a:t>
            </a:r>
          </a:p>
          <a:p>
            <a:pPr lvl="1"/>
            <a:r>
              <a:rPr lang="en-US" altLang="zh-CN" dirty="0"/>
              <a:t>L(</a:t>
            </a:r>
            <a:r>
              <a:rPr lang="en-US" altLang="zh-CN" dirty="0" err="1"/>
              <a:t>s</a:t>
            </a:r>
            <a:r>
              <a:rPr lang="en-US" altLang="zh-CN" dirty="0" err="1">
                <a:sym typeface="Symbol"/>
              </a:rPr>
              <a:t></a:t>
            </a:r>
            <a:r>
              <a:rPr lang="en-US" altLang="zh-CN" dirty="0" err="1"/>
              <a:t>t</a:t>
            </a:r>
            <a:r>
              <a:rPr lang="en-US" altLang="zh-CN" dirty="0"/>
              <a:t>)≤L(s)+L(t)</a:t>
            </a:r>
          </a:p>
          <a:p>
            <a:endParaRPr lang="en-US" altLang="zh-CN" dirty="0">
              <a:solidFill>
                <a:srgbClr val="FF0000"/>
              </a:solidFill>
            </a:endParaRPr>
          </a:p>
          <a:p>
            <a:r>
              <a:rPr lang="zh-CN" altLang="en-US" dirty="0">
                <a:solidFill>
                  <a:srgbClr val="FF0000"/>
                </a:solidFill>
              </a:rPr>
              <a:t>线性复杂度轮廓的性质</a:t>
            </a:r>
            <a:r>
              <a:rPr lang="zh-CN" altLang="en-US" dirty="0"/>
              <a:t>：</a:t>
            </a:r>
            <a:endParaRPr lang="en-US" altLang="zh-CN" dirty="0"/>
          </a:p>
          <a:p>
            <a:pPr lvl="1"/>
            <a:r>
              <a:rPr lang="zh-CN" altLang="en-US" dirty="0"/>
              <a:t>若</a:t>
            </a:r>
            <a:r>
              <a:rPr lang="en-US" altLang="zh-CN" dirty="0"/>
              <a:t>j&gt;</a:t>
            </a:r>
            <a:r>
              <a:rPr lang="en-US" altLang="zh-CN" dirty="0" err="1"/>
              <a:t>i</a:t>
            </a:r>
            <a:r>
              <a:rPr lang="zh-CN" altLang="en-US" dirty="0"/>
              <a:t>，则</a:t>
            </a:r>
            <a:r>
              <a:rPr lang="en-US" altLang="zh-CN" dirty="0" err="1"/>
              <a:t>L</a:t>
            </a:r>
            <a:r>
              <a:rPr lang="en-US" altLang="zh-CN" baseline="-25000" dirty="0" err="1"/>
              <a:t>j</a:t>
            </a:r>
            <a:r>
              <a:rPr lang="en-US" altLang="zh-CN" dirty="0" err="1"/>
              <a:t>≥L</a:t>
            </a:r>
            <a:r>
              <a:rPr lang="en-US" altLang="zh-CN" baseline="-25000" dirty="0" err="1"/>
              <a:t>i</a:t>
            </a:r>
            <a:endParaRPr lang="en-US" altLang="zh-CN" baseline="-25000" dirty="0"/>
          </a:p>
          <a:p>
            <a:pPr lvl="1"/>
            <a:r>
              <a:rPr lang="zh-CN" altLang="en-US" dirty="0"/>
              <a:t>若</a:t>
            </a:r>
            <a:r>
              <a:rPr lang="en-US" altLang="zh-CN" dirty="0"/>
              <a:t>L</a:t>
            </a:r>
            <a:r>
              <a:rPr lang="en-US" altLang="zh-CN" baseline="-25000" dirty="0"/>
              <a:t>N+1</a:t>
            </a:r>
            <a:r>
              <a:rPr lang="en-US" altLang="zh-CN" dirty="0"/>
              <a:t>&gt;L</a:t>
            </a:r>
            <a:r>
              <a:rPr lang="en-US" altLang="zh-CN" baseline="-25000" dirty="0"/>
              <a:t>N</a:t>
            </a:r>
            <a:r>
              <a:rPr lang="zh-CN" altLang="en-US" dirty="0"/>
              <a:t>，则</a:t>
            </a:r>
            <a:r>
              <a:rPr lang="en-US" altLang="zh-CN" dirty="0"/>
              <a:t>L</a:t>
            </a:r>
            <a:r>
              <a:rPr lang="en-US" altLang="zh-CN" baseline="-25000" dirty="0"/>
              <a:t>N</a:t>
            </a:r>
            <a:r>
              <a:rPr lang="en-US" altLang="zh-CN" dirty="0"/>
              <a:t>≤N/2</a:t>
            </a:r>
          </a:p>
          <a:p>
            <a:pPr lvl="1"/>
            <a:r>
              <a:rPr lang="zh-CN" altLang="en-US" dirty="0"/>
              <a:t>若</a:t>
            </a:r>
            <a:r>
              <a:rPr lang="en-US" altLang="zh-CN" dirty="0"/>
              <a:t>L</a:t>
            </a:r>
            <a:r>
              <a:rPr lang="en-US" altLang="zh-CN" baseline="-25000" dirty="0"/>
              <a:t>N+1</a:t>
            </a:r>
            <a:r>
              <a:rPr lang="en-US" altLang="zh-CN" dirty="0"/>
              <a:t>&gt;L</a:t>
            </a:r>
            <a:r>
              <a:rPr lang="en-US" altLang="zh-CN" baseline="-25000" dirty="0"/>
              <a:t>N</a:t>
            </a:r>
            <a:r>
              <a:rPr lang="zh-CN" altLang="en-US" dirty="0"/>
              <a:t>，则</a:t>
            </a:r>
            <a:r>
              <a:rPr lang="en-US" altLang="zh-CN" dirty="0"/>
              <a:t>L</a:t>
            </a:r>
            <a:r>
              <a:rPr lang="en-US" altLang="zh-CN" baseline="-25000" dirty="0"/>
              <a:t>N+1</a:t>
            </a:r>
            <a:r>
              <a:rPr lang="en-US" altLang="zh-CN" dirty="0"/>
              <a:t>+L</a:t>
            </a:r>
            <a:r>
              <a:rPr lang="en-US" altLang="zh-CN" baseline="-25000" dirty="0"/>
              <a:t>N</a:t>
            </a:r>
            <a:r>
              <a:rPr lang="en-US" altLang="zh-CN" dirty="0"/>
              <a:t>=N+1</a:t>
            </a:r>
            <a:endParaRPr lang="zh-CN" altLang="en-US"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23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Berlekamp</a:t>
            </a:r>
            <a:r>
              <a:rPr lang="en-US" altLang="zh-CN" dirty="0"/>
              <a:t>-Massey</a:t>
            </a:r>
            <a:r>
              <a:rPr lang="zh-CN" altLang="en-US" dirty="0"/>
              <a:t>算法</a:t>
            </a:r>
          </a:p>
        </p:txBody>
      </p:sp>
      <p:sp>
        <p:nvSpPr>
          <p:cNvPr id="3" name="内容占位符 2"/>
          <p:cNvSpPr>
            <a:spLocks noGrp="1"/>
          </p:cNvSpPr>
          <p:nvPr>
            <p:ph idx="1"/>
          </p:nvPr>
        </p:nvSpPr>
        <p:spPr/>
        <p:txBody>
          <a:bodyPr/>
          <a:lstStyle/>
          <a:p>
            <a:r>
              <a:rPr lang="zh-CN" altLang="en-US" dirty="0"/>
              <a:t>求解最小阶数</a:t>
            </a:r>
            <a:r>
              <a:rPr lang="en-US" altLang="zh-CN" dirty="0"/>
              <a:t>L</a:t>
            </a:r>
            <a:r>
              <a:rPr lang="zh-CN" altLang="en-US" dirty="0"/>
              <a:t>及相应的</a:t>
            </a:r>
            <a:r>
              <a:rPr lang="en-US" altLang="zh-CN" dirty="0"/>
              <a:t>C(x)</a:t>
            </a:r>
            <a:r>
              <a:rPr lang="zh-CN" altLang="en-US" dirty="0"/>
              <a:t>，使之满足</a:t>
            </a:r>
            <a:endParaRPr lang="en-US" altLang="zh-CN" dirty="0"/>
          </a:p>
          <a:p>
            <a:pPr marL="0" indent="0">
              <a:buNone/>
            </a:pPr>
            <a:r>
              <a:rPr lang="en-US" altLang="zh-CN" dirty="0"/>
              <a:t>    s</a:t>
            </a:r>
            <a:r>
              <a:rPr lang="en-US" altLang="zh-CN" baseline="-25000" dirty="0"/>
              <a:t>j</a:t>
            </a:r>
            <a:r>
              <a:rPr lang="en-US" altLang="zh-CN" dirty="0"/>
              <a:t>+c</a:t>
            </a:r>
            <a:r>
              <a:rPr lang="en-US" altLang="zh-CN" baseline="-25000" dirty="0"/>
              <a:t>1</a:t>
            </a:r>
            <a:r>
              <a:rPr lang="en-US" altLang="zh-CN" dirty="0"/>
              <a:t>s</a:t>
            </a:r>
            <a:r>
              <a:rPr lang="en-US" altLang="zh-CN" baseline="-25000" dirty="0"/>
              <a:t>j-1</a:t>
            </a:r>
            <a:r>
              <a:rPr lang="en-US" altLang="zh-CN" dirty="0"/>
              <a:t>+c</a:t>
            </a:r>
            <a:r>
              <a:rPr lang="en-US" altLang="zh-CN" baseline="-25000" dirty="0"/>
              <a:t>2</a:t>
            </a:r>
            <a:r>
              <a:rPr lang="en-US" altLang="zh-CN" dirty="0"/>
              <a:t>s</a:t>
            </a:r>
            <a:r>
              <a:rPr lang="en-US" altLang="zh-CN" baseline="-25000" dirty="0"/>
              <a:t>j-2</a:t>
            </a:r>
            <a:r>
              <a:rPr lang="en-US" altLang="zh-CN" dirty="0"/>
              <a:t>+…</a:t>
            </a:r>
            <a:r>
              <a:rPr lang="en-US" altLang="zh-CN" dirty="0" err="1"/>
              <a:t>c</a:t>
            </a:r>
            <a:r>
              <a:rPr lang="en-US" altLang="zh-CN" baseline="-25000" dirty="0" err="1"/>
              <a:t>L</a:t>
            </a:r>
            <a:r>
              <a:rPr lang="en-US" altLang="zh-CN" dirty="0" err="1"/>
              <a:t>s</a:t>
            </a:r>
            <a:r>
              <a:rPr lang="en-US" altLang="zh-CN" baseline="-25000" dirty="0" err="1"/>
              <a:t>j</a:t>
            </a:r>
            <a:r>
              <a:rPr lang="en-US" altLang="zh-CN" baseline="-25000" dirty="0"/>
              <a:t>-L</a:t>
            </a:r>
            <a:r>
              <a:rPr lang="en-US" altLang="zh-CN" dirty="0"/>
              <a:t>=0, j=L,L+1,…,N-1</a:t>
            </a:r>
          </a:p>
          <a:p>
            <a:pPr lvl="1"/>
            <a:r>
              <a:rPr lang="zh-CN" altLang="en-US" dirty="0"/>
              <a:t>序列</a:t>
            </a:r>
            <a:r>
              <a:rPr lang="en-US" altLang="zh-CN" dirty="0"/>
              <a:t>s</a:t>
            </a:r>
            <a:r>
              <a:rPr lang="en-US" altLang="zh-CN" baseline="-25000" dirty="0"/>
              <a:t>1</a:t>
            </a:r>
            <a:r>
              <a:rPr lang="en-US" altLang="zh-CN" dirty="0"/>
              <a:t>,s</a:t>
            </a:r>
            <a:r>
              <a:rPr lang="en-US" altLang="zh-CN" baseline="-25000" dirty="0"/>
              <a:t>2</a:t>
            </a:r>
            <a:r>
              <a:rPr lang="en-US" altLang="zh-CN" dirty="0"/>
              <a:t>,…,</a:t>
            </a:r>
            <a:r>
              <a:rPr lang="en-US" altLang="zh-CN" dirty="0" err="1"/>
              <a:t>s</a:t>
            </a:r>
            <a:r>
              <a:rPr lang="en-US" altLang="zh-CN" baseline="-25000" dirty="0" err="1"/>
              <a:t>N</a:t>
            </a:r>
            <a:endParaRPr lang="en-US" altLang="zh-CN" dirty="0"/>
          </a:p>
          <a:p>
            <a:pPr lvl="1"/>
            <a:r>
              <a:rPr lang="zh-CN" altLang="en-US" dirty="0"/>
              <a:t>多项式</a:t>
            </a:r>
            <a:r>
              <a:rPr lang="en-US" altLang="zh-CN" dirty="0"/>
              <a:t>C(x)=1+c</a:t>
            </a:r>
            <a:r>
              <a:rPr lang="en-US" altLang="zh-CN" baseline="-25000" dirty="0"/>
              <a:t>1</a:t>
            </a:r>
            <a:r>
              <a:rPr lang="en-US" altLang="zh-CN" dirty="0"/>
              <a:t>x+c</a:t>
            </a:r>
            <a:r>
              <a:rPr lang="en-US" altLang="zh-CN" baseline="-25000" dirty="0"/>
              <a:t>2</a:t>
            </a:r>
            <a:r>
              <a:rPr lang="en-US" altLang="zh-CN" dirty="0"/>
              <a:t>s</a:t>
            </a:r>
            <a:r>
              <a:rPr lang="en-US" altLang="zh-CN" baseline="-25000" dirty="0"/>
              <a:t>2</a:t>
            </a:r>
            <a:r>
              <a:rPr lang="en-US" altLang="zh-CN" dirty="0"/>
              <a:t>+…+</a:t>
            </a:r>
            <a:r>
              <a:rPr lang="en-US" altLang="zh-CN" dirty="0" err="1"/>
              <a:t>c</a:t>
            </a:r>
            <a:r>
              <a:rPr lang="en-US" altLang="zh-CN" baseline="-25000" dirty="0" err="1"/>
              <a:t>L</a:t>
            </a:r>
            <a:r>
              <a:rPr lang="en-US" altLang="zh-CN" dirty="0" err="1"/>
              <a:t>s</a:t>
            </a:r>
            <a:r>
              <a:rPr lang="en-US" altLang="zh-CN" baseline="-25000" dirty="0" err="1"/>
              <a:t>L</a:t>
            </a:r>
            <a:endParaRPr lang="en-US" altLang="zh-CN" dirty="0"/>
          </a:p>
          <a:p>
            <a:pPr lvl="1"/>
            <a:r>
              <a:rPr lang="zh-CN" altLang="en-US" dirty="0"/>
              <a:t>若以上算法定义在模</a:t>
            </a:r>
            <a:r>
              <a:rPr lang="en-US" altLang="zh-CN" dirty="0"/>
              <a:t>2</a:t>
            </a:r>
            <a:r>
              <a:rPr lang="zh-CN" altLang="en-US" dirty="0"/>
              <a:t>多项式运算中，即为求解线性复杂度及联结多项式的算法。</a:t>
            </a:r>
            <a:endParaRPr lang="en-US" altLang="zh-CN" dirty="0"/>
          </a:p>
          <a:p>
            <a:pPr lvl="1"/>
            <a:endParaRPr lang="en-US" altLang="zh-CN" dirty="0"/>
          </a:p>
          <a:p>
            <a:r>
              <a:rPr lang="zh-CN" altLang="en-US" dirty="0"/>
              <a:t>定义</a:t>
            </a:r>
            <a:r>
              <a:rPr lang="en-US" altLang="zh-CN" dirty="0"/>
              <a:t>d=s</a:t>
            </a:r>
            <a:r>
              <a:rPr lang="en-US" altLang="zh-CN" baseline="-25000" dirty="0"/>
              <a:t>k</a:t>
            </a:r>
            <a:r>
              <a:rPr lang="en-US" altLang="zh-CN" dirty="0"/>
              <a:t>+c</a:t>
            </a:r>
            <a:r>
              <a:rPr lang="en-US" altLang="zh-CN" baseline="-25000" dirty="0"/>
              <a:t>1</a:t>
            </a:r>
            <a:r>
              <a:rPr lang="en-US" altLang="zh-CN" dirty="0"/>
              <a:t>s</a:t>
            </a:r>
            <a:r>
              <a:rPr lang="en-US" altLang="zh-CN" baseline="-25000" dirty="0"/>
              <a:t>k-1</a:t>
            </a:r>
            <a:r>
              <a:rPr lang="en-US" altLang="zh-CN" dirty="0"/>
              <a:t>+c</a:t>
            </a:r>
            <a:r>
              <a:rPr lang="en-US" altLang="zh-CN" baseline="-25000" dirty="0"/>
              <a:t>2</a:t>
            </a:r>
            <a:r>
              <a:rPr lang="en-US" altLang="zh-CN" dirty="0"/>
              <a:t>s</a:t>
            </a:r>
            <a:r>
              <a:rPr lang="en-US" altLang="zh-CN" baseline="-25000" dirty="0"/>
              <a:t>k-2</a:t>
            </a:r>
            <a:r>
              <a:rPr lang="en-US" altLang="zh-CN" dirty="0"/>
              <a:t>+…+</a:t>
            </a:r>
            <a:r>
              <a:rPr lang="en-US" altLang="zh-CN" dirty="0" err="1"/>
              <a:t>c</a:t>
            </a:r>
            <a:r>
              <a:rPr lang="en-US" altLang="zh-CN" baseline="-25000" dirty="0" err="1"/>
              <a:t>L</a:t>
            </a:r>
            <a:r>
              <a:rPr lang="en-US" altLang="zh-CN" dirty="0" err="1"/>
              <a:t>s</a:t>
            </a:r>
            <a:r>
              <a:rPr lang="en-US" altLang="zh-CN" baseline="-25000" dirty="0" err="1"/>
              <a:t>k</a:t>
            </a:r>
            <a:r>
              <a:rPr lang="en-US" altLang="zh-CN" baseline="-25000" dirty="0"/>
              <a:t>-L</a:t>
            </a:r>
            <a:r>
              <a:rPr lang="zh-CN" altLang="en-US" dirty="0"/>
              <a:t>为迭代到第</a:t>
            </a:r>
            <a:r>
              <a:rPr lang="en-US" altLang="zh-CN" dirty="0"/>
              <a:t>k</a:t>
            </a:r>
            <a:r>
              <a:rPr lang="zh-CN" altLang="en-US" dirty="0"/>
              <a:t>轮时的下一步离差。即第</a:t>
            </a:r>
            <a:r>
              <a:rPr lang="en-US" altLang="zh-CN" dirty="0"/>
              <a:t>k-1</a:t>
            </a:r>
            <a:r>
              <a:rPr lang="zh-CN" altLang="en-US" dirty="0"/>
              <a:t>轮迭代结果对</a:t>
            </a:r>
            <a:r>
              <a:rPr lang="en-US" altLang="zh-CN" dirty="0" err="1"/>
              <a:t>s</a:t>
            </a:r>
            <a:r>
              <a:rPr lang="en-US" altLang="zh-CN" baseline="-25000" dirty="0" err="1"/>
              <a:t>k</a:t>
            </a:r>
            <a:r>
              <a:rPr lang="zh-CN" altLang="en-US" dirty="0"/>
              <a:t>的预测与实际</a:t>
            </a:r>
            <a:r>
              <a:rPr lang="en-US" altLang="zh-CN" dirty="0" err="1"/>
              <a:t>s</a:t>
            </a:r>
            <a:r>
              <a:rPr lang="en-US" altLang="zh-CN" baseline="-25000" dirty="0" err="1"/>
              <a:t>k</a:t>
            </a:r>
            <a:r>
              <a:rPr lang="zh-CN" altLang="en-US" dirty="0"/>
              <a:t>的差。</a:t>
            </a:r>
            <a:endParaRPr lang="en-US" altLang="zh-CN" dirty="0"/>
          </a:p>
        </p:txBody>
      </p:sp>
      <p:sp>
        <p:nvSpPr>
          <p:cNvPr id="6" name="页脚占位符 5"/>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03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B-M</a:t>
            </a:r>
            <a:r>
              <a:rPr lang="zh-CN" altLang="en-US" dirty="0"/>
              <a:t>算法：</a:t>
            </a:r>
            <a:endParaRPr lang="en-US" altLang="zh-CN" dirty="0"/>
          </a:p>
          <a:p>
            <a:pPr lvl="1"/>
            <a:r>
              <a:rPr lang="en-US" altLang="zh-CN" dirty="0"/>
              <a:t>j</a:t>
            </a:r>
            <a:r>
              <a:rPr lang="zh-CN" altLang="en-US" dirty="0"/>
              <a:t>表示当前已迭代轮数，</a:t>
            </a:r>
            <a:r>
              <a:rPr lang="en-US" altLang="zh-CN" dirty="0"/>
              <a:t>B(x)</a:t>
            </a:r>
            <a:r>
              <a:rPr lang="zh-CN" altLang="en-US" dirty="0"/>
              <a:t>和</a:t>
            </a:r>
            <a:r>
              <a:rPr lang="en-US" altLang="zh-CN" dirty="0"/>
              <a:t>b</a:t>
            </a:r>
            <a:r>
              <a:rPr lang="zh-CN" altLang="en-US" dirty="0"/>
              <a:t>分别表示当</a:t>
            </a:r>
            <a:r>
              <a:rPr lang="en-US" altLang="zh-CN" dirty="0"/>
              <a:t>L</a:t>
            </a:r>
            <a:r>
              <a:rPr lang="zh-CN" altLang="en-US" dirty="0"/>
              <a:t>最后一次更新前的</a:t>
            </a:r>
            <a:r>
              <a:rPr lang="en-US" altLang="zh-CN" dirty="0"/>
              <a:t>C(x)</a:t>
            </a:r>
            <a:r>
              <a:rPr lang="zh-CN" altLang="en-US" dirty="0"/>
              <a:t>和</a:t>
            </a:r>
            <a:r>
              <a:rPr lang="en-US" altLang="zh-CN" dirty="0"/>
              <a:t>d</a:t>
            </a:r>
            <a:r>
              <a:rPr lang="zh-CN" altLang="en-US" dirty="0"/>
              <a:t>，</a:t>
            </a:r>
            <a:r>
              <a:rPr lang="en-US" altLang="zh-CN" dirty="0"/>
              <a:t>m</a:t>
            </a:r>
            <a:r>
              <a:rPr lang="zh-CN" altLang="en-US" dirty="0"/>
              <a:t>表示当</a:t>
            </a:r>
            <a:r>
              <a:rPr lang="en-US" altLang="zh-CN" dirty="0"/>
              <a:t>L</a:t>
            </a:r>
            <a:r>
              <a:rPr lang="zh-CN" altLang="en-US" dirty="0"/>
              <a:t>更新后的轮数</a:t>
            </a:r>
          </a:p>
        </p:txBody>
      </p:sp>
      <p:sp>
        <p:nvSpPr>
          <p:cNvPr id="6" name="页脚占位符 5"/>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6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96377899"/>
              </p:ext>
            </p:extLst>
          </p:nvPr>
        </p:nvGraphicFramePr>
        <p:xfrm>
          <a:off x="683568" y="3861048"/>
          <a:ext cx="4342889" cy="564704"/>
        </p:xfrm>
        <a:graphic>
          <a:graphicData uri="http://schemas.openxmlformats.org/presentationml/2006/ole">
            <mc:AlternateContent xmlns:mc="http://schemas.openxmlformats.org/markup-compatibility/2006">
              <mc:Choice xmlns:v="urn:schemas-microsoft-com:vml" Requires="v">
                <p:oleObj spid="_x0000_s19508" name="Equation" r:id="rId3" imgW="1371600" imgH="177480" progId="Equation.DSMT4">
                  <p:embed/>
                </p:oleObj>
              </mc:Choice>
              <mc:Fallback>
                <p:oleObj name="Equation" r:id="rId3" imgW="1371600" imgH="177480" progId="Equation.DSMT4">
                  <p:embed/>
                  <p:pic>
                    <p:nvPicPr>
                      <p:cNvPr id="0" name=""/>
                      <p:cNvPicPr/>
                      <p:nvPr/>
                    </p:nvPicPr>
                    <p:blipFill>
                      <a:blip r:embed="rId4"/>
                      <a:stretch>
                        <a:fillRect/>
                      </a:stretch>
                    </p:blipFill>
                    <p:spPr>
                      <a:xfrm>
                        <a:off x="683568" y="3861048"/>
                        <a:ext cx="4342889" cy="564704"/>
                      </a:xfrm>
                      <a:prstGeom prst="rect">
                        <a:avLst/>
                      </a:prstGeom>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649479751"/>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val="20000"/>
                    </a:ext>
                  </a:extLst>
                </a:gridCol>
                <a:gridCol w="708079">
                  <a:extLst>
                    <a:ext uri="{9D8B030D-6E8A-4147-A177-3AD203B41FA5}">
                      <a16:colId xmlns:a16="http://schemas.microsoft.com/office/drawing/2014/main" val="20001"/>
                    </a:ext>
                  </a:extLst>
                </a:gridCol>
                <a:gridCol w="708079">
                  <a:extLst>
                    <a:ext uri="{9D8B030D-6E8A-4147-A177-3AD203B41FA5}">
                      <a16:colId xmlns:a16="http://schemas.microsoft.com/office/drawing/2014/main" val="20002"/>
                    </a:ext>
                  </a:extLst>
                </a:gridCol>
                <a:gridCol w="708079">
                  <a:extLst>
                    <a:ext uri="{9D8B030D-6E8A-4147-A177-3AD203B41FA5}">
                      <a16:colId xmlns:a16="http://schemas.microsoft.com/office/drawing/2014/main" val="20003"/>
                    </a:ext>
                  </a:extLst>
                </a:gridCol>
                <a:gridCol w="708079">
                  <a:extLst>
                    <a:ext uri="{9D8B030D-6E8A-4147-A177-3AD203B41FA5}">
                      <a16:colId xmlns:a16="http://schemas.microsoft.com/office/drawing/2014/main" val="20004"/>
                    </a:ext>
                  </a:extLst>
                </a:gridCol>
                <a:gridCol w="708079">
                  <a:extLst>
                    <a:ext uri="{9D8B030D-6E8A-4147-A177-3AD203B41FA5}">
                      <a16:colId xmlns:a16="http://schemas.microsoft.com/office/drawing/2014/main" val="20005"/>
                    </a:ext>
                  </a:extLst>
                </a:gridCol>
                <a:gridCol w="708079">
                  <a:extLst>
                    <a:ext uri="{9D8B030D-6E8A-4147-A177-3AD203B41FA5}">
                      <a16:colId xmlns:a16="http://schemas.microsoft.com/office/drawing/2014/main" val="20006"/>
                    </a:ext>
                  </a:extLst>
                </a:gridCol>
                <a:gridCol w="708079">
                  <a:extLst>
                    <a:ext uri="{9D8B030D-6E8A-4147-A177-3AD203B41FA5}">
                      <a16:colId xmlns:a16="http://schemas.microsoft.com/office/drawing/2014/main" val="20007"/>
                    </a:ext>
                  </a:extLst>
                </a:gridCol>
                <a:gridCol w="708079">
                  <a:extLst>
                    <a:ext uri="{9D8B030D-6E8A-4147-A177-3AD203B41FA5}">
                      <a16:colId xmlns:a16="http://schemas.microsoft.com/office/drawing/2014/main" val="20008"/>
                    </a:ext>
                  </a:extLst>
                </a:gridCol>
                <a:gridCol w="708079">
                  <a:extLst>
                    <a:ext uri="{9D8B030D-6E8A-4147-A177-3AD203B41FA5}">
                      <a16:colId xmlns:a16="http://schemas.microsoft.com/office/drawing/2014/main" val="20009"/>
                    </a:ext>
                  </a:extLst>
                </a:gridCol>
                <a:gridCol w="708079">
                  <a:extLst>
                    <a:ext uri="{9D8B030D-6E8A-4147-A177-3AD203B41FA5}">
                      <a16:colId xmlns:a16="http://schemas.microsoft.com/office/drawing/2014/main" val="20010"/>
                    </a:ext>
                  </a:extLst>
                </a:gridCol>
                <a:gridCol w="708079">
                  <a:extLst>
                    <a:ext uri="{9D8B030D-6E8A-4147-A177-3AD203B41FA5}">
                      <a16:colId xmlns:a16="http://schemas.microsoft.com/office/drawing/2014/main" val="20011"/>
                    </a:ext>
                  </a:extLst>
                </a:gridCol>
              </a:tblGrid>
              <a:tr h="442848">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a-2</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a:t>j=a</a:t>
            </a:r>
            <a:r>
              <a:rPr lang="zh-CN" altLang="en-US" sz="2000" dirty="0"/>
              <a:t>时更新了线性复杂度</a:t>
            </a:r>
            <a:r>
              <a:rPr lang="en-US" altLang="zh-CN" sz="2000" dirty="0"/>
              <a:t>L</a:t>
            </a:r>
            <a:r>
              <a:rPr lang="zh-CN" altLang="en-US" sz="2000" dirty="0"/>
              <a:t>和联接多项式</a:t>
            </a:r>
            <a:r>
              <a:rPr lang="en-US" altLang="zh-CN" sz="2000" dirty="0"/>
              <a:t>C(x),</a:t>
            </a:r>
            <a:r>
              <a:rPr lang="zh-CN" altLang="en-US" sz="2000" dirty="0"/>
              <a:t>置</a:t>
            </a:r>
            <a:r>
              <a:rPr lang="en-US" altLang="zh-CN" sz="2000" dirty="0"/>
              <a:t>m=0</a:t>
            </a:r>
          </a:p>
          <a:p>
            <a:endParaRPr lang="zh-CN" altLang="en-US" sz="2000" dirty="0"/>
          </a:p>
        </p:txBody>
      </p:sp>
      <p:graphicFrame>
        <p:nvGraphicFramePr>
          <p:cNvPr id="15" name="对象 14"/>
          <p:cNvGraphicFramePr>
            <a:graphicFrameLocks noChangeAspect="1"/>
          </p:cNvGraphicFramePr>
          <p:nvPr>
            <p:extLst>
              <p:ext uri="{D42A27DB-BD31-4B8C-83A1-F6EECF244321}">
                <p14:modId xmlns:p14="http://schemas.microsoft.com/office/powerpoint/2010/main" val="3333591732"/>
              </p:ext>
            </p:extLst>
          </p:nvPr>
        </p:nvGraphicFramePr>
        <p:xfrm>
          <a:off x="755576" y="4509120"/>
          <a:ext cx="3940175" cy="503238"/>
        </p:xfrm>
        <a:graphic>
          <a:graphicData uri="http://schemas.openxmlformats.org/presentationml/2006/ole">
            <mc:AlternateContent xmlns:mc="http://schemas.openxmlformats.org/markup-compatibility/2006">
              <mc:Choice xmlns:v="urn:schemas-microsoft-com:vml" Requires="v">
                <p:oleObj spid="_x0000_s19509" name="Equation" r:id="rId5" imgW="1511280" imgH="177480" progId="Equation.DSMT4">
                  <p:embed/>
                </p:oleObj>
              </mc:Choice>
              <mc:Fallback>
                <p:oleObj name="Equation" r:id="rId5" imgW="1511280" imgH="177480" progId="Equation.DSMT4">
                  <p:embed/>
                  <p:pic>
                    <p:nvPicPr>
                      <p:cNvPr id="0" name=""/>
                      <p:cNvPicPr/>
                      <p:nvPr/>
                    </p:nvPicPr>
                    <p:blipFill>
                      <a:blip r:embed="rId6"/>
                      <a:stretch>
                        <a:fillRect/>
                      </a:stretch>
                    </p:blipFill>
                    <p:spPr>
                      <a:xfrm>
                        <a:off x="755576" y="4509120"/>
                        <a:ext cx="3940175" cy="503238"/>
                      </a:xfrm>
                      <a:prstGeom prst="rect">
                        <a:avLst/>
                      </a:prstGeom>
                    </p:spPr>
                  </p:pic>
                </p:oleObj>
              </mc:Fallback>
            </mc:AlternateContent>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919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561524291"/>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val="20000"/>
                    </a:ext>
                  </a:extLst>
                </a:gridCol>
                <a:gridCol w="708079">
                  <a:extLst>
                    <a:ext uri="{9D8B030D-6E8A-4147-A177-3AD203B41FA5}">
                      <a16:colId xmlns:a16="http://schemas.microsoft.com/office/drawing/2014/main" val="20001"/>
                    </a:ext>
                  </a:extLst>
                </a:gridCol>
                <a:gridCol w="708079">
                  <a:extLst>
                    <a:ext uri="{9D8B030D-6E8A-4147-A177-3AD203B41FA5}">
                      <a16:colId xmlns:a16="http://schemas.microsoft.com/office/drawing/2014/main" val="20002"/>
                    </a:ext>
                  </a:extLst>
                </a:gridCol>
                <a:gridCol w="708079">
                  <a:extLst>
                    <a:ext uri="{9D8B030D-6E8A-4147-A177-3AD203B41FA5}">
                      <a16:colId xmlns:a16="http://schemas.microsoft.com/office/drawing/2014/main" val="20003"/>
                    </a:ext>
                  </a:extLst>
                </a:gridCol>
                <a:gridCol w="708079">
                  <a:extLst>
                    <a:ext uri="{9D8B030D-6E8A-4147-A177-3AD203B41FA5}">
                      <a16:colId xmlns:a16="http://schemas.microsoft.com/office/drawing/2014/main" val="20004"/>
                    </a:ext>
                  </a:extLst>
                </a:gridCol>
                <a:gridCol w="708079">
                  <a:extLst>
                    <a:ext uri="{9D8B030D-6E8A-4147-A177-3AD203B41FA5}">
                      <a16:colId xmlns:a16="http://schemas.microsoft.com/office/drawing/2014/main" val="20005"/>
                    </a:ext>
                  </a:extLst>
                </a:gridCol>
                <a:gridCol w="708079">
                  <a:extLst>
                    <a:ext uri="{9D8B030D-6E8A-4147-A177-3AD203B41FA5}">
                      <a16:colId xmlns:a16="http://schemas.microsoft.com/office/drawing/2014/main" val="20006"/>
                    </a:ext>
                  </a:extLst>
                </a:gridCol>
                <a:gridCol w="708079">
                  <a:extLst>
                    <a:ext uri="{9D8B030D-6E8A-4147-A177-3AD203B41FA5}">
                      <a16:colId xmlns:a16="http://schemas.microsoft.com/office/drawing/2014/main" val="20007"/>
                    </a:ext>
                  </a:extLst>
                </a:gridCol>
                <a:gridCol w="708079">
                  <a:extLst>
                    <a:ext uri="{9D8B030D-6E8A-4147-A177-3AD203B41FA5}">
                      <a16:colId xmlns:a16="http://schemas.microsoft.com/office/drawing/2014/main" val="20008"/>
                    </a:ext>
                  </a:extLst>
                </a:gridCol>
                <a:gridCol w="708079">
                  <a:extLst>
                    <a:ext uri="{9D8B030D-6E8A-4147-A177-3AD203B41FA5}">
                      <a16:colId xmlns:a16="http://schemas.microsoft.com/office/drawing/2014/main" val="20009"/>
                    </a:ext>
                  </a:extLst>
                </a:gridCol>
                <a:gridCol w="708079">
                  <a:extLst>
                    <a:ext uri="{9D8B030D-6E8A-4147-A177-3AD203B41FA5}">
                      <a16:colId xmlns:a16="http://schemas.microsoft.com/office/drawing/2014/main" val="20010"/>
                    </a:ext>
                  </a:extLst>
                </a:gridCol>
                <a:gridCol w="708079">
                  <a:extLst>
                    <a:ext uri="{9D8B030D-6E8A-4147-A177-3AD203B41FA5}">
                      <a16:colId xmlns:a16="http://schemas.microsoft.com/office/drawing/2014/main" val="20011"/>
                    </a:ext>
                  </a:extLst>
                </a:gridCol>
              </a:tblGrid>
              <a:tr h="442848">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a-2</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m</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m+1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a:t>j=a</a:t>
            </a:r>
            <a:r>
              <a:rPr lang="zh-CN" altLang="en-US" sz="2000" dirty="0"/>
              <a:t>时更新了线性复杂度</a:t>
            </a:r>
            <a:r>
              <a:rPr lang="en-US" altLang="zh-CN" sz="2000" dirty="0"/>
              <a:t>L</a:t>
            </a:r>
            <a:r>
              <a:rPr lang="zh-CN" altLang="en-US" sz="2000" dirty="0"/>
              <a:t>和联接多项式</a:t>
            </a:r>
            <a:r>
              <a:rPr lang="en-US" altLang="zh-CN" sz="2000" dirty="0"/>
              <a:t>C(x),</a:t>
            </a:r>
            <a:r>
              <a:rPr lang="zh-CN" altLang="en-US" sz="2000" dirty="0"/>
              <a:t>置</a:t>
            </a:r>
            <a:r>
              <a:rPr lang="en-US" altLang="zh-CN" sz="2000" dirty="0"/>
              <a:t>m=0</a:t>
            </a:r>
          </a:p>
          <a:p>
            <a:r>
              <a:rPr lang="en-US" altLang="zh-CN" sz="2000" dirty="0"/>
              <a:t>j=</a:t>
            </a:r>
            <a:r>
              <a:rPr lang="en-US" altLang="zh-CN" sz="2000" dirty="0" err="1"/>
              <a:t>a+m</a:t>
            </a:r>
            <a:r>
              <a:rPr lang="zh-CN" altLang="en-US" sz="2000" dirty="0"/>
              <a:t>时，下一步离差</a:t>
            </a:r>
            <a:r>
              <a:rPr lang="en-US" altLang="zh-CN" sz="2000" dirty="0"/>
              <a:t>d≠0</a:t>
            </a:r>
            <a:endParaRPr lang="zh-CN" altLang="en-US" sz="2000" dirty="0"/>
          </a:p>
        </p:txBody>
      </p:sp>
      <p:graphicFrame>
        <p:nvGraphicFramePr>
          <p:cNvPr id="18" name="对象 17"/>
          <p:cNvGraphicFramePr>
            <a:graphicFrameLocks noChangeAspect="1"/>
          </p:cNvGraphicFramePr>
          <p:nvPr>
            <p:extLst>
              <p:ext uri="{D42A27DB-BD31-4B8C-83A1-F6EECF244321}">
                <p14:modId xmlns:p14="http://schemas.microsoft.com/office/powerpoint/2010/main" val="1541769646"/>
              </p:ext>
            </p:extLst>
          </p:nvPr>
        </p:nvGraphicFramePr>
        <p:xfrm>
          <a:off x="856160" y="5157192"/>
          <a:ext cx="4600575" cy="503238"/>
        </p:xfrm>
        <a:graphic>
          <a:graphicData uri="http://schemas.openxmlformats.org/presentationml/2006/ole">
            <mc:AlternateContent xmlns:mc="http://schemas.openxmlformats.org/markup-compatibility/2006">
              <mc:Choice xmlns:v="urn:schemas-microsoft-com:vml" Requires="v">
                <p:oleObj spid="_x0000_s20553" name="Equation" r:id="rId3" imgW="1765080" imgH="177480" progId="Equation.DSMT4">
                  <p:embed/>
                </p:oleObj>
              </mc:Choice>
              <mc:Fallback>
                <p:oleObj name="Equation" r:id="rId3" imgW="1765080" imgH="177480" progId="Equation.DSMT4">
                  <p:embed/>
                  <p:pic>
                    <p:nvPicPr>
                      <p:cNvPr id="0" name=""/>
                      <p:cNvPicPr/>
                      <p:nvPr/>
                    </p:nvPicPr>
                    <p:blipFill>
                      <a:blip r:embed="rId4"/>
                      <a:stretch>
                        <a:fillRect/>
                      </a:stretch>
                    </p:blipFill>
                    <p:spPr>
                      <a:xfrm>
                        <a:off x="856160" y="5157192"/>
                        <a:ext cx="4600575" cy="503238"/>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203760810"/>
              </p:ext>
            </p:extLst>
          </p:nvPr>
        </p:nvGraphicFramePr>
        <p:xfrm>
          <a:off x="683568" y="3861048"/>
          <a:ext cx="4342889" cy="564704"/>
        </p:xfrm>
        <a:graphic>
          <a:graphicData uri="http://schemas.openxmlformats.org/presentationml/2006/ole">
            <mc:AlternateContent xmlns:mc="http://schemas.openxmlformats.org/markup-compatibility/2006">
              <mc:Choice xmlns:v="urn:schemas-microsoft-com:vml" Requires="v">
                <p:oleObj spid="_x0000_s20554" name="Equation" r:id="rId5" imgW="1371600" imgH="177480" progId="Equation.DSMT4">
                  <p:embed/>
                </p:oleObj>
              </mc:Choice>
              <mc:Fallback>
                <p:oleObj name="Equation" r:id="rId5" imgW="1371600" imgH="177480" progId="Equation.DSMT4">
                  <p:embed/>
                  <p:pic>
                    <p:nvPicPr>
                      <p:cNvPr id="0" name=""/>
                      <p:cNvPicPr/>
                      <p:nvPr/>
                    </p:nvPicPr>
                    <p:blipFill>
                      <a:blip r:embed="rId6"/>
                      <a:stretch>
                        <a:fillRect/>
                      </a:stretch>
                    </p:blipFill>
                    <p:spPr>
                      <a:xfrm>
                        <a:off x="683568" y="3861048"/>
                        <a:ext cx="4342889" cy="564704"/>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266537888"/>
              </p:ext>
            </p:extLst>
          </p:nvPr>
        </p:nvGraphicFramePr>
        <p:xfrm>
          <a:off x="755576" y="4509120"/>
          <a:ext cx="3940175" cy="503238"/>
        </p:xfrm>
        <a:graphic>
          <a:graphicData uri="http://schemas.openxmlformats.org/presentationml/2006/ole">
            <mc:AlternateContent xmlns:mc="http://schemas.openxmlformats.org/markup-compatibility/2006">
              <mc:Choice xmlns:v="urn:schemas-microsoft-com:vml" Requires="v">
                <p:oleObj spid="_x0000_s20555" name="Equation" r:id="rId7" imgW="1511280" imgH="177480" progId="Equation.DSMT4">
                  <p:embed/>
                </p:oleObj>
              </mc:Choice>
              <mc:Fallback>
                <p:oleObj name="Equation" r:id="rId7" imgW="1511280" imgH="177480" progId="Equation.DSMT4">
                  <p:embed/>
                  <p:pic>
                    <p:nvPicPr>
                      <p:cNvPr id="0" name=""/>
                      <p:cNvPicPr/>
                      <p:nvPr/>
                    </p:nvPicPr>
                    <p:blipFill>
                      <a:blip r:embed="rId8"/>
                      <a:stretch>
                        <a:fillRect/>
                      </a:stretch>
                    </p:blipFill>
                    <p:spPr>
                      <a:xfrm>
                        <a:off x="755576" y="4509120"/>
                        <a:ext cx="3940175" cy="503238"/>
                      </a:xfrm>
                      <a:prstGeom prst="rect">
                        <a:avLst/>
                      </a:prstGeom>
                    </p:spPr>
                  </p:pic>
                </p:oleObj>
              </mc:Fallback>
            </mc:AlternateContent>
          </a:graphicData>
        </a:graphic>
      </p:graphicFrame>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62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550022506"/>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val="20000"/>
                    </a:ext>
                  </a:extLst>
                </a:gridCol>
                <a:gridCol w="708079">
                  <a:extLst>
                    <a:ext uri="{9D8B030D-6E8A-4147-A177-3AD203B41FA5}">
                      <a16:colId xmlns:a16="http://schemas.microsoft.com/office/drawing/2014/main" val="20001"/>
                    </a:ext>
                  </a:extLst>
                </a:gridCol>
                <a:gridCol w="708079">
                  <a:extLst>
                    <a:ext uri="{9D8B030D-6E8A-4147-A177-3AD203B41FA5}">
                      <a16:colId xmlns:a16="http://schemas.microsoft.com/office/drawing/2014/main" val="20002"/>
                    </a:ext>
                  </a:extLst>
                </a:gridCol>
                <a:gridCol w="708079">
                  <a:extLst>
                    <a:ext uri="{9D8B030D-6E8A-4147-A177-3AD203B41FA5}">
                      <a16:colId xmlns:a16="http://schemas.microsoft.com/office/drawing/2014/main" val="20003"/>
                    </a:ext>
                  </a:extLst>
                </a:gridCol>
                <a:gridCol w="708079">
                  <a:extLst>
                    <a:ext uri="{9D8B030D-6E8A-4147-A177-3AD203B41FA5}">
                      <a16:colId xmlns:a16="http://schemas.microsoft.com/office/drawing/2014/main" val="20004"/>
                    </a:ext>
                  </a:extLst>
                </a:gridCol>
                <a:gridCol w="708079">
                  <a:extLst>
                    <a:ext uri="{9D8B030D-6E8A-4147-A177-3AD203B41FA5}">
                      <a16:colId xmlns:a16="http://schemas.microsoft.com/office/drawing/2014/main" val="20005"/>
                    </a:ext>
                  </a:extLst>
                </a:gridCol>
                <a:gridCol w="708079">
                  <a:extLst>
                    <a:ext uri="{9D8B030D-6E8A-4147-A177-3AD203B41FA5}">
                      <a16:colId xmlns:a16="http://schemas.microsoft.com/office/drawing/2014/main" val="20006"/>
                    </a:ext>
                  </a:extLst>
                </a:gridCol>
                <a:gridCol w="708079">
                  <a:extLst>
                    <a:ext uri="{9D8B030D-6E8A-4147-A177-3AD203B41FA5}">
                      <a16:colId xmlns:a16="http://schemas.microsoft.com/office/drawing/2014/main" val="20007"/>
                    </a:ext>
                  </a:extLst>
                </a:gridCol>
                <a:gridCol w="708079">
                  <a:extLst>
                    <a:ext uri="{9D8B030D-6E8A-4147-A177-3AD203B41FA5}">
                      <a16:colId xmlns:a16="http://schemas.microsoft.com/office/drawing/2014/main" val="20008"/>
                    </a:ext>
                  </a:extLst>
                </a:gridCol>
                <a:gridCol w="708079">
                  <a:extLst>
                    <a:ext uri="{9D8B030D-6E8A-4147-A177-3AD203B41FA5}">
                      <a16:colId xmlns:a16="http://schemas.microsoft.com/office/drawing/2014/main" val="20009"/>
                    </a:ext>
                  </a:extLst>
                </a:gridCol>
                <a:gridCol w="708079">
                  <a:extLst>
                    <a:ext uri="{9D8B030D-6E8A-4147-A177-3AD203B41FA5}">
                      <a16:colId xmlns:a16="http://schemas.microsoft.com/office/drawing/2014/main" val="20010"/>
                    </a:ext>
                  </a:extLst>
                </a:gridCol>
                <a:gridCol w="708079">
                  <a:extLst>
                    <a:ext uri="{9D8B030D-6E8A-4147-A177-3AD203B41FA5}">
                      <a16:colId xmlns:a16="http://schemas.microsoft.com/office/drawing/2014/main" val="20011"/>
                    </a:ext>
                  </a:extLst>
                </a:gridCol>
              </a:tblGrid>
              <a:tr h="442848">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a-2</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pPr algn="ct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C</a:t>
                      </a:r>
                      <a:r>
                        <a:rPr lang="en-US" altLang="zh-CN" baseline="-2500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C</a:t>
                      </a:r>
                      <a:r>
                        <a:rPr lang="en-US" altLang="zh-CN" baseline="-2500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m</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m+1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a:t>j=a</a:t>
            </a:r>
            <a:r>
              <a:rPr lang="zh-CN" altLang="en-US" sz="2000" dirty="0"/>
              <a:t>时更新了线性复杂度</a:t>
            </a:r>
            <a:r>
              <a:rPr lang="en-US" altLang="zh-CN" sz="2000" dirty="0"/>
              <a:t>L</a:t>
            </a:r>
            <a:r>
              <a:rPr lang="zh-CN" altLang="en-US" sz="2000" dirty="0"/>
              <a:t>和联接多项式</a:t>
            </a:r>
            <a:r>
              <a:rPr lang="en-US" altLang="zh-CN" sz="2000" dirty="0"/>
              <a:t>C(x),</a:t>
            </a:r>
            <a:r>
              <a:rPr lang="zh-CN" altLang="en-US" sz="2000" dirty="0"/>
              <a:t>置</a:t>
            </a:r>
            <a:r>
              <a:rPr lang="en-US" altLang="zh-CN" sz="2000" dirty="0"/>
              <a:t>m=0</a:t>
            </a:r>
          </a:p>
          <a:p>
            <a:r>
              <a:rPr lang="en-US" altLang="zh-CN" sz="2000" dirty="0"/>
              <a:t>j=</a:t>
            </a:r>
            <a:r>
              <a:rPr lang="en-US" altLang="zh-CN" sz="2000" dirty="0" err="1"/>
              <a:t>a+m</a:t>
            </a:r>
            <a:r>
              <a:rPr lang="zh-CN" altLang="en-US" sz="2000" dirty="0"/>
              <a:t>时，下一步离差</a:t>
            </a:r>
            <a:r>
              <a:rPr lang="en-US" altLang="zh-CN" sz="2000" dirty="0"/>
              <a:t>d≠0</a:t>
            </a:r>
            <a:endParaRPr lang="zh-CN" altLang="en-US" sz="2000" dirty="0"/>
          </a:p>
        </p:txBody>
      </p:sp>
      <p:graphicFrame>
        <p:nvGraphicFramePr>
          <p:cNvPr id="13" name="对象 12"/>
          <p:cNvGraphicFramePr>
            <a:graphicFrameLocks noChangeAspect="1"/>
          </p:cNvGraphicFramePr>
          <p:nvPr>
            <p:extLst>
              <p:ext uri="{D42A27DB-BD31-4B8C-83A1-F6EECF244321}">
                <p14:modId xmlns:p14="http://schemas.microsoft.com/office/powerpoint/2010/main" val="362895180"/>
              </p:ext>
            </p:extLst>
          </p:nvPr>
        </p:nvGraphicFramePr>
        <p:xfrm>
          <a:off x="467544" y="4005064"/>
          <a:ext cx="8528050" cy="1592262"/>
        </p:xfrm>
        <a:graphic>
          <a:graphicData uri="http://schemas.openxmlformats.org/presentationml/2006/ole">
            <mc:AlternateContent xmlns:mc="http://schemas.openxmlformats.org/markup-compatibility/2006">
              <mc:Choice xmlns:v="urn:schemas-microsoft-com:vml" Requires="v">
                <p:oleObj spid="_x0000_s22573" name="Equation" r:id="rId3" imgW="3555720" imgH="609480" progId="Equation.DSMT4">
                  <p:embed/>
                </p:oleObj>
              </mc:Choice>
              <mc:Fallback>
                <p:oleObj name="Equation" r:id="rId3" imgW="3555720" imgH="609480" progId="Equation.DSMT4">
                  <p:embed/>
                  <p:pic>
                    <p:nvPicPr>
                      <p:cNvPr id="0" name=""/>
                      <p:cNvPicPr/>
                      <p:nvPr/>
                    </p:nvPicPr>
                    <p:blipFill>
                      <a:blip r:embed="rId4"/>
                      <a:stretch>
                        <a:fillRect/>
                      </a:stretch>
                    </p:blipFill>
                    <p:spPr>
                      <a:xfrm>
                        <a:off x="467544" y="4005064"/>
                        <a:ext cx="8528050" cy="15922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45801379"/>
              </p:ext>
            </p:extLst>
          </p:nvPr>
        </p:nvGraphicFramePr>
        <p:xfrm>
          <a:off x="323528" y="5733256"/>
          <a:ext cx="7848872" cy="498606"/>
        </p:xfrm>
        <a:graphic>
          <a:graphicData uri="http://schemas.openxmlformats.org/presentationml/2006/ole">
            <mc:AlternateContent xmlns:mc="http://schemas.openxmlformats.org/markup-compatibility/2006">
              <mc:Choice xmlns:v="urn:schemas-microsoft-com:vml" Requires="v">
                <p:oleObj spid="_x0000_s22574" name="Equation" r:id="rId5" imgW="3403440" imgH="215640" progId="Equation.DSMT4">
                  <p:embed/>
                </p:oleObj>
              </mc:Choice>
              <mc:Fallback>
                <p:oleObj name="Equation" r:id="rId5" imgW="3403440" imgH="215640" progId="Equation.DSMT4">
                  <p:embed/>
                  <p:pic>
                    <p:nvPicPr>
                      <p:cNvPr id="0" name=""/>
                      <p:cNvPicPr/>
                      <p:nvPr/>
                    </p:nvPicPr>
                    <p:blipFill>
                      <a:blip r:embed="rId6"/>
                      <a:stretch>
                        <a:fillRect/>
                      </a:stretch>
                    </p:blipFill>
                    <p:spPr>
                      <a:xfrm>
                        <a:off x="323528" y="5733256"/>
                        <a:ext cx="7848872" cy="498606"/>
                      </a:xfrm>
                      <a:prstGeom prst="rect">
                        <a:avLst/>
                      </a:prstGeom>
                    </p:spPr>
                  </p:pic>
                </p:oleObj>
              </mc:Fallback>
            </mc:AlternateContent>
          </a:graphicData>
        </a:graphic>
      </p:graphicFrame>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425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第一节 序列密码的概念</a:t>
            </a:r>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1579637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267501703"/>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val="20000"/>
                    </a:ext>
                  </a:extLst>
                </a:gridCol>
                <a:gridCol w="708079">
                  <a:extLst>
                    <a:ext uri="{9D8B030D-6E8A-4147-A177-3AD203B41FA5}">
                      <a16:colId xmlns:a16="http://schemas.microsoft.com/office/drawing/2014/main" val="20001"/>
                    </a:ext>
                  </a:extLst>
                </a:gridCol>
                <a:gridCol w="708079">
                  <a:extLst>
                    <a:ext uri="{9D8B030D-6E8A-4147-A177-3AD203B41FA5}">
                      <a16:colId xmlns:a16="http://schemas.microsoft.com/office/drawing/2014/main" val="20002"/>
                    </a:ext>
                  </a:extLst>
                </a:gridCol>
                <a:gridCol w="708079">
                  <a:extLst>
                    <a:ext uri="{9D8B030D-6E8A-4147-A177-3AD203B41FA5}">
                      <a16:colId xmlns:a16="http://schemas.microsoft.com/office/drawing/2014/main" val="20003"/>
                    </a:ext>
                  </a:extLst>
                </a:gridCol>
                <a:gridCol w="708079">
                  <a:extLst>
                    <a:ext uri="{9D8B030D-6E8A-4147-A177-3AD203B41FA5}">
                      <a16:colId xmlns:a16="http://schemas.microsoft.com/office/drawing/2014/main" val="20004"/>
                    </a:ext>
                  </a:extLst>
                </a:gridCol>
                <a:gridCol w="708079">
                  <a:extLst>
                    <a:ext uri="{9D8B030D-6E8A-4147-A177-3AD203B41FA5}">
                      <a16:colId xmlns:a16="http://schemas.microsoft.com/office/drawing/2014/main" val="20005"/>
                    </a:ext>
                  </a:extLst>
                </a:gridCol>
                <a:gridCol w="708079">
                  <a:extLst>
                    <a:ext uri="{9D8B030D-6E8A-4147-A177-3AD203B41FA5}">
                      <a16:colId xmlns:a16="http://schemas.microsoft.com/office/drawing/2014/main" val="20006"/>
                    </a:ext>
                  </a:extLst>
                </a:gridCol>
                <a:gridCol w="708079">
                  <a:extLst>
                    <a:ext uri="{9D8B030D-6E8A-4147-A177-3AD203B41FA5}">
                      <a16:colId xmlns:a16="http://schemas.microsoft.com/office/drawing/2014/main" val="20007"/>
                    </a:ext>
                  </a:extLst>
                </a:gridCol>
                <a:gridCol w="708079">
                  <a:extLst>
                    <a:ext uri="{9D8B030D-6E8A-4147-A177-3AD203B41FA5}">
                      <a16:colId xmlns:a16="http://schemas.microsoft.com/office/drawing/2014/main" val="20008"/>
                    </a:ext>
                  </a:extLst>
                </a:gridCol>
                <a:gridCol w="708079">
                  <a:extLst>
                    <a:ext uri="{9D8B030D-6E8A-4147-A177-3AD203B41FA5}">
                      <a16:colId xmlns:a16="http://schemas.microsoft.com/office/drawing/2014/main" val="20009"/>
                    </a:ext>
                  </a:extLst>
                </a:gridCol>
                <a:gridCol w="708079">
                  <a:extLst>
                    <a:ext uri="{9D8B030D-6E8A-4147-A177-3AD203B41FA5}">
                      <a16:colId xmlns:a16="http://schemas.microsoft.com/office/drawing/2014/main" val="20010"/>
                    </a:ext>
                  </a:extLst>
                </a:gridCol>
                <a:gridCol w="708079">
                  <a:extLst>
                    <a:ext uri="{9D8B030D-6E8A-4147-A177-3AD203B41FA5}">
                      <a16:colId xmlns:a16="http://schemas.microsoft.com/office/drawing/2014/main" val="20011"/>
                    </a:ext>
                  </a:extLst>
                </a:gridCol>
              </a:tblGrid>
              <a:tr h="442848">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a-2</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pPr algn="ct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C</a:t>
                      </a:r>
                      <a:r>
                        <a:rPr lang="en-US" altLang="zh-CN" baseline="-2500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C</a:t>
                      </a:r>
                      <a:r>
                        <a:rPr lang="en-US" altLang="zh-CN" baseline="-2500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m</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m+1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a:t>j=a</a:t>
            </a:r>
            <a:r>
              <a:rPr lang="zh-CN" altLang="en-US" sz="2000" dirty="0"/>
              <a:t>时更新了线性复杂度</a:t>
            </a:r>
            <a:r>
              <a:rPr lang="en-US" altLang="zh-CN" sz="2000" dirty="0"/>
              <a:t>L</a:t>
            </a:r>
            <a:r>
              <a:rPr lang="zh-CN" altLang="en-US" sz="2000" dirty="0"/>
              <a:t>和联接多项式</a:t>
            </a:r>
            <a:r>
              <a:rPr lang="en-US" altLang="zh-CN" sz="2000" dirty="0"/>
              <a:t>C(x),</a:t>
            </a:r>
            <a:r>
              <a:rPr lang="zh-CN" altLang="en-US" sz="2000" dirty="0"/>
              <a:t>置</a:t>
            </a:r>
            <a:r>
              <a:rPr lang="en-US" altLang="zh-CN" sz="2000" dirty="0"/>
              <a:t>m=0</a:t>
            </a:r>
          </a:p>
          <a:p>
            <a:r>
              <a:rPr lang="en-US" altLang="zh-CN" sz="2000" dirty="0"/>
              <a:t>j=</a:t>
            </a:r>
            <a:r>
              <a:rPr lang="en-US" altLang="zh-CN" sz="2000" dirty="0" err="1"/>
              <a:t>a+m</a:t>
            </a:r>
            <a:r>
              <a:rPr lang="zh-CN" altLang="en-US" sz="2000" dirty="0"/>
              <a:t>时，下一步离差</a:t>
            </a:r>
            <a:r>
              <a:rPr lang="en-US" altLang="zh-CN" sz="2000" dirty="0"/>
              <a:t>d≠0</a:t>
            </a:r>
            <a:endParaRPr lang="zh-CN" altLang="en-US" sz="2000" dirty="0"/>
          </a:p>
        </p:txBody>
      </p:sp>
      <p:graphicFrame>
        <p:nvGraphicFramePr>
          <p:cNvPr id="17" name="对象 16"/>
          <p:cNvGraphicFramePr>
            <a:graphicFrameLocks noChangeAspect="1"/>
          </p:cNvGraphicFramePr>
          <p:nvPr>
            <p:extLst>
              <p:ext uri="{D42A27DB-BD31-4B8C-83A1-F6EECF244321}">
                <p14:modId xmlns:p14="http://schemas.microsoft.com/office/powerpoint/2010/main" val="3696127845"/>
              </p:ext>
            </p:extLst>
          </p:nvPr>
        </p:nvGraphicFramePr>
        <p:xfrm>
          <a:off x="395536" y="4005064"/>
          <a:ext cx="8221662" cy="1538288"/>
        </p:xfrm>
        <a:graphic>
          <a:graphicData uri="http://schemas.openxmlformats.org/presentationml/2006/ole">
            <mc:AlternateContent xmlns:mc="http://schemas.openxmlformats.org/markup-compatibility/2006">
              <mc:Choice xmlns:v="urn:schemas-microsoft-com:vml" Requires="v">
                <p:oleObj spid="_x0000_s21529" name="Equation" r:id="rId3" imgW="3403440" imgH="634680" progId="Equation.DSMT4">
                  <p:embed/>
                </p:oleObj>
              </mc:Choice>
              <mc:Fallback>
                <p:oleObj name="Equation" r:id="rId3" imgW="3403440" imgH="634680" progId="Equation.DSMT4">
                  <p:embed/>
                  <p:pic>
                    <p:nvPicPr>
                      <p:cNvPr id="0" name=""/>
                      <p:cNvPicPr/>
                      <p:nvPr/>
                    </p:nvPicPr>
                    <p:blipFill>
                      <a:blip r:embed="rId4"/>
                      <a:stretch>
                        <a:fillRect/>
                      </a:stretch>
                    </p:blipFill>
                    <p:spPr>
                      <a:xfrm>
                        <a:off x="395536" y="4005064"/>
                        <a:ext cx="8221662" cy="1538288"/>
                      </a:xfrm>
                      <a:prstGeom prst="rect">
                        <a:avLst/>
                      </a:prstGeom>
                    </p:spPr>
                  </p:pic>
                </p:oleObj>
              </mc:Fallback>
            </mc:AlternateContent>
          </a:graphicData>
        </a:graphic>
      </p:graphicFrame>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971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B-M</a:t>
            </a:r>
            <a:r>
              <a:rPr lang="zh-CN" altLang="en-US" dirty="0"/>
              <a:t>算法：</a:t>
            </a:r>
            <a:endParaRPr lang="en-US" altLang="zh-CN" dirty="0"/>
          </a:p>
          <a:p>
            <a:pPr lvl="1"/>
            <a:r>
              <a:rPr lang="en-US" altLang="zh-CN" dirty="0"/>
              <a:t>j</a:t>
            </a:r>
            <a:r>
              <a:rPr lang="zh-CN" altLang="en-US" dirty="0"/>
              <a:t>表示当前已迭代轮数，</a:t>
            </a:r>
            <a:r>
              <a:rPr lang="en-US" altLang="zh-CN" dirty="0"/>
              <a:t>B(x)</a:t>
            </a:r>
            <a:r>
              <a:rPr lang="zh-CN" altLang="en-US" dirty="0"/>
              <a:t>和</a:t>
            </a:r>
            <a:r>
              <a:rPr lang="en-US" altLang="zh-CN" dirty="0"/>
              <a:t>b</a:t>
            </a:r>
            <a:r>
              <a:rPr lang="zh-CN" altLang="en-US" dirty="0"/>
              <a:t>分别表示当</a:t>
            </a:r>
            <a:r>
              <a:rPr lang="en-US" altLang="zh-CN" dirty="0"/>
              <a:t>L</a:t>
            </a:r>
            <a:r>
              <a:rPr lang="zh-CN" altLang="en-US" dirty="0"/>
              <a:t>最后一次更新前的</a:t>
            </a:r>
            <a:r>
              <a:rPr lang="en-US" altLang="zh-CN" dirty="0"/>
              <a:t>C(x)</a:t>
            </a:r>
            <a:r>
              <a:rPr lang="zh-CN" altLang="en-US" dirty="0"/>
              <a:t>和</a:t>
            </a:r>
            <a:r>
              <a:rPr lang="en-US" altLang="zh-CN" dirty="0"/>
              <a:t>d</a:t>
            </a:r>
            <a:r>
              <a:rPr lang="zh-CN" altLang="en-US" dirty="0"/>
              <a:t>，</a:t>
            </a:r>
            <a:r>
              <a:rPr lang="en-US" altLang="zh-CN" dirty="0"/>
              <a:t>m</a:t>
            </a:r>
            <a:r>
              <a:rPr lang="zh-CN" altLang="en-US" dirty="0"/>
              <a:t>表示当</a:t>
            </a:r>
            <a:r>
              <a:rPr lang="en-US" altLang="zh-CN" dirty="0"/>
              <a:t>L</a:t>
            </a:r>
            <a:r>
              <a:rPr lang="zh-CN" altLang="en-US" dirty="0"/>
              <a:t>更新后的轮数</a:t>
            </a:r>
          </a:p>
          <a:p>
            <a:pPr marL="914400" lvl="1" indent="-457200">
              <a:buFont typeface="+mj-lt"/>
              <a:buAutoNum type="arabicPeriod"/>
            </a:pPr>
            <a:r>
              <a:rPr lang="en-US" altLang="zh-CN" dirty="0"/>
              <a:t>C(x)=1</a:t>
            </a:r>
            <a:r>
              <a:rPr lang="zh-CN" altLang="en-US" dirty="0"/>
              <a:t>，</a:t>
            </a:r>
            <a:r>
              <a:rPr lang="en-US" altLang="zh-CN" dirty="0"/>
              <a:t>L=0</a:t>
            </a:r>
            <a:r>
              <a:rPr lang="zh-CN" altLang="en-US" dirty="0"/>
              <a:t>，</a:t>
            </a:r>
            <a:r>
              <a:rPr lang="en-US" altLang="zh-CN" dirty="0"/>
              <a:t>B(x)=1</a:t>
            </a:r>
            <a:r>
              <a:rPr lang="zh-CN" altLang="en-US" dirty="0"/>
              <a:t>，</a:t>
            </a:r>
            <a:r>
              <a:rPr lang="en-US" altLang="zh-CN" dirty="0"/>
              <a:t>b=1</a:t>
            </a:r>
            <a:r>
              <a:rPr lang="zh-CN" altLang="en-US" dirty="0"/>
              <a:t>，</a:t>
            </a:r>
            <a:r>
              <a:rPr lang="en-US" altLang="zh-CN" dirty="0"/>
              <a:t>m=0</a:t>
            </a:r>
            <a:r>
              <a:rPr lang="zh-CN" altLang="en-US" dirty="0"/>
              <a:t>，</a:t>
            </a:r>
            <a:r>
              <a:rPr lang="en-US" altLang="zh-CN" dirty="0"/>
              <a:t>j=0</a:t>
            </a:r>
          </a:p>
          <a:p>
            <a:pPr marL="914400" lvl="1" indent="-457200">
              <a:buFont typeface="+mj-lt"/>
              <a:buAutoNum type="arabicPeriod"/>
            </a:pPr>
            <a:r>
              <a:rPr lang="zh-CN" altLang="en-US" dirty="0"/>
              <a:t>计算</a:t>
            </a:r>
            <a:r>
              <a:rPr lang="en-US" altLang="zh-CN" dirty="0"/>
              <a:t>d=s</a:t>
            </a:r>
            <a:r>
              <a:rPr lang="en-US" altLang="zh-CN" baseline="-25000" dirty="0"/>
              <a:t>j</a:t>
            </a:r>
            <a:r>
              <a:rPr lang="en-US" altLang="zh-CN" dirty="0"/>
              <a:t>+c</a:t>
            </a:r>
            <a:r>
              <a:rPr lang="en-US" altLang="zh-CN" baseline="-25000" dirty="0"/>
              <a:t>1</a:t>
            </a:r>
            <a:r>
              <a:rPr lang="en-US" altLang="zh-CN" dirty="0"/>
              <a:t>s</a:t>
            </a:r>
            <a:r>
              <a:rPr lang="en-US" altLang="zh-CN" baseline="-25000" dirty="0"/>
              <a:t>j-1</a:t>
            </a:r>
            <a:r>
              <a:rPr lang="en-US" altLang="zh-CN" dirty="0"/>
              <a:t>+c</a:t>
            </a:r>
            <a:r>
              <a:rPr lang="en-US" altLang="zh-CN" baseline="-25000" dirty="0"/>
              <a:t>2</a:t>
            </a:r>
            <a:r>
              <a:rPr lang="en-US" altLang="zh-CN" dirty="0"/>
              <a:t>s</a:t>
            </a:r>
            <a:r>
              <a:rPr lang="en-US" altLang="zh-CN" baseline="-25000" dirty="0"/>
              <a:t>j-2</a:t>
            </a:r>
            <a:r>
              <a:rPr lang="en-US" altLang="zh-CN" dirty="0"/>
              <a:t>+…+</a:t>
            </a:r>
            <a:r>
              <a:rPr lang="en-US" altLang="zh-CN" dirty="0" err="1"/>
              <a:t>c</a:t>
            </a:r>
            <a:r>
              <a:rPr lang="en-US" altLang="zh-CN" baseline="-25000" dirty="0" err="1"/>
              <a:t>L</a:t>
            </a:r>
            <a:r>
              <a:rPr lang="en-US" altLang="zh-CN" dirty="0" err="1"/>
              <a:t>s</a:t>
            </a:r>
            <a:r>
              <a:rPr lang="en-US" altLang="zh-CN" baseline="-25000" dirty="0" err="1"/>
              <a:t>j</a:t>
            </a:r>
            <a:r>
              <a:rPr lang="en-US" altLang="zh-CN" baseline="-25000" dirty="0"/>
              <a:t>-L</a:t>
            </a:r>
            <a:endParaRPr lang="en-US" altLang="zh-CN" dirty="0"/>
          </a:p>
          <a:p>
            <a:pPr marL="914400" lvl="1" indent="-457200">
              <a:buFont typeface="+mj-lt"/>
              <a:buAutoNum type="arabicPeriod"/>
            </a:pPr>
            <a:r>
              <a:rPr lang="en-US" altLang="zh-CN" dirty="0"/>
              <a:t>m=m+1</a:t>
            </a:r>
          </a:p>
          <a:p>
            <a:pPr marL="914400" lvl="1" indent="-457200">
              <a:buFont typeface="+mj-lt"/>
              <a:buAutoNum type="arabicPeriod"/>
            </a:pPr>
            <a:r>
              <a:rPr lang="zh-CN" altLang="en-US" dirty="0"/>
              <a:t>若</a:t>
            </a:r>
            <a:r>
              <a:rPr lang="en-US" altLang="zh-CN" dirty="0"/>
              <a:t>d=0</a:t>
            </a:r>
            <a:r>
              <a:rPr lang="zh-CN" altLang="en-US" dirty="0"/>
              <a:t>，则转到第</a:t>
            </a:r>
            <a:r>
              <a:rPr lang="en-US" altLang="zh-CN" dirty="0"/>
              <a:t>5</a:t>
            </a:r>
            <a:r>
              <a:rPr lang="zh-CN" altLang="en-US" dirty="0"/>
              <a:t>步；否则</a:t>
            </a:r>
            <a:endParaRPr lang="en-US" altLang="zh-CN" dirty="0"/>
          </a:p>
          <a:p>
            <a:pPr marL="1314450" lvl="2" indent="-457200">
              <a:buFont typeface="+mj-ea"/>
              <a:buAutoNum type="circleNumDbPlain"/>
            </a:pPr>
            <a:r>
              <a:rPr lang="en-US" altLang="zh-CN" dirty="0"/>
              <a:t>T(x)=C(x)</a:t>
            </a:r>
            <a:r>
              <a:rPr lang="zh-CN" altLang="en-US" dirty="0"/>
              <a:t>，</a:t>
            </a:r>
            <a:r>
              <a:rPr lang="en-US" altLang="zh-CN" dirty="0"/>
              <a:t>C(x)=C(x)-(d/b)</a:t>
            </a:r>
            <a:r>
              <a:rPr lang="en-US" altLang="zh-CN" dirty="0" err="1"/>
              <a:t>x</a:t>
            </a:r>
            <a:r>
              <a:rPr lang="en-US" altLang="zh-CN" baseline="30000" dirty="0" err="1"/>
              <a:t>m</a:t>
            </a:r>
            <a:r>
              <a:rPr lang="en-US" altLang="zh-CN" dirty="0" err="1"/>
              <a:t>˙B</a:t>
            </a:r>
            <a:r>
              <a:rPr lang="en-US" altLang="zh-CN" dirty="0"/>
              <a:t>(x)</a:t>
            </a:r>
          </a:p>
          <a:p>
            <a:pPr marL="1314450" lvl="2" indent="-457200">
              <a:buFont typeface="+mj-ea"/>
              <a:buAutoNum type="circleNumDbPlain"/>
            </a:pPr>
            <a:r>
              <a:rPr lang="zh-CN" altLang="en-US" dirty="0"/>
              <a:t>若</a:t>
            </a:r>
            <a:r>
              <a:rPr lang="en-US" altLang="zh-CN" dirty="0"/>
              <a:t>j≥2L</a:t>
            </a:r>
            <a:r>
              <a:rPr lang="zh-CN" altLang="en-US" dirty="0"/>
              <a:t>，则</a:t>
            </a:r>
            <a:r>
              <a:rPr lang="en-US" altLang="zh-CN" dirty="0"/>
              <a:t>L=j+1-L</a:t>
            </a:r>
            <a:r>
              <a:rPr lang="zh-CN" altLang="en-US" dirty="0"/>
              <a:t>，</a:t>
            </a:r>
            <a:r>
              <a:rPr lang="en-US" altLang="zh-CN" dirty="0"/>
              <a:t>B(x)=T(x)</a:t>
            </a:r>
            <a:r>
              <a:rPr lang="zh-CN" altLang="en-US" dirty="0"/>
              <a:t>，</a:t>
            </a:r>
            <a:r>
              <a:rPr lang="en-US" altLang="zh-CN" dirty="0"/>
              <a:t>b=d</a:t>
            </a:r>
            <a:r>
              <a:rPr lang="zh-CN" altLang="en-US" dirty="0"/>
              <a:t>，</a:t>
            </a:r>
            <a:r>
              <a:rPr lang="en-US" altLang="zh-CN" dirty="0"/>
              <a:t>m=0</a:t>
            </a:r>
          </a:p>
          <a:p>
            <a:pPr marL="914400" lvl="1" indent="-457200">
              <a:buFont typeface="+mj-lt"/>
              <a:buAutoNum type="arabicPeriod"/>
            </a:pPr>
            <a:r>
              <a:rPr lang="en-US" altLang="zh-CN" dirty="0"/>
              <a:t>j=j+1</a:t>
            </a:r>
          </a:p>
          <a:p>
            <a:pPr marL="914400" lvl="1" indent="-457200">
              <a:buFont typeface="+mj-lt"/>
              <a:buAutoNum type="arabicPeriod"/>
            </a:pPr>
            <a:r>
              <a:rPr lang="zh-CN" altLang="en-US" dirty="0"/>
              <a:t>若</a:t>
            </a:r>
            <a:r>
              <a:rPr lang="en-US" altLang="zh-CN" dirty="0" err="1"/>
              <a:t>j≥N</a:t>
            </a:r>
            <a:r>
              <a:rPr lang="zh-CN" altLang="en-US" dirty="0"/>
              <a:t>，则返回</a:t>
            </a:r>
            <a:r>
              <a:rPr lang="en-US" altLang="zh-CN" dirty="0"/>
              <a:t>L</a:t>
            </a:r>
            <a:r>
              <a:rPr lang="zh-CN" altLang="en-US" dirty="0"/>
              <a:t>和</a:t>
            </a:r>
            <a:r>
              <a:rPr lang="en-US" altLang="zh-CN" dirty="0"/>
              <a:t>C(x)</a:t>
            </a:r>
            <a:r>
              <a:rPr lang="zh-CN" altLang="en-US" dirty="0"/>
              <a:t>，否则转到第</a:t>
            </a:r>
            <a:r>
              <a:rPr lang="en-US" altLang="zh-CN" dirty="0"/>
              <a:t>2</a:t>
            </a:r>
            <a:r>
              <a:rPr lang="zh-CN" altLang="en-US" dirty="0"/>
              <a:t>步</a:t>
            </a:r>
            <a:endParaRPr lang="en-US" altLang="zh-CN" dirty="0"/>
          </a:p>
        </p:txBody>
      </p:sp>
      <p:sp>
        <p:nvSpPr>
          <p:cNvPr id="6" name="页脚占位符 5"/>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57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a:bodyPr>
          <a:lstStyle/>
          <a:p>
            <a:r>
              <a:rPr lang="zh-CN" altLang="en-US" dirty="0"/>
              <a:t>模</a:t>
            </a:r>
            <a:r>
              <a:rPr lang="en-US" altLang="zh-CN" dirty="0"/>
              <a:t>2</a:t>
            </a:r>
            <a:r>
              <a:rPr lang="zh-CN" altLang="en-US" dirty="0"/>
              <a:t>的</a:t>
            </a:r>
            <a:r>
              <a:rPr lang="en-US" altLang="zh-CN" dirty="0"/>
              <a:t>B-M</a:t>
            </a:r>
            <a:r>
              <a:rPr lang="zh-CN" altLang="en-US" dirty="0"/>
              <a:t>算法：</a:t>
            </a:r>
            <a:endParaRPr lang="en-US" altLang="zh-CN" dirty="0"/>
          </a:p>
          <a:p>
            <a:pPr marL="914400" lvl="1" indent="-457200">
              <a:buFont typeface="+mj-lt"/>
              <a:buAutoNum type="arabicPeriod"/>
            </a:pPr>
            <a:r>
              <a:rPr lang="en-US" altLang="zh-CN" dirty="0"/>
              <a:t>C(D)=1</a:t>
            </a:r>
            <a:r>
              <a:rPr lang="zh-CN" altLang="en-US" dirty="0"/>
              <a:t>，</a:t>
            </a:r>
            <a:r>
              <a:rPr lang="en-US" altLang="zh-CN" dirty="0"/>
              <a:t>L=0</a:t>
            </a:r>
            <a:r>
              <a:rPr lang="zh-CN" altLang="en-US" dirty="0"/>
              <a:t>，</a:t>
            </a:r>
            <a:r>
              <a:rPr lang="en-US" altLang="zh-CN" dirty="0"/>
              <a:t>m=0</a:t>
            </a:r>
            <a:r>
              <a:rPr lang="zh-CN" altLang="en-US" dirty="0"/>
              <a:t>，</a:t>
            </a:r>
            <a:r>
              <a:rPr lang="en-US" altLang="zh-CN" dirty="0"/>
              <a:t>B(D)=1</a:t>
            </a:r>
            <a:r>
              <a:rPr lang="zh-CN" altLang="en-US" dirty="0"/>
              <a:t>，</a:t>
            </a:r>
            <a:r>
              <a:rPr lang="en-US" altLang="zh-CN" dirty="0"/>
              <a:t>j=0</a:t>
            </a:r>
          </a:p>
          <a:p>
            <a:pPr marL="914400" lvl="1" indent="-457200">
              <a:buFont typeface="+mj-ea"/>
              <a:buAutoNum type="arabicPeriod"/>
            </a:pPr>
            <a:r>
              <a:rPr lang="zh-CN" altLang="en-US" dirty="0"/>
              <a:t>计算</a:t>
            </a:r>
            <a:r>
              <a:rPr lang="en-US" altLang="zh-CN" dirty="0"/>
              <a:t>d=s</a:t>
            </a:r>
            <a:r>
              <a:rPr lang="en-US" altLang="zh-CN" baseline="-25000" dirty="0"/>
              <a:t>j</a:t>
            </a:r>
            <a:r>
              <a:rPr lang="en-US" altLang="zh-CN" dirty="0"/>
              <a:t>⊕c</a:t>
            </a:r>
            <a:r>
              <a:rPr lang="en-US" altLang="zh-CN" baseline="-25000" dirty="0"/>
              <a:t>1</a:t>
            </a:r>
            <a:r>
              <a:rPr lang="en-US" altLang="zh-CN" dirty="0"/>
              <a:t>s</a:t>
            </a:r>
            <a:r>
              <a:rPr lang="en-US" altLang="zh-CN" baseline="-25000" dirty="0"/>
              <a:t>j-1</a:t>
            </a:r>
            <a:r>
              <a:rPr lang="en-US" altLang="zh-CN" dirty="0"/>
              <a:t>⊕c</a:t>
            </a:r>
            <a:r>
              <a:rPr lang="en-US" altLang="zh-CN" baseline="-25000" dirty="0"/>
              <a:t>2</a:t>
            </a:r>
            <a:r>
              <a:rPr lang="en-US" altLang="zh-CN" dirty="0"/>
              <a:t>s</a:t>
            </a:r>
            <a:r>
              <a:rPr lang="en-US" altLang="zh-CN" baseline="-25000" dirty="0"/>
              <a:t>j-2</a:t>
            </a:r>
            <a:r>
              <a:rPr lang="en-US" altLang="zh-CN" dirty="0"/>
              <a:t>⊕…⊕</a:t>
            </a:r>
            <a:r>
              <a:rPr lang="en-US" altLang="zh-CN" dirty="0" err="1"/>
              <a:t>c</a:t>
            </a:r>
            <a:r>
              <a:rPr lang="en-US" altLang="zh-CN" baseline="-25000" dirty="0" err="1"/>
              <a:t>L</a:t>
            </a:r>
            <a:r>
              <a:rPr lang="en-US" altLang="zh-CN" dirty="0" err="1"/>
              <a:t>s</a:t>
            </a:r>
            <a:r>
              <a:rPr lang="en-US" altLang="zh-CN" baseline="-25000" dirty="0" err="1"/>
              <a:t>j</a:t>
            </a:r>
            <a:r>
              <a:rPr lang="en-US" altLang="zh-CN" baseline="-25000" dirty="0"/>
              <a:t>-L</a:t>
            </a:r>
            <a:r>
              <a:rPr lang="en-US" altLang="zh-CN" dirty="0"/>
              <a:t> mod 2</a:t>
            </a:r>
          </a:p>
          <a:p>
            <a:pPr marL="914400" lvl="1" indent="-457200">
              <a:buFont typeface="+mj-ea"/>
              <a:buAutoNum type="arabicPeriod"/>
            </a:pPr>
            <a:r>
              <a:rPr lang="en-US" altLang="zh-CN" dirty="0"/>
              <a:t>m=m+1</a:t>
            </a:r>
          </a:p>
          <a:p>
            <a:pPr marL="914400" lvl="1" indent="-457200">
              <a:buFont typeface="+mj-ea"/>
              <a:buAutoNum type="arabicPeriod"/>
            </a:pPr>
            <a:r>
              <a:rPr lang="zh-CN" altLang="en-US" dirty="0"/>
              <a:t>若</a:t>
            </a:r>
            <a:r>
              <a:rPr lang="en-US" altLang="zh-CN" dirty="0"/>
              <a:t>d=0</a:t>
            </a:r>
            <a:r>
              <a:rPr lang="zh-CN" altLang="en-US" dirty="0"/>
              <a:t>，则转到第</a:t>
            </a:r>
            <a:r>
              <a:rPr lang="en-US" altLang="zh-CN" dirty="0"/>
              <a:t>5</a:t>
            </a:r>
            <a:r>
              <a:rPr lang="zh-CN" altLang="en-US" dirty="0"/>
              <a:t>步；否则</a:t>
            </a:r>
            <a:endParaRPr lang="en-US" altLang="zh-CN" dirty="0"/>
          </a:p>
          <a:p>
            <a:pPr marL="1314450" lvl="2" indent="-457200">
              <a:buFont typeface="+mj-lt"/>
              <a:buAutoNum type="alphaLcParenR"/>
            </a:pPr>
            <a:r>
              <a:rPr lang="en-US" altLang="zh-CN" dirty="0"/>
              <a:t>T(D)=C(D), C(D)=C(D)⊕B(D)˙</a:t>
            </a:r>
            <a:r>
              <a:rPr lang="en-US" altLang="zh-CN" dirty="0" err="1"/>
              <a:t>D</a:t>
            </a:r>
            <a:r>
              <a:rPr lang="en-US" altLang="zh-CN" baseline="30000" dirty="0" err="1"/>
              <a:t>m</a:t>
            </a:r>
            <a:endParaRPr lang="en-US" altLang="zh-CN" baseline="30000" dirty="0"/>
          </a:p>
          <a:p>
            <a:pPr marL="1314450" lvl="2" indent="-457200">
              <a:buFont typeface="+mj-ea"/>
              <a:buAutoNum type="alphaLcParenR"/>
            </a:pPr>
            <a:r>
              <a:rPr lang="zh-CN" altLang="en-US" dirty="0"/>
              <a:t>若</a:t>
            </a:r>
            <a:r>
              <a:rPr lang="en-US" altLang="zh-CN" dirty="0" err="1"/>
              <a:t>L≤j</a:t>
            </a:r>
            <a:r>
              <a:rPr lang="en-US" altLang="zh-CN" dirty="0"/>
              <a:t>/2</a:t>
            </a:r>
            <a:r>
              <a:rPr lang="zh-CN" altLang="en-US" dirty="0"/>
              <a:t>，则</a:t>
            </a:r>
            <a:r>
              <a:rPr lang="en-US" altLang="zh-CN" dirty="0"/>
              <a:t>L=j+1-L</a:t>
            </a:r>
            <a:r>
              <a:rPr lang="zh-CN" altLang="en-US" dirty="0"/>
              <a:t>，</a:t>
            </a:r>
            <a:r>
              <a:rPr lang="en-US" altLang="zh-CN" dirty="0"/>
              <a:t>B(D)=T(D)</a:t>
            </a:r>
            <a:r>
              <a:rPr lang="zh-CN" altLang="en-US" dirty="0"/>
              <a:t>，</a:t>
            </a:r>
            <a:r>
              <a:rPr lang="en-US" altLang="zh-CN" dirty="0"/>
              <a:t>m=0</a:t>
            </a:r>
          </a:p>
          <a:p>
            <a:pPr marL="914400" lvl="1" indent="-457200">
              <a:buFont typeface="+mj-ea"/>
              <a:buAutoNum type="arabicPeriod"/>
            </a:pPr>
            <a:r>
              <a:rPr lang="en-US" altLang="zh-CN" dirty="0"/>
              <a:t>j=j+1</a:t>
            </a:r>
          </a:p>
          <a:p>
            <a:pPr marL="914400" lvl="1" indent="-457200">
              <a:buFont typeface="+mj-ea"/>
              <a:buAutoNum type="arabicPeriod"/>
            </a:pPr>
            <a:r>
              <a:rPr lang="zh-CN" altLang="en-US" dirty="0"/>
              <a:t>若</a:t>
            </a:r>
            <a:r>
              <a:rPr lang="en-US" altLang="zh-CN" dirty="0" err="1"/>
              <a:t>j≥N</a:t>
            </a:r>
            <a:r>
              <a:rPr lang="zh-CN" altLang="en-US" dirty="0"/>
              <a:t>，则返回</a:t>
            </a:r>
            <a:r>
              <a:rPr lang="en-US" altLang="zh-CN" dirty="0"/>
              <a:t>L</a:t>
            </a:r>
            <a:r>
              <a:rPr lang="zh-CN" altLang="en-US" dirty="0"/>
              <a:t>和</a:t>
            </a:r>
            <a:r>
              <a:rPr lang="en-US" altLang="zh-CN" dirty="0"/>
              <a:t>C(D)</a:t>
            </a:r>
            <a:r>
              <a:rPr lang="zh-CN" altLang="en-US" dirty="0"/>
              <a:t>，否则转到第</a:t>
            </a:r>
            <a:r>
              <a:rPr lang="en-US" altLang="zh-CN" dirty="0"/>
              <a:t>2</a:t>
            </a:r>
            <a:r>
              <a:rPr lang="zh-CN" altLang="en-US" dirty="0"/>
              <a:t>步</a:t>
            </a:r>
            <a:endParaRPr lang="en-US" altLang="zh-CN" dirty="0"/>
          </a:p>
          <a:p>
            <a:pPr marL="914400" lvl="1" indent="-457200"/>
            <a:endParaRPr lang="en-US" altLang="zh-CN" dirty="0"/>
          </a:p>
          <a:p>
            <a:pPr marL="914400" lvl="1" indent="-457200"/>
            <a:r>
              <a:rPr lang="zh-CN" altLang="en-US" dirty="0"/>
              <a:t>运行时间为</a:t>
            </a:r>
            <a:r>
              <a:rPr lang="en-US" altLang="zh-CN" dirty="0"/>
              <a:t>O(2</a:t>
            </a:r>
            <a:r>
              <a:rPr lang="en-US" altLang="zh-CN" baseline="30000" dirty="0"/>
              <a:t>n</a:t>
            </a:r>
            <a:r>
              <a:rPr lang="en-US" altLang="zh-CN" dirty="0"/>
              <a:t>)</a:t>
            </a:r>
            <a:r>
              <a:rPr lang="zh-CN" altLang="en-US" dirty="0"/>
              <a:t>次比特操作。</a:t>
            </a:r>
            <a:endParaRPr lang="en-US" altLang="zh-CN" dirty="0"/>
          </a:p>
          <a:p>
            <a:pPr marL="914400" lvl="1" indent="-457200"/>
            <a:r>
              <a:rPr lang="zh-CN" altLang="en-US" dirty="0"/>
              <a:t>设</a:t>
            </a:r>
            <a:r>
              <a:rPr lang="en-US" altLang="zh-CN" dirty="0"/>
              <a:t>s</a:t>
            </a:r>
            <a:r>
              <a:rPr lang="zh-CN" altLang="en-US" dirty="0"/>
              <a:t>的线性复杂度为</a:t>
            </a:r>
            <a:r>
              <a:rPr lang="en-US" altLang="zh-CN" dirty="0"/>
              <a:t>L</a:t>
            </a:r>
            <a:r>
              <a:rPr lang="zh-CN" altLang="en-US" dirty="0"/>
              <a:t>，则以</a:t>
            </a:r>
            <a:r>
              <a:rPr lang="en-US" altLang="zh-CN" dirty="0"/>
              <a:t>s</a:t>
            </a:r>
            <a:r>
              <a:rPr lang="zh-CN" altLang="en-US" dirty="0"/>
              <a:t>的一个长度至少为</a:t>
            </a:r>
            <a:r>
              <a:rPr lang="en-US" altLang="zh-CN" dirty="0"/>
              <a:t>2L</a:t>
            </a:r>
            <a:r>
              <a:rPr lang="zh-CN" altLang="en-US" dirty="0"/>
              <a:t>的子序列为输入的</a:t>
            </a:r>
            <a:r>
              <a:rPr lang="en-US" altLang="zh-CN" dirty="0"/>
              <a:t>B-M</a:t>
            </a:r>
            <a:r>
              <a:rPr lang="zh-CN" altLang="en-US" dirty="0"/>
              <a:t>算法可以唯一确定生成</a:t>
            </a:r>
            <a:r>
              <a:rPr lang="en-US" altLang="zh-CN" dirty="0"/>
              <a:t>s</a:t>
            </a:r>
            <a:r>
              <a:rPr lang="zh-CN" altLang="en-US" dirty="0"/>
              <a:t>且长度为</a:t>
            </a:r>
            <a:r>
              <a:rPr lang="en-US" altLang="zh-CN" dirty="0"/>
              <a:t>L</a:t>
            </a:r>
            <a:r>
              <a:rPr lang="zh-CN" altLang="en-US" dirty="0"/>
              <a:t>的</a:t>
            </a:r>
            <a:r>
              <a:rPr lang="en-US" altLang="zh-CN" dirty="0"/>
              <a:t>LFSR</a:t>
            </a:r>
            <a:endParaRPr lang="zh-CN" altLang="en-US"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433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72487" cy="5233194"/>
          </a:xfrm>
        </p:spPr>
        <p:txBody>
          <a:bodyPr>
            <a:normAutofit/>
          </a:bodyPr>
          <a:lstStyle/>
          <a:p>
            <a:pPr>
              <a:buNone/>
            </a:pPr>
            <a:r>
              <a:rPr lang="zh-CN" altLang="en-US" sz="2400" dirty="0"/>
              <a:t>例：计算</a:t>
            </a:r>
            <a:r>
              <a:rPr lang="en-US" altLang="zh-CN" sz="2400" dirty="0"/>
              <a:t>s</a:t>
            </a:r>
            <a:r>
              <a:rPr lang="en-US" altLang="zh-CN" sz="2400" baseline="30000" dirty="0"/>
              <a:t>9</a:t>
            </a:r>
            <a:r>
              <a:rPr lang="en-US" altLang="zh-CN" sz="2400" dirty="0"/>
              <a:t>=0,0,1,1,0,1,1,1,0</a:t>
            </a:r>
            <a:r>
              <a:rPr lang="zh-CN" altLang="en-US" sz="2400" dirty="0"/>
              <a:t>的线性复杂度</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线性复杂度为</a:t>
            </a:r>
            <a:r>
              <a:rPr lang="en-US" altLang="zh-CN" sz="2000" dirty="0"/>
              <a:t>5</a:t>
            </a:r>
          </a:p>
          <a:p>
            <a:r>
              <a:rPr lang="zh-CN" altLang="en-US" sz="2000" dirty="0"/>
              <a:t>线性复杂度轮廓为</a:t>
            </a:r>
            <a:r>
              <a:rPr lang="en-US" altLang="zh-CN" sz="2000" dirty="0"/>
              <a:t>0,0,3,3,3,3,3,5,5</a:t>
            </a:r>
          </a:p>
          <a:p>
            <a:r>
              <a:rPr lang="zh-CN" altLang="en-US" sz="2000" dirty="0"/>
              <a:t>生成该序列的</a:t>
            </a:r>
            <a:r>
              <a:rPr lang="en-US" altLang="zh-CN" sz="2000" dirty="0"/>
              <a:t>LFSR</a:t>
            </a:r>
            <a:r>
              <a:rPr lang="zh-CN" altLang="en-US" sz="2000" dirty="0"/>
              <a:t>为</a:t>
            </a:r>
            <a:r>
              <a:rPr lang="en-US" altLang="zh-CN" sz="2000" dirty="0"/>
              <a:t>&lt;5,</a:t>
            </a:r>
            <a:r>
              <a:rPr lang="en-US" altLang="zh-CN" sz="2000" dirty="0">
                <a:cs typeface="Times New Roman" pitchFamily="18" charset="0"/>
              </a:rPr>
              <a:t> 1+D</a:t>
            </a:r>
            <a:r>
              <a:rPr lang="en-US" altLang="zh-CN" sz="2000" baseline="30000" dirty="0">
                <a:cs typeface="Times New Roman" pitchFamily="18" charset="0"/>
              </a:rPr>
              <a:t>3</a:t>
            </a:r>
            <a:r>
              <a:rPr lang="en-US" altLang="zh-CN" sz="2000" dirty="0">
                <a:cs typeface="Times New Roman" pitchFamily="18" charset="0"/>
              </a:rPr>
              <a:t>+D</a:t>
            </a:r>
            <a:r>
              <a:rPr lang="en-US" altLang="zh-CN" sz="2000" baseline="30000" dirty="0">
                <a:cs typeface="Times New Roman" pitchFamily="18" charset="0"/>
              </a:rPr>
              <a:t>5 </a:t>
            </a:r>
            <a:r>
              <a:rPr lang="en-US" altLang="zh-CN" sz="2000" dirty="0"/>
              <a:t>&gt;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994343801"/>
              </p:ext>
            </p:extLst>
          </p:nvPr>
        </p:nvGraphicFramePr>
        <p:xfrm>
          <a:off x="971600" y="1628800"/>
          <a:ext cx="7286680" cy="3533740"/>
        </p:xfrm>
        <a:graphic>
          <a:graphicData uri="http://schemas.openxmlformats.org/drawingml/2006/table">
            <a:tbl>
              <a:tblPr firstRow="1" bandRow="1">
                <a:tableStyleId>{9D7B26C5-4107-4FEC-AEDC-1716B250A1EF}</a:tableStyleId>
              </a:tblPr>
              <a:tblGrid>
                <a:gridCol w="500066">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1785954">
                  <a:extLst>
                    <a:ext uri="{9D8B030D-6E8A-4147-A177-3AD203B41FA5}">
                      <a16:colId xmlns:a16="http://schemas.microsoft.com/office/drawing/2014/main" val="20002"/>
                    </a:ext>
                  </a:extLst>
                </a:gridCol>
                <a:gridCol w="1785950">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1214442">
                  <a:extLst>
                    <a:ext uri="{9D8B030D-6E8A-4147-A177-3AD203B41FA5}">
                      <a16:colId xmlns:a16="http://schemas.microsoft.com/office/drawing/2014/main" val="20006"/>
                    </a:ext>
                  </a:extLst>
                </a:gridCol>
                <a:gridCol w="500070">
                  <a:extLst>
                    <a:ext uri="{9D8B030D-6E8A-4147-A177-3AD203B41FA5}">
                      <a16:colId xmlns:a16="http://schemas.microsoft.com/office/drawing/2014/main" val="20007"/>
                    </a:ext>
                  </a:extLst>
                </a:gridCol>
              </a:tblGrid>
              <a:tr h="353374">
                <a:tc>
                  <a:txBody>
                    <a:bodyPr/>
                    <a:lstStyle/>
                    <a:p>
                      <a:pPr algn="ctr"/>
                      <a:r>
                        <a:rPr lang="en-US" altLang="zh-CN" sz="2000" dirty="0" err="1">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T(D)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C(D)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L</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m</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B(D)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j</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0"/>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1"/>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2"/>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3"/>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4"/>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5"/>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6"/>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7"/>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a:latin typeface="微软雅黑" panose="020B0503020204020204" pitchFamily="34" charset="-122"/>
                          <a:ea typeface="微软雅黑" panose="020B0503020204020204" pitchFamily="34" charset="-122"/>
                          <a:cs typeface="Times New Roman" pitchFamily="18" charset="0"/>
                        </a:rPr>
                        <a:t>5</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8"/>
                  </a:ext>
                </a:extLst>
              </a:tr>
              <a:tr h="353374">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a:latin typeface="微软雅黑" panose="020B0503020204020204" pitchFamily="34" charset="-122"/>
                          <a:ea typeface="微软雅黑" panose="020B0503020204020204" pitchFamily="34" charset="-122"/>
                          <a:cs typeface="Times New Roman" pitchFamily="18" charset="0"/>
                        </a:rPr>
                        <a:t>5</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a:t>
                      </a:r>
                      <a:r>
                        <a:rPr lang="en-US" altLang="zh-CN" sz="2000" baseline="30000" dirty="0">
                          <a:latin typeface="微软雅黑" panose="020B0503020204020204" pitchFamily="34" charset="-122"/>
                          <a:ea typeface="微软雅黑" panose="020B0503020204020204" pitchFamily="34" charset="-122"/>
                          <a:cs typeface="Times New Roman" pitchFamily="18" charset="0"/>
                        </a:rPr>
                        <a:t>3</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a:latin typeface="微软雅黑" panose="020B0503020204020204" pitchFamily="34" charset="-122"/>
                          <a:ea typeface="微软雅黑" panose="020B0503020204020204" pitchFamily="34" charset="-122"/>
                          <a:cs typeface="Times New Roman" pitchFamily="18" charset="0"/>
                        </a:rPr>
                        <a:t>2</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extLst>
                  <a:ext uri="{0D108BD9-81ED-4DB2-BD59-A6C34878D82A}">
                    <a16:rowId xmlns:a16="http://schemas.microsoft.com/office/drawing/2014/main" val="10009"/>
                  </a:ext>
                </a:extLst>
              </a:tr>
            </a:tbl>
          </a:graphicData>
        </a:graphic>
      </p:graphicFrame>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33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57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非线性反馈移位寄存器</a:t>
            </a:r>
          </a:p>
        </p:txBody>
      </p:sp>
      <p:sp>
        <p:nvSpPr>
          <p:cNvPr id="3" name="内容占位符 2"/>
          <p:cNvSpPr>
            <a:spLocks noGrp="1"/>
          </p:cNvSpPr>
          <p:nvPr>
            <p:ph idx="1"/>
          </p:nvPr>
        </p:nvSpPr>
        <p:spPr/>
        <p:txBody>
          <a:bodyPr>
            <a:normAutofit lnSpcReduction="10000"/>
          </a:bodyPr>
          <a:lstStyle/>
          <a:p>
            <a:r>
              <a:rPr lang="zh-CN" altLang="en-US" dirty="0"/>
              <a:t>反馈移位寄存器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若反馈函数</a:t>
            </a:r>
            <a:r>
              <a:rPr lang="en-US" altLang="zh-CN" dirty="0"/>
              <a:t>f</a:t>
            </a:r>
            <a:r>
              <a:rPr lang="zh-CN" altLang="en-US" dirty="0"/>
              <a:t>是线性函数，则该</a:t>
            </a:r>
            <a:r>
              <a:rPr lang="en-US" altLang="zh-CN" dirty="0"/>
              <a:t>FSR</a:t>
            </a:r>
            <a:r>
              <a:rPr lang="zh-CN" altLang="en-US" dirty="0"/>
              <a:t>称为</a:t>
            </a:r>
            <a:r>
              <a:rPr lang="en-US" altLang="zh-CN" dirty="0"/>
              <a:t>LFSR</a:t>
            </a:r>
            <a:r>
              <a:rPr lang="zh-CN" altLang="en-US" dirty="0"/>
              <a:t>；否则即为非线性</a:t>
            </a:r>
            <a:r>
              <a:rPr lang="en-US" altLang="zh-CN" dirty="0"/>
              <a:t>FSR</a:t>
            </a:r>
            <a:r>
              <a:rPr lang="zh-CN" altLang="en-US" dirty="0"/>
              <a:t>。</a:t>
            </a:r>
            <a:endParaRPr lang="en-US" altLang="zh-CN" dirty="0"/>
          </a:p>
          <a:p>
            <a:pPr lvl="1"/>
            <a:endParaRPr lang="en-US" altLang="zh-CN" dirty="0"/>
          </a:p>
          <a:p>
            <a:pPr lvl="1"/>
            <a:r>
              <a:rPr lang="zh-CN" altLang="en-US" dirty="0"/>
              <a:t>长度为</a:t>
            </a:r>
            <a:r>
              <a:rPr lang="en-US" altLang="zh-CN" dirty="0"/>
              <a:t>L</a:t>
            </a:r>
            <a:r>
              <a:rPr lang="zh-CN" altLang="en-US" dirty="0"/>
              <a:t>的非奇异</a:t>
            </a:r>
            <a:r>
              <a:rPr lang="en-US" altLang="zh-CN" dirty="0"/>
              <a:t>FSR</a:t>
            </a:r>
            <a:r>
              <a:rPr lang="zh-CN" altLang="en-US" dirty="0"/>
              <a:t>的输出序列的周期至多为</a:t>
            </a:r>
            <a:r>
              <a:rPr lang="en-US" altLang="zh-CN" dirty="0"/>
              <a:t>2</a:t>
            </a:r>
            <a:r>
              <a:rPr lang="en-US" altLang="zh-CN" baseline="30000" dirty="0"/>
              <a:t>L</a:t>
            </a:r>
          </a:p>
          <a:p>
            <a:endParaRPr lang="en-US" altLang="zh-CN" dirty="0"/>
          </a:p>
        </p:txBody>
      </p:sp>
      <p:grpSp>
        <p:nvGrpSpPr>
          <p:cNvPr id="73" name="组合 72"/>
          <p:cNvGrpSpPr/>
          <p:nvPr/>
        </p:nvGrpSpPr>
        <p:grpSpPr>
          <a:xfrm>
            <a:off x="1071538" y="2143116"/>
            <a:ext cx="7429552" cy="2000264"/>
            <a:chOff x="1214414" y="2714620"/>
            <a:chExt cx="7429552" cy="2000264"/>
          </a:xfrm>
        </p:grpSpPr>
        <p:sp>
          <p:nvSpPr>
            <p:cNvPr id="8" name="矩形 7"/>
            <p:cNvSpPr/>
            <p:nvPr/>
          </p:nvSpPr>
          <p:spPr>
            <a:xfrm>
              <a:off x="6572264"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214942"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786050"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1" name="矩形 10"/>
            <p:cNvSpPr/>
            <p:nvPr/>
          </p:nvSpPr>
          <p:spPr>
            <a:xfrm>
              <a:off x="1428728"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11"/>
            <p:cNvCxnSpPr>
              <a:stCxn id="8" idx="3"/>
            </p:cNvCxnSpPr>
            <p:nvPr/>
          </p:nvCxnSpPr>
          <p:spPr>
            <a:xfrm>
              <a:off x="7215206"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5857884"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6215074"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572396"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071670"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2428860"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0" idx="0"/>
            </p:cNvCxnSpPr>
            <p:nvPr/>
          </p:nvCxnSpPr>
          <p:spPr>
            <a:xfrm rot="16200000" flipV="1">
              <a:off x="6958126" y="3828956"/>
              <a:ext cx="123021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3730510"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流程图: 联系 19"/>
            <p:cNvSpPr/>
            <p:nvPr/>
          </p:nvSpPr>
          <p:spPr>
            <a:xfrm>
              <a:off x="7520068" y="444489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流程图: 联系 20"/>
            <p:cNvSpPr/>
            <p:nvPr/>
          </p:nvSpPr>
          <p:spPr>
            <a:xfrm>
              <a:off x="6159402"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流程图: 联系 21"/>
            <p:cNvSpPr/>
            <p:nvPr/>
          </p:nvSpPr>
          <p:spPr>
            <a:xfrm>
              <a:off x="2373188"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10" idx="3"/>
            </p:cNvCxnSpPr>
            <p:nvPr/>
          </p:nvCxnSpPr>
          <p:spPr>
            <a:xfrm>
              <a:off x="3428992"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1"/>
            </p:cNvCxnSpPr>
            <p:nvPr/>
          </p:nvCxnSpPr>
          <p:spPr>
            <a:xfrm>
              <a:off x="4857752"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p:cNvCxnSpPr>
            <p:nvPr/>
          </p:nvCxnSpPr>
          <p:spPr>
            <a:xfrm rot="5400000" flipH="1" flipV="1">
              <a:off x="5589577"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0"/>
            </p:cNvCxnSpPr>
            <p:nvPr/>
          </p:nvCxnSpPr>
          <p:spPr>
            <a:xfrm rot="5400000" flipH="1" flipV="1">
              <a:off x="3160685"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p:cNvCxnSpPr>
            <p:nvPr/>
          </p:nvCxnSpPr>
          <p:spPr>
            <a:xfrm rot="5400000" flipH="1" flipV="1">
              <a:off x="1803363"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55" idx="1"/>
              <a:endCxn id="11" idx="1"/>
            </p:cNvCxnSpPr>
            <p:nvPr/>
          </p:nvCxnSpPr>
          <p:spPr>
            <a:xfrm rot="10800000" flipV="1">
              <a:off x="1428728" y="2964652"/>
              <a:ext cx="428628" cy="153591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43372" y="3429000"/>
              <a:ext cx="428628"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sp>
          <p:nvSpPr>
            <p:cNvPr id="48" name="TextBox 47"/>
            <p:cNvSpPr txBox="1"/>
            <p:nvPr/>
          </p:nvSpPr>
          <p:spPr>
            <a:xfrm>
              <a:off x="4143372" y="4143380"/>
              <a:ext cx="428628"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1214414" y="3571876"/>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j</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4" name="TextBox 53"/>
            <p:cNvSpPr txBox="1"/>
            <p:nvPr/>
          </p:nvSpPr>
          <p:spPr>
            <a:xfrm>
              <a:off x="7929586" y="4286256"/>
              <a:ext cx="7143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5" name="矩形 54"/>
            <p:cNvSpPr/>
            <p:nvPr/>
          </p:nvSpPr>
          <p:spPr>
            <a:xfrm>
              <a:off x="1857356" y="2714620"/>
              <a:ext cx="5929354" cy="50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f(s</a:t>
              </a:r>
              <a:r>
                <a:rPr lang="en-US" altLang="zh-CN" sz="2000" baseline="-25000" dirty="0">
                  <a:solidFill>
                    <a:schemeClr val="tx1"/>
                  </a:solidFill>
                  <a:latin typeface="微软雅黑" panose="020B0503020204020204" pitchFamily="34" charset="-122"/>
                  <a:ea typeface="微软雅黑" panose="020B0503020204020204" pitchFamily="34" charset="-122"/>
                  <a:cs typeface="Times New Roman" pitchFamily="18" charset="0"/>
                </a:rPr>
                <a:t>j-1</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a:solidFill>
                    <a:schemeClr val="tx1"/>
                  </a:solidFill>
                  <a:latin typeface="微软雅黑" panose="020B0503020204020204" pitchFamily="34" charset="-122"/>
                  <a:ea typeface="微软雅黑" panose="020B0503020204020204" pitchFamily="34" charset="-122"/>
                  <a:cs typeface="Times New Roman" pitchFamily="18" charset="0"/>
                </a:rPr>
                <a:t>j-2</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a:solidFill>
                    <a:schemeClr val="tx1"/>
                  </a:solidFill>
                  <a:latin typeface="微软雅黑" panose="020B0503020204020204" pitchFamily="34" charset="-122"/>
                  <a:ea typeface="微软雅黑" panose="020B0503020204020204" pitchFamily="34" charset="-122"/>
                  <a:cs typeface="Times New Roman" pitchFamily="18" charset="0"/>
                </a:rPr>
                <a:t>j</a:t>
              </a:r>
              <a:r>
                <a:rPr lang="en-US" altLang="zh-CN" sz="2000" baseline="-25000" dirty="0">
                  <a:solidFill>
                    <a:schemeClr val="tx1"/>
                  </a:solidFill>
                  <a:latin typeface="微软雅黑" panose="020B0503020204020204" pitchFamily="34" charset="-122"/>
                  <a:ea typeface="微软雅黑" panose="020B0503020204020204" pitchFamily="34" charset="-122"/>
                  <a:cs typeface="Times New Roman" pitchFamily="18" charset="0"/>
                </a:rPr>
                <a:t>-L</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65" name="TextBox 64"/>
            <p:cNvSpPr txBox="1"/>
            <p:nvPr/>
          </p:nvSpPr>
          <p:spPr>
            <a:xfrm>
              <a:off x="1960326" y="3571876"/>
              <a:ext cx="53091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a:latin typeface="微软雅黑" panose="020B0503020204020204" pitchFamily="34" charset="-122"/>
                  <a:ea typeface="微软雅黑" panose="020B0503020204020204" pitchFamily="34" charset="-122"/>
                  <a:cs typeface="Times New Roman" pitchFamily="18" charset="0"/>
                </a:rPr>
                <a:t>j-1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6" name="TextBox 65"/>
            <p:cNvSpPr txBox="1"/>
            <p:nvPr/>
          </p:nvSpPr>
          <p:spPr>
            <a:xfrm>
              <a:off x="3286116" y="3571876"/>
              <a:ext cx="53091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a:latin typeface="微软雅黑" panose="020B0503020204020204" pitchFamily="34" charset="-122"/>
                  <a:ea typeface="微软雅黑" panose="020B0503020204020204" pitchFamily="34" charset="-122"/>
                  <a:cs typeface="Times New Roman" pitchFamily="18" charset="0"/>
                </a:rPr>
                <a:t>j-2</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7" name="TextBox 66"/>
            <p:cNvSpPr txBox="1"/>
            <p:nvPr/>
          </p:nvSpPr>
          <p:spPr>
            <a:xfrm>
              <a:off x="5506964" y="3571876"/>
              <a:ext cx="75845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a:latin typeface="微软雅黑" panose="020B0503020204020204" pitchFamily="34" charset="-122"/>
                  <a:ea typeface="微软雅黑" panose="020B0503020204020204" pitchFamily="34" charset="-122"/>
                  <a:cs typeface="Times New Roman" pitchFamily="18" charset="0"/>
                </a:rPr>
                <a:t>j-L+1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8" name="TextBox 67"/>
            <p:cNvSpPr txBox="1"/>
            <p:nvPr/>
          </p:nvSpPr>
          <p:spPr>
            <a:xfrm>
              <a:off x="7072330" y="3571876"/>
              <a:ext cx="571504"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j</a:t>
              </a:r>
              <a:r>
                <a:rPr lang="en-US" altLang="zh-CN" sz="2000" baseline="-25000" dirty="0">
                  <a:latin typeface="微软雅黑" panose="020B0503020204020204" pitchFamily="34" charset="-122"/>
                  <a:ea typeface="微软雅黑" panose="020B0503020204020204" pitchFamily="34" charset="-122"/>
                  <a:cs typeface="Times New Roman" pitchFamily="18" charset="0"/>
                </a:rPr>
                <a:t>-L</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41" name="流程图: 合并 4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6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sz="4400" dirty="0"/>
              <a:t>二、基于</a:t>
            </a:r>
            <a:r>
              <a:rPr lang="en-US" altLang="zh-CN" sz="4400" dirty="0">
                <a:latin typeface="Times New Roman" pitchFamily="18" charset="0"/>
                <a:cs typeface="Times New Roman" pitchFamily="18" charset="0"/>
              </a:rPr>
              <a:t>LFSR</a:t>
            </a:r>
            <a:r>
              <a:rPr lang="zh-CN" altLang="en-US" sz="4400" dirty="0"/>
              <a:t>的密钥流生成器</a:t>
            </a:r>
            <a:endParaRPr lang="zh-CN" altLang="en-US" dirty="0"/>
          </a:p>
        </p:txBody>
      </p:sp>
      <p:sp>
        <p:nvSpPr>
          <p:cNvPr id="7" name="内容占位符 6"/>
          <p:cNvSpPr>
            <a:spLocks noGrp="1"/>
          </p:cNvSpPr>
          <p:nvPr>
            <p:ph idx="1"/>
          </p:nvPr>
        </p:nvSpPr>
        <p:spPr/>
        <p:txBody>
          <a:bodyPr>
            <a:normAutofit lnSpcReduction="10000"/>
          </a:bodyPr>
          <a:lstStyle/>
          <a:p>
            <a:r>
              <a:rPr lang="zh-CN" altLang="en-US" dirty="0"/>
              <a:t>设计基于</a:t>
            </a:r>
            <a:r>
              <a:rPr lang="en-US" altLang="zh-CN" dirty="0"/>
              <a:t>LFSR</a:t>
            </a:r>
            <a:r>
              <a:rPr lang="zh-CN" altLang="en-US" dirty="0"/>
              <a:t>的密钥流生成器的要求：</a:t>
            </a:r>
            <a:endParaRPr lang="en-US" altLang="zh-CN" dirty="0"/>
          </a:p>
          <a:p>
            <a:pPr lvl="1"/>
            <a:r>
              <a:rPr lang="zh-CN" altLang="en-US" dirty="0"/>
              <a:t>大周期</a:t>
            </a:r>
            <a:endParaRPr lang="en-US" altLang="zh-CN" dirty="0"/>
          </a:p>
          <a:p>
            <a:pPr lvl="1"/>
            <a:r>
              <a:rPr lang="zh-CN" altLang="en-US" dirty="0"/>
              <a:t>大线性复杂度</a:t>
            </a:r>
            <a:endParaRPr lang="en-US" altLang="zh-CN" dirty="0"/>
          </a:p>
          <a:p>
            <a:pPr lvl="1"/>
            <a:r>
              <a:rPr lang="zh-CN" altLang="en-US" dirty="0"/>
              <a:t>好的统计特性</a:t>
            </a:r>
            <a:endParaRPr lang="en-US" altLang="zh-CN" dirty="0"/>
          </a:p>
          <a:p>
            <a:pPr lvl="1"/>
            <a:endParaRPr lang="en-US" altLang="zh-CN" dirty="0"/>
          </a:p>
          <a:p>
            <a:r>
              <a:rPr lang="zh-CN" altLang="en-US" dirty="0"/>
              <a:t>对联结多项式</a:t>
            </a:r>
            <a:r>
              <a:rPr lang="en-US" altLang="zh-CN" dirty="0"/>
              <a:t>C(D)</a:t>
            </a:r>
            <a:r>
              <a:rPr lang="zh-CN" altLang="en-US" dirty="0"/>
              <a:t>的要求：</a:t>
            </a:r>
            <a:endParaRPr lang="en-US" altLang="zh-CN" dirty="0"/>
          </a:p>
          <a:p>
            <a:pPr lvl="1"/>
            <a:r>
              <a:rPr lang="zh-CN" altLang="en-US" dirty="0"/>
              <a:t>必须是次数为</a:t>
            </a:r>
            <a:r>
              <a:rPr lang="en-US" dirty="0"/>
              <a:t>L</a:t>
            </a:r>
            <a:r>
              <a:rPr lang="zh-CN" altLang="en-US" dirty="0"/>
              <a:t>的本原多项式</a:t>
            </a:r>
            <a:endParaRPr lang="en-US" altLang="zh-CN" dirty="0"/>
          </a:p>
          <a:p>
            <a:pPr lvl="1"/>
            <a:r>
              <a:rPr lang="zh-CN" altLang="en-US" dirty="0"/>
              <a:t>可以是确定的（密钥构成初始状态），也可以是秘密的（密钥构成初始状态和联结多项式）</a:t>
            </a:r>
            <a:endParaRPr lang="en-US" altLang="zh-CN" dirty="0"/>
          </a:p>
          <a:p>
            <a:pPr lvl="2"/>
            <a:r>
              <a:rPr lang="zh-CN" altLang="en-US" dirty="0"/>
              <a:t>推荐使用秘密联结多项式，需要额外的电路来完成硬件实现</a:t>
            </a:r>
            <a:endParaRPr lang="en-US" dirty="0"/>
          </a:p>
          <a:p>
            <a:pPr lvl="2"/>
            <a:r>
              <a:rPr lang="zh-CN" altLang="en-US" dirty="0"/>
              <a:t>从所有次数为</a:t>
            </a:r>
            <a:r>
              <a:rPr lang="en-US" altLang="zh-CN" dirty="0"/>
              <a:t>L</a:t>
            </a:r>
            <a:r>
              <a:rPr lang="zh-CN" altLang="en-US" dirty="0"/>
              <a:t>的本原多项式中随机均匀地选择联结多项式</a:t>
            </a:r>
            <a:endParaRPr lang="en-US" altLang="zh-CN" dirty="0"/>
          </a:p>
          <a:p>
            <a:pPr lvl="1"/>
            <a:r>
              <a:rPr lang="zh-CN" altLang="en-US" dirty="0"/>
              <a:t>稀疏联结多项式便于实现，但可能有某些特殊攻击</a:t>
            </a:r>
            <a:endParaRPr lang="en-US" altLang="zh-CN" dirty="0"/>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33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消除</a:t>
            </a:r>
            <a:r>
              <a:rPr lang="en-US" altLang="zh-CN" dirty="0"/>
              <a:t>LFSR</a:t>
            </a:r>
            <a:r>
              <a:rPr lang="zh-CN" altLang="en-US" dirty="0"/>
              <a:t>线性特性的三种常规方法：</a:t>
            </a:r>
            <a:endParaRPr lang="en-US" altLang="zh-CN" dirty="0"/>
          </a:p>
        </p:txBody>
      </p:sp>
      <p:graphicFrame>
        <p:nvGraphicFramePr>
          <p:cNvPr id="6" name="图示 5"/>
          <p:cNvGraphicFramePr/>
          <p:nvPr>
            <p:extLst>
              <p:ext uri="{D42A27DB-BD31-4B8C-83A1-F6EECF244321}">
                <p14:modId xmlns:p14="http://schemas.microsoft.com/office/powerpoint/2010/main" val="1013740796"/>
              </p:ext>
            </p:extLst>
          </p:nvPr>
        </p:nvGraphicFramePr>
        <p:xfrm>
          <a:off x="683568" y="2060848"/>
          <a:ext cx="7776864"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页脚占位符 6"/>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394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非线性组合生成器</a:t>
            </a:r>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sz="3000" dirty="0"/>
              <a:t>并联几个</a:t>
            </a:r>
            <a:r>
              <a:rPr lang="en-US" altLang="zh-CN" sz="3000" dirty="0"/>
              <a:t>LFSR</a:t>
            </a:r>
            <a:r>
              <a:rPr lang="zh-CN" altLang="en-US" sz="3000" dirty="0"/>
              <a:t>，由非线性的组合函数</a:t>
            </a:r>
            <a:r>
              <a:rPr lang="en-US" altLang="zh-CN" sz="3000" dirty="0"/>
              <a:t>f</a:t>
            </a:r>
            <a:r>
              <a:rPr lang="zh-CN" altLang="en-US" sz="3000" dirty="0"/>
              <a:t>生成密钥流</a:t>
            </a:r>
            <a:endParaRPr lang="en-US" altLang="zh-CN" sz="3000" dirty="0"/>
          </a:p>
          <a:p>
            <a:pPr>
              <a:lnSpc>
                <a:spcPct val="110000"/>
              </a:lnSpc>
            </a:pPr>
            <a:endParaRPr lang="en-US" altLang="zh-CN" sz="3000" dirty="0"/>
          </a:p>
          <a:p>
            <a:pPr>
              <a:lnSpc>
                <a:spcPct val="110000"/>
              </a:lnSpc>
            </a:pPr>
            <a:endParaRPr lang="en-US" altLang="zh-CN" sz="3000" dirty="0"/>
          </a:p>
          <a:p>
            <a:pPr>
              <a:lnSpc>
                <a:spcPct val="110000"/>
              </a:lnSpc>
            </a:pPr>
            <a:endParaRPr lang="en-US" altLang="zh-CN" sz="3000" dirty="0"/>
          </a:p>
          <a:p>
            <a:pPr>
              <a:lnSpc>
                <a:spcPct val="110000"/>
              </a:lnSpc>
            </a:pPr>
            <a:endParaRPr lang="en-US" altLang="zh-CN" sz="3000" dirty="0"/>
          </a:p>
          <a:p>
            <a:pPr>
              <a:lnSpc>
                <a:spcPct val="110000"/>
              </a:lnSpc>
            </a:pPr>
            <a:endParaRPr lang="en-US" altLang="zh-CN" sz="3000" dirty="0"/>
          </a:p>
          <a:p>
            <a:pPr>
              <a:lnSpc>
                <a:spcPct val="110000"/>
              </a:lnSpc>
            </a:pPr>
            <a:r>
              <a:rPr lang="zh-CN" altLang="en-US" sz="3000" dirty="0"/>
              <a:t>定义：</a:t>
            </a:r>
            <a:r>
              <a:rPr lang="en-US" altLang="zh-CN" sz="3000" dirty="0"/>
              <a:t>m</a:t>
            </a:r>
            <a:r>
              <a:rPr lang="zh-CN" altLang="en-US" sz="3000" dirty="0"/>
              <a:t>个布尔变量的函数</a:t>
            </a:r>
            <a:r>
              <a:rPr lang="en-US" altLang="zh-CN" sz="3000" dirty="0"/>
              <a:t>f</a:t>
            </a:r>
            <a:r>
              <a:rPr lang="zh-CN" altLang="en-US" sz="3000" dirty="0"/>
              <a:t>的</a:t>
            </a:r>
            <a:r>
              <a:rPr lang="zh-CN" altLang="en-US" sz="3000" dirty="0">
                <a:solidFill>
                  <a:srgbClr val="FF0000"/>
                </a:solidFill>
              </a:rPr>
              <a:t>代数正规型</a:t>
            </a:r>
            <a:r>
              <a:rPr lang="zh-CN" altLang="en-US" sz="3000" dirty="0"/>
              <a:t>是指，乘积的和。这里乘积是与操作，和是异或操作。</a:t>
            </a:r>
            <a:r>
              <a:rPr lang="en-US" altLang="zh-CN" sz="3000" dirty="0"/>
              <a:t>f</a:t>
            </a:r>
            <a:r>
              <a:rPr lang="zh-CN" altLang="en-US" sz="3000" dirty="0"/>
              <a:t>的非线性次数等于代数正规型中最高次项的次数。</a:t>
            </a:r>
            <a:endParaRPr lang="en-US" altLang="zh-CN" sz="3000" dirty="0"/>
          </a:p>
          <a:p>
            <a:pPr lvl="1">
              <a:lnSpc>
                <a:spcPct val="110000"/>
              </a:lnSpc>
            </a:pPr>
            <a:r>
              <a:rPr lang="zh-CN" altLang="en-US" sz="2600" dirty="0"/>
              <a:t>例：</a:t>
            </a:r>
            <a:r>
              <a:rPr lang="en-US" altLang="zh-CN" sz="2600" dirty="0"/>
              <a:t>f = 1</a:t>
            </a:r>
            <a:r>
              <a:rPr lang="en-US" altLang="zh-CN" sz="2600" dirty="0">
                <a:sym typeface="Symbol"/>
              </a:rPr>
              <a:t></a:t>
            </a:r>
            <a:r>
              <a:rPr lang="en-US" altLang="zh-CN" sz="2600" dirty="0"/>
              <a:t>a</a:t>
            </a:r>
            <a:r>
              <a:rPr lang="en-US" altLang="zh-CN" sz="2600" dirty="0">
                <a:sym typeface="Symbol"/>
              </a:rPr>
              <a:t></a:t>
            </a:r>
            <a:r>
              <a:rPr lang="en-US" altLang="zh-CN" sz="2600" dirty="0"/>
              <a:t>b</a:t>
            </a:r>
            <a:r>
              <a:rPr lang="en-US" altLang="zh-CN" sz="2600" dirty="0">
                <a:sym typeface="Symbol"/>
              </a:rPr>
              <a:t></a:t>
            </a:r>
            <a:r>
              <a:rPr lang="en-US" altLang="zh-CN" sz="2600" dirty="0"/>
              <a:t>cd</a:t>
            </a:r>
            <a:r>
              <a:rPr lang="en-US" altLang="zh-CN" sz="2600" dirty="0">
                <a:sym typeface="Symbol"/>
              </a:rPr>
              <a:t></a:t>
            </a:r>
            <a:r>
              <a:rPr lang="en-US" altLang="zh-CN" sz="2600" dirty="0"/>
              <a:t>abcd</a:t>
            </a:r>
            <a:r>
              <a:rPr lang="zh-CN" altLang="en-US" sz="2600" dirty="0"/>
              <a:t>是代数正规型，非线性次数为</a:t>
            </a:r>
            <a:r>
              <a:rPr lang="en-US" altLang="zh-CN" sz="2600" dirty="0"/>
              <a:t>4</a:t>
            </a:r>
          </a:p>
          <a:p>
            <a:pPr lvl="1">
              <a:lnSpc>
                <a:spcPct val="110000"/>
              </a:lnSpc>
            </a:pPr>
            <a:r>
              <a:rPr lang="en-US" altLang="zh-CN" sz="2600" dirty="0"/>
              <a:t>f</a:t>
            </a:r>
            <a:r>
              <a:rPr lang="zh-CN" altLang="en-US" sz="2600" dirty="0"/>
              <a:t>的非线性次数越高，则输出序列就具有高线性复杂度</a:t>
            </a:r>
          </a:p>
        </p:txBody>
      </p:sp>
      <p:grpSp>
        <p:nvGrpSpPr>
          <p:cNvPr id="23" name="组合 22"/>
          <p:cNvGrpSpPr/>
          <p:nvPr/>
        </p:nvGrpSpPr>
        <p:grpSpPr>
          <a:xfrm>
            <a:off x="2771800" y="1844824"/>
            <a:ext cx="4480562" cy="1928826"/>
            <a:chOff x="1785918" y="2424106"/>
            <a:chExt cx="4361736" cy="2828945"/>
          </a:xfrm>
        </p:grpSpPr>
        <p:sp>
          <p:nvSpPr>
            <p:cNvPr id="6" name="矩形 5"/>
            <p:cNvSpPr/>
            <p:nvPr/>
          </p:nvSpPr>
          <p:spPr>
            <a:xfrm>
              <a:off x="1785918" y="2500306"/>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7" name="矩形 6"/>
            <p:cNvSpPr/>
            <p:nvPr/>
          </p:nvSpPr>
          <p:spPr>
            <a:xfrm>
              <a:off x="1785918" y="3071810"/>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1785918" y="4500570"/>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微软雅黑" panose="020B0503020204020204" pitchFamily="34" charset="-122"/>
                  <a:ea typeface="微软雅黑" panose="020B0503020204020204" pitchFamily="34" charset="-122"/>
                  <a:cs typeface="Times New Roman" pitchFamily="18" charset="0"/>
                </a:rPr>
                <a:t>LFSRm</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3786182" y="2424106"/>
              <a:ext cx="571504" cy="2828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6" idx="3"/>
            </p:cNvCxnSpPr>
            <p:nvPr/>
          </p:nvCxnSpPr>
          <p:spPr>
            <a:xfrm>
              <a:off x="3000364" y="2714620"/>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p:cNvCxnSpPr>
            <p:nvPr/>
          </p:nvCxnSpPr>
          <p:spPr>
            <a:xfrm>
              <a:off x="3000364" y="3286124"/>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a:off x="3000364" y="4714884"/>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359025" y="3890966"/>
              <a:ext cx="904065" cy="232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93547" y="3576639"/>
              <a:ext cx="954107" cy="586828"/>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密钥流</a:t>
              </a:r>
            </a:p>
          </p:txBody>
        </p:sp>
        <p:sp>
          <p:nvSpPr>
            <p:cNvPr id="22" name="TextBox 21"/>
            <p:cNvSpPr txBox="1"/>
            <p:nvPr/>
          </p:nvSpPr>
          <p:spPr>
            <a:xfrm rot="5400000">
              <a:off x="2210112" y="3734132"/>
              <a:ext cx="628654"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25" name="流程图: 合并 2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553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Geffe</a:t>
            </a:r>
            <a:r>
              <a:rPr lang="zh-CN" altLang="en-US" dirty="0"/>
              <a:t>生成器</a:t>
            </a:r>
          </a:p>
        </p:txBody>
      </p:sp>
      <p:sp>
        <p:nvSpPr>
          <p:cNvPr id="3" name="内容占位符 2"/>
          <p:cNvSpPr>
            <a:spLocks noGrp="1"/>
          </p:cNvSpPr>
          <p:nvPr>
            <p:ph idx="1"/>
          </p:nvPr>
        </p:nvSpPr>
        <p:spPr/>
        <p:txBody>
          <a:bodyPr/>
          <a:lstStyle/>
          <a:p>
            <a:r>
              <a:rPr lang="zh-CN" altLang="en-US" dirty="0"/>
              <a:t>由三个长度为</a:t>
            </a:r>
            <a:r>
              <a:rPr lang="en-US" altLang="zh-CN" dirty="0"/>
              <a:t>L</a:t>
            </a:r>
            <a:r>
              <a:rPr lang="en-US" altLang="zh-CN" baseline="-25000" dirty="0"/>
              <a:t>1</a:t>
            </a:r>
            <a:r>
              <a:rPr lang="en-US" altLang="zh-CN" dirty="0"/>
              <a:t>, L</a:t>
            </a:r>
            <a:r>
              <a:rPr lang="en-US" altLang="zh-CN" baseline="-25000" dirty="0"/>
              <a:t>2</a:t>
            </a:r>
            <a:r>
              <a:rPr lang="en-US" altLang="zh-CN" dirty="0"/>
              <a:t>, L</a:t>
            </a:r>
            <a:r>
              <a:rPr lang="en-US" altLang="zh-CN" baseline="-25000" dirty="0"/>
              <a:t>3</a:t>
            </a:r>
            <a:r>
              <a:rPr lang="zh-CN" altLang="en-US" dirty="0"/>
              <a:t>的最长</a:t>
            </a:r>
            <a:r>
              <a:rPr lang="en-US" altLang="zh-CN" dirty="0"/>
              <a:t>LFSR</a:t>
            </a:r>
            <a:r>
              <a:rPr lang="zh-CN" altLang="en-US" dirty="0"/>
              <a:t>构成，其中</a:t>
            </a:r>
            <a:r>
              <a:rPr lang="en-US" altLang="zh-CN" dirty="0"/>
              <a:t>L</a:t>
            </a:r>
            <a:r>
              <a:rPr lang="en-US" altLang="zh-CN" baseline="-25000" dirty="0"/>
              <a:t>1</a:t>
            </a:r>
            <a:r>
              <a:rPr lang="en-US" altLang="zh-CN" dirty="0"/>
              <a:t>, L</a:t>
            </a:r>
            <a:r>
              <a:rPr lang="en-US" altLang="zh-CN" baseline="-25000" dirty="0"/>
              <a:t>2</a:t>
            </a:r>
            <a:r>
              <a:rPr lang="en-US" altLang="zh-CN" dirty="0"/>
              <a:t>, L</a:t>
            </a:r>
            <a:r>
              <a:rPr lang="en-US" altLang="zh-CN" baseline="-25000" dirty="0"/>
              <a:t>3</a:t>
            </a:r>
            <a:r>
              <a:rPr lang="zh-CN" altLang="en-US" dirty="0"/>
              <a:t>互素，非线性组合函数为：</a:t>
            </a:r>
            <a:endParaRPr lang="en-US" altLang="zh-CN" dirty="0"/>
          </a:p>
          <a:p>
            <a:pPr>
              <a:buNone/>
            </a:pPr>
            <a:r>
              <a:rPr lang="en-US" altLang="zh-CN" sz="2400" dirty="0"/>
              <a:t>	  f(x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3</a:t>
            </a:r>
            <a:r>
              <a:rPr lang="en-US" altLang="zh-CN" sz="2400" dirty="0"/>
              <a:t>) = x</a:t>
            </a:r>
            <a:r>
              <a:rPr lang="en-US" altLang="zh-CN" sz="2400" baseline="-25000" dirty="0"/>
              <a:t>1</a:t>
            </a:r>
            <a:r>
              <a:rPr lang="en-US" altLang="zh-CN" sz="2400" dirty="0"/>
              <a:t>x</a:t>
            </a:r>
            <a:r>
              <a:rPr lang="en-US" altLang="zh-CN" sz="2400" baseline="-25000" dirty="0"/>
              <a:t>2</a:t>
            </a:r>
            <a:r>
              <a:rPr lang="en-US" altLang="zh-CN" sz="2400" dirty="0">
                <a:sym typeface="Symbol"/>
              </a:rPr>
              <a:t>  </a:t>
            </a:r>
            <a:r>
              <a:rPr lang="en-US" altLang="zh-CN" sz="2400" dirty="0"/>
              <a:t>(1+x</a:t>
            </a:r>
            <a:r>
              <a:rPr lang="en-US" altLang="zh-CN" sz="2400" baseline="-25000" dirty="0"/>
              <a:t>2</a:t>
            </a:r>
            <a:r>
              <a:rPr lang="en-US" altLang="zh-CN" sz="2400" dirty="0"/>
              <a:t>)</a:t>
            </a:r>
            <a:r>
              <a:rPr lang="en-US" altLang="zh-CN" sz="2400" dirty="0">
                <a:sym typeface="Symbol"/>
              </a:rPr>
              <a:t> </a:t>
            </a:r>
            <a:r>
              <a:rPr lang="en-US" altLang="zh-CN" sz="2400" dirty="0"/>
              <a:t>x</a:t>
            </a:r>
            <a:r>
              <a:rPr lang="en-US" altLang="zh-CN" sz="2400" baseline="-25000" dirty="0"/>
              <a:t>3</a:t>
            </a:r>
            <a:r>
              <a:rPr lang="en-US" altLang="zh-CN" sz="2400" dirty="0"/>
              <a:t> = x</a:t>
            </a:r>
            <a:r>
              <a:rPr lang="en-US" altLang="zh-CN" sz="2400" baseline="-25000" dirty="0"/>
              <a:t>1</a:t>
            </a:r>
            <a:r>
              <a:rPr lang="en-US" altLang="zh-CN" sz="2400" dirty="0"/>
              <a:t>x</a:t>
            </a:r>
            <a:r>
              <a:rPr lang="en-US" altLang="zh-CN" sz="2400" baseline="-25000" dirty="0"/>
              <a:t>2</a:t>
            </a:r>
            <a:r>
              <a:rPr lang="en-US" altLang="zh-CN" sz="2400" dirty="0">
                <a:sym typeface="Symbol"/>
              </a:rPr>
              <a:t>  </a:t>
            </a:r>
            <a:r>
              <a:rPr lang="en-US" altLang="zh-CN" sz="2400" dirty="0"/>
              <a:t>x</a:t>
            </a:r>
            <a:r>
              <a:rPr lang="en-US" altLang="zh-CN" sz="2400" baseline="-25000" dirty="0"/>
              <a:t>2</a:t>
            </a:r>
            <a:r>
              <a:rPr lang="en-US" altLang="zh-CN" sz="2400" dirty="0"/>
              <a:t>x</a:t>
            </a:r>
            <a:r>
              <a:rPr lang="en-US" altLang="zh-CN" sz="2400" baseline="-25000" dirty="0"/>
              <a:t>3</a:t>
            </a:r>
            <a:r>
              <a:rPr lang="en-US" altLang="zh-CN" sz="2400" dirty="0">
                <a:sym typeface="Symbol"/>
              </a:rPr>
              <a:t>  </a:t>
            </a:r>
            <a:r>
              <a:rPr lang="en-US" altLang="zh-CN" sz="2400" dirty="0"/>
              <a:t>x</a:t>
            </a:r>
            <a:r>
              <a:rPr lang="en-US" altLang="zh-CN" sz="2400" baseline="-25000" dirty="0"/>
              <a:t>3</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密钥流周期</a:t>
            </a:r>
            <a:r>
              <a:rPr lang="en-US" altLang="zh-CN" dirty="0"/>
              <a:t>(2</a:t>
            </a:r>
            <a:r>
              <a:rPr lang="en-US" altLang="zh-CN" baseline="30000" dirty="0"/>
              <a:t>L</a:t>
            </a:r>
            <a:r>
              <a:rPr lang="en-US" altLang="zh-CN" sz="2000" baseline="30000" dirty="0"/>
              <a:t>1</a:t>
            </a:r>
            <a:r>
              <a:rPr lang="en-US" altLang="zh-CN" dirty="0"/>
              <a:t>-1)·(2</a:t>
            </a:r>
            <a:r>
              <a:rPr lang="en-US" altLang="zh-CN" baseline="30000" dirty="0"/>
              <a:t>L</a:t>
            </a:r>
            <a:r>
              <a:rPr lang="en-US" altLang="zh-CN" sz="2000" baseline="30000" dirty="0"/>
              <a:t>2</a:t>
            </a:r>
            <a:r>
              <a:rPr lang="en-US" altLang="zh-CN" dirty="0"/>
              <a:t>-1)·(2</a:t>
            </a:r>
            <a:r>
              <a:rPr lang="en-US" altLang="zh-CN" baseline="30000" dirty="0"/>
              <a:t>L</a:t>
            </a:r>
            <a:r>
              <a:rPr lang="en-US" altLang="zh-CN" sz="2000" baseline="30000" dirty="0"/>
              <a:t>3</a:t>
            </a:r>
            <a:r>
              <a:rPr lang="en-US" altLang="zh-CN" dirty="0"/>
              <a:t>-1)</a:t>
            </a:r>
          </a:p>
          <a:p>
            <a:r>
              <a:rPr lang="zh-CN" altLang="en-US" dirty="0"/>
              <a:t>线性复杂度</a:t>
            </a:r>
            <a:r>
              <a:rPr lang="en-US" altLang="zh-CN" dirty="0"/>
              <a:t>L=L</a:t>
            </a:r>
            <a:r>
              <a:rPr lang="en-US" altLang="zh-CN" baseline="-25000" dirty="0"/>
              <a:t>1</a:t>
            </a:r>
            <a:r>
              <a:rPr lang="en-US" altLang="zh-CN" dirty="0"/>
              <a:t>L</a:t>
            </a:r>
            <a:r>
              <a:rPr lang="en-US" altLang="zh-CN" baseline="-25000" dirty="0"/>
              <a:t>2</a:t>
            </a:r>
            <a:r>
              <a:rPr lang="en-US" altLang="zh-CN" dirty="0"/>
              <a:t>+L</a:t>
            </a:r>
            <a:r>
              <a:rPr lang="en-US" altLang="zh-CN" baseline="-25000" dirty="0"/>
              <a:t>2</a:t>
            </a:r>
            <a:r>
              <a:rPr lang="en-US" altLang="zh-CN" dirty="0"/>
              <a:t>L</a:t>
            </a:r>
            <a:r>
              <a:rPr lang="en-US" altLang="zh-CN" baseline="-25000" dirty="0"/>
              <a:t>3</a:t>
            </a:r>
            <a:r>
              <a:rPr lang="en-US" altLang="zh-CN" dirty="0"/>
              <a:t>+L</a:t>
            </a:r>
            <a:r>
              <a:rPr lang="en-US" altLang="zh-CN" baseline="-25000" dirty="0"/>
              <a:t>3</a:t>
            </a:r>
            <a:endParaRPr lang="zh-CN" altLang="en-US" baseline="-25000" dirty="0"/>
          </a:p>
        </p:txBody>
      </p:sp>
      <p:grpSp>
        <p:nvGrpSpPr>
          <p:cNvPr id="61" name="组合 60"/>
          <p:cNvGrpSpPr/>
          <p:nvPr/>
        </p:nvGrpSpPr>
        <p:grpSpPr>
          <a:xfrm>
            <a:off x="2195736" y="2780928"/>
            <a:ext cx="5156589" cy="2046664"/>
            <a:chOff x="2610089" y="2065184"/>
            <a:chExt cx="5156589" cy="2046664"/>
          </a:xfrm>
        </p:grpSpPr>
        <p:sp>
          <p:nvSpPr>
            <p:cNvPr id="7" name="矩形 6"/>
            <p:cNvSpPr/>
            <p:nvPr/>
          </p:nvSpPr>
          <p:spPr>
            <a:xfrm>
              <a:off x="2610089" y="206518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610089" y="2944700"/>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2610089" y="381960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 </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3"/>
            </p:cNvCxnSpPr>
            <p:nvPr/>
          </p:nvCxnSpPr>
          <p:spPr>
            <a:xfrm flipV="1">
              <a:off x="3857620" y="2208060"/>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27" idx="2"/>
            </p:cNvCxnSpPr>
            <p:nvPr/>
          </p:nvCxnSpPr>
          <p:spPr>
            <a:xfrm flipV="1">
              <a:off x="3857620" y="3089248"/>
              <a:ext cx="551472"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3857620" y="3965725"/>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2" idx="6"/>
              <a:endCxn id="15" idx="1"/>
            </p:cNvCxnSpPr>
            <p:nvPr/>
          </p:nvCxnSpPr>
          <p:spPr>
            <a:xfrm flipV="1">
              <a:off x="6181990" y="3101835"/>
              <a:ext cx="604588" cy="19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6578" y="2901780"/>
              <a:ext cx="98010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密钥流</a:t>
              </a:r>
            </a:p>
          </p:txBody>
        </p:sp>
        <p:sp>
          <p:nvSpPr>
            <p:cNvPr id="17" name="流程图: 延期 16"/>
            <p:cNvSpPr/>
            <p:nvPr/>
          </p:nvSpPr>
          <p:spPr>
            <a:xfrm>
              <a:off x="4929190" y="207167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流程图: 延期 19"/>
            <p:cNvSpPr/>
            <p:nvPr/>
          </p:nvSpPr>
          <p:spPr>
            <a:xfrm>
              <a:off x="4929190" y="364331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V="1">
              <a:off x="4457943" y="242886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943" y="378619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等腰三角形 25"/>
            <p:cNvSpPr/>
            <p:nvPr/>
          </p:nvSpPr>
          <p:spPr>
            <a:xfrm rot="10800000">
              <a:off x="4297749" y="3326030"/>
              <a:ext cx="357189" cy="28575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7" name="流程图: 联系 26"/>
            <p:cNvSpPr/>
            <p:nvPr/>
          </p:nvSpPr>
          <p:spPr>
            <a:xfrm>
              <a:off x="4409092" y="303524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1" name="直接连接符 40"/>
            <p:cNvCxnSpPr>
              <a:stCxn id="26" idx="0"/>
            </p:cNvCxnSpPr>
            <p:nvPr/>
          </p:nvCxnSpPr>
          <p:spPr>
            <a:xfrm rot="5400000">
              <a:off x="4387030" y="3697671"/>
              <a:ext cx="175202" cy="3424"/>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26" idx="3"/>
            </p:cNvCxnSpPr>
            <p:nvPr/>
          </p:nvCxnSpPr>
          <p:spPr>
            <a:xfrm rot="16200000" flipH="1">
              <a:off x="4027239" y="2876926"/>
              <a:ext cx="896368" cy="184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2" name="流程图: 或者 51"/>
            <p:cNvSpPr/>
            <p:nvPr/>
          </p:nvSpPr>
          <p:spPr>
            <a:xfrm>
              <a:off x="5896238" y="2953074"/>
              <a:ext cx="285752" cy="3015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54" name="形状 53"/>
            <p:cNvCxnSpPr>
              <a:stCxn id="17" idx="3"/>
              <a:endCxn id="52" idx="0"/>
            </p:cNvCxnSpPr>
            <p:nvPr/>
          </p:nvCxnSpPr>
          <p:spPr>
            <a:xfrm>
              <a:off x="5357818" y="2285992"/>
              <a:ext cx="681296" cy="66708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形状 54"/>
            <p:cNvCxnSpPr>
              <a:stCxn id="20" idx="3"/>
              <a:endCxn id="52" idx="4"/>
            </p:cNvCxnSpPr>
            <p:nvPr/>
          </p:nvCxnSpPr>
          <p:spPr>
            <a:xfrm flipV="1">
              <a:off x="5357818" y="3254592"/>
              <a:ext cx="681296" cy="603036"/>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32" name="流程图: 合并 3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63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196752"/>
            <a:ext cx="8291264" cy="5127848"/>
          </a:xfrm>
        </p:spPr>
        <p:txBody>
          <a:bodyPr>
            <a:normAutofit/>
          </a:bodyPr>
          <a:lstStyle/>
          <a:p>
            <a:r>
              <a:rPr lang="en-US" altLang="zh-CN" dirty="0" err="1"/>
              <a:t>Geffe</a:t>
            </a:r>
            <a:r>
              <a:rPr lang="zh-CN" altLang="en-US" dirty="0"/>
              <a:t>在密码学意义上是弱的</a:t>
            </a:r>
            <a:endParaRPr lang="en-US" altLang="zh-CN" dirty="0"/>
          </a:p>
          <a:p>
            <a:pPr lvl="1"/>
            <a:r>
              <a:rPr lang="en-US" altLang="zh-CN" dirty="0"/>
              <a:t>LFSR1</a:t>
            </a:r>
            <a:r>
              <a:rPr lang="zh-CN" altLang="en-US" dirty="0"/>
              <a:t>和</a:t>
            </a:r>
            <a:r>
              <a:rPr lang="en-US" altLang="zh-CN" dirty="0"/>
              <a:t>LFSR3</a:t>
            </a:r>
            <a:r>
              <a:rPr lang="zh-CN" altLang="en-US" dirty="0"/>
              <a:t>的状态信息会泄漏到输出序列中</a:t>
            </a:r>
            <a:endParaRPr lang="en-US" altLang="zh-CN" dirty="0"/>
          </a:p>
          <a:p>
            <a:pPr lvl="1">
              <a:buNone/>
            </a:pPr>
            <a:endParaRPr lang="en-US" altLang="zh-CN" dirty="0"/>
          </a:p>
          <a:p>
            <a:pPr lvl="1">
              <a:buNone/>
            </a:pPr>
            <a:endParaRPr lang="en-US" altLang="zh-CN" dirty="0"/>
          </a:p>
          <a:p>
            <a:pPr lvl="1">
              <a:buNone/>
            </a:pPr>
            <a:endParaRPr lang="en-US" altLang="zh-CN" dirty="0"/>
          </a:p>
          <a:p>
            <a:pPr lvl="1">
              <a:buNone/>
            </a:pPr>
            <a:r>
              <a:rPr lang="zh-CN" altLang="en-US" dirty="0"/>
              <a:t>设</a:t>
            </a:r>
            <a:r>
              <a:rPr lang="en-US" altLang="zh-CN" dirty="0"/>
              <a:t>LFSR1,2,3</a:t>
            </a:r>
            <a:r>
              <a:rPr lang="zh-CN" altLang="en-US" dirty="0"/>
              <a:t>及最终的输出分别为</a:t>
            </a:r>
            <a:r>
              <a:rPr lang="en-US" altLang="zh-CN" dirty="0"/>
              <a:t>x</a:t>
            </a:r>
            <a:r>
              <a:rPr lang="en-US" altLang="zh-CN" baseline="-25000" dirty="0"/>
              <a:t>1</a:t>
            </a:r>
            <a:r>
              <a:rPr lang="en-US" altLang="zh-CN" dirty="0"/>
              <a:t>(t),x</a:t>
            </a:r>
            <a:r>
              <a:rPr lang="en-US" altLang="zh-CN" baseline="-25000" dirty="0"/>
              <a:t>2</a:t>
            </a:r>
            <a:r>
              <a:rPr lang="en-US" altLang="zh-CN" dirty="0"/>
              <a:t>(t),x</a:t>
            </a:r>
            <a:r>
              <a:rPr lang="en-US" altLang="zh-CN" baseline="-25000" dirty="0"/>
              <a:t>3</a:t>
            </a:r>
            <a:r>
              <a:rPr lang="en-US" altLang="zh-CN" dirty="0"/>
              <a:t>(t),z(t)</a:t>
            </a:r>
          </a:p>
          <a:p>
            <a:pPr lvl="1">
              <a:buNone/>
            </a:pPr>
            <a:endParaRPr lang="en-US" altLang="zh-CN" dirty="0"/>
          </a:p>
          <a:p>
            <a:pPr lvl="1">
              <a:buNone/>
            </a:pPr>
            <a:endParaRPr lang="en-US" altLang="zh-CN" dirty="0"/>
          </a:p>
          <a:p>
            <a:pPr lvl="1">
              <a:buNone/>
            </a:pPr>
            <a:endParaRPr lang="en-US" altLang="zh-CN" dirty="0"/>
          </a:p>
          <a:p>
            <a:pPr lvl="1">
              <a:buNone/>
            </a:pPr>
            <a:endParaRPr lang="en-US" altLang="zh-CN" dirty="0"/>
          </a:p>
          <a:p>
            <a:pPr lvl="1">
              <a:buNone/>
            </a:pPr>
            <a:r>
              <a:rPr lang="en-US" altLang="zh-CN" dirty="0"/>
              <a:t>	</a:t>
            </a:r>
            <a:r>
              <a:rPr lang="zh-CN" altLang="en-US" dirty="0"/>
              <a:t>类似的，也有</a:t>
            </a:r>
            <a:r>
              <a:rPr lang="en-US" altLang="zh-CN" dirty="0"/>
              <a:t>P(z(t)=x</a:t>
            </a:r>
            <a:r>
              <a:rPr lang="en-US" altLang="zh-CN" baseline="-25000" dirty="0"/>
              <a:t>3</a:t>
            </a:r>
            <a:r>
              <a:rPr lang="en-US" altLang="zh-CN" dirty="0"/>
              <a:t>(t)) = 3/4</a:t>
            </a:r>
          </a:p>
        </p:txBody>
      </p:sp>
      <p:graphicFrame>
        <p:nvGraphicFramePr>
          <p:cNvPr id="6" name="对象 5"/>
          <p:cNvGraphicFramePr>
            <a:graphicFrameLocks noChangeAspect="1"/>
          </p:cNvGraphicFramePr>
          <p:nvPr>
            <p:extLst>
              <p:ext uri="{D42A27DB-BD31-4B8C-83A1-F6EECF244321}">
                <p14:modId xmlns:p14="http://schemas.microsoft.com/office/powerpoint/2010/main" val="3235362183"/>
              </p:ext>
            </p:extLst>
          </p:nvPr>
        </p:nvGraphicFramePr>
        <p:xfrm>
          <a:off x="1882998" y="4077072"/>
          <a:ext cx="5927725" cy="1554163"/>
        </p:xfrm>
        <a:graphic>
          <a:graphicData uri="http://schemas.openxmlformats.org/presentationml/2006/ole">
            <mc:AlternateContent xmlns:mc="http://schemas.openxmlformats.org/markup-compatibility/2006">
              <mc:Choice xmlns:v="urn:schemas-microsoft-com:vml" Requires="v">
                <p:oleObj spid="_x0000_s3280" name="Equation" r:id="rId3" imgW="3390840" imgH="888840" progId="Equation.DSMT4">
                  <p:embed/>
                </p:oleObj>
              </mc:Choice>
              <mc:Fallback>
                <p:oleObj name="Equation" r:id="rId3" imgW="3390840" imgH="888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998" y="4077072"/>
                        <a:ext cx="5927725"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a:grpSpLocks noChangeAspect="1"/>
          </p:cNvGrpSpPr>
          <p:nvPr/>
        </p:nvGrpSpPr>
        <p:grpSpPr>
          <a:xfrm>
            <a:off x="4644008" y="2276872"/>
            <a:ext cx="2165509" cy="1066198"/>
            <a:chOff x="2455561" y="2036604"/>
            <a:chExt cx="4331017" cy="2132396"/>
          </a:xfrm>
        </p:grpSpPr>
        <p:sp>
          <p:nvSpPr>
            <p:cNvPr id="8" name="矩形 7"/>
            <p:cNvSpPr/>
            <p:nvPr/>
          </p:nvSpPr>
          <p:spPr>
            <a:xfrm>
              <a:off x="2455561" y="2036604"/>
              <a:ext cx="1402060" cy="377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2455561" y="2916120"/>
              <a:ext cx="1402060" cy="377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455561" y="3791022"/>
              <a:ext cx="1402060" cy="377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Times New Roman" pitchFamily="18" charset="0"/>
                </a:rPr>
                <a:t>LFSR</a:t>
              </a:r>
              <a:r>
                <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rPr>
                <a:t> </a:t>
              </a:r>
              <a:r>
                <a:rPr lang="en-US" altLang="zh-CN" sz="110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8" idx="3"/>
            </p:cNvCxnSpPr>
            <p:nvPr/>
          </p:nvCxnSpPr>
          <p:spPr>
            <a:xfrm flipV="1">
              <a:off x="3857621" y="2219394"/>
              <a:ext cx="1055390" cy="620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21" idx="2"/>
            </p:cNvCxnSpPr>
            <p:nvPr/>
          </p:nvCxnSpPr>
          <p:spPr>
            <a:xfrm flipV="1">
              <a:off x="3857621" y="3089248"/>
              <a:ext cx="551472" cy="1586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3"/>
            </p:cNvCxnSpPr>
            <p:nvPr/>
          </p:nvCxnSpPr>
          <p:spPr>
            <a:xfrm>
              <a:off x="3857621" y="3980012"/>
              <a:ext cx="1083966" cy="1103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4" idx="6"/>
            </p:cNvCxnSpPr>
            <p:nvPr/>
          </p:nvCxnSpPr>
          <p:spPr>
            <a:xfrm flipV="1">
              <a:off x="6181990" y="3101835"/>
              <a:ext cx="604588" cy="19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a:off x="4929190" y="207167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 name="流程图: 延期 16"/>
            <p:cNvSpPr/>
            <p:nvPr/>
          </p:nvSpPr>
          <p:spPr>
            <a:xfrm>
              <a:off x="4929190" y="364331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flipV="1">
              <a:off x="4457943" y="242886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457943" y="378619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4297749" y="3326030"/>
              <a:ext cx="357189" cy="28575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1" name="流程图: 联系 20"/>
            <p:cNvSpPr/>
            <p:nvPr/>
          </p:nvSpPr>
          <p:spPr>
            <a:xfrm>
              <a:off x="4409092" y="303524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cxnSp>
          <p:nvCxnSpPr>
            <p:cNvPr id="22" name="直接连接符 21"/>
            <p:cNvCxnSpPr>
              <a:stCxn id="20" idx="0"/>
            </p:cNvCxnSpPr>
            <p:nvPr/>
          </p:nvCxnSpPr>
          <p:spPr>
            <a:xfrm rot="5400000">
              <a:off x="4387030" y="3697671"/>
              <a:ext cx="175202" cy="3424"/>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20" idx="3"/>
            </p:cNvCxnSpPr>
            <p:nvPr/>
          </p:nvCxnSpPr>
          <p:spPr>
            <a:xfrm rot="16200000" flipH="1">
              <a:off x="4027239" y="2876926"/>
              <a:ext cx="896368" cy="184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4" name="流程图: 或者 23"/>
            <p:cNvSpPr/>
            <p:nvPr/>
          </p:nvSpPr>
          <p:spPr>
            <a:xfrm>
              <a:off x="5896238" y="2953074"/>
              <a:ext cx="285752" cy="3015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cxnSp>
          <p:nvCxnSpPr>
            <p:cNvPr id="25" name="形状 53"/>
            <p:cNvCxnSpPr>
              <a:stCxn id="16" idx="3"/>
              <a:endCxn id="24" idx="0"/>
            </p:cNvCxnSpPr>
            <p:nvPr/>
          </p:nvCxnSpPr>
          <p:spPr>
            <a:xfrm>
              <a:off x="5357818" y="2285992"/>
              <a:ext cx="681296" cy="66708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形状 54"/>
            <p:cNvCxnSpPr>
              <a:stCxn id="17" idx="3"/>
              <a:endCxn id="24" idx="4"/>
            </p:cNvCxnSpPr>
            <p:nvPr/>
          </p:nvCxnSpPr>
          <p:spPr>
            <a:xfrm flipV="1">
              <a:off x="5357818" y="3254592"/>
              <a:ext cx="681296" cy="603036"/>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27" name="灯片编号占位符 26"/>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32" name="流程图: 合并 3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420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dirty="0">
                <a:solidFill>
                  <a:srgbClr val="FF0000"/>
                </a:solidFill>
              </a:rPr>
              <a:t>序列密码，又称流密码</a:t>
            </a:r>
            <a:r>
              <a:rPr lang="zh-CN" altLang="en-US" dirty="0"/>
              <a:t>，它逐个比特处理信息</a:t>
            </a:r>
            <a:endParaRPr lang="en-AU" altLang="zh-CN" dirty="0"/>
          </a:p>
          <a:p>
            <a:r>
              <a:rPr lang="zh-CN" altLang="en-US" dirty="0"/>
              <a:t>典型流密码体制</a:t>
            </a:r>
            <a:endParaRPr lang="en-US" altLang="zh-CN" dirty="0"/>
          </a:p>
          <a:p>
            <a:pPr lvl="1"/>
            <a:r>
              <a:rPr lang="zh-CN" altLang="en-US" dirty="0"/>
              <a:t>使用</a:t>
            </a:r>
            <a:r>
              <a:rPr lang="zh-CN" altLang="en-US" dirty="0">
                <a:solidFill>
                  <a:srgbClr val="FF0000"/>
                </a:solidFill>
              </a:rPr>
              <a:t>（伪）随机数序列</a:t>
            </a:r>
            <a:r>
              <a:rPr lang="zh-CN" altLang="en-US" dirty="0"/>
              <a:t>做加密密钥流</a:t>
            </a:r>
            <a:endParaRPr lang="en-AU" altLang="zh-CN" dirty="0"/>
          </a:p>
          <a:p>
            <a:pPr lvl="1"/>
            <a:r>
              <a:rPr lang="zh-CN" altLang="en-US" dirty="0"/>
              <a:t>加密、解密算法</a:t>
            </a:r>
            <a:endParaRPr lang="en-US" altLang="zh-CN" dirty="0"/>
          </a:p>
          <a:p>
            <a:pPr lvl="2"/>
            <a:r>
              <a:rPr lang="zh-CN" altLang="en-US" dirty="0"/>
              <a:t>加密密钥流与明文流按比特异或 </a:t>
            </a:r>
            <a:r>
              <a:rPr lang="en-AU" altLang="zh-CN" sz="1800" dirty="0">
                <a:cs typeface="Times New Roman" pitchFamily="18" charset="0"/>
              </a:rPr>
              <a:t>C</a:t>
            </a:r>
            <a:r>
              <a:rPr lang="en-AU" altLang="zh-CN" sz="1800" baseline="-25000" dirty="0">
                <a:cs typeface="Times New Roman" pitchFamily="18" charset="0"/>
              </a:rPr>
              <a:t>i</a:t>
            </a:r>
            <a:r>
              <a:rPr lang="en-AU" altLang="zh-CN" sz="1800" dirty="0">
                <a:cs typeface="Times New Roman" pitchFamily="18" charset="0"/>
              </a:rPr>
              <a:t> = </a:t>
            </a:r>
            <a:r>
              <a:rPr lang="en-AU" altLang="zh-CN" sz="1800" dirty="0" err="1">
                <a:cs typeface="Times New Roman" pitchFamily="18" charset="0"/>
              </a:rPr>
              <a:t>M</a:t>
            </a:r>
            <a:r>
              <a:rPr lang="en-AU" altLang="zh-CN" sz="1800" baseline="-25000" dirty="0" err="1">
                <a:cs typeface="Times New Roman" pitchFamily="18" charset="0"/>
              </a:rPr>
              <a:t>i</a:t>
            </a:r>
            <a:r>
              <a:rPr lang="en-AU" altLang="zh-CN" sz="1800" dirty="0">
                <a:cs typeface="Times New Roman" pitchFamily="18" charset="0"/>
              </a:rPr>
              <a:t> </a:t>
            </a:r>
            <a:r>
              <a:rPr lang="en-AU" altLang="zh-CN" dirty="0">
                <a:cs typeface="Times New Roman" pitchFamily="18" charset="0"/>
                <a:sym typeface="Symbol"/>
              </a:rPr>
              <a:t> </a:t>
            </a:r>
            <a:r>
              <a:rPr lang="en-AU" altLang="zh-CN" sz="1800" dirty="0" err="1">
                <a:cs typeface="Times New Roman" pitchFamily="18" charset="0"/>
              </a:rPr>
              <a:t>StreamKey</a:t>
            </a:r>
            <a:r>
              <a:rPr lang="en-AU" altLang="zh-CN" sz="1800" baseline="-25000" dirty="0" err="1">
                <a:cs typeface="Times New Roman" pitchFamily="18" charset="0"/>
              </a:rPr>
              <a:t>i</a:t>
            </a:r>
            <a:r>
              <a:rPr lang="en-AU" altLang="zh-CN" sz="1800" dirty="0">
                <a:cs typeface="Times New Roman" pitchFamily="18" charset="0"/>
              </a:rPr>
              <a:t> </a:t>
            </a:r>
            <a:endParaRPr lang="en-US" altLang="zh-CN" sz="1800" dirty="0">
              <a:cs typeface="Times New Roman" pitchFamily="18" charset="0"/>
            </a:endParaRPr>
          </a:p>
          <a:p>
            <a:endParaRPr lang="en-US" altLang="zh-CN" dirty="0"/>
          </a:p>
          <a:p>
            <a:endParaRPr lang="en-AU" altLang="zh-CN" dirty="0"/>
          </a:p>
        </p:txBody>
      </p:sp>
      <p:sp>
        <p:nvSpPr>
          <p:cNvPr id="2" name="标题 1"/>
          <p:cNvSpPr>
            <a:spLocks noGrp="1"/>
          </p:cNvSpPr>
          <p:nvPr>
            <p:ph type="title"/>
          </p:nvPr>
        </p:nvSpPr>
        <p:spPr/>
        <p:txBody>
          <a:bodyPr/>
          <a:lstStyle/>
          <a:p>
            <a:endParaRPr lang="zh-CN" altLang="en-US" dirty="0"/>
          </a:p>
        </p:txBody>
      </p:sp>
      <p:grpSp>
        <p:nvGrpSpPr>
          <p:cNvPr id="67" name="组合 66"/>
          <p:cNvGrpSpPr/>
          <p:nvPr/>
        </p:nvGrpSpPr>
        <p:grpSpPr>
          <a:xfrm>
            <a:off x="1259632" y="3577974"/>
            <a:ext cx="7056783" cy="2164574"/>
            <a:chOff x="476464" y="3857628"/>
            <a:chExt cx="8155866" cy="2738542"/>
          </a:xfrm>
        </p:grpSpPr>
        <p:sp>
          <p:nvSpPr>
            <p:cNvPr id="23" name="圆柱形 22"/>
            <p:cNvSpPr/>
            <p:nvPr/>
          </p:nvSpPr>
          <p:spPr>
            <a:xfrm rot="5400000">
              <a:off x="4572000" y="5214950"/>
              <a:ext cx="142876" cy="1571636"/>
            </a:xfrm>
            <a:prstGeom prst="can">
              <a:avLst>
                <a:gd name="adj" fmla="val 3971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TextBox 33"/>
            <p:cNvSpPr txBox="1"/>
            <p:nvPr/>
          </p:nvSpPr>
          <p:spPr>
            <a:xfrm>
              <a:off x="2307373" y="3857628"/>
              <a:ext cx="948628" cy="467266"/>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密钥</a:t>
              </a:r>
              <a:r>
                <a:rPr lang="en-US" altLang="zh-CN" dirty="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35" name="TextBox 34"/>
            <p:cNvSpPr txBox="1"/>
            <p:nvPr/>
          </p:nvSpPr>
          <p:spPr>
            <a:xfrm>
              <a:off x="5946895" y="3857628"/>
              <a:ext cx="967107" cy="467266"/>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密钥</a:t>
              </a:r>
              <a:r>
                <a:rPr lang="en-US" altLang="zh-CN" dirty="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grpSp>
          <p:nvGrpSpPr>
            <p:cNvPr id="57" name="组合 56"/>
            <p:cNvGrpSpPr/>
            <p:nvPr/>
          </p:nvGrpSpPr>
          <p:grpSpPr>
            <a:xfrm>
              <a:off x="2000232" y="4429132"/>
              <a:ext cx="1571636" cy="2167038"/>
              <a:chOff x="2000232" y="4429132"/>
              <a:chExt cx="1571636" cy="2167038"/>
            </a:xfrm>
          </p:grpSpPr>
          <p:sp>
            <p:nvSpPr>
              <p:cNvPr id="49" name="矩形 48"/>
              <p:cNvSpPr/>
              <p:nvPr/>
            </p:nvSpPr>
            <p:spPr>
              <a:xfrm>
                <a:off x="2000232" y="4429132"/>
                <a:ext cx="1571636"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2143108" y="4714884"/>
                <a:ext cx="1285884" cy="64294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伪随机数发生器</a:t>
                </a:r>
              </a:p>
            </p:txBody>
          </p:sp>
          <p:sp>
            <p:nvSpPr>
              <p:cNvPr id="10" name="流程图: 或者 9"/>
              <p:cNvSpPr/>
              <p:nvPr/>
            </p:nvSpPr>
            <p:spPr>
              <a:xfrm>
                <a:off x="2643174" y="5857892"/>
                <a:ext cx="285752" cy="285752"/>
              </a:xfrm>
              <a:prstGeom prst="flowChar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箭头连接符 25"/>
              <p:cNvCxnSpPr>
                <a:stCxn id="8" idx="2"/>
                <a:endCxn id="10" idx="0"/>
              </p:cNvCxnSpPr>
              <p:nvPr/>
            </p:nvCxnSpPr>
            <p:spPr>
              <a:xfrm rot="5400000">
                <a:off x="2536017" y="5607859"/>
                <a:ext cx="50006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57489" y="5500702"/>
                <a:ext cx="357935" cy="467266"/>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52" name="TextBox 51"/>
              <p:cNvSpPr txBox="1"/>
              <p:nvPr/>
            </p:nvSpPr>
            <p:spPr>
              <a:xfrm>
                <a:off x="2418485" y="6128904"/>
                <a:ext cx="745912" cy="467266"/>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加密</a:t>
                </a:r>
              </a:p>
            </p:txBody>
          </p:sp>
        </p:grpSp>
        <p:grpSp>
          <p:nvGrpSpPr>
            <p:cNvPr id="59" name="组合 58"/>
            <p:cNvGrpSpPr/>
            <p:nvPr/>
          </p:nvGrpSpPr>
          <p:grpSpPr>
            <a:xfrm>
              <a:off x="5643570" y="4429132"/>
              <a:ext cx="1571636" cy="2167038"/>
              <a:chOff x="5643570" y="4429132"/>
              <a:chExt cx="1571636" cy="2167038"/>
            </a:xfrm>
          </p:grpSpPr>
          <p:sp>
            <p:nvSpPr>
              <p:cNvPr id="50" name="矩形 49"/>
              <p:cNvSpPr/>
              <p:nvPr/>
            </p:nvSpPr>
            <p:spPr>
              <a:xfrm>
                <a:off x="5643570" y="4429132"/>
                <a:ext cx="1571636"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5786446" y="4714884"/>
                <a:ext cx="1285884" cy="64294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伪随机数发生器</a:t>
                </a:r>
              </a:p>
            </p:txBody>
          </p:sp>
          <p:sp>
            <p:nvSpPr>
              <p:cNvPr id="11" name="流程图: 或者 10"/>
              <p:cNvSpPr/>
              <p:nvPr/>
            </p:nvSpPr>
            <p:spPr>
              <a:xfrm>
                <a:off x="6286512" y="5857892"/>
                <a:ext cx="285752" cy="285752"/>
              </a:xfrm>
              <a:prstGeom prst="flowChar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箭头连接符 28"/>
              <p:cNvCxnSpPr>
                <a:stCxn id="9" idx="2"/>
                <a:endCxn id="11" idx="0"/>
              </p:cNvCxnSpPr>
              <p:nvPr/>
            </p:nvCxnSpPr>
            <p:spPr>
              <a:xfrm rot="5400000">
                <a:off x="6179355" y="5607859"/>
                <a:ext cx="50006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00827" y="5500702"/>
                <a:ext cx="357935" cy="467266"/>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6057704" y="6128904"/>
                <a:ext cx="745913" cy="467266"/>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解密</a:t>
                </a:r>
              </a:p>
            </p:txBody>
          </p:sp>
        </p:grpSp>
        <p:cxnSp>
          <p:nvCxnSpPr>
            <p:cNvPr id="13" name="直接箭头连接符 12"/>
            <p:cNvCxnSpPr>
              <a:stCxn id="61" idx="3"/>
              <a:endCxn id="10" idx="2"/>
            </p:cNvCxnSpPr>
            <p:nvPr/>
          </p:nvCxnSpPr>
          <p:spPr>
            <a:xfrm flipV="1">
              <a:off x="1500166" y="6000768"/>
              <a:ext cx="1143007" cy="109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6"/>
              <a:endCxn id="23" idx="3"/>
            </p:cNvCxnSpPr>
            <p:nvPr/>
          </p:nvCxnSpPr>
          <p:spPr>
            <a:xfrm>
              <a:off x="2928926" y="6000768"/>
              <a:ext cx="928694"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62" idx="1"/>
            </p:cNvCxnSpPr>
            <p:nvPr/>
          </p:nvCxnSpPr>
          <p:spPr>
            <a:xfrm>
              <a:off x="6572264" y="6000768"/>
              <a:ext cx="1000130" cy="109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3" idx="0"/>
              <a:endCxn id="11" idx="2"/>
            </p:cNvCxnSpPr>
            <p:nvPr/>
          </p:nvCxnSpPr>
          <p:spPr>
            <a:xfrm>
              <a:off x="5372516" y="6000768"/>
              <a:ext cx="91399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4" idx="2"/>
              <a:endCxn id="8" idx="0"/>
            </p:cNvCxnSpPr>
            <p:nvPr/>
          </p:nvCxnSpPr>
          <p:spPr>
            <a:xfrm>
              <a:off x="2781687" y="4324894"/>
              <a:ext cx="4364" cy="38999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2"/>
              <a:endCxn id="9" idx="0"/>
            </p:cNvCxnSpPr>
            <p:nvPr/>
          </p:nvCxnSpPr>
          <p:spPr>
            <a:xfrm flipH="1">
              <a:off x="6429389" y="4324894"/>
              <a:ext cx="1060" cy="38999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76464" y="5593005"/>
              <a:ext cx="1023702" cy="817715"/>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明文码流</a:t>
              </a:r>
              <a:r>
                <a:rPr lang="en-US" altLang="zh-CN" dirty="0">
                  <a:latin typeface="微软雅黑" panose="020B0503020204020204" pitchFamily="34" charset="-122"/>
                  <a:ea typeface="微软雅黑" panose="020B0503020204020204" pitchFamily="34" charset="-122"/>
                  <a:cs typeface="Times New Roman" pitchFamily="18" charset="0"/>
                </a:rPr>
                <a:t>M</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62" name="TextBox 61"/>
            <p:cNvSpPr txBox="1"/>
            <p:nvPr/>
          </p:nvSpPr>
          <p:spPr>
            <a:xfrm>
              <a:off x="7572394" y="5593005"/>
              <a:ext cx="1059936" cy="817715"/>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明文码流</a:t>
              </a:r>
              <a:r>
                <a:rPr lang="en-US" altLang="zh-CN" dirty="0">
                  <a:latin typeface="微软雅黑" panose="020B0503020204020204" pitchFamily="34" charset="-122"/>
                  <a:ea typeface="微软雅黑" panose="020B0503020204020204" pitchFamily="34" charset="-122"/>
                  <a:cs typeface="Times New Roman" pitchFamily="18" charset="0"/>
                </a:rPr>
                <a:t>M</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66" name="TextBox 65"/>
            <p:cNvSpPr txBox="1"/>
            <p:nvPr/>
          </p:nvSpPr>
          <p:spPr>
            <a:xfrm>
              <a:off x="4000495" y="5491191"/>
              <a:ext cx="1428761" cy="817715"/>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itchFamily="18" charset="0"/>
                </a:rPr>
                <a:t>密文码流</a:t>
              </a:r>
              <a:r>
                <a:rPr lang="en-US" altLang="zh-CN" dirty="0">
                  <a:latin typeface="微软雅黑" panose="020B0503020204020204" pitchFamily="34" charset="-122"/>
                  <a:ea typeface="微软雅黑" panose="020B0503020204020204" pitchFamily="34" charset="-122"/>
                  <a:cs typeface="Times New Roman" pitchFamily="18" charset="0"/>
                </a:rPr>
                <a:t>C</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42" name="流程图: 合并 4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726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相关攻击</a:t>
            </a:r>
          </a:p>
        </p:txBody>
      </p:sp>
      <p:sp>
        <p:nvSpPr>
          <p:cNvPr id="3" name="内容占位符 2"/>
          <p:cNvSpPr>
            <a:spLocks noGrp="1"/>
          </p:cNvSpPr>
          <p:nvPr>
            <p:ph idx="1"/>
          </p:nvPr>
        </p:nvSpPr>
        <p:spPr>
          <a:xfrm>
            <a:off x="457200" y="1196752"/>
            <a:ext cx="8435280" cy="5127848"/>
          </a:xfrm>
        </p:spPr>
        <p:txBody>
          <a:bodyPr/>
          <a:lstStyle/>
          <a:p>
            <a:r>
              <a:rPr lang="zh-CN" altLang="en-US" dirty="0"/>
              <a:t>假设非线性组合生成器中使用的某个</a:t>
            </a:r>
            <a:r>
              <a:rPr lang="en-US" altLang="zh-CN" dirty="0"/>
              <a:t>LFSR</a:t>
            </a:r>
            <a:r>
              <a:rPr lang="zh-CN" altLang="en-US" dirty="0"/>
              <a:t> </a:t>
            </a:r>
            <a:r>
              <a:rPr lang="en-US" altLang="zh-CN" dirty="0" err="1"/>
              <a:t>R</a:t>
            </a:r>
            <a:r>
              <a:rPr lang="en-US" altLang="zh-CN" baseline="-25000" dirty="0" err="1"/>
              <a:t>i</a:t>
            </a:r>
            <a:r>
              <a:rPr lang="zh-CN" altLang="en-US" dirty="0"/>
              <a:t>与输出相关，相关概率</a:t>
            </a:r>
            <a:r>
              <a:rPr lang="en-US" altLang="zh-CN" dirty="0"/>
              <a:t>p&gt;1/2</a:t>
            </a:r>
            <a:r>
              <a:rPr lang="zh-CN" altLang="en-US" dirty="0">
                <a:latin typeface="Times New Roman"/>
                <a:cs typeface="Times New Roman"/>
              </a:rPr>
              <a:t>。若已获得足够长的密钥流片断（已知明文攻击），</a:t>
            </a:r>
            <a:r>
              <a:rPr lang="zh-CN" altLang="en-US" dirty="0"/>
              <a:t>累计密钥流与</a:t>
            </a:r>
            <a:r>
              <a:rPr lang="en-US" altLang="zh-CN" dirty="0" err="1"/>
              <a:t>R</a:t>
            </a:r>
            <a:r>
              <a:rPr lang="en-US" altLang="zh-CN" baseline="-25000" dirty="0" err="1"/>
              <a:t>i</a:t>
            </a:r>
            <a:r>
              <a:rPr lang="zh-CN" altLang="en-US" dirty="0"/>
              <a:t>输出序列的所有移位之间的碰撞个数，直至该数符合相关概率</a:t>
            </a:r>
            <a:r>
              <a:rPr lang="en-US" altLang="zh-CN" dirty="0"/>
              <a:t>p</a:t>
            </a:r>
            <a:r>
              <a:rPr lang="zh-CN" altLang="en-US" dirty="0"/>
              <a:t>，从而推导出</a:t>
            </a:r>
            <a:r>
              <a:rPr lang="en-US" altLang="zh-CN" dirty="0" err="1"/>
              <a:t>R</a:t>
            </a:r>
            <a:r>
              <a:rPr lang="en-US" altLang="zh-CN" baseline="-25000" dirty="0" err="1"/>
              <a:t>i</a:t>
            </a:r>
            <a:r>
              <a:rPr lang="zh-CN" altLang="en-US" dirty="0"/>
              <a:t>的初始状态。</a:t>
            </a:r>
            <a:endParaRPr lang="en-US" altLang="zh-CN" dirty="0"/>
          </a:p>
          <a:p>
            <a:pPr lvl="1"/>
            <a:r>
              <a:rPr lang="zh-CN" altLang="en-US" dirty="0"/>
              <a:t>穷举攻击需要尝试∏</a:t>
            </a:r>
            <a:r>
              <a:rPr lang="en-US" altLang="zh-CN" baseline="-25000" dirty="0" err="1"/>
              <a:t>i</a:t>
            </a:r>
            <a:r>
              <a:rPr lang="en-US" altLang="zh-CN" dirty="0"/>
              <a:t>(2</a:t>
            </a:r>
            <a:r>
              <a:rPr lang="en-US" altLang="zh-CN" baseline="30000" dirty="0"/>
              <a:t>L</a:t>
            </a:r>
            <a:r>
              <a:rPr lang="en-US" altLang="zh-CN" sz="2000" baseline="30000" dirty="0"/>
              <a:t>i</a:t>
            </a:r>
            <a:r>
              <a:rPr lang="en-US" altLang="zh-CN" dirty="0"/>
              <a:t>-1)</a:t>
            </a:r>
            <a:r>
              <a:rPr lang="zh-CN" altLang="en-US" dirty="0"/>
              <a:t>次</a:t>
            </a:r>
            <a:endParaRPr lang="en-US" altLang="zh-CN" dirty="0"/>
          </a:p>
          <a:p>
            <a:pPr lvl="1"/>
            <a:r>
              <a:rPr lang="zh-CN" altLang="en-US" dirty="0"/>
              <a:t>相关攻击需要尝试∑</a:t>
            </a:r>
            <a:r>
              <a:rPr lang="en-US" altLang="zh-CN" baseline="-25000" dirty="0" err="1"/>
              <a:t>i</a:t>
            </a:r>
            <a:r>
              <a:rPr lang="en-US" altLang="zh-CN" dirty="0"/>
              <a:t>(2</a:t>
            </a:r>
            <a:r>
              <a:rPr lang="en-US" altLang="zh-CN" baseline="30000" dirty="0"/>
              <a:t>L</a:t>
            </a:r>
            <a:r>
              <a:rPr lang="en-US" altLang="zh-CN" sz="1800" baseline="30000" dirty="0"/>
              <a:t>i</a:t>
            </a:r>
            <a:r>
              <a:rPr lang="en-US" altLang="zh-CN" dirty="0"/>
              <a:t>-1)</a:t>
            </a:r>
            <a:r>
              <a:rPr lang="zh-CN" altLang="en-US" dirty="0"/>
              <a:t>次</a:t>
            </a:r>
          </a:p>
          <a:p>
            <a:endParaRPr lang="en-US" altLang="zh-CN" dirty="0"/>
          </a:p>
          <a:p>
            <a:r>
              <a:rPr lang="zh-CN" altLang="en-US" dirty="0"/>
              <a:t>线性复杂度越高，相关性就越高，越易受相关攻击</a:t>
            </a:r>
            <a:endParaRPr lang="en-US" altLang="zh-CN" dirty="0"/>
          </a:p>
          <a:p>
            <a:pPr lvl="1"/>
            <a:r>
              <a:rPr lang="zh-CN" altLang="en-US" dirty="0"/>
              <a:t>两者需要折中</a:t>
            </a:r>
            <a:endParaRPr lang="en-US" altLang="zh-CN" dirty="0"/>
          </a:p>
          <a:p>
            <a:pPr lvl="1"/>
            <a:r>
              <a:rPr lang="zh-CN" altLang="en-US" dirty="0"/>
              <a:t>若非线性组合函数</a:t>
            </a:r>
            <a:r>
              <a:rPr lang="en-US" altLang="zh-CN" dirty="0"/>
              <a:t>f</a:t>
            </a:r>
            <a:r>
              <a:rPr lang="zh-CN" altLang="en-US" dirty="0"/>
              <a:t>中使用存储，可避免这个折中</a:t>
            </a:r>
            <a:endParaRPr lang="en-US" altLang="zh-CN" dirty="0"/>
          </a:p>
        </p:txBody>
      </p:sp>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43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求和生成器</a:t>
            </a:r>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大周期，高线性复杂度，低相关性</a:t>
            </a:r>
            <a:endParaRPr lang="en-US" altLang="zh-CN" dirty="0"/>
          </a:p>
          <a:p>
            <a:pPr lvl="1"/>
            <a:r>
              <a:rPr lang="zh-CN" altLang="en-US" dirty="0"/>
              <a:t>易受基于</a:t>
            </a:r>
            <a:r>
              <a:rPr lang="en-US" altLang="zh-CN" dirty="0"/>
              <a:t>2</a:t>
            </a:r>
            <a:r>
              <a:rPr lang="zh-CN" altLang="en-US" dirty="0"/>
              <a:t>进跨度的已知明文攻击</a:t>
            </a:r>
          </a:p>
        </p:txBody>
      </p:sp>
      <p:grpSp>
        <p:nvGrpSpPr>
          <p:cNvPr id="36" name="组合 35"/>
          <p:cNvGrpSpPr/>
          <p:nvPr/>
        </p:nvGrpSpPr>
        <p:grpSpPr>
          <a:xfrm>
            <a:off x="2143108" y="1807724"/>
            <a:ext cx="5052066" cy="2400374"/>
            <a:chOff x="2428860" y="3071810"/>
            <a:chExt cx="5052066" cy="2400374"/>
          </a:xfrm>
        </p:grpSpPr>
        <p:sp>
          <p:nvSpPr>
            <p:cNvPr id="7" name="矩形 6"/>
            <p:cNvSpPr/>
            <p:nvPr/>
          </p:nvSpPr>
          <p:spPr>
            <a:xfrm>
              <a:off x="2428860" y="3695269"/>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428860" y="4084931"/>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2428860" y="5059085"/>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微软雅黑" panose="020B0503020204020204" pitchFamily="34" charset="-122"/>
                  <a:ea typeface="微软雅黑" panose="020B0503020204020204" pitchFamily="34" charset="-122"/>
                  <a:cs typeface="Times New Roman" pitchFamily="18" charset="0"/>
                </a:rPr>
                <a:t>LFSRm</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4483617" y="3643314"/>
              <a:ext cx="874201" cy="1785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3"/>
            </p:cNvCxnSpPr>
            <p:nvPr/>
          </p:nvCxnSpPr>
          <p:spPr>
            <a:xfrm>
              <a:off x="3676391" y="3841392"/>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p:cNvCxnSpPr>
            <p:nvPr/>
          </p:nvCxnSpPr>
          <p:spPr>
            <a:xfrm>
              <a:off x="3676391" y="4231054"/>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3676391" y="5205208"/>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643570" y="5317920"/>
              <a:ext cx="880610"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00826" y="5072074"/>
              <a:ext cx="98010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密钥流</a:t>
              </a:r>
            </a:p>
          </p:txBody>
        </p:sp>
        <p:sp>
          <p:nvSpPr>
            <p:cNvPr id="16" name="TextBox 15"/>
            <p:cNvSpPr txBox="1"/>
            <p:nvPr/>
          </p:nvSpPr>
          <p:spPr>
            <a:xfrm rot="5400000">
              <a:off x="3001589" y="4440475"/>
              <a:ext cx="371824" cy="537474"/>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cxnSp>
          <p:nvCxnSpPr>
            <p:cNvPr id="18" name="直接连接符 17"/>
            <p:cNvCxnSpPr/>
            <p:nvPr/>
          </p:nvCxnSpPr>
          <p:spPr>
            <a:xfrm>
              <a:off x="5357818" y="3643314"/>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57818" y="5429264"/>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4750595" y="4536289"/>
              <a:ext cx="17859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57818" y="3857628"/>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57818" y="4071942"/>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57818" y="5213362"/>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5400737" y="4260235"/>
              <a:ext cx="371824" cy="537474"/>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sp>
          <p:nvSpPr>
            <p:cNvPr id="26" name="矩形 25"/>
            <p:cNvSpPr/>
            <p:nvPr/>
          </p:nvSpPr>
          <p:spPr>
            <a:xfrm>
              <a:off x="4500562" y="3071810"/>
              <a:ext cx="857256"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进位</a:t>
              </a:r>
            </a:p>
          </p:txBody>
        </p:sp>
        <p:cxnSp>
          <p:nvCxnSpPr>
            <p:cNvPr id="27" name="直接箭头连接符 26"/>
            <p:cNvCxnSpPr>
              <a:stCxn id="26" idx="2"/>
              <a:endCxn id="10" idx="0"/>
            </p:cNvCxnSpPr>
            <p:nvPr/>
          </p:nvCxnSpPr>
          <p:spPr>
            <a:xfrm rot="5400000">
              <a:off x="4782078" y="3496202"/>
              <a:ext cx="285752" cy="84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右大括号 30"/>
            <p:cNvSpPr/>
            <p:nvPr/>
          </p:nvSpPr>
          <p:spPr>
            <a:xfrm>
              <a:off x="5715008" y="3746284"/>
              <a:ext cx="142876" cy="1357322"/>
            </a:xfrm>
            <a:prstGeom prst="rightBrace">
              <a:avLst>
                <a:gd name="adj1" fmla="val 30402"/>
                <a:gd name="adj2" fmla="val 50000"/>
              </a:avLst>
            </a:prstGeom>
            <a:noFill/>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5357818" y="5000636"/>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1" idx="1"/>
              <a:endCxn id="26" idx="3"/>
            </p:cNvCxnSpPr>
            <p:nvPr/>
          </p:nvCxnSpPr>
          <p:spPr>
            <a:xfrm rot="10800000">
              <a:off x="5357818" y="3214687"/>
              <a:ext cx="500066" cy="1210259"/>
            </a:xfrm>
            <a:prstGeom prst="bentConnector3">
              <a:avLst>
                <a:gd name="adj1" fmla="val -63497"/>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Tree>
    <p:extLst>
      <p:ext uri="{BB962C8B-B14F-4D97-AF65-F5344CB8AC3E}">
        <p14:creationId xmlns:p14="http://schemas.microsoft.com/office/powerpoint/2010/main" val="113656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非线性滤波生成器</a:t>
            </a:r>
          </a:p>
        </p:txBody>
      </p:sp>
      <p:grpSp>
        <p:nvGrpSpPr>
          <p:cNvPr id="73" name="组合 72"/>
          <p:cNvGrpSpPr/>
          <p:nvPr/>
        </p:nvGrpSpPr>
        <p:grpSpPr>
          <a:xfrm>
            <a:off x="1571604" y="1643050"/>
            <a:ext cx="6429420" cy="4226230"/>
            <a:chOff x="1142976" y="1785926"/>
            <a:chExt cx="6429420" cy="4226230"/>
          </a:xfrm>
        </p:grpSpPr>
        <p:sp>
          <p:nvSpPr>
            <p:cNvPr id="7" name="流程图: 延期 6"/>
            <p:cNvSpPr/>
            <p:nvPr/>
          </p:nvSpPr>
          <p:spPr>
            <a:xfrm rot="16200000">
              <a:off x="7143768"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6500826"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143504"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714612"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1" name="矩形 10"/>
            <p:cNvSpPr/>
            <p:nvPr/>
          </p:nvSpPr>
          <p:spPr>
            <a:xfrm>
              <a:off x="1357290"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a:solidFill>
                    <a:schemeClr val="tx1"/>
                  </a:solidFill>
                  <a:latin typeface="微软雅黑" panose="020B0503020204020204" pitchFamily="34" charset="-122"/>
                  <a:ea typeface="微软雅黑" panose="020B0503020204020204" pitchFamily="34" charset="-122"/>
                </a:rPr>
                <a:t>级</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11"/>
            <p:cNvCxnSpPr>
              <a:stCxn id="8" idx="3"/>
            </p:cNvCxnSpPr>
            <p:nvPr/>
          </p:nvCxnSpPr>
          <p:spPr>
            <a:xfrm>
              <a:off x="7143768" y="4000504"/>
              <a:ext cx="357190" cy="1588"/>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5786446"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6143636"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6" idx="2"/>
            </p:cNvCxnSpPr>
            <p:nvPr/>
          </p:nvCxnSpPr>
          <p:spPr>
            <a:xfrm rot="5400000">
              <a:off x="4000496" y="5357826"/>
              <a:ext cx="57150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000232"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2357422"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H="1" flipV="1">
              <a:off x="7073124" y="3571082"/>
              <a:ext cx="85725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3659072"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流程图: 联系 20"/>
            <p:cNvSpPr/>
            <p:nvPr/>
          </p:nvSpPr>
          <p:spPr>
            <a:xfrm>
              <a:off x="6087964"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流程图: 联系 21"/>
            <p:cNvSpPr/>
            <p:nvPr/>
          </p:nvSpPr>
          <p:spPr>
            <a:xfrm>
              <a:off x="2301750"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10" idx="3"/>
            </p:cNvCxnSpPr>
            <p:nvPr/>
          </p:nvCxnSpPr>
          <p:spPr>
            <a:xfrm>
              <a:off x="3357554"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1"/>
            </p:cNvCxnSpPr>
            <p:nvPr/>
          </p:nvCxnSpPr>
          <p:spPr>
            <a:xfrm>
              <a:off x="4786314"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flipV="1">
              <a:off x="6929454"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p:cNvCxnSpPr>
            <p:nvPr/>
          </p:nvCxnSpPr>
          <p:spPr>
            <a:xfrm rot="5400000" flipH="1" flipV="1">
              <a:off x="5732453"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0"/>
            </p:cNvCxnSpPr>
            <p:nvPr/>
          </p:nvCxnSpPr>
          <p:spPr>
            <a:xfrm rot="5400000" flipH="1" flipV="1">
              <a:off x="3303561"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p:cNvCxnSpPr>
            <p:nvPr/>
          </p:nvCxnSpPr>
          <p:spPr>
            <a:xfrm rot="5400000" flipH="1" flipV="1">
              <a:off x="1946239"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9" name="流程图: 延期 28"/>
            <p:cNvSpPr/>
            <p:nvPr/>
          </p:nvSpPr>
          <p:spPr>
            <a:xfrm rot="16200000">
              <a:off x="5786446"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0" name="流程图: 延期 29"/>
            <p:cNvSpPr/>
            <p:nvPr/>
          </p:nvSpPr>
          <p:spPr>
            <a:xfrm rot="16200000">
              <a:off x="3357554"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1" name="流程图: 延期 30"/>
            <p:cNvSpPr/>
            <p:nvPr/>
          </p:nvSpPr>
          <p:spPr>
            <a:xfrm rot="16200000">
              <a:off x="2000232"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2" name="肘形连接符 31"/>
            <p:cNvCxnSpPr/>
            <p:nvPr/>
          </p:nvCxnSpPr>
          <p:spPr>
            <a:xfrm flipV="1">
              <a:off x="5572132"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143240"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1785918"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流程图: 或者 34"/>
            <p:cNvSpPr/>
            <p:nvPr/>
          </p:nvSpPr>
          <p:spPr>
            <a:xfrm>
              <a:off x="5889416"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6" name="直接箭头连接符 35"/>
            <p:cNvCxnSpPr>
              <a:stCxn id="29" idx="3"/>
              <a:endCxn id="35" idx="4"/>
            </p:cNvCxnSpPr>
            <p:nvPr/>
          </p:nvCxnSpPr>
          <p:spPr>
            <a:xfrm rot="16200000" flipV="1">
              <a:off x="5712915" y="2426774"/>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3468898"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8" name="直接箭头连接符 37"/>
            <p:cNvCxnSpPr>
              <a:stCxn id="30" idx="3"/>
              <a:endCxn id="37" idx="4"/>
            </p:cNvCxnSpPr>
            <p:nvPr/>
          </p:nvCxnSpPr>
          <p:spPr>
            <a:xfrm rot="5400000" flipH="1" flipV="1">
              <a:off x="3288209" y="2426775"/>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2111576"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a:stCxn id="31" idx="3"/>
              <a:endCxn id="39" idx="4"/>
            </p:cNvCxnSpPr>
            <p:nvPr/>
          </p:nvCxnSpPr>
          <p:spPr>
            <a:xfrm rot="5400000" flipH="1" flipV="1">
              <a:off x="1930887" y="2426775"/>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89"/>
            <p:cNvCxnSpPr>
              <a:stCxn id="7" idx="3"/>
              <a:endCxn id="35" idx="6"/>
            </p:cNvCxnSpPr>
            <p:nvPr/>
          </p:nvCxnSpPr>
          <p:spPr>
            <a:xfrm rot="16200000" flipV="1">
              <a:off x="6391576" y="1748114"/>
              <a:ext cx="678661" cy="125435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5" idx="2"/>
            </p:cNvCxnSpPr>
            <p:nvPr/>
          </p:nvCxnSpPr>
          <p:spPr>
            <a:xfrm rot="10800000" flipV="1">
              <a:off x="4960722" y="2035958"/>
              <a:ext cx="92869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7" idx="6"/>
            </p:cNvCxnSpPr>
            <p:nvPr/>
          </p:nvCxnSpPr>
          <p:spPr>
            <a:xfrm rot="10800000" flipV="1">
              <a:off x="3683212" y="2031771"/>
              <a:ext cx="428628"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7" idx="2"/>
              <a:endCxn id="39" idx="6"/>
            </p:cNvCxnSpPr>
            <p:nvPr/>
          </p:nvCxnSpPr>
          <p:spPr>
            <a:xfrm rot="10800000">
              <a:off x="2325890" y="2035959"/>
              <a:ext cx="114300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9" idx="2"/>
              <a:endCxn id="11" idx="1"/>
            </p:cNvCxnSpPr>
            <p:nvPr/>
          </p:nvCxnSpPr>
          <p:spPr>
            <a:xfrm rot="10800000" flipV="1">
              <a:off x="1357290" y="2035958"/>
              <a:ext cx="754286" cy="1964545"/>
            </a:xfrm>
            <a:prstGeom prst="bentConnector3">
              <a:avLst>
                <a:gd name="adj1" fmla="val 130307"/>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14810" y="1785926"/>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47" name="TextBox 46"/>
            <p:cNvSpPr txBox="1"/>
            <p:nvPr/>
          </p:nvSpPr>
          <p:spPr>
            <a:xfrm>
              <a:off x="4214810" y="2714620"/>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48" name="TextBox 47"/>
            <p:cNvSpPr txBox="1"/>
            <p:nvPr/>
          </p:nvSpPr>
          <p:spPr>
            <a:xfrm>
              <a:off x="4214810" y="3714752"/>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49" name="TextBox 48"/>
            <p:cNvSpPr txBox="1"/>
            <p:nvPr/>
          </p:nvSpPr>
          <p:spPr>
            <a:xfrm>
              <a:off x="6588030" y="3100328"/>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L</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0" name="TextBox 49"/>
            <p:cNvSpPr txBox="1"/>
            <p:nvPr/>
          </p:nvSpPr>
          <p:spPr>
            <a:xfrm>
              <a:off x="5087832" y="3143248"/>
              <a:ext cx="57150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L-1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1" name="TextBox 50"/>
            <p:cNvSpPr txBox="1"/>
            <p:nvPr/>
          </p:nvSpPr>
          <p:spPr>
            <a:xfrm>
              <a:off x="2786050" y="3071810"/>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2" name="TextBox 51"/>
            <p:cNvSpPr txBox="1"/>
            <p:nvPr/>
          </p:nvSpPr>
          <p:spPr>
            <a:xfrm>
              <a:off x="1428728" y="3071810"/>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1142976" y="2743138"/>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j</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4" name="TextBox 53"/>
            <p:cNvSpPr txBox="1"/>
            <p:nvPr/>
          </p:nvSpPr>
          <p:spPr>
            <a:xfrm>
              <a:off x="3786182" y="5612046"/>
              <a:ext cx="100013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密钥流</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6" name="矩形 55"/>
            <p:cNvSpPr/>
            <p:nvPr/>
          </p:nvSpPr>
          <p:spPr>
            <a:xfrm>
              <a:off x="1357290" y="4714884"/>
              <a:ext cx="5857916"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62" name="直接箭头连接符 61"/>
            <p:cNvCxnSpPr/>
            <p:nvPr/>
          </p:nvCxnSpPr>
          <p:spPr>
            <a:xfrm rot="5400000">
              <a:off x="6592201" y="4481596"/>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400000">
              <a:off x="5235688"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5400000">
              <a:off x="2806796"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a:off x="1449474"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63" name="流程图: 合并 6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67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密钥界：</a:t>
            </a:r>
            <a:endParaRPr lang="en-US" altLang="zh-CN" dirty="0"/>
          </a:p>
          <a:p>
            <a:pPr lvl="1"/>
            <a:r>
              <a:rPr lang="zh-CN" altLang="en-US" dirty="0"/>
              <a:t>假设一个非线性滤波生成器由一个长为</a:t>
            </a:r>
            <a:r>
              <a:rPr lang="en-US" altLang="zh-CN" dirty="0"/>
              <a:t>L</a:t>
            </a:r>
            <a:r>
              <a:rPr lang="zh-CN" altLang="en-US" dirty="0"/>
              <a:t>的最长</a:t>
            </a:r>
            <a:r>
              <a:rPr lang="en-US" altLang="zh-CN" dirty="0"/>
              <a:t>LFSR</a:t>
            </a:r>
            <a:r>
              <a:rPr lang="zh-CN" altLang="en-US" dirty="0"/>
              <a:t>和一个非线性次数为</a:t>
            </a:r>
            <a:r>
              <a:rPr lang="en-US" altLang="zh-CN" dirty="0"/>
              <a:t>m</a:t>
            </a:r>
            <a:r>
              <a:rPr lang="zh-CN" altLang="en-US" dirty="0"/>
              <a:t>的滤波函数</a:t>
            </a:r>
            <a:r>
              <a:rPr lang="en-US" altLang="zh-CN" dirty="0"/>
              <a:t>f</a:t>
            </a:r>
            <a:r>
              <a:rPr lang="zh-CN" altLang="en-US" dirty="0"/>
              <a:t>组成，则密钥流的线性复杂度至多为</a:t>
            </a:r>
            <a:endParaRPr lang="en-US" altLang="zh-CN" dirty="0"/>
          </a:p>
          <a:p>
            <a:endParaRPr lang="en-US" altLang="zh-CN" dirty="0"/>
          </a:p>
          <a:p>
            <a:endParaRPr lang="en-US" altLang="zh-CN" dirty="0"/>
          </a:p>
          <a:p>
            <a:r>
              <a:rPr lang="zh-CN" altLang="en-US" dirty="0">
                <a:solidFill>
                  <a:srgbClr val="FF0000"/>
                </a:solidFill>
              </a:rPr>
              <a:t>背包生成器</a:t>
            </a:r>
            <a:r>
              <a:rPr lang="zh-CN" altLang="en-US" dirty="0"/>
              <a:t>：</a:t>
            </a:r>
            <a:endParaRPr lang="en-US" altLang="zh-CN" dirty="0"/>
          </a:p>
          <a:p>
            <a:pPr lvl="1"/>
            <a:r>
              <a:rPr lang="zh-CN" altLang="en-US" dirty="0"/>
              <a:t>由一个长为</a:t>
            </a:r>
            <a:r>
              <a:rPr lang="en-US" altLang="zh-CN" dirty="0"/>
              <a:t>L</a:t>
            </a:r>
            <a:r>
              <a:rPr lang="zh-CN" altLang="en-US" dirty="0"/>
              <a:t>的最长</a:t>
            </a:r>
            <a:r>
              <a:rPr lang="en-US" altLang="zh-CN" dirty="0"/>
              <a:t>LFSR</a:t>
            </a:r>
            <a:r>
              <a:rPr lang="zh-CN" altLang="en-US" dirty="0"/>
              <a:t>和一个模数</a:t>
            </a:r>
            <a:r>
              <a:rPr lang="en-US" altLang="zh-CN" dirty="0"/>
              <a:t>Q=2</a:t>
            </a:r>
            <a:r>
              <a:rPr lang="en-US" altLang="zh-CN" baseline="30000" dirty="0"/>
              <a:t>L</a:t>
            </a:r>
            <a:r>
              <a:rPr lang="zh-CN" altLang="en-US" dirty="0"/>
              <a:t>定义而成。</a:t>
            </a:r>
            <a:endParaRPr lang="en-US" altLang="zh-CN" dirty="0"/>
          </a:p>
          <a:p>
            <a:pPr lvl="1"/>
            <a:r>
              <a:rPr lang="zh-CN" altLang="en-US" dirty="0"/>
              <a:t>密钥由</a:t>
            </a:r>
            <a:r>
              <a:rPr lang="en-US" altLang="zh-CN" dirty="0"/>
              <a:t>L</a:t>
            </a:r>
            <a:r>
              <a:rPr lang="zh-CN" altLang="en-US" dirty="0"/>
              <a:t>个长</a:t>
            </a:r>
            <a:r>
              <a:rPr lang="en-US" altLang="zh-CN" dirty="0"/>
              <a:t>L</a:t>
            </a:r>
            <a:r>
              <a:rPr lang="zh-CN" altLang="en-US" dirty="0"/>
              <a:t>比特、重量为</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err="1"/>
              <a:t>a</a:t>
            </a:r>
            <a:r>
              <a:rPr lang="en-US" altLang="zh-CN" baseline="-25000" dirty="0" err="1"/>
              <a:t>L</a:t>
            </a:r>
            <a:r>
              <a:rPr lang="zh-CN" altLang="en-US" dirty="0"/>
              <a:t>的背包整数及</a:t>
            </a:r>
            <a:r>
              <a:rPr lang="en-US" altLang="zh-CN" dirty="0"/>
              <a:t>LFSR</a:t>
            </a:r>
            <a:r>
              <a:rPr lang="zh-CN" altLang="en-US" dirty="0"/>
              <a:t>初始状态组成。</a:t>
            </a:r>
            <a:endParaRPr lang="en-US" altLang="zh-CN" dirty="0"/>
          </a:p>
          <a:p>
            <a:pPr lvl="1"/>
            <a:r>
              <a:rPr lang="zh-CN" altLang="en-US" dirty="0"/>
              <a:t>在时刻</a:t>
            </a:r>
            <a:r>
              <a:rPr lang="en-US" altLang="zh-CN" dirty="0"/>
              <a:t>j</a:t>
            </a:r>
            <a:r>
              <a:rPr lang="zh-CN" altLang="en-US" dirty="0"/>
              <a:t>，计算　　　　　　　　　　，其中</a:t>
            </a:r>
            <a:r>
              <a:rPr lang="en-US" altLang="zh-CN" dirty="0"/>
              <a:t>x</a:t>
            </a:r>
            <a:r>
              <a:rPr lang="en-US" altLang="zh-CN" baseline="-25000" dirty="0"/>
              <a:t>i</a:t>
            </a:r>
            <a:r>
              <a:rPr lang="zh-CN" altLang="en-US" dirty="0"/>
              <a:t>是</a:t>
            </a:r>
            <a:r>
              <a:rPr lang="en-US" altLang="zh-CN" dirty="0"/>
              <a:t>LFSR</a:t>
            </a:r>
            <a:r>
              <a:rPr lang="zh-CN" altLang="en-US" dirty="0"/>
              <a:t>的各级状态</a:t>
            </a:r>
            <a:endParaRPr lang="en-US" altLang="zh-CN" dirty="0"/>
          </a:p>
          <a:p>
            <a:pPr lvl="1"/>
            <a:r>
              <a:rPr lang="zh-CN" altLang="en-US" dirty="0"/>
              <a:t>将</a:t>
            </a:r>
            <a:r>
              <a:rPr lang="en-US" altLang="zh-CN" dirty="0" err="1"/>
              <a:t>S</a:t>
            </a:r>
            <a:r>
              <a:rPr lang="en-US" altLang="zh-CN" baseline="-25000" dirty="0" err="1"/>
              <a:t>j</a:t>
            </a:r>
            <a:r>
              <a:rPr lang="zh-CN" altLang="en-US" dirty="0"/>
              <a:t>被选择的位输出形成密钥流的一部分。</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2883229882"/>
              </p:ext>
            </p:extLst>
          </p:nvPr>
        </p:nvGraphicFramePr>
        <p:xfrm>
          <a:off x="3851920" y="2492896"/>
          <a:ext cx="1651000" cy="930275"/>
        </p:xfrm>
        <a:graphic>
          <a:graphicData uri="http://schemas.openxmlformats.org/presentationml/2006/ole">
            <mc:AlternateContent xmlns:mc="http://schemas.openxmlformats.org/markup-compatibility/2006">
              <mc:Choice xmlns:v="urn:schemas-microsoft-com:vml" Requires="v">
                <p:oleObj spid="_x0000_s4510" name="Equation" r:id="rId3" imgW="698400" imgH="393480" progId="Equation.DSMT4">
                  <p:embed/>
                </p:oleObj>
              </mc:Choice>
              <mc:Fallback>
                <p:oleObj name="Equation" r:id="rId3" imgW="6984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492896"/>
                        <a:ext cx="16510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51043600"/>
              </p:ext>
            </p:extLst>
          </p:nvPr>
        </p:nvGraphicFramePr>
        <p:xfrm>
          <a:off x="3074120" y="4725144"/>
          <a:ext cx="2820987" cy="688975"/>
        </p:xfrm>
        <a:graphic>
          <a:graphicData uri="http://schemas.openxmlformats.org/presentationml/2006/ole">
            <mc:AlternateContent xmlns:mc="http://schemas.openxmlformats.org/markup-compatibility/2006">
              <mc:Choice xmlns:v="urn:schemas-microsoft-com:vml" Requires="v">
                <p:oleObj spid="_x0000_s4511" name="Equation" r:id="rId5" imgW="1193760" imgH="291960" progId="Equation.DSMT4">
                  <p:embed/>
                </p:oleObj>
              </mc:Choice>
              <mc:Fallback>
                <p:oleObj name="Equation" r:id="rId5" imgW="119376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120" y="4725144"/>
                        <a:ext cx="2820987"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9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钟控生成器</a:t>
            </a:r>
          </a:p>
        </p:txBody>
      </p:sp>
      <p:sp>
        <p:nvSpPr>
          <p:cNvPr id="3" name="内容占位符 2"/>
          <p:cNvSpPr>
            <a:spLocks noGrp="1"/>
          </p:cNvSpPr>
          <p:nvPr>
            <p:ph idx="1"/>
          </p:nvPr>
        </p:nvSpPr>
        <p:spPr/>
        <p:txBody>
          <a:bodyPr>
            <a:noAutofit/>
          </a:bodyPr>
          <a:lstStyle/>
          <a:p>
            <a:pPr>
              <a:buNone/>
            </a:pPr>
            <a:r>
              <a:rPr lang="zh-CN" altLang="en-US" dirty="0">
                <a:solidFill>
                  <a:srgbClr val="FF0000"/>
                </a:solidFill>
              </a:rPr>
              <a:t>交错生成器</a:t>
            </a:r>
            <a:endParaRPr lang="en-US" altLang="zh-CN" dirty="0">
              <a:solidFill>
                <a:srgbClr val="FF0000"/>
              </a:solidFill>
            </a:endParaRPr>
          </a:p>
          <a:p>
            <a:endParaRPr lang="en-US" altLang="zh-CN" dirty="0"/>
          </a:p>
          <a:p>
            <a:endParaRPr lang="en-US" altLang="zh-CN" dirty="0"/>
          </a:p>
          <a:p>
            <a:pPr lvl="1"/>
            <a:endParaRPr lang="en-US" altLang="zh-CN" dirty="0"/>
          </a:p>
          <a:p>
            <a:pPr lvl="1"/>
            <a:endParaRPr lang="en-US" altLang="zh-CN" dirty="0"/>
          </a:p>
          <a:p>
            <a:pPr lvl="1"/>
            <a:r>
              <a:rPr lang="zh-CN" altLang="en-US" dirty="0"/>
              <a:t>若</a:t>
            </a:r>
            <a:r>
              <a:rPr lang="en-US" altLang="zh-CN" dirty="0"/>
              <a:t>LFSR1,2,3</a:t>
            </a:r>
            <a:r>
              <a:rPr lang="zh-CN" altLang="en-US" dirty="0"/>
              <a:t>的输出分别为</a:t>
            </a:r>
            <a:r>
              <a:rPr lang="en-US" altLang="zh-CN" dirty="0"/>
              <a:t>a</a:t>
            </a:r>
            <a:r>
              <a:rPr lang="en-US" altLang="zh-CN" baseline="-25000" dirty="0"/>
              <a:t>0</a:t>
            </a:r>
            <a:r>
              <a:rPr lang="en-US" altLang="zh-CN" dirty="0"/>
              <a:t>,a</a:t>
            </a:r>
            <a:r>
              <a:rPr lang="en-US" altLang="zh-CN" baseline="-25000" dirty="0"/>
              <a:t>1</a:t>
            </a:r>
            <a:r>
              <a:rPr lang="en-US" altLang="zh-CN" dirty="0"/>
              <a:t>,a</a:t>
            </a:r>
            <a:r>
              <a:rPr lang="en-US" altLang="zh-CN" baseline="-25000" dirty="0"/>
              <a:t>2</a:t>
            </a:r>
            <a:r>
              <a:rPr lang="en-US" altLang="zh-CN" dirty="0"/>
              <a:t>,…, b</a:t>
            </a:r>
            <a:r>
              <a:rPr lang="en-US" altLang="zh-CN" baseline="-25000" dirty="0"/>
              <a:t>0</a:t>
            </a:r>
            <a:r>
              <a:rPr lang="en-US" altLang="zh-CN" dirty="0"/>
              <a:t>,b</a:t>
            </a:r>
            <a:r>
              <a:rPr lang="en-US" altLang="zh-CN" baseline="-25000" dirty="0"/>
              <a:t>1</a:t>
            </a:r>
            <a:r>
              <a:rPr lang="en-US" altLang="zh-CN" dirty="0"/>
              <a:t>,b</a:t>
            </a:r>
            <a:r>
              <a:rPr lang="en-US" altLang="zh-CN" baseline="-25000" dirty="0"/>
              <a:t>2</a:t>
            </a:r>
            <a:r>
              <a:rPr lang="en-US" altLang="zh-CN" dirty="0"/>
              <a:t>,…, c</a:t>
            </a:r>
            <a:r>
              <a:rPr lang="en-US" altLang="zh-CN" baseline="-25000" dirty="0"/>
              <a:t>0</a:t>
            </a:r>
            <a:r>
              <a:rPr lang="en-US" altLang="zh-CN" dirty="0"/>
              <a:t>,c</a:t>
            </a:r>
            <a:r>
              <a:rPr lang="en-US" altLang="zh-CN" baseline="-25000" dirty="0"/>
              <a:t>1</a:t>
            </a:r>
            <a:r>
              <a:rPr lang="en-US" altLang="zh-CN" dirty="0"/>
              <a:t>,c</a:t>
            </a:r>
            <a:r>
              <a:rPr lang="en-US" altLang="zh-CN" baseline="-25000" dirty="0"/>
              <a:t>2</a:t>
            </a:r>
            <a:r>
              <a:rPr lang="en-US" altLang="zh-CN" dirty="0"/>
              <a:t>,…, </a:t>
            </a:r>
            <a:r>
              <a:rPr lang="zh-CN" altLang="en-US" dirty="0"/>
              <a:t>密钥流为</a:t>
            </a:r>
            <a:r>
              <a:rPr lang="en-US" altLang="zh-CN" dirty="0"/>
              <a:t>z</a:t>
            </a:r>
            <a:r>
              <a:rPr lang="en-US" altLang="zh-CN" baseline="-25000" dirty="0"/>
              <a:t>0</a:t>
            </a:r>
            <a:r>
              <a:rPr lang="en-US" altLang="zh-CN" dirty="0"/>
              <a:t>,z</a:t>
            </a:r>
            <a:r>
              <a:rPr lang="en-US" altLang="zh-CN" baseline="-25000" dirty="0"/>
              <a:t>1</a:t>
            </a:r>
            <a:r>
              <a:rPr lang="en-US" altLang="zh-CN" dirty="0"/>
              <a:t>,z</a:t>
            </a:r>
            <a:r>
              <a:rPr lang="en-US" altLang="zh-CN" baseline="-25000" dirty="0"/>
              <a:t>2</a:t>
            </a:r>
            <a:r>
              <a:rPr lang="en-US" altLang="zh-CN" dirty="0"/>
              <a:t>,…, </a:t>
            </a:r>
            <a:r>
              <a:rPr lang="zh-CN" altLang="en-US" dirty="0"/>
              <a:t>则</a:t>
            </a:r>
            <a:endParaRPr lang="en-US" altLang="zh-CN" dirty="0"/>
          </a:p>
          <a:p>
            <a:pPr marL="457200" lvl="1" indent="0">
              <a:buNone/>
            </a:pPr>
            <a:r>
              <a:rPr lang="en-US" altLang="zh-CN" dirty="0"/>
              <a:t>	    </a:t>
            </a:r>
            <a:r>
              <a:rPr lang="en-US" altLang="zh-CN" dirty="0" err="1"/>
              <a:t>z</a:t>
            </a:r>
            <a:r>
              <a:rPr lang="en-US" altLang="zh-CN" baseline="-25000" dirty="0" err="1"/>
              <a:t>j</a:t>
            </a:r>
            <a:r>
              <a:rPr lang="en-US" altLang="zh-CN" dirty="0"/>
              <a:t>=</a:t>
            </a:r>
            <a:r>
              <a:rPr lang="en-US" altLang="zh-CN" dirty="0" err="1"/>
              <a:t>b</a:t>
            </a:r>
            <a:r>
              <a:rPr lang="en-US" altLang="zh-CN" baseline="-25000" dirty="0" err="1"/>
              <a:t>t</a:t>
            </a:r>
            <a:r>
              <a:rPr lang="en-US" altLang="zh-CN" baseline="-25000" dirty="0"/>
              <a:t>(j)</a:t>
            </a:r>
            <a:r>
              <a:rPr lang="en-US" altLang="zh-CN" dirty="0">
                <a:sym typeface="Symbol"/>
              </a:rPr>
              <a:t></a:t>
            </a:r>
            <a:r>
              <a:rPr lang="en-US" altLang="zh-CN" dirty="0" err="1"/>
              <a:t>c</a:t>
            </a:r>
            <a:r>
              <a:rPr lang="en-US" altLang="zh-CN" baseline="-25000" dirty="0" err="1"/>
              <a:t>j</a:t>
            </a:r>
            <a:r>
              <a:rPr lang="en-US" altLang="zh-CN" baseline="-25000" dirty="0"/>
              <a:t>- t(j)-1</a:t>
            </a:r>
            <a:r>
              <a:rPr lang="en-US" altLang="zh-CN" dirty="0"/>
              <a:t>, </a:t>
            </a:r>
            <a:r>
              <a:rPr lang="zh-CN" altLang="en-US" dirty="0"/>
              <a:t>其中</a:t>
            </a:r>
            <a:r>
              <a:rPr lang="en-US" altLang="zh-CN" dirty="0"/>
              <a:t>t(j)=(∑</a:t>
            </a:r>
            <a:r>
              <a:rPr lang="en-US" altLang="zh-CN" baseline="30000" dirty="0" err="1"/>
              <a:t>j</a:t>
            </a:r>
            <a:r>
              <a:rPr lang="en-US" altLang="zh-CN" baseline="-25000" dirty="0" err="1"/>
              <a:t>i</a:t>
            </a:r>
            <a:r>
              <a:rPr lang="en-US" altLang="zh-CN" baseline="-25000" dirty="0"/>
              <a:t>=0</a:t>
            </a:r>
            <a:r>
              <a:rPr lang="en-US" altLang="zh-CN" dirty="0"/>
              <a:t>a</a:t>
            </a:r>
            <a:r>
              <a:rPr lang="en-US" altLang="zh-CN" baseline="-25000" dirty="0"/>
              <a:t>i</a:t>
            </a:r>
            <a:r>
              <a:rPr lang="en-US" altLang="zh-CN" dirty="0"/>
              <a:t>)-1</a:t>
            </a:r>
          </a:p>
          <a:p>
            <a:pPr lvl="1"/>
            <a:r>
              <a:rPr lang="zh-CN" altLang="en-US" dirty="0"/>
              <a:t>安全性：三个最长</a:t>
            </a:r>
            <a:r>
              <a:rPr lang="en-US" altLang="zh-CN" dirty="0"/>
              <a:t>LFSR</a:t>
            </a:r>
            <a:r>
              <a:rPr lang="zh-CN" altLang="en-US" dirty="0"/>
              <a:t>的长度应两两互素，且大致相等。此时，已知的一种关于控制寄存器的分别征服攻击，大约需要</a:t>
            </a:r>
            <a:r>
              <a:rPr lang="en-US" altLang="zh-CN" dirty="0"/>
              <a:t>2</a:t>
            </a:r>
            <a:r>
              <a:rPr lang="en-US" altLang="zh-CN" baseline="30000" dirty="0"/>
              <a:t>L</a:t>
            </a:r>
            <a:r>
              <a:rPr lang="zh-CN" altLang="en-US" dirty="0"/>
              <a:t>步。取</a:t>
            </a:r>
            <a:r>
              <a:rPr lang="en-US" altLang="zh-CN" dirty="0"/>
              <a:t>L=128</a:t>
            </a:r>
            <a:r>
              <a:rPr lang="zh-CN" altLang="en-US" dirty="0"/>
              <a:t>，则认为是安全的。</a:t>
            </a:r>
          </a:p>
        </p:txBody>
      </p:sp>
      <p:grpSp>
        <p:nvGrpSpPr>
          <p:cNvPr id="57" name="组合 56"/>
          <p:cNvGrpSpPr/>
          <p:nvPr/>
        </p:nvGrpSpPr>
        <p:grpSpPr>
          <a:xfrm>
            <a:off x="827584" y="1700808"/>
            <a:ext cx="7632847" cy="1785950"/>
            <a:chOff x="278053" y="2221048"/>
            <a:chExt cx="8315149" cy="2000264"/>
          </a:xfrm>
        </p:grpSpPr>
        <p:sp>
          <p:nvSpPr>
            <p:cNvPr id="7" name="矩形 6"/>
            <p:cNvSpPr/>
            <p:nvPr/>
          </p:nvSpPr>
          <p:spPr>
            <a:xfrm>
              <a:off x="5163536" y="228599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130055" y="3065316"/>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5163536" y="3857628"/>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 </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0" name="直接箭头连接符 9"/>
            <p:cNvCxnSpPr>
              <a:stCxn id="16" idx="3"/>
              <a:endCxn id="9" idx="1"/>
            </p:cNvCxnSpPr>
            <p:nvPr/>
          </p:nvCxnSpPr>
          <p:spPr>
            <a:xfrm flipV="1">
              <a:off x="4734908" y="4003751"/>
              <a:ext cx="428628"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3"/>
              <a:endCxn id="20" idx="2"/>
            </p:cNvCxnSpPr>
            <p:nvPr/>
          </p:nvCxnSpPr>
          <p:spPr>
            <a:xfrm flipV="1">
              <a:off x="3377586" y="3209864"/>
              <a:ext cx="408596"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5" idx="3"/>
              <a:endCxn id="7" idx="1"/>
            </p:cNvCxnSpPr>
            <p:nvPr/>
          </p:nvCxnSpPr>
          <p:spPr>
            <a:xfrm flipV="1">
              <a:off x="4734908" y="2432115"/>
              <a:ext cx="428628"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3" idx="6"/>
            </p:cNvCxnSpPr>
            <p:nvPr/>
          </p:nvCxnSpPr>
          <p:spPr>
            <a:xfrm flipV="1">
              <a:off x="7092362" y="3247806"/>
              <a:ext cx="480034" cy="259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958" y="3035384"/>
              <a:ext cx="1092244" cy="44812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密钥流</a:t>
              </a:r>
            </a:p>
          </p:txBody>
        </p:sp>
        <p:sp>
          <p:nvSpPr>
            <p:cNvPr id="15" name="流程图: 延期 14"/>
            <p:cNvSpPr/>
            <p:nvPr/>
          </p:nvSpPr>
          <p:spPr>
            <a:xfrm>
              <a:off x="4306280" y="222104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6" name="流程图: 延期 15"/>
            <p:cNvSpPr/>
            <p:nvPr/>
          </p:nvSpPr>
          <p:spPr>
            <a:xfrm>
              <a:off x="4306280" y="37926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flipV="1">
              <a:off x="3842776" y="257823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842776" y="393556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3714744" y="3506932"/>
              <a:ext cx="285752" cy="21431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流程图: 联系 19"/>
            <p:cNvSpPr/>
            <p:nvPr/>
          </p:nvSpPr>
          <p:spPr>
            <a:xfrm>
              <a:off x="3786182" y="3155864"/>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1" name="直接连接符 20"/>
            <p:cNvCxnSpPr>
              <a:stCxn id="19" idx="0"/>
            </p:cNvCxnSpPr>
            <p:nvPr/>
          </p:nvCxnSpPr>
          <p:spPr>
            <a:xfrm rot="5400000">
              <a:off x="3750463" y="3828403"/>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9" idx="3"/>
            </p:cNvCxnSpPr>
            <p:nvPr/>
          </p:nvCxnSpPr>
          <p:spPr>
            <a:xfrm rot="5400000">
              <a:off x="3393273" y="3042585"/>
              <a:ext cx="92869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流程图: 或者 22"/>
            <p:cNvSpPr/>
            <p:nvPr/>
          </p:nvSpPr>
          <p:spPr>
            <a:xfrm>
              <a:off x="6878048" y="3143248"/>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4" name="形状 23"/>
            <p:cNvCxnSpPr>
              <a:stCxn id="7" idx="3"/>
              <a:endCxn id="23" idx="0"/>
            </p:cNvCxnSpPr>
            <p:nvPr/>
          </p:nvCxnSpPr>
          <p:spPr>
            <a:xfrm>
              <a:off x="6411067" y="2432115"/>
              <a:ext cx="574138" cy="711133"/>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形状 24"/>
            <p:cNvCxnSpPr>
              <a:stCxn id="9" idx="3"/>
              <a:endCxn id="23" idx="4"/>
            </p:cNvCxnSpPr>
            <p:nvPr/>
          </p:nvCxnSpPr>
          <p:spPr>
            <a:xfrm flipV="1">
              <a:off x="6411067" y="3357562"/>
              <a:ext cx="574138" cy="646189"/>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663074" y="4143380"/>
              <a:ext cx="2643206"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643042" y="2357430"/>
              <a:ext cx="2663238"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750067" y="3250405"/>
              <a:ext cx="1785950"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7" name="流程图: 联系 46"/>
            <p:cNvSpPr/>
            <p:nvPr/>
          </p:nvSpPr>
          <p:spPr>
            <a:xfrm>
              <a:off x="1571604" y="3159014"/>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8" name="直接箭头连接符 47"/>
            <p:cNvCxnSpPr>
              <a:stCxn id="47" idx="6"/>
              <a:endCxn id="8" idx="1"/>
            </p:cNvCxnSpPr>
            <p:nvPr/>
          </p:nvCxnSpPr>
          <p:spPr>
            <a:xfrm flipV="1">
              <a:off x="1679604" y="3211439"/>
              <a:ext cx="450451"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2"/>
            </p:cNvCxnSpPr>
            <p:nvPr/>
          </p:nvCxnSpPr>
          <p:spPr>
            <a:xfrm flipV="1">
              <a:off x="1121153" y="3213014"/>
              <a:ext cx="450451" cy="32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78053" y="3000372"/>
              <a:ext cx="864924" cy="44812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时钟</a:t>
              </a: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39" name="流程图: 合并 3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03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a:solidFill>
                  <a:srgbClr val="FF0000"/>
                </a:solidFill>
              </a:rPr>
              <a:t>收缩生成器</a:t>
            </a:r>
            <a:endParaRPr lang="en-US" altLang="zh-CN"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安全性：两个最长</a:t>
            </a:r>
            <a:r>
              <a:rPr lang="en-US" altLang="zh-CN" dirty="0"/>
              <a:t>LFSR</a:t>
            </a:r>
            <a:r>
              <a:rPr lang="zh-CN" altLang="en-US" dirty="0"/>
              <a:t>的长度应互素，同时应使用秘密联结。此时，若两者长度大致相等，则已知的攻击约需要</a:t>
            </a:r>
            <a:r>
              <a:rPr lang="en-US" altLang="zh-CN" dirty="0"/>
              <a:t>2</a:t>
            </a:r>
            <a:r>
              <a:rPr lang="en-US" altLang="zh-CN" baseline="30000" dirty="0"/>
              <a:t>2L</a:t>
            </a:r>
            <a:r>
              <a:rPr lang="zh-CN" altLang="en-US" dirty="0"/>
              <a:t>步。取</a:t>
            </a:r>
            <a:r>
              <a:rPr lang="en-US" altLang="zh-CN" dirty="0"/>
              <a:t>L=64</a:t>
            </a:r>
            <a:r>
              <a:rPr lang="zh-CN" altLang="en-US" dirty="0"/>
              <a:t>，则认为是安全的。</a:t>
            </a:r>
            <a:endParaRPr lang="en-US" altLang="zh-CN" dirty="0"/>
          </a:p>
          <a:p>
            <a:endParaRPr lang="zh-CN" altLang="en-US" dirty="0"/>
          </a:p>
        </p:txBody>
      </p:sp>
      <p:grpSp>
        <p:nvGrpSpPr>
          <p:cNvPr id="60" name="组合 59"/>
          <p:cNvGrpSpPr/>
          <p:nvPr/>
        </p:nvGrpSpPr>
        <p:grpSpPr>
          <a:xfrm>
            <a:off x="1807741" y="1863634"/>
            <a:ext cx="5764655" cy="2357454"/>
            <a:chOff x="521857" y="4357694"/>
            <a:chExt cx="5764655" cy="2357454"/>
          </a:xfrm>
        </p:grpSpPr>
        <p:sp>
          <p:nvSpPr>
            <p:cNvPr id="7" name="矩形 6"/>
            <p:cNvSpPr/>
            <p:nvPr/>
          </p:nvSpPr>
          <p:spPr>
            <a:xfrm>
              <a:off x="2428860" y="578645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428860" y="4643446"/>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0" name="直接箭头连接符 9"/>
            <p:cNvCxnSpPr>
              <a:stCxn id="20" idx="6"/>
            </p:cNvCxnSpPr>
            <p:nvPr/>
          </p:nvCxnSpPr>
          <p:spPr>
            <a:xfrm flipV="1">
              <a:off x="4572000" y="5929330"/>
              <a:ext cx="714380"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7" idx="1"/>
            </p:cNvCxnSpPr>
            <p:nvPr/>
          </p:nvCxnSpPr>
          <p:spPr>
            <a:xfrm>
              <a:off x="1714480" y="5929330"/>
              <a:ext cx="71438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86380" y="5286388"/>
              <a:ext cx="98010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密钥流</a:t>
              </a:r>
            </a:p>
          </p:txBody>
        </p:sp>
        <p:sp>
          <p:nvSpPr>
            <p:cNvPr id="20" name="流程图: 联系 19"/>
            <p:cNvSpPr/>
            <p:nvPr/>
          </p:nvSpPr>
          <p:spPr>
            <a:xfrm>
              <a:off x="4464000" y="587700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cxnSp>
          <p:nvCxnSpPr>
            <p:cNvPr id="25" name="形状 24"/>
            <p:cNvCxnSpPr>
              <a:stCxn id="8" idx="3"/>
              <a:endCxn id="20" idx="0"/>
            </p:cNvCxnSpPr>
            <p:nvPr/>
          </p:nvCxnSpPr>
          <p:spPr>
            <a:xfrm>
              <a:off x="3676391" y="4789569"/>
              <a:ext cx="841609" cy="1087433"/>
            </a:xfrm>
            <a:prstGeom prst="bentConnector2">
              <a:avLst/>
            </a:prstGeom>
            <a:ln w="2540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a:endCxn id="20" idx="2"/>
            </p:cNvCxnSpPr>
            <p:nvPr/>
          </p:nvCxnSpPr>
          <p:spPr>
            <a:xfrm flipV="1">
              <a:off x="3676391" y="5931002"/>
              <a:ext cx="787609"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143770" y="5357032"/>
              <a:ext cx="1143008"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流程图: 联系 28"/>
            <p:cNvSpPr/>
            <p:nvPr/>
          </p:nvSpPr>
          <p:spPr>
            <a:xfrm>
              <a:off x="1664865" y="533067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cxnSp>
          <p:nvCxnSpPr>
            <p:cNvPr id="30" name="直接箭头连接符 29"/>
            <p:cNvCxnSpPr>
              <a:endCxn id="8" idx="1"/>
            </p:cNvCxnSpPr>
            <p:nvPr/>
          </p:nvCxnSpPr>
          <p:spPr>
            <a:xfrm>
              <a:off x="1714480" y="4786322"/>
              <a:ext cx="71438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9" idx="2"/>
            </p:cNvCxnSpPr>
            <p:nvPr/>
          </p:nvCxnSpPr>
          <p:spPr>
            <a:xfrm flipV="1">
              <a:off x="1214414" y="5384672"/>
              <a:ext cx="450451" cy="32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1857" y="5172030"/>
              <a:ext cx="7143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时钟</a:t>
              </a:r>
            </a:p>
          </p:txBody>
        </p:sp>
        <p:cxnSp>
          <p:nvCxnSpPr>
            <p:cNvPr id="51" name="形状 50"/>
            <p:cNvCxnSpPr>
              <a:stCxn id="20" idx="4"/>
            </p:cNvCxnSpPr>
            <p:nvPr/>
          </p:nvCxnSpPr>
          <p:spPr>
            <a:xfrm rot="16200000" flipH="1">
              <a:off x="4715712" y="5787290"/>
              <a:ext cx="372956" cy="76838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86182" y="4357694"/>
              <a:ext cx="42862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a</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5" name="TextBox 54"/>
            <p:cNvSpPr txBox="1"/>
            <p:nvPr/>
          </p:nvSpPr>
          <p:spPr>
            <a:xfrm>
              <a:off x="3786182" y="5500702"/>
              <a:ext cx="4286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b</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6" name="TextBox 55"/>
            <p:cNvSpPr txBox="1"/>
            <p:nvPr/>
          </p:nvSpPr>
          <p:spPr>
            <a:xfrm>
              <a:off x="4572000" y="5500702"/>
              <a:ext cx="714380"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a</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57" name="TextBox 56"/>
            <p:cNvSpPr txBox="1"/>
            <p:nvPr/>
          </p:nvSpPr>
          <p:spPr>
            <a:xfrm>
              <a:off x="4572000" y="6315038"/>
              <a:ext cx="714380"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a</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=0</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58" name="TextBox 57"/>
            <p:cNvSpPr txBox="1"/>
            <p:nvPr/>
          </p:nvSpPr>
          <p:spPr>
            <a:xfrm>
              <a:off x="5286380" y="5715016"/>
              <a:ext cx="100013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输出</a:t>
              </a:r>
              <a:r>
                <a:rPr lang="en-US" altLang="zh-CN" sz="2000" dirty="0">
                  <a:latin typeface="微软雅黑" panose="020B0503020204020204" pitchFamily="34" charset="-122"/>
                  <a:ea typeface="微软雅黑" panose="020B0503020204020204" pitchFamily="34" charset="-122"/>
                  <a:cs typeface="Times New Roman" pitchFamily="18" charset="0"/>
                </a:rPr>
                <a:t>b</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9" name="TextBox 58"/>
            <p:cNvSpPr txBox="1"/>
            <p:nvPr/>
          </p:nvSpPr>
          <p:spPr>
            <a:xfrm>
              <a:off x="5286380" y="6143644"/>
              <a:ext cx="100013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itchFamily="18" charset="0"/>
                </a:rPr>
                <a:t>丢弃</a:t>
              </a:r>
              <a:r>
                <a:rPr lang="en-US" altLang="zh-CN" sz="2000" dirty="0">
                  <a:latin typeface="微软雅黑" panose="020B0503020204020204" pitchFamily="34" charset="-122"/>
                  <a:ea typeface="微软雅黑" panose="020B0503020204020204" pitchFamily="34" charset="-122"/>
                  <a:cs typeface="Times New Roman" pitchFamily="18" charset="0"/>
                </a:rPr>
                <a:t>b</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36" name="流程图: 合并 3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0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a:t>
            </a:r>
            <a:r>
              <a:rPr lang="zh-CN" altLang="en-US"/>
              <a:t>节 其它序列密码</a:t>
            </a:r>
            <a:r>
              <a:rPr lang="zh-CN" altLang="en-US" dirty="0"/>
              <a:t>介绍</a:t>
            </a:r>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46</a:t>
            </a:fld>
            <a:endParaRPr lang="en-US" altLang="zh-CN" dirty="0"/>
          </a:p>
        </p:txBody>
      </p:sp>
    </p:spTree>
    <p:extLst>
      <p:ext uri="{BB962C8B-B14F-4D97-AF65-F5344CB8AC3E}">
        <p14:creationId xmlns:p14="http://schemas.microsoft.com/office/powerpoint/2010/main" val="262953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ltLang="en-US" dirty="0"/>
              <a:t>基于</a:t>
            </a:r>
            <a:r>
              <a:rPr lang="en-US" altLang="zh-CN" dirty="0"/>
              <a:t>LFSR</a:t>
            </a:r>
            <a:r>
              <a:rPr lang="zh-CN" altLang="en-US" dirty="0"/>
              <a:t>的流密码非常适合于硬件实现，但不特别适合软件实现。</a:t>
            </a:r>
            <a:endParaRPr lang="en-US" altLang="zh-CN" dirty="0"/>
          </a:p>
          <a:p>
            <a:endParaRPr lang="en-US" altLang="zh-CN" dirty="0"/>
          </a:p>
          <a:p>
            <a:r>
              <a:rPr lang="zh-CN" altLang="en-US" dirty="0"/>
              <a:t>适合于快速软件实现的流密码</a:t>
            </a:r>
            <a:endParaRPr lang="en-US" altLang="zh-CN" dirty="0"/>
          </a:p>
          <a:p>
            <a:pPr lvl="1"/>
            <a:r>
              <a:rPr lang="en-US" altLang="zh-CN" dirty="0"/>
              <a:t>RC4</a:t>
            </a:r>
          </a:p>
          <a:p>
            <a:pPr lvl="1"/>
            <a:r>
              <a:rPr lang="en-US" altLang="zh-CN" dirty="0"/>
              <a:t>SEAL</a:t>
            </a:r>
          </a:p>
          <a:p>
            <a:endParaRPr lang="en-US" altLang="zh-CN" dirty="0"/>
          </a:p>
          <a:p>
            <a:r>
              <a:rPr lang="zh-CN" altLang="en-US" dirty="0"/>
              <a:t>其他伪随机比特生成器</a:t>
            </a:r>
            <a:endParaRPr lang="en-US" altLang="zh-CN" dirty="0"/>
          </a:p>
          <a:p>
            <a:pPr lvl="1"/>
            <a:r>
              <a:rPr lang="zh-CN" altLang="en-US" dirty="0"/>
              <a:t>混沌序列生成器</a:t>
            </a:r>
            <a:endParaRPr lang="en-US" altLang="zh-CN" dirty="0"/>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3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一、</a:t>
            </a:r>
            <a:r>
              <a:rPr lang="en-US" altLang="zh-CN" dirty="0"/>
              <a:t>RC4</a:t>
            </a:r>
            <a:endParaRPr lang="zh-CN" altLang="en-US" dirty="0"/>
          </a:p>
        </p:txBody>
      </p:sp>
      <p:sp>
        <p:nvSpPr>
          <p:cNvPr id="3" name="内容占位符 2"/>
          <p:cNvSpPr>
            <a:spLocks noGrp="1"/>
          </p:cNvSpPr>
          <p:nvPr>
            <p:ph idx="1"/>
          </p:nvPr>
        </p:nvSpPr>
        <p:spPr>
          <a:xfrm>
            <a:off x="457200" y="1124744"/>
            <a:ext cx="8291264" cy="5199856"/>
          </a:xfrm>
        </p:spPr>
        <p:txBody>
          <a:bodyPr/>
          <a:lstStyle/>
          <a:p>
            <a:r>
              <a:rPr lang="en-US" altLang="zh-CN" dirty="0"/>
              <a:t>RSA</a:t>
            </a:r>
            <a:r>
              <a:rPr lang="zh-CN" altLang="en-US" dirty="0"/>
              <a:t>数据安全公司于</a:t>
            </a:r>
            <a:r>
              <a:rPr lang="en-US" altLang="zh-CN" dirty="0"/>
              <a:t>1987</a:t>
            </a:r>
            <a:r>
              <a:rPr lang="zh-CN" altLang="en-US" dirty="0"/>
              <a:t>年设计</a:t>
            </a:r>
            <a:endParaRPr lang="en-US" altLang="zh-CN" dirty="0"/>
          </a:p>
          <a:p>
            <a:r>
              <a:rPr lang="en-US" altLang="zh-CN" dirty="0"/>
              <a:t>RSA</a:t>
            </a:r>
            <a:r>
              <a:rPr lang="zh-CN" altLang="en-US" dirty="0"/>
              <a:t>公司的专利（最初七年）密码产品</a:t>
            </a:r>
            <a:endParaRPr lang="en-AU" altLang="zh-CN" dirty="0"/>
          </a:p>
          <a:p>
            <a:r>
              <a:rPr lang="zh-CN" altLang="en-US" dirty="0"/>
              <a:t>由</a:t>
            </a:r>
            <a:r>
              <a:rPr lang="en-AU" altLang="zh-CN" dirty="0"/>
              <a:t>Ron </a:t>
            </a:r>
            <a:r>
              <a:rPr lang="en-AU" altLang="zh-CN" dirty="0" err="1"/>
              <a:t>Rivest</a:t>
            </a:r>
            <a:r>
              <a:rPr lang="zh-CN" altLang="en-US" dirty="0"/>
              <a:t>设计，简单而有效</a:t>
            </a:r>
            <a:endParaRPr lang="en-AU" altLang="zh-CN" dirty="0"/>
          </a:p>
          <a:p>
            <a:r>
              <a:rPr lang="zh-CN" altLang="en-US" dirty="0"/>
              <a:t>可变密钥大小，面向字节的流密码</a:t>
            </a:r>
            <a:endParaRPr lang="en-AU" altLang="zh-CN" dirty="0"/>
          </a:p>
          <a:p>
            <a:r>
              <a:rPr lang="zh-CN" altLang="en-US" dirty="0"/>
              <a:t>广泛用于</a:t>
            </a:r>
            <a:r>
              <a:rPr lang="en-AU" altLang="zh-CN" dirty="0"/>
              <a:t>SSL/TLS</a:t>
            </a:r>
            <a:r>
              <a:rPr lang="zh-CN" altLang="en-US" dirty="0"/>
              <a:t>网络安全协议和无线</a:t>
            </a:r>
            <a:r>
              <a:rPr lang="en-AU" altLang="zh-CN" dirty="0"/>
              <a:t>WEP/</a:t>
            </a:r>
            <a:r>
              <a:rPr lang="en-US" altLang="zh-CN" dirty="0"/>
              <a:t>WPA</a:t>
            </a:r>
            <a:r>
              <a:rPr lang="zh-CN" altLang="en-US" dirty="0"/>
              <a:t>无线局域网络安全协议</a:t>
            </a:r>
            <a:endParaRPr lang="en-AU" altLang="zh-CN" dirty="0"/>
          </a:p>
          <a:p>
            <a:r>
              <a:rPr lang="zh-CN" altLang="en-US" dirty="0"/>
              <a:t>由密钥构造</a:t>
            </a:r>
            <a:r>
              <a:rPr lang="en-US" altLang="zh-CN" dirty="0"/>
              <a:t>8</a:t>
            </a:r>
            <a:r>
              <a:rPr lang="zh-CN" altLang="en-US" dirty="0"/>
              <a:t>比特数据的随机置乱，每次处理一字节数据</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348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初始化转换表</a:t>
            </a:r>
          </a:p>
        </p:txBody>
      </p:sp>
      <p:sp>
        <p:nvSpPr>
          <p:cNvPr id="3" name="内容占位符 2"/>
          <p:cNvSpPr>
            <a:spLocks noGrp="1"/>
          </p:cNvSpPr>
          <p:nvPr>
            <p:ph idx="1"/>
          </p:nvPr>
        </p:nvSpPr>
        <p:spPr/>
        <p:txBody>
          <a:bodyPr/>
          <a:lstStyle/>
          <a:p>
            <a:pPr marL="457200" indent="-457200">
              <a:buFont typeface="+mj-lt"/>
              <a:buAutoNum type="arabicPeriod"/>
            </a:pPr>
            <a:r>
              <a:rPr lang="zh-CN" altLang="en-US" sz="2000" dirty="0"/>
              <a:t>用</a:t>
            </a:r>
            <a:r>
              <a:rPr lang="en-US" altLang="zh-CN" sz="2000" dirty="0"/>
              <a:t>0</a:t>
            </a:r>
            <a:r>
              <a:rPr lang="zh-CN" altLang="en-US" sz="2000" dirty="0"/>
              <a:t>～</a:t>
            </a:r>
            <a:r>
              <a:rPr lang="en-US" altLang="zh-CN" sz="2000" dirty="0"/>
              <a:t>255</a:t>
            </a:r>
            <a:r>
              <a:rPr lang="zh-CN" altLang="en-US" sz="2000" dirty="0"/>
              <a:t>填充</a:t>
            </a:r>
            <a:r>
              <a:rPr lang="en-US" altLang="zh-CN" sz="2000" dirty="0"/>
              <a:t>S</a:t>
            </a:r>
            <a:r>
              <a:rPr lang="zh-CN" altLang="en-US" sz="2000" dirty="0"/>
              <a:t>数组，用密钥循环填充</a:t>
            </a:r>
            <a:r>
              <a:rPr lang="en-US" altLang="zh-CN" sz="2000" dirty="0"/>
              <a:t>T</a:t>
            </a:r>
            <a:r>
              <a:rPr lang="zh-CN" altLang="en-US" sz="2000" dirty="0"/>
              <a:t>数组</a:t>
            </a:r>
            <a:endParaRPr lang="en-US" altLang="zh-CN" sz="2000" dirty="0"/>
          </a:p>
          <a:p>
            <a:pPr lvl="1">
              <a:lnSpc>
                <a:spcPct val="90000"/>
              </a:lnSpc>
              <a:buNone/>
            </a:pPr>
            <a:r>
              <a:rPr lang="en-AU" altLang="zh-CN" sz="2000" dirty="0">
                <a:ea typeface="宋体" pitchFamily="2" charset="-122"/>
                <a:cs typeface="Times New Roman" pitchFamily="18" charset="0"/>
              </a:rPr>
              <a:t>for </a:t>
            </a:r>
            <a:r>
              <a:rPr lang="en-AU" altLang="zh-CN" sz="2000" dirty="0" err="1">
                <a:ea typeface="宋体" pitchFamily="2" charset="-122"/>
                <a:cs typeface="Times New Roman" pitchFamily="18" charset="0"/>
              </a:rPr>
              <a:t>i</a:t>
            </a:r>
            <a:r>
              <a:rPr lang="en-AU" altLang="zh-CN" sz="2000" dirty="0">
                <a:ea typeface="宋体" pitchFamily="2" charset="-122"/>
                <a:cs typeface="Times New Roman" pitchFamily="18" charset="0"/>
              </a:rPr>
              <a:t> = 0 to 255 do</a:t>
            </a:r>
          </a:p>
          <a:p>
            <a:pPr lvl="2">
              <a:lnSpc>
                <a:spcPct val="90000"/>
              </a:lnSpc>
              <a:buFontTx/>
              <a:buNone/>
            </a:pPr>
            <a:r>
              <a:rPr lang="en-AU" altLang="zh-CN" dirty="0">
                <a:ea typeface="宋体" pitchFamily="2" charset="-122"/>
                <a:cs typeface="Times New Roman" pitchFamily="18" charset="0"/>
              </a:rPr>
              <a:t>S[</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 </a:t>
            </a:r>
            <a:r>
              <a:rPr lang="en-AU" altLang="zh-CN" dirty="0" err="1">
                <a:ea typeface="宋体" pitchFamily="2" charset="-122"/>
                <a:cs typeface="Times New Roman" pitchFamily="18" charset="0"/>
              </a:rPr>
              <a:t>i</a:t>
            </a:r>
            <a:endParaRPr lang="en-AU" altLang="zh-CN" dirty="0">
              <a:ea typeface="宋体" pitchFamily="2" charset="-122"/>
              <a:cs typeface="Times New Roman" pitchFamily="18" charset="0"/>
            </a:endParaRPr>
          </a:p>
          <a:p>
            <a:pPr lvl="2">
              <a:lnSpc>
                <a:spcPct val="90000"/>
              </a:lnSpc>
              <a:buFontTx/>
              <a:buNone/>
            </a:pPr>
            <a:r>
              <a:rPr lang="en-AU" altLang="zh-CN" dirty="0">
                <a:ea typeface="宋体" pitchFamily="2" charset="-122"/>
                <a:cs typeface="Times New Roman" pitchFamily="18" charset="0"/>
              </a:rPr>
              <a:t>T[</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 K[</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mod </a:t>
            </a:r>
            <a:r>
              <a:rPr lang="en-AU" altLang="zh-CN" dirty="0" err="1">
                <a:ea typeface="宋体" pitchFamily="2" charset="-122"/>
                <a:cs typeface="Times New Roman" pitchFamily="18" charset="0"/>
              </a:rPr>
              <a:t>keylen</a:t>
            </a:r>
            <a:r>
              <a:rPr lang="en-AU" altLang="zh-CN" dirty="0">
                <a:ea typeface="宋体" pitchFamily="2" charset="-122"/>
                <a:cs typeface="Times New Roman" pitchFamily="18" charset="0"/>
              </a:rPr>
              <a:t>])</a:t>
            </a:r>
            <a:endParaRPr lang="en-US" altLang="zh-CN"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r>
              <a:rPr lang="zh-CN" altLang="en-US" sz="2000" dirty="0">
                <a:cs typeface="Times New Roman" pitchFamily="18" charset="0"/>
              </a:rPr>
              <a:t>置换</a:t>
            </a:r>
            <a:endParaRPr lang="en-US" altLang="zh-CN" sz="2000" dirty="0">
              <a:cs typeface="Times New Roman" pitchFamily="18" charset="0"/>
            </a:endParaRPr>
          </a:p>
          <a:p>
            <a:pPr lvl="1">
              <a:lnSpc>
                <a:spcPct val="90000"/>
              </a:lnSpc>
              <a:buNone/>
            </a:pPr>
            <a:r>
              <a:rPr lang="en-AU" altLang="zh-CN" sz="2000" dirty="0">
                <a:ea typeface="宋体" pitchFamily="2" charset="-122"/>
                <a:cs typeface="Times New Roman" pitchFamily="18" charset="0"/>
              </a:rPr>
              <a:t>j = 0</a:t>
            </a:r>
          </a:p>
          <a:p>
            <a:pPr lvl="1">
              <a:lnSpc>
                <a:spcPct val="90000"/>
              </a:lnSpc>
              <a:buNone/>
            </a:pPr>
            <a:r>
              <a:rPr lang="en-AU" altLang="zh-CN" sz="2000" dirty="0">
                <a:ea typeface="宋体" pitchFamily="2" charset="-122"/>
                <a:cs typeface="Times New Roman" pitchFamily="18" charset="0"/>
              </a:rPr>
              <a:t>for </a:t>
            </a:r>
            <a:r>
              <a:rPr lang="en-AU" altLang="zh-CN" sz="2000" dirty="0" err="1">
                <a:ea typeface="宋体" pitchFamily="2" charset="-122"/>
                <a:cs typeface="Times New Roman" pitchFamily="18" charset="0"/>
              </a:rPr>
              <a:t>i</a:t>
            </a:r>
            <a:r>
              <a:rPr lang="en-AU" altLang="zh-CN" sz="2000" dirty="0">
                <a:ea typeface="宋体" pitchFamily="2" charset="-122"/>
                <a:cs typeface="Times New Roman" pitchFamily="18" charset="0"/>
              </a:rPr>
              <a:t> = 0 to 255 do </a:t>
            </a:r>
          </a:p>
          <a:p>
            <a:pPr lvl="2">
              <a:lnSpc>
                <a:spcPct val="90000"/>
              </a:lnSpc>
              <a:buFontTx/>
              <a:buNone/>
            </a:pPr>
            <a:r>
              <a:rPr lang="en-AU" altLang="zh-CN" dirty="0">
                <a:ea typeface="宋体" pitchFamily="2" charset="-122"/>
                <a:cs typeface="Times New Roman" pitchFamily="18" charset="0"/>
              </a:rPr>
              <a:t>j = (j + S[</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 T[</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(mod 256) </a:t>
            </a:r>
          </a:p>
          <a:p>
            <a:pPr lvl="2">
              <a:lnSpc>
                <a:spcPct val="90000"/>
              </a:lnSpc>
              <a:buFontTx/>
              <a:buNone/>
            </a:pPr>
            <a:r>
              <a:rPr lang="en-AU" altLang="zh-CN" dirty="0">
                <a:ea typeface="宋体" pitchFamily="2" charset="-122"/>
                <a:cs typeface="Times New Roman" pitchFamily="18" charset="0"/>
              </a:rPr>
              <a:t>swap (S[</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S[j])</a:t>
            </a:r>
          </a:p>
        </p:txBody>
      </p:sp>
      <p:pic>
        <p:nvPicPr>
          <p:cNvPr id="6" name="Picture 3"/>
          <p:cNvPicPr>
            <a:picLocks noChangeAspect="1" noChangeArrowheads="1"/>
          </p:cNvPicPr>
          <p:nvPr/>
        </p:nvPicPr>
        <p:blipFill rotWithShape="1">
          <a:blip r:embed="rId2" cstate="print"/>
          <a:srcRect b="28662"/>
          <a:stretch/>
        </p:blipFill>
        <p:spPr bwMode="auto">
          <a:xfrm>
            <a:off x="3556468" y="2246814"/>
            <a:ext cx="5359642" cy="2808313"/>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499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明文信息中的统计特征被流密钥的随机性所掩盖</a:t>
            </a:r>
            <a:endParaRPr lang="en-AU" altLang="zh-CN" dirty="0"/>
          </a:p>
          <a:p>
            <a:endParaRPr lang="en-US" altLang="zh-CN" dirty="0"/>
          </a:p>
          <a:p>
            <a:r>
              <a:rPr lang="zh-CN" altLang="en-US" dirty="0"/>
              <a:t>加密算法极为简单！！</a:t>
            </a:r>
            <a:endParaRPr lang="en-US" altLang="zh-CN" dirty="0"/>
          </a:p>
          <a:p>
            <a:pPr lvl="1"/>
            <a:r>
              <a:rPr lang="zh-CN" altLang="en-US" dirty="0"/>
              <a:t>加解密简单，速率极快</a:t>
            </a:r>
            <a:endParaRPr lang="en-AU" altLang="zh-CN" dirty="0"/>
          </a:p>
          <a:p>
            <a:pPr lvl="1"/>
            <a:r>
              <a:rPr lang="zh-CN" altLang="en-US" dirty="0">
                <a:solidFill>
                  <a:srgbClr val="FF0000"/>
                </a:solidFill>
              </a:rPr>
              <a:t>密钥流严格不可重复使用</a:t>
            </a:r>
            <a:endParaRPr lang="en-US" altLang="zh-CN" dirty="0">
              <a:solidFill>
                <a:srgbClr val="FF0000"/>
              </a:solidFill>
            </a:endParaRPr>
          </a:p>
          <a:p>
            <a:pPr lvl="1"/>
            <a:r>
              <a:rPr lang="zh-CN" altLang="en-US" dirty="0"/>
              <a:t>已知明文攻击可以轻易获得密钥流</a:t>
            </a:r>
            <a:endParaRPr lang="en-US" altLang="zh-CN" dirty="0"/>
          </a:p>
          <a:p>
            <a:endParaRPr lang="en-US" altLang="zh-CN" dirty="0"/>
          </a:p>
          <a:p>
            <a:r>
              <a:rPr lang="zh-CN" altLang="en-US" dirty="0"/>
              <a:t>关键在设计一个好的伪随机数发生器</a:t>
            </a:r>
            <a:endParaRPr lang="en-US" altLang="zh-CN" dirty="0"/>
          </a:p>
          <a:p>
            <a:pPr lvl="1"/>
            <a:r>
              <a:rPr lang="zh-CN" altLang="en-US" dirty="0"/>
              <a:t>设计优良的流密码可以具有与分组密码相当的安全性</a:t>
            </a:r>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37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a:t>
            </a:r>
            <a:r>
              <a:rPr lang="en-US" altLang="zh-CN" dirty="0"/>
              <a:t>/</a:t>
            </a:r>
            <a:r>
              <a:rPr lang="zh-CN" altLang="en-US" dirty="0"/>
              <a:t>解密算法</a:t>
            </a:r>
          </a:p>
        </p:txBody>
      </p:sp>
      <p:sp>
        <p:nvSpPr>
          <p:cNvPr id="3" name="内容占位符 2"/>
          <p:cNvSpPr>
            <a:spLocks noGrp="1"/>
          </p:cNvSpPr>
          <p:nvPr>
            <p:ph idx="1"/>
          </p:nvPr>
        </p:nvSpPr>
        <p:spPr/>
        <p:txBody>
          <a:bodyPr/>
          <a:lstStyle/>
          <a:p>
            <a:r>
              <a:rPr lang="zh-CN" altLang="en-US" dirty="0"/>
              <a:t>加密的同时继续置换数组</a:t>
            </a:r>
            <a:r>
              <a:rPr lang="en-US" altLang="zh-CN" dirty="0"/>
              <a:t>S</a:t>
            </a:r>
          </a:p>
          <a:p>
            <a:pPr lvl="2">
              <a:lnSpc>
                <a:spcPct val="90000"/>
              </a:lnSpc>
              <a:buNone/>
            </a:pPr>
            <a:endParaRPr lang="en-AU" altLang="zh-CN" sz="2400" dirty="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1">
              <a:lnSpc>
                <a:spcPct val="90000"/>
              </a:lnSpc>
              <a:buNone/>
            </a:pPr>
            <a:r>
              <a:rPr lang="en-AU" altLang="zh-CN" sz="2000" dirty="0" err="1">
                <a:ea typeface="宋体" pitchFamily="2" charset="-122"/>
                <a:cs typeface="Times New Roman" pitchFamily="18" charset="0"/>
              </a:rPr>
              <a:t>i</a:t>
            </a:r>
            <a:r>
              <a:rPr lang="en-AU" altLang="zh-CN" sz="2000" dirty="0">
                <a:ea typeface="宋体" pitchFamily="2" charset="-122"/>
                <a:cs typeface="Times New Roman" pitchFamily="18" charset="0"/>
              </a:rPr>
              <a:t> = j = 0 </a:t>
            </a:r>
          </a:p>
          <a:p>
            <a:pPr lvl="1">
              <a:lnSpc>
                <a:spcPct val="90000"/>
              </a:lnSpc>
              <a:buNone/>
            </a:pPr>
            <a:r>
              <a:rPr lang="en-AU" altLang="zh-CN" sz="2000" dirty="0">
                <a:ea typeface="宋体" pitchFamily="2" charset="-122"/>
                <a:cs typeface="Times New Roman" pitchFamily="18" charset="0"/>
              </a:rPr>
              <a:t>for each message byte M</a:t>
            </a:r>
            <a:r>
              <a:rPr lang="en-AU" altLang="zh-CN" sz="2000" baseline="-25000" dirty="0">
                <a:ea typeface="宋体" pitchFamily="2" charset="-122"/>
                <a:cs typeface="Times New Roman" pitchFamily="18" charset="0"/>
              </a:rPr>
              <a:t>i</a:t>
            </a:r>
          </a:p>
          <a:p>
            <a:pPr lvl="2">
              <a:lnSpc>
                <a:spcPct val="90000"/>
              </a:lnSpc>
              <a:buFontTx/>
              <a:buNone/>
            </a:pP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 (</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+ 1) (mod 256)</a:t>
            </a:r>
          </a:p>
          <a:p>
            <a:pPr lvl="2">
              <a:lnSpc>
                <a:spcPct val="90000"/>
              </a:lnSpc>
              <a:buFontTx/>
              <a:buNone/>
            </a:pPr>
            <a:r>
              <a:rPr lang="en-AU" altLang="zh-CN" dirty="0">
                <a:ea typeface="宋体" pitchFamily="2" charset="-122"/>
                <a:cs typeface="Times New Roman" pitchFamily="18" charset="0"/>
              </a:rPr>
              <a:t>j = (j + S[</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(mod 256)</a:t>
            </a:r>
          </a:p>
          <a:p>
            <a:pPr lvl="2">
              <a:lnSpc>
                <a:spcPct val="90000"/>
              </a:lnSpc>
              <a:buFontTx/>
              <a:buNone/>
            </a:pPr>
            <a:r>
              <a:rPr lang="en-AU" altLang="zh-CN" dirty="0">
                <a:ea typeface="宋体" pitchFamily="2" charset="-122"/>
                <a:cs typeface="Times New Roman" pitchFamily="18" charset="0"/>
              </a:rPr>
              <a:t>swap(S[</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S[j])</a:t>
            </a:r>
          </a:p>
          <a:p>
            <a:pPr lvl="2">
              <a:lnSpc>
                <a:spcPct val="90000"/>
              </a:lnSpc>
              <a:buFontTx/>
              <a:buNone/>
            </a:pPr>
            <a:r>
              <a:rPr lang="en-AU" altLang="zh-CN" dirty="0">
                <a:ea typeface="宋体" pitchFamily="2" charset="-122"/>
                <a:cs typeface="Times New Roman" pitchFamily="18" charset="0"/>
              </a:rPr>
              <a:t>t = (S[</a:t>
            </a:r>
            <a:r>
              <a:rPr lang="en-AU" altLang="zh-CN" dirty="0" err="1">
                <a:ea typeface="宋体" pitchFamily="2" charset="-122"/>
                <a:cs typeface="Times New Roman" pitchFamily="18" charset="0"/>
              </a:rPr>
              <a:t>i</a:t>
            </a:r>
            <a:r>
              <a:rPr lang="en-AU" altLang="zh-CN" dirty="0">
                <a:ea typeface="宋体" pitchFamily="2" charset="-122"/>
                <a:cs typeface="Times New Roman" pitchFamily="18" charset="0"/>
              </a:rPr>
              <a:t>] + S[j]) (mod 256) </a:t>
            </a:r>
          </a:p>
          <a:p>
            <a:pPr lvl="2">
              <a:lnSpc>
                <a:spcPct val="90000"/>
              </a:lnSpc>
              <a:buFontTx/>
              <a:buNone/>
            </a:pPr>
            <a:r>
              <a:rPr lang="en-AU" altLang="zh-CN" dirty="0" err="1">
                <a:ea typeface="宋体" pitchFamily="2" charset="-122"/>
                <a:cs typeface="Times New Roman" pitchFamily="18" charset="0"/>
              </a:rPr>
              <a:t>C</a:t>
            </a:r>
            <a:r>
              <a:rPr lang="en-AU" altLang="zh-CN" baseline="-25000" dirty="0" err="1">
                <a:ea typeface="宋体" pitchFamily="2" charset="-122"/>
                <a:cs typeface="Times New Roman" pitchFamily="18" charset="0"/>
              </a:rPr>
              <a:t>i</a:t>
            </a:r>
            <a:r>
              <a:rPr lang="en-AU" altLang="zh-CN" dirty="0">
                <a:ea typeface="宋体" pitchFamily="2" charset="-122"/>
                <a:cs typeface="Times New Roman" pitchFamily="18" charset="0"/>
              </a:rPr>
              <a:t> = M</a:t>
            </a:r>
            <a:r>
              <a:rPr lang="en-AU" altLang="zh-CN" baseline="-25000" dirty="0">
                <a:ea typeface="宋体" pitchFamily="2" charset="-122"/>
                <a:cs typeface="Times New Roman" pitchFamily="18" charset="0"/>
              </a:rPr>
              <a:t>i</a:t>
            </a:r>
            <a:r>
              <a:rPr lang="en-AU" altLang="zh-CN" dirty="0">
                <a:ea typeface="宋体" pitchFamily="2" charset="-122"/>
                <a:cs typeface="Times New Roman" pitchFamily="18" charset="0"/>
              </a:rPr>
              <a:t> XOR S[t]</a:t>
            </a:r>
          </a:p>
        </p:txBody>
      </p:sp>
      <p:pic>
        <p:nvPicPr>
          <p:cNvPr id="6" name="Picture 3"/>
          <p:cNvPicPr>
            <a:picLocks noChangeAspect="1" noChangeArrowheads="1"/>
          </p:cNvPicPr>
          <p:nvPr/>
        </p:nvPicPr>
        <p:blipFill rotWithShape="1">
          <a:blip r:embed="rId2" cstate="print"/>
          <a:srcRect t="73924"/>
          <a:stretch/>
        </p:blipFill>
        <p:spPr bwMode="auto">
          <a:xfrm>
            <a:off x="611560" y="1988840"/>
            <a:ext cx="8143932" cy="15597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086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cs typeface="Times New Roman" pitchFamily="18" charset="0"/>
              </a:rPr>
              <a:t>目前没有有效的实际攻击方案（密钥足够长，例如</a:t>
            </a:r>
            <a:r>
              <a:rPr lang="en-US" altLang="zh-CN" dirty="0">
                <a:cs typeface="Times New Roman" pitchFamily="18" charset="0"/>
              </a:rPr>
              <a:t>128bit</a:t>
            </a:r>
            <a:r>
              <a:rPr lang="zh-CN" altLang="en-US" dirty="0">
                <a:cs typeface="Times New Roman" pitchFamily="18" charset="0"/>
              </a:rPr>
              <a:t>）</a:t>
            </a:r>
            <a:endParaRPr lang="en-US" altLang="zh-CN" dirty="0">
              <a:cs typeface="Times New Roman" pitchFamily="18" charset="0"/>
            </a:endParaRPr>
          </a:p>
          <a:p>
            <a:pPr lvl="1"/>
            <a:r>
              <a:rPr lang="zh-CN" altLang="en-US" dirty="0">
                <a:cs typeface="Times New Roman" pitchFamily="18" charset="0"/>
              </a:rPr>
              <a:t>仅有少量关于攻击</a:t>
            </a:r>
            <a:r>
              <a:rPr lang="en-US" altLang="zh-CN" dirty="0">
                <a:cs typeface="Times New Roman" pitchFamily="18" charset="0"/>
              </a:rPr>
              <a:t>RC4</a:t>
            </a:r>
            <a:r>
              <a:rPr lang="zh-CN" altLang="en-US" dirty="0">
                <a:cs typeface="Times New Roman" pitchFamily="18" charset="0"/>
              </a:rPr>
              <a:t>的论文</a:t>
            </a:r>
            <a:endParaRPr lang="en-AU" altLang="zh-CN" dirty="0">
              <a:cs typeface="Times New Roman" pitchFamily="18" charset="0"/>
            </a:endParaRPr>
          </a:p>
          <a:p>
            <a:endParaRPr lang="en-US" altLang="zh-CN" dirty="0">
              <a:cs typeface="Times New Roman" pitchFamily="18" charset="0"/>
            </a:endParaRPr>
          </a:p>
          <a:p>
            <a:r>
              <a:rPr lang="zh-CN" altLang="en-US" dirty="0">
                <a:cs typeface="Times New Roman" pitchFamily="18" charset="0"/>
              </a:rPr>
              <a:t>密钥流非线性很好</a:t>
            </a:r>
            <a:endParaRPr lang="en-AU" altLang="zh-CN" dirty="0">
              <a:cs typeface="Times New Roman" pitchFamily="18" charset="0"/>
            </a:endParaRPr>
          </a:p>
          <a:p>
            <a:endParaRPr lang="en-US" altLang="zh-CN" dirty="0">
              <a:cs typeface="Times New Roman" pitchFamily="18" charset="0"/>
            </a:endParaRPr>
          </a:p>
          <a:p>
            <a:r>
              <a:rPr lang="zh-CN" altLang="en-US" dirty="0">
                <a:cs typeface="Times New Roman" pitchFamily="18" charset="0"/>
              </a:rPr>
              <a:t>必须注意密钥不能重复使用</a:t>
            </a:r>
            <a:endParaRPr lang="en-US" altLang="zh-CN" dirty="0">
              <a:cs typeface="Times New Roman" pitchFamily="18" charset="0"/>
            </a:endParaRPr>
          </a:p>
          <a:p>
            <a:endParaRPr lang="en-US" altLang="zh-CN" dirty="0">
              <a:cs typeface="Times New Roman" pitchFamily="18" charset="0"/>
            </a:endParaRPr>
          </a:p>
          <a:p>
            <a:r>
              <a:rPr lang="zh-CN" altLang="en-US" dirty="0">
                <a:cs typeface="Times New Roman" pitchFamily="18" charset="0"/>
              </a:rPr>
              <a:t>在</a:t>
            </a:r>
            <a:r>
              <a:rPr lang="en-US" altLang="zh-CN" dirty="0">
                <a:cs typeface="Times New Roman" pitchFamily="18" charset="0"/>
              </a:rPr>
              <a:t>WEP</a:t>
            </a:r>
            <a:r>
              <a:rPr lang="zh-CN" altLang="en-US" dirty="0">
                <a:cs typeface="Times New Roman" pitchFamily="18" charset="0"/>
              </a:rPr>
              <a:t>应用中有安全问题，但那是协议中对密钥处理不善造成</a:t>
            </a:r>
            <a:endParaRPr lang="en-AU" altLang="zh-CN"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12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二、</a:t>
            </a:r>
            <a:r>
              <a:rPr lang="en-US" altLang="zh-CN" dirty="0"/>
              <a:t>SEAL2.0</a:t>
            </a:r>
            <a:endParaRPr lang="zh-CN" altLang="en-US" dirty="0"/>
          </a:p>
        </p:txBody>
      </p:sp>
      <p:sp>
        <p:nvSpPr>
          <p:cNvPr id="3" name="内容占位符 2"/>
          <p:cNvSpPr>
            <a:spLocks noGrp="1"/>
          </p:cNvSpPr>
          <p:nvPr>
            <p:ph idx="1"/>
          </p:nvPr>
        </p:nvSpPr>
        <p:spPr/>
        <p:txBody>
          <a:bodyPr/>
          <a:lstStyle/>
          <a:p>
            <a:r>
              <a:rPr lang="en-US" altLang="zh-CN" dirty="0"/>
              <a:t>1993</a:t>
            </a:r>
            <a:r>
              <a:rPr lang="zh-CN" altLang="en-US" dirty="0"/>
              <a:t>年提出，有人称其为最优软件加密算法</a:t>
            </a:r>
            <a:endParaRPr lang="en-US" altLang="zh-CN" dirty="0"/>
          </a:p>
          <a:p>
            <a:r>
              <a:rPr lang="zh-CN" altLang="en-US" dirty="0"/>
              <a:t>特别为</a:t>
            </a:r>
            <a:r>
              <a:rPr lang="en-US" altLang="zh-CN" dirty="0"/>
              <a:t>32</a:t>
            </a:r>
            <a:r>
              <a:rPr lang="zh-CN" altLang="en-US" dirty="0"/>
              <a:t>位处理器设计，提高软件实现效率</a:t>
            </a:r>
            <a:endParaRPr lang="en-US" altLang="zh-CN" dirty="0"/>
          </a:p>
          <a:p>
            <a:endParaRPr lang="en-US" altLang="zh-CN" dirty="0"/>
          </a:p>
          <a:p>
            <a:r>
              <a:rPr lang="zh-CN" altLang="en-US" dirty="0"/>
              <a:t>将一个</a:t>
            </a:r>
            <a:r>
              <a:rPr lang="en-US" altLang="zh-CN" dirty="0"/>
              <a:t>32</a:t>
            </a:r>
            <a:r>
              <a:rPr lang="zh-CN" altLang="en-US" dirty="0"/>
              <a:t>比特序列数</a:t>
            </a:r>
            <a:r>
              <a:rPr lang="en-US" altLang="zh-CN" dirty="0"/>
              <a:t>n</a:t>
            </a:r>
            <a:r>
              <a:rPr lang="zh-CN" altLang="en-US" dirty="0"/>
              <a:t>在</a:t>
            </a:r>
            <a:r>
              <a:rPr lang="en-US" altLang="zh-CN" dirty="0"/>
              <a:t>160</a:t>
            </a:r>
            <a:r>
              <a:rPr lang="zh-CN" altLang="en-US" dirty="0"/>
              <a:t>比特密钥</a:t>
            </a:r>
            <a:r>
              <a:rPr lang="en-US" altLang="zh-CN" dirty="0"/>
              <a:t>a</a:t>
            </a:r>
            <a:r>
              <a:rPr lang="zh-CN" altLang="en-US" dirty="0"/>
              <a:t>的控制下，映射到一个</a:t>
            </a:r>
            <a:r>
              <a:rPr lang="en-US" altLang="zh-CN" dirty="0"/>
              <a:t>L</a:t>
            </a:r>
            <a:r>
              <a:rPr lang="zh-CN" altLang="en-US" dirty="0"/>
              <a:t>比特的密钥流</a:t>
            </a:r>
            <a:endParaRPr lang="en-US" altLang="zh-CN" dirty="0"/>
          </a:p>
          <a:p>
            <a:r>
              <a:rPr lang="zh-CN" altLang="en-US" dirty="0"/>
              <a:t>预处理阶段：</a:t>
            </a:r>
            <a:endParaRPr lang="en-US" altLang="zh-CN" dirty="0"/>
          </a:p>
          <a:p>
            <a:pPr lvl="1"/>
            <a:r>
              <a:rPr lang="zh-CN" altLang="en-US" dirty="0"/>
              <a:t>基于安全杂凑算法</a:t>
            </a:r>
            <a:r>
              <a:rPr lang="en-US" altLang="zh-CN" dirty="0"/>
              <a:t>SHA-1</a:t>
            </a:r>
          </a:p>
          <a:p>
            <a:pPr lvl="1"/>
            <a:r>
              <a:rPr lang="zh-CN" altLang="en-US" dirty="0"/>
              <a:t>将密钥延伸到一些更大的表中</a:t>
            </a:r>
            <a:endParaRPr lang="en-US" altLang="zh-CN" dirty="0"/>
          </a:p>
          <a:p>
            <a:r>
              <a:rPr lang="zh-CN" altLang="en-US" dirty="0"/>
              <a:t>密钥流生成：</a:t>
            </a:r>
            <a:endParaRPr lang="en-US" altLang="zh-CN" dirty="0"/>
          </a:p>
          <a:p>
            <a:pPr lvl="1"/>
            <a:r>
              <a:rPr lang="zh-CN" altLang="en-US" dirty="0"/>
              <a:t>每生成</a:t>
            </a:r>
            <a:r>
              <a:rPr lang="en-US" altLang="zh-CN" dirty="0"/>
              <a:t>1</a:t>
            </a:r>
            <a:r>
              <a:rPr lang="zh-CN" altLang="en-US" dirty="0"/>
              <a:t>字节密钥流需要大约</a:t>
            </a:r>
            <a:r>
              <a:rPr lang="en-US" altLang="zh-CN" dirty="0"/>
              <a:t>5</a:t>
            </a:r>
            <a:r>
              <a:rPr lang="zh-CN" altLang="en-US" dirty="0"/>
              <a:t>次机器指令</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32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定义运算与函数：</a:t>
            </a:r>
            <a:endParaRPr lang="en-US" altLang="zh-CN" dirty="0"/>
          </a:p>
          <a:p>
            <a:pPr lvl="1">
              <a:lnSpc>
                <a:spcPct val="150000"/>
              </a:lnSpc>
            </a:pPr>
            <a:r>
              <a:rPr lang="en-US" altLang="zh-CN" dirty="0"/>
              <a:t>&amp;</a:t>
            </a:r>
            <a:r>
              <a:rPr lang="zh-CN" altLang="en-US" dirty="0"/>
              <a:t>与，</a:t>
            </a:r>
            <a:r>
              <a:rPr lang="en-US" altLang="zh-CN" dirty="0"/>
              <a:t>|</a:t>
            </a:r>
            <a:r>
              <a:rPr lang="zh-CN" altLang="en-US" dirty="0"/>
              <a:t>或，</a:t>
            </a:r>
            <a:r>
              <a:rPr lang="en-US" altLang="zh-CN" dirty="0"/>
              <a:t>~</a:t>
            </a:r>
            <a:r>
              <a:rPr lang="zh-CN" altLang="en-US" dirty="0"/>
              <a:t>非</a:t>
            </a:r>
            <a:endParaRPr lang="en-US" altLang="zh-CN" dirty="0"/>
          </a:p>
          <a:p>
            <a:pPr lvl="1">
              <a:lnSpc>
                <a:spcPct val="150000"/>
              </a:lnSpc>
            </a:pPr>
            <a:r>
              <a:rPr lang="en-US" altLang="zh-CN" dirty="0"/>
              <a:t>+32</a:t>
            </a:r>
            <a:r>
              <a:rPr lang="zh-CN" altLang="en-US" dirty="0"/>
              <a:t>位无符号整数加法</a:t>
            </a:r>
            <a:endParaRPr lang="en-US" altLang="zh-CN" dirty="0"/>
          </a:p>
          <a:p>
            <a:pPr lvl="1">
              <a:lnSpc>
                <a:spcPct val="150000"/>
              </a:lnSpc>
            </a:pPr>
            <a:r>
              <a:rPr lang="en-US" altLang="zh-CN" dirty="0"/>
              <a:t>||</a:t>
            </a:r>
            <a:r>
              <a:rPr lang="zh-CN" altLang="en-US" dirty="0"/>
              <a:t>比特串的级联</a:t>
            </a:r>
            <a:endParaRPr lang="en-US" altLang="zh-CN" dirty="0"/>
          </a:p>
          <a:p>
            <a:pPr lvl="1">
              <a:lnSpc>
                <a:spcPct val="150000"/>
              </a:lnSpc>
            </a:pPr>
            <a:r>
              <a:rPr lang="en-US" altLang="zh-CN" dirty="0"/>
              <a:t>f(B,C,D)=(B&amp;C)|((~B)&amp;D)</a:t>
            </a:r>
          </a:p>
          <a:p>
            <a:pPr lvl="1">
              <a:lnSpc>
                <a:spcPct val="150000"/>
              </a:lnSpc>
            </a:pPr>
            <a:r>
              <a:rPr lang="en-US" altLang="zh-CN" dirty="0"/>
              <a:t>g(B,C,D)=(B&amp;C)|(B&amp;D)|(C&amp;D)</a:t>
            </a:r>
          </a:p>
          <a:p>
            <a:pPr lvl="1">
              <a:lnSpc>
                <a:spcPct val="150000"/>
              </a:lnSpc>
            </a:pPr>
            <a:r>
              <a:rPr lang="en-US" altLang="zh-CN" dirty="0"/>
              <a:t>h(B,C,D)=B</a:t>
            </a:r>
            <a:r>
              <a:rPr lang="en-US" altLang="zh-CN" dirty="0">
                <a:sym typeface="Symbol"/>
              </a:rPr>
              <a:t></a:t>
            </a:r>
            <a:r>
              <a:rPr lang="en-US" altLang="zh-CN" dirty="0"/>
              <a:t>C</a:t>
            </a:r>
            <a:r>
              <a:rPr lang="en-US" altLang="zh-CN" dirty="0">
                <a:sym typeface="Symbol"/>
              </a:rPr>
              <a:t></a:t>
            </a:r>
            <a:r>
              <a:rPr lang="en-US" altLang="zh-CN" dirty="0"/>
              <a:t>D</a:t>
            </a:r>
          </a:p>
          <a:p>
            <a:pPr lvl="1"/>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571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表生成函数</a:t>
            </a:r>
            <a:r>
              <a:rPr lang="en-US" altLang="zh-CN" dirty="0" err="1"/>
              <a:t>G</a:t>
            </a:r>
            <a:r>
              <a:rPr lang="en-US" altLang="zh-CN" baseline="-25000" dirty="0" err="1"/>
              <a:t>a</a:t>
            </a:r>
            <a:r>
              <a:rPr lang="en-US" altLang="zh-CN" dirty="0"/>
              <a:t>(</a:t>
            </a:r>
            <a:r>
              <a:rPr lang="en-US" altLang="zh-CN" dirty="0" err="1"/>
              <a:t>i</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t>输入：</a:t>
            </a:r>
            <a:r>
              <a:rPr lang="en-US" altLang="zh-CN" sz="2400" dirty="0"/>
              <a:t>160</a:t>
            </a:r>
            <a:r>
              <a:rPr lang="zh-CN" altLang="en-US" sz="2400" dirty="0"/>
              <a:t>比特密钥</a:t>
            </a:r>
            <a:r>
              <a:rPr lang="en-US" altLang="zh-CN" sz="2400" dirty="0"/>
              <a:t>a</a:t>
            </a:r>
            <a:r>
              <a:rPr lang="zh-CN" altLang="en-US" sz="2400" dirty="0"/>
              <a:t>，整数</a:t>
            </a:r>
            <a:r>
              <a:rPr lang="en-US" altLang="zh-CN" sz="2400" dirty="0" err="1"/>
              <a:t>i</a:t>
            </a:r>
            <a:r>
              <a:rPr lang="zh-CN" altLang="en-US" sz="2400" dirty="0"/>
              <a:t>，</a:t>
            </a:r>
            <a:r>
              <a:rPr lang="en-US" altLang="zh-CN" sz="2400" dirty="0"/>
              <a:t>0 ≤ </a:t>
            </a:r>
            <a:r>
              <a:rPr lang="en-US" altLang="zh-CN" sz="2400" dirty="0" err="1"/>
              <a:t>i</a:t>
            </a:r>
            <a:r>
              <a:rPr lang="en-US" altLang="zh-CN" sz="2400" dirty="0"/>
              <a:t> ≤ 2</a:t>
            </a:r>
            <a:r>
              <a:rPr lang="en-US" altLang="zh-CN" sz="2400" baseline="30000" dirty="0"/>
              <a:t>32</a:t>
            </a:r>
          </a:p>
          <a:p>
            <a:r>
              <a:rPr lang="zh-CN" altLang="en-US" sz="2400" dirty="0"/>
              <a:t>输出：</a:t>
            </a:r>
            <a:r>
              <a:rPr lang="en-US" altLang="zh-CN" sz="2400" dirty="0"/>
              <a:t>160</a:t>
            </a:r>
            <a:r>
              <a:rPr lang="zh-CN" altLang="en-US" sz="2400" dirty="0"/>
              <a:t>比特</a:t>
            </a:r>
            <a:r>
              <a:rPr lang="en-US" altLang="zh-CN" sz="2400" dirty="0" err="1"/>
              <a:t>G</a:t>
            </a:r>
            <a:r>
              <a:rPr lang="en-US" altLang="zh-CN" sz="2400" baseline="-25000" dirty="0" err="1"/>
              <a:t>a</a:t>
            </a:r>
            <a:r>
              <a:rPr lang="en-US" altLang="zh-CN" sz="2400" dirty="0"/>
              <a:t>(</a:t>
            </a:r>
            <a:r>
              <a:rPr lang="en-US" altLang="zh-CN" sz="2400" dirty="0" err="1"/>
              <a:t>i</a:t>
            </a:r>
            <a:r>
              <a:rPr lang="en-US" altLang="zh-CN" sz="2400" dirty="0"/>
              <a:t>)</a:t>
            </a:r>
          </a:p>
          <a:p>
            <a:endParaRPr lang="en-US" altLang="zh-CN" sz="2400" dirty="0"/>
          </a:p>
          <a:p>
            <a:r>
              <a:rPr lang="zh-CN" altLang="en-US" sz="2400" dirty="0"/>
              <a:t>算法：</a:t>
            </a:r>
            <a:endParaRPr lang="en-US" altLang="zh-CN" sz="2400" dirty="0"/>
          </a:p>
          <a:p>
            <a:pPr marL="457200" indent="-457200">
              <a:buFont typeface="+mj-lt"/>
              <a:buAutoNum type="arabicPeriod"/>
            </a:pPr>
            <a:r>
              <a:rPr lang="zh-CN" altLang="en-US" sz="2400" dirty="0"/>
              <a:t>定义</a:t>
            </a:r>
            <a:r>
              <a:rPr lang="en-US" altLang="zh-CN" sz="2400" dirty="0"/>
              <a:t>y</a:t>
            </a:r>
            <a:r>
              <a:rPr lang="en-US" altLang="zh-CN" sz="2400" baseline="-25000" dirty="0"/>
              <a:t>1</a:t>
            </a:r>
            <a:r>
              <a:rPr lang="en-US" altLang="zh-CN" sz="2400" dirty="0"/>
              <a:t>=5a827999, y</a:t>
            </a:r>
            <a:r>
              <a:rPr lang="en-US" altLang="zh-CN" sz="2400" baseline="-25000" dirty="0"/>
              <a:t>2</a:t>
            </a:r>
            <a:r>
              <a:rPr lang="en-US" altLang="zh-CN" sz="2400" dirty="0"/>
              <a:t>=6ed9eba1, y</a:t>
            </a:r>
            <a:r>
              <a:rPr lang="en-US" altLang="zh-CN" sz="2400" baseline="-25000" dirty="0"/>
              <a:t>3</a:t>
            </a:r>
            <a:r>
              <a:rPr lang="en-US" altLang="zh-CN" sz="2400" dirty="0"/>
              <a:t>=8f1bbcdc, y</a:t>
            </a:r>
            <a:r>
              <a:rPr lang="en-US" altLang="zh-CN" sz="2400" baseline="-25000" dirty="0"/>
              <a:t>4</a:t>
            </a:r>
            <a:r>
              <a:rPr lang="en-US" altLang="zh-CN" sz="2400" dirty="0"/>
              <a:t>=ca62c1d6</a:t>
            </a:r>
          </a:p>
          <a:p>
            <a:pPr marL="457200" indent="-457200">
              <a:buFont typeface="+mj-lt"/>
              <a:buAutoNum type="arabicPeriod"/>
            </a:pPr>
            <a:r>
              <a:rPr lang="zh-CN" altLang="en-US" sz="2400" dirty="0"/>
              <a:t>初始化</a:t>
            </a:r>
            <a:r>
              <a:rPr lang="en-US" altLang="zh-CN" sz="2400" dirty="0"/>
              <a:t>80</a:t>
            </a:r>
            <a:r>
              <a:rPr lang="zh-CN" altLang="en-US" sz="2400" dirty="0"/>
              <a:t>个</a:t>
            </a:r>
            <a:r>
              <a:rPr lang="en-US" altLang="zh-CN" sz="2400" dirty="0"/>
              <a:t>32</a:t>
            </a:r>
            <a:r>
              <a:rPr lang="zh-CN" altLang="en-US" sz="2400" dirty="0"/>
              <a:t>比特字</a:t>
            </a:r>
            <a:r>
              <a:rPr lang="en-US" altLang="zh-CN" sz="2400" dirty="0"/>
              <a:t>X</a:t>
            </a:r>
            <a:r>
              <a:rPr lang="en-US" altLang="zh-CN" sz="2400" baseline="-25000" dirty="0"/>
              <a:t>0</a:t>
            </a:r>
            <a:r>
              <a:rPr lang="en-US" altLang="zh-CN" sz="2400" dirty="0"/>
              <a:t>,X</a:t>
            </a:r>
            <a:r>
              <a:rPr lang="en-US" altLang="zh-CN" sz="2400" baseline="-25000" dirty="0"/>
              <a:t>1</a:t>
            </a:r>
            <a:r>
              <a:rPr lang="en-US" altLang="zh-CN" sz="2400" dirty="0"/>
              <a:t>,…,X</a:t>
            </a:r>
            <a:r>
              <a:rPr lang="en-US" altLang="zh-CN" sz="2400" baseline="-25000" dirty="0"/>
              <a:t>79</a:t>
            </a:r>
          </a:p>
          <a:p>
            <a:pPr marL="857250" lvl="1" indent="-457200">
              <a:buFont typeface="+mj-lt"/>
              <a:buAutoNum type="alphaLcPeriod"/>
            </a:pPr>
            <a:r>
              <a:rPr lang="en-US" altLang="zh-CN" dirty="0"/>
              <a:t>X</a:t>
            </a:r>
            <a:r>
              <a:rPr lang="en-US" altLang="zh-CN" baseline="-25000" dirty="0"/>
              <a:t>0</a:t>
            </a:r>
            <a:r>
              <a:rPr lang="en-US" altLang="zh-CN" dirty="0"/>
              <a:t>=</a:t>
            </a:r>
            <a:r>
              <a:rPr lang="en-US" altLang="zh-CN" dirty="0" err="1"/>
              <a:t>i</a:t>
            </a:r>
            <a:r>
              <a:rPr lang="en-US" altLang="zh-CN" dirty="0"/>
              <a:t>, </a:t>
            </a:r>
            <a:r>
              <a:rPr lang="en-US" altLang="zh-CN" dirty="0" err="1"/>
              <a:t>X</a:t>
            </a:r>
            <a:r>
              <a:rPr lang="en-US" altLang="zh-CN" baseline="-25000" dirty="0" err="1"/>
              <a:t>j</a:t>
            </a:r>
            <a:r>
              <a:rPr lang="en-US" altLang="zh-CN" dirty="0"/>
              <a:t>=00000000 (j=1~15)</a:t>
            </a:r>
          </a:p>
          <a:p>
            <a:pPr marL="857250" lvl="1" indent="-457200">
              <a:buFont typeface="+mj-lt"/>
              <a:buAutoNum type="alphaLcPeriod"/>
            </a:pPr>
            <a:r>
              <a:rPr lang="en-US" altLang="zh-CN" dirty="0" err="1"/>
              <a:t>X</a:t>
            </a:r>
            <a:r>
              <a:rPr lang="en-US" altLang="zh-CN" baseline="-25000" dirty="0" err="1"/>
              <a:t>j</a:t>
            </a:r>
            <a:r>
              <a:rPr lang="en-US" altLang="zh-CN" dirty="0"/>
              <a:t>=(X</a:t>
            </a:r>
            <a:r>
              <a:rPr lang="en-US" altLang="zh-CN" baseline="-25000" dirty="0"/>
              <a:t>j-3</a:t>
            </a:r>
            <a:r>
              <a:rPr lang="en-US" altLang="zh-CN" dirty="0">
                <a:sym typeface="Symbol"/>
              </a:rPr>
              <a:t></a:t>
            </a:r>
            <a:r>
              <a:rPr lang="en-US" altLang="zh-CN" dirty="0"/>
              <a:t>X</a:t>
            </a:r>
            <a:r>
              <a:rPr lang="en-US" altLang="zh-CN" baseline="-25000" dirty="0"/>
              <a:t>j-8</a:t>
            </a:r>
            <a:r>
              <a:rPr lang="en-US" altLang="zh-CN" dirty="0">
                <a:sym typeface="Symbol"/>
              </a:rPr>
              <a:t></a:t>
            </a:r>
            <a:r>
              <a:rPr lang="en-US" altLang="zh-CN" dirty="0"/>
              <a:t>X</a:t>
            </a:r>
            <a:r>
              <a:rPr lang="en-US" altLang="zh-CN" baseline="-25000" dirty="0"/>
              <a:t>j-14</a:t>
            </a:r>
            <a:r>
              <a:rPr lang="en-US" altLang="zh-CN" dirty="0">
                <a:sym typeface="Symbol"/>
              </a:rPr>
              <a:t></a:t>
            </a:r>
            <a:r>
              <a:rPr lang="en-US" altLang="zh-CN" dirty="0"/>
              <a:t>X</a:t>
            </a:r>
            <a:r>
              <a:rPr lang="en-US" altLang="zh-CN" baseline="-25000" dirty="0"/>
              <a:t>j-16</a:t>
            </a:r>
            <a:r>
              <a:rPr lang="en-US" altLang="zh-CN" dirty="0"/>
              <a:t>)&lt;&lt;&lt;1 (j=16~79)</a:t>
            </a:r>
          </a:p>
          <a:p>
            <a:pPr marL="457200" indent="-457200">
              <a:buFont typeface="+mj-lt"/>
              <a:buAutoNum type="arabicPeriod"/>
            </a:pPr>
            <a:r>
              <a:rPr lang="zh-CN" altLang="en-US" sz="2400" dirty="0"/>
              <a:t>初始化工作变量</a:t>
            </a:r>
            <a:endParaRPr lang="en-US" altLang="zh-CN" sz="2400" dirty="0"/>
          </a:p>
          <a:p>
            <a:pPr marL="857250" lvl="1" indent="-457200">
              <a:buFont typeface="+mj-lt"/>
              <a:buAutoNum type="alphaLcPeriod"/>
            </a:pPr>
            <a:r>
              <a:rPr lang="en-US" altLang="zh-CN" dirty="0"/>
              <a:t>a=H</a:t>
            </a:r>
            <a:r>
              <a:rPr lang="en-US" altLang="zh-CN" baseline="-25000" dirty="0"/>
              <a:t>0</a:t>
            </a:r>
            <a:r>
              <a:rPr lang="en-US" altLang="zh-CN" dirty="0"/>
              <a:t>H</a:t>
            </a:r>
            <a:r>
              <a:rPr lang="en-US" altLang="zh-CN" baseline="-25000" dirty="0"/>
              <a:t>1</a:t>
            </a:r>
            <a:r>
              <a:rPr lang="en-US" altLang="zh-CN" dirty="0"/>
              <a:t>H</a:t>
            </a:r>
            <a:r>
              <a:rPr lang="en-US" altLang="zh-CN" baseline="-25000" dirty="0"/>
              <a:t>2</a:t>
            </a:r>
            <a:r>
              <a:rPr lang="en-US" altLang="zh-CN" dirty="0"/>
              <a:t>H</a:t>
            </a:r>
            <a:r>
              <a:rPr lang="en-US" altLang="zh-CN" baseline="-25000" dirty="0"/>
              <a:t>3</a:t>
            </a:r>
            <a:r>
              <a:rPr lang="en-US" altLang="zh-CN" dirty="0"/>
              <a:t>H</a:t>
            </a:r>
            <a:r>
              <a:rPr lang="en-US" altLang="zh-CN" baseline="-25000" dirty="0"/>
              <a:t>4</a:t>
            </a:r>
          </a:p>
          <a:p>
            <a:pPr marL="857250" lvl="1" indent="-457200">
              <a:buFont typeface="+mj-lt"/>
              <a:buAutoNum type="alphaLcPeriod"/>
            </a:pPr>
            <a:r>
              <a:rPr lang="en-US" altLang="zh-CN" dirty="0"/>
              <a:t>(A,B,C,D,E)=(H</a:t>
            </a:r>
            <a:r>
              <a:rPr lang="en-US" altLang="zh-CN" baseline="-25000" dirty="0"/>
              <a:t>0</a:t>
            </a:r>
            <a:r>
              <a:rPr lang="en-US" altLang="zh-CN" dirty="0"/>
              <a:t>,H</a:t>
            </a:r>
            <a:r>
              <a:rPr lang="en-US" altLang="zh-CN" baseline="-25000" dirty="0"/>
              <a:t>1</a:t>
            </a:r>
            <a:r>
              <a:rPr lang="en-US" altLang="zh-CN" dirty="0"/>
              <a:t>,H</a:t>
            </a:r>
            <a:r>
              <a:rPr lang="en-US" altLang="zh-CN" baseline="-25000" dirty="0"/>
              <a:t>2</a:t>
            </a:r>
            <a:r>
              <a:rPr lang="en-US" altLang="zh-CN" dirty="0"/>
              <a:t>,H</a:t>
            </a:r>
            <a:r>
              <a:rPr lang="en-US" altLang="zh-CN" baseline="-25000" dirty="0"/>
              <a:t>3</a:t>
            </a:r>
            <a:r>
              <a:rPr lang="en-US" altLang="zh-CN" dirty="0"/>
              <a:t>,H</a:t>
            </a:r>
            <a:r>
              <a:rPr lang="en-US" altLang="zh-CN" baseline="-25000" dirty="0"/>
              <a:t>4</a:t>
            </a:r>
            <a:r>
              <a:rPr lang="en-US" altLang="zh-CN" dirty="0"/>
              <a:t>)</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98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表生成函数</a:t>
            </a:r>
            <a:r>
              <a:rPr lang="en-US" altLang="zh-CN" dirty="0" err="1"/>
              <a:t>G</a:t>
            </a:r>
            <a:r>
              <a:rPr lang="en-US" altLang="zh-CN" baseline="-25000" dirty="0" err="1"/>
              <a:t>a</a:t>
            </a:r>
            <a:r>
              <a:rPr lang="en-US" altLang="zh-CN" dirty="0"/>
              <a:t>(</a:t>
            </a:r>
            <a:r>
              <a:rPr lang="en-US" altLang="zh-CN" dirty="0" err="1"/>
              <a:t>i</a:t>
            </a:r>
            <a:r>
              <a:rPr lang="en-US" altLang="zh-CN" dirty="0"/>
              <a:t>)</a:t>
            </a:r>
            <a:r>
              <a:rPr lang="zh-CN" altLang="en-US" dirty="0"/>
              <a:t> 续</a:t>
            </a:r>
          </a:p>
        </p:txBody>
      </p:sp>
      <p:sp>
        <p:nvSpPr>
          <p:cNvPr id="3" name="内容占位符 2"/>
          <p:cNvSpPr>
            <a:spLocks noGrp="1"/>
          </p:cNvSpPr>
          <p:nvPr>
            <p:ph idx="1"/>
          </p:nvPr>
        </p:nvSpPr>
        <p:spPr/>
        <p:txBody>
          <a:bodyPr>
            <a:normAutofit fontScale="92500" lnSpcReduction="10000"/>
          </a:bodyPr>
          <a:lstStyle/>
          <a:p>
            <a:pPr marL="457200" indent="-457200">
              <a:buFont typeface="+mj-lt"/>
              <a:buAutoNum type="arabicPeriod" startAt="4"/>
            </a:pPr>
            <a:r>
              <a:rPr lang="zh-CN" altLang="en-US" sz="2200" dirty="0"/>
              <a:t>轮</a:t>
            </a:r>
            <a:r>
              <a:rPr lang="en-US" altLang="zh-CN" sz="2200" dirty="0"/>
              <a:t>1</a:t>
            </a:r>
            <a:r>
              <a:rPr lang="zh-CN" altLang="en-US" sz="2200" dirty="0"/>
              <a:t>：</a:t>
            </a:r>
            <a:r>
              <a:rPr lang="en-US" altLang="zh-CN" sz="2200" dirty="0"/>
              <a:t>(j=0~19)</a:t>
            </a:r>
          </a:p>
          <a:p>
            <a:pPr marL="857250" lvl="1" indent="-457200">
              <a:buFont typeface="+mj-lt"/>
              <a:buAutoNum type="alphaLcPeriod"/>
            </a:pPr>
            <a:r>
              <a:rPr lang="en-US" altLang="zh-CN" dirty="0"/>
              <a:t>t=(A&lt;&lt;&lt;5)+f(B,C,D)+E+X</a:t>
            </a:r>
            <a:r>
              <a:rPr lang="en-US" altLang="zh-CN" baseline="-25000" dirty="0"/>
              <a:t>j</a:t>
            </a:r>
            <a:r>
              <a:rPr lang="en-US" altLang="zh-CN" dirty="0"/>
              <a:t>+y</a:t>
            </a:r>
            <a:r>
              <a:rPr lang="en-US" altLang="zh-CN" baseline="-25000" dirty="0"/>
              <a:t>1</a:t>
            </a:r>
          </a:p>
          <a:p>
            <a:pPr marL="857250" lvl="1" indent="-457200">
              <a:buFont typeface="+mj-lt"/>
              <a:buAutoNum type="alphaLcPeriod"/>
            </a:pPr>
            <a:r>
              <a:rPr lang="en-US" altLang="zh-CN" dirty="0"/>
              <a:t>(A,B,C,D,E)=(</a:t>
            </a:r>
            <a:r>
              <a:rPr lang="en-US" altLang="zh-CN" dirty="0" err="1"/>
              <a:t>t,A,B</a:t>
            </a:r>
            <a:r>
              <a:rPr lang="en-US" altLang="zh-CN" dirty="0"/>
              <a:t>&lt;&lt;&lt;30,C,D)</a:t>
            </a:r>
          </a:p>
          <a:p>
            <a:pPr marL="457200" indent="-457200">
              <a:buFont typeface="+mj-lt"/>
              <a:buAutoNum type="arabicPeriod" startAt="4"/>
            </a:pPr>
            <a:r>
              <a:rPr lang="zh-CN" altLang="en-US" sz="2200" dirty="0"/>
              <a:t>轮</a:t>
            </a:r>
            <a:r>
              <a:rPr lang="en-US" altLang="zh-CN" sz="2200" dirty="0"/>
              <a:t>2</a:t>
            </a:r>
            <a:r>
              <a:rPr lang="zh-CN" altLang="en-US" sz="2200" dirty="0"/>
              <a:t>：</a:t>
            </a:r>
            <a:r>
              <a:rPr lang="en-US" altLang="zh-CN" sz="2200" dirty="0"/>
              <a:t>(j=20~39)</a:t>
            </a:r>
          </a:p>
          <a:p>
            <a:pPr marL="857250" lvl="1" indent="-457200">
              <a:buFont typeface="+mj-lt"/>
              <a:buAutoNum type="alphaLcPeriod"/>
            </a:pPr>
            <a:r>
              <a:rPr lang="en-US" altLang="zh-CN" dirty="0"/>
              <a:t>t=(A&lt;&lt;&lt;5)+h(B,C,D)+E+X</a:t>
            </a:r>
            <a:r>
              <a:rPr lang="en-US" altLang="zh-CN" baseline="-25000" dirty="0"/>
              <a:t>j</a:t>
            </a:r>
            <a:r>
              <a:rPr lang="en-US" altLang="zh-CN" dirty="0"/>
              <a:t>+y</a:t>
            </a:r>
            <a:r>
              <a:rPr lang="en-US" altLang="zh-CN" baseline="-25000" dirty="0"/>
              <a:t>2</a:t>
            </a:r>
          </a:p>
          <a:p>
            <a:pPr marL="857250" lvl="1" indent="-457200">
              <a:buFont typeface="+mj-lt"/>
              <a:buAutoNum type="alphaLcPeriod"/>
            </a:pPr>
            <a:r>
              <a:rPr lang="en-US" altLang="zh-CN" dirty="0"/>
              <a:t>(A,B,C,D,E)=(</a:t>
            </a:r>
            <a:r>
              <a:rPr lang="en-US" altLang="zh-CN" dirty="0" err="1"/>
              <a:t>t,A,B</a:t>
            </a:r>
            <a:r>
              <a:rPr lang="en-US" altLang="zh-CN" dirty="0"/>
              <a:t>&lt;&lt;&lt;30,C,D)</a:t>
            </a:r>
          </a:p>
          <a:p>
            <a:pPr marL="457200" indent="-457200">
              <a:buFont typeface="+mj-lt"/>
              <a:buAutoNum type="arabicPeriod" startAt="4"/>
            </a:pPr>
            <a:r>
              <a:rPr lang="zh-CN" altLang="en-US" sz="2200" dirty="0"/>
              <a:t>轮</a:t>
            </a:r>
            <a:r>
              <a:rPr lang="en-US" altLang="zh-CN" sz="2200" dirty="0"/>
              <a:t>3</a:t>
            </a:r>
            <a:r>
              <a:rPr lang="zh-CN" altLang="en-US" sz="2200" dirty="0"/>
              <a:t>：</a:t>
            </a:r>
            <a:r>
              <a:rPr lang="en-US" altLang="zh-CN" sz="2200" dirty="0"/>
              <a:t>(j=40~59)</a:t>
            </a:r>
          </a:p>
          <a:p>
            <a:pPr marL="857250" lvl="1" indent="-457200">
              <a:buFont typeface="+mj-lt"/>
              <a:buAutoNum type="alphaLcPeriod"/>
            </a:pPr>
            <a:r>
              <a:rPr lang="en-US" altLang="zh-CN" dirty="0"/>
              <a:t>t=(A&lt;&lt;&lt;5)+g(B,C,D)+E+X</a:t>
            </a:r>
            <a:r>
              <a:rPr lang="en-US" altLang="zh-CN" baseline="-25000" dirty="0"/>
              <a:t>j</a:t>
            </a:r>
            <a:r>
              <a:rPr lang="en-US" altLang="zh-CN" dirty="0"/>
              <a:t>+y</a:t>
            </a:r>
            <a:r>
              <a:rPr lang="en-US" altLang="zh-CN" baseline="-25000" dirty="0"/>
              <a:t>3</a:t>
            </a:r>
          </a:p>
          <a:p>
            <a:pPr marL="857250" lvl="1" indent="-457200">
              <a:buFont typeface="+mj-lt"/>
              <a:buAutoNum type="alphaLcPeriod"/>
            </a:pPr>
            <a:r>
              <a:rPr lang="en-US" altLang="zh-CN" dirty="0"/>
              <a:t>(A,B,C,D,E)=(</a:t>
            </a:r>
            <a:r>
              <a:rPr lang="en-US" altLang="zh-CN" dirty="0" err="1"/>
              <a:t>t,A,B</a:t>
            </a:r>
            <a:r>
              <a:rPr lang="en-US" altLang="zh-CN" dirty="0"/>
              <a:t>&lt;&lt;&lt;30,C,D)</a:t>
            </a:r>
          </a:p>
          <a:p>
            <a:pPr marL="457200" indent="-457200">
              <a:buFont typeface="+mj-lt"/>
              <a:buAutoNum type="arabicPeriod" startAt="4"/>
            </a:pPr>
            <a:r>
              <a:rPr lang="zh-CN" altLang="en-US" sz="2200" dirty="0"/>
              <a:t>轮</a:t>
            </a:r>
            <a:r>
              <a:rPr lang="en-US" altLang="zh-CN" sz="2200" dirty="0"/>
              <a:t>4</a:t>
            </a:r>
            <a:r>
              <a:rPr lang="zh-CN" altLang="en-US" sz="2200" dirty="0"/>
              <a:t>：</a:t>
            </a:r>
            <a:r>
              <a:rPr lang="en-US" altLang="zh-CN" sz="2200" dirty="0"/>
              <a:t>(j=60~79)</a:t>
            </a:r>
          </a:p>
          <a:p>
            <a:pPr marL="857250" lvl="1" indent="-457200">
              <a:buFont typeface="+mj-lt"/>
              <a:buAutoNum type="alphaLcPeriod"/>
            </a:pPr>
            <a:r>
              <a:rPr lang="en-US" altLang="zh-CN" dirty="0"/>
              <a:t>t=(A&lt;&lt;&lt;5)+h(B,C,D)+E+X</a:t>
            </a:r>
            <a:r>
              <a:rPr lang="en-US" altLang="zh-CN" baseline="-25000" dirty="0"/>
              <a:t>j</a:t>
            </a:r>
            <a:r>
              <a:rPr lang="en-US" altLang="zh-CN" dirty="0"/>
              <a:t>+y</a:t>
            </a:r>
            <a:r>
              <a:rPr lang="en-US" altLang="zh-CN" baseline="-25000" dirty="0"/>
              <a:t>4</a:t>
            </a:r>
          </a:p>
          <a:p>
            <a:pPr marL="857250" lvl="1" indent="-457200">
              <a:buFont typeface="+mj-lt"/>
              <a:buAutoNum type="alphaLcPeriod"/>
            </a:pPr>
            <a:r>
              <a:rPr lang="en-US" altLang="zh-CN" dirty="0"/>
              <a:t>(A,B,C,D,E)=(</a:t>
            </a:r>
            <a:r>
              <a:rPr lang="en-US" altLang="zh-CN" dirty="0" err="1"/>
              <a:t>t,A,B</a:t>
            </a:r>
            <a:r>
              <a:rPr lang="en-US" altLang="zh-CN" dirty="0"/>
              <a:t>&lt;&lt;&lt;30,C,D)</a:t>
            </a:r>
          </a:p>
          <a:p>
            <a:pPr marL="457200" indent="-457200">
              <a:buFont typeface="+mj-lt"/>
              <a:buAutoNum type="arabicPeriod" startAt="4"/>
            </a:pPr>
            <a:r>
              <a:rPr lang="en-US" altLang="zh-CN" sz="2200" dirty="0"/>
              <a:t>(H</a:t>
            </a:r>
            <a:r>
              <a:rPr lang="en-US" altLang="zh-CN" sz="2200" baseline="-25000" dirty="0"/>
              <a:t>0</a:t>
            </a:r>
            <a:r>
              <a:rPr lang="en-US" altLang="zh-CN" sz="2200" dirty="0"/>
              <a:t>,H</a:t>
            </a:r>
            <a:r>
              <a:rPr lang="en-US" altLang="zh-CN" sz="2200" baseline="-25000" dirty="0"/>
              <a:t>1</a:t>
            </a:r>
            <a:r>
              <a:rPr lang="en-US" altLang="zh-CN" sz="2200" dirty="0"/>
              <a:t>,H</a:t>
            </a:r>
            <a:r>
              <a:rPr lang="en-US" altLang="zh-CN" sz="2200" baseline="-25000" dirty="0"/>
              <a:t>2</a:t>
            </a:r>
            <a:r>
              <a:rPr lang="en-US" altLang="zh-CN" sz="2200" dirty="0"/>
              <a:t>,H</a:t>
            </a:r>
            <a:r>
              <a:rPr lang="en-US" altLang="zh-CN" sz="2200" baseline="-25000" dirty="0"/>
              <a:t>3</a:t>
            </a:r>
            <a:r>
              <a:rPr lang="en-US" altLang="zh-CN" sz="2200" dirty="0"/>
              <a:t>,H</a:t>
            </a:r>
            <a:r>
              <a:rPr lang="en-US" altLang="zh-CN" sz="2200" baseline="-25000" dirty="0"/>
              <a:t>4</a:t>
            </a:r>
            <a:r>
              <a:rPr lang="en-US" altLang="zh-CN" sz="2200" dirty="0"/>
              <a:t>)=(H</a:t>
            </a:r>
            <a:r>
              <a:rPr lang="en-US" altLang="zh-CN" sz="2200" baseline="-25000" dirty="0"/>
              <a:t>0</a:t>
            </a:r>
            <a:r>
              <a:rPr lang="en-US" altLang="zh-CN" sz="2200" dirty="0"/>
              <a:t>+A,H</a:t>
            </a:r>
            <a:r>
              <a:rPr lang="en-US" altLang="zh-CN" sz="2200" baseline="-25000" dirty="0"/>
              <a:t>1</a:t>
            </a:r>
            <a:r>
              <a:rPr lang="en-US" altLang="zh-CN" sz="2200" dirty="0"/>
              <a:t>+B,H</a:t>
            </a:r>
            <a:r>
              <a:rPr lang="en-US" altLang="zh-CN" sz="2200" baseline="-25000" dirty="0"/>
              <a:t>2</a:t>
            </a:r>
            <a:r>
              <a:rPr lang="en-US" altLang="zh-CN" sz="2200" dirty="0"/>
              <a:t>+C,H</a:t>
            </a:r>
            <a:r>
              <a:rPr lang="en-US" altLang="zh-CN" sz="2200" baseline="-25000" dirty="0"/>
              <a:t>3</a:t>
            </a:r>
            <a:r>
              <a:rPr lang="en-US" altLang="zh-CN" sz="2200" dirty="0"/>
              <a:t>+D,H</a:t>
            </a:r>
            <a:r>
              <a:rPr lang="en-US" altLang="zh-CN" sz="2200" baseline="-25000" dirty="0"/>
              <a:t>4</a:t>
            </a:r>
            <a:r>
              <a:rPr lang="en-US" altLang="zh-CN" sz="2200" dirty="0"/>
              <a:t>+E)</a:t>
            </a:r>
          </a:p>
          <a:p>
            <a:pPr marL="457200" indent="-457200">
              <a:buFont typeface="+mj-lt"/>
              <a:buAutoNum type="arabicPeriod" startAt="4"/>
            </a:pPr>
            <a:r>
              <a:rPr lang="zh-CN" altLang="en-US" sz="2200" dirty="0"/>
              <a:t>返回</a:t>
            </a:r>
            <a:r>
              <a:rPr lang="en-US" altLang="zh-CN" sz="2200" dirty="0" err="1"/>
              <a:t>G</a:t>
            </a:r>
            <a:r>
              <a:rPr lang="en-US" altLang="zh-CN" sz="2200" baseline="-25000" dirty="0" err="1"/>
              <a:t>a</a:t>
            </a:r>
            <a:r>
              <a:rPr lang="en-US" altLang="zh-CN" sz="2200" dirty="0"/>
              <a:t>(</a:t>
            </a:r>
            <a:r>
              <a:rPr lang="en-US" altLang="zh-CN" sz="2200" dirty="0" err="1"/>
              <a:t>i</a:t>
            </a:r>
            <a:r>
              <a:rPr lang="en-US" altLang="zh-CN" sz="2200" dirty="0"/>
              <a:t>)=H</a:t>
            </a:r>
            <a:r>
              <a:rPr lang="en-US" altLang="zh-CN" sz="2200" baseline="-25000" dirty="0"/>
              <a:t>0</a:t>
            </a:r>
            <a:r>
              <a:rPr lang="en-US" altLang="zh-CN" sz="2200" dirty="0"/>
              <a:t>||H</a:t>
            </a:r>
            <a:r>
              <a:rPr lang="en-US" altLang="zh-CN" sz="2200" baseline="-25000" dirty="0"/>
              <a:t>1</a:t>
            </a:r>
            <a:r>
              <a:rPr lang="en-US" altLang="zh-CN" sz="2200" dirty="0"/>
              <a:t>||H</a:t>
            </a:r>
            <a:r>
              <a:rPr lang="en-US" altLang="zh-CN" sz="2200" baseline="-25000" dirty="0"/>
              <a:t>2</a:t>
            </a:r>
            <a:r>
              <a:rPr lang="en-US" altLang="zh-CN" sz="2200" dirty="0"/>
              <a:t>||H</a:t>
            </a:r>
            <a:r>
              <a:rPr lang="en-US" altLang="zh-CN" sz="2200" baseline="-25000" dirty="0"/>
              <a:t>3</a:t>
            </a:r>
            <a:r>
              <a:rPr lang="en-US" altLang="zh-CN" sz="2200" dirty="0"/>
              <a:t>||H</a:t>
            </a:r>
            <a:r>
              <a:rPr lang="en-US" altLang="zh-CN" sz="2200" baseline="-25000" dirty="0"/>
              <a:t>4</a:t>
            </a:r>
            <a:endParaRPr lang="en-US" altLang="zh-CN" sz="22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41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密钥流生成器</a:t>
            </a:r>
            <a:r>
              <a:rPr lang="en-US" altLang="zh-CN" dirty="0"/>
              <a:t>SEAL(</a:t>
            </a:r>
            <a:r>
              <a:rPr lang="en-US" altLang="zh-CN" dirty="0" err="1"/>
              <a:t>a,n</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sz="2400" dirty="0"/>
              <a:t>输入：</a:t>
            </a:r>
            <a:r>
              <a:rPr lang="en-US" altLang="zh-CN" sz="2400" dirty="0"/>
              <a:t> 160</a:t>
            </a:r>
            <a:r>
              <a:rPr lang="zh-CN" altLang="en-US" sz="2400" dirty="0"/>
              <a:t>比特密钥</a:t>
            </a:r>
            <a:r>
              <a:rPr lang="en-US" altLang="zh-CN" sz="2400" dirty="0"/>
              <a:t>a</a:t>
            </a:r>
            <a:r>
              <a:rPr lang="zh-CN" altLang="en-US" sz="2400" dirty="0"/>
              <a:t>，公开整数</a:t>
            </a:r>
            <a:r>
              <a:rPr lang="en-US" altLang="zh-CN" sz="2400" dirty="0"/>
              <a:t>n</a:t>
            </a:r>
            <a:r>
              <a:rPr lang="zh-CN" altLang="en-US" sz="2400" dirty="0"/>
              <a:t>，</a:t>
            </a:r>
            <a:r>
              <a:rPr lang="en-US" altLang="zh-CN" sz="2400" dirty="0"/>
              <a:t>0 ≤ n ≤ 2</a:t>
            </a:r>
            <a:r>
              <a:rPr lang="en-US" altLang="zh-CN" sz="2400" baseline="30000" dirty="0"/>
              <a:t>32</a:t>
            </a:r>
            <a:r>
              <a:rPr lang="zh-CN" altLang="en-US" sz="2400" dirty="0"/>
              <a:t>，密钥流长度</a:t>
            </a:r>
            <a:r>
              <a:rPr lang="en-US" altLang="zh-CN" sz="2400" dirty="0"/>
              <a:t>L</a:t>
            </a:r>
          </a:p>
          <a:p>
            <a:r>
              <a:rPr lang="zh-CN" altLang="en-US" sz="2400" dirty="0"/>
              <a:t>输出：密钥流</a:t>
            </a:r>
            <a:r>
              <a:rPr lang="en-US" altLang="zh-CN" sz="2400" dirty="0"/>
              <a:t>y</a:t>
            </a:r>
            <a:r>
              <a:rPr lang="zh-CN" altLang="en-US" sz="2400" dirty="0"/>
              <a:t>，其长度</a:t>
            </a:r>
            <a:r>
              <a:rPr lang="en-US" altLang="zh-CN" sz="2400" dirty="0"/>
              <a:t>L'</a:t>
            </a:r>
            <a:r>
              <a:rPr lang="zh-CN" altLang="en-US" sz="2400" dirty="0"/>
              <a:t>是不小于</a:t>
            </a:r>
            <a:r>
              <a:rPr lang="en-US" altLang="zh-CN" sz="2400" dirty="0"/>
              <a:t>L</a:t>
            </a:r>
            <a:r>
              <a:rPr lang="zh-CN" altLang="en-US" sz="2400" dirty="0"/>
              <a:t>的</a:t>
            </a:r>
            <a:r>
              <a:rPr lang="en-US" altLang="zh-CN" sz="2400" dirty="0"/>
              <a:t>128</a:t>
            </a:r>
            <a:r>
              <a:rPr lang="zh-CN" altLang="en-US" sz="2400" dirty="0"/>
              <a:t>的最小倍数</a:t>
            </a:r>
            <a:endParaRPr lang="en-US" altLang="zh-CN" sz="2400" dirty="0"/>
          </a:p>
          <a:p>
            <a:endParaRPr lang="en-US" altLang="zh-CN" sz="2400" dirty="0"/>
          </a:p>
          <a:p>
            <a:r>
              <a:rPr lang="zh-CN" altLang="en-US" sz="2400" dirty="0"/>
              <a:t>算法：</a:t>
            </a:r>
            <a:endParaRPr lang="en-US" altLang="zh-CN" sz="2400" dirty="0"/>
          </a:p>
          <a:p>
            <a:pPr marL="457200" indent="-457200">
              <a:buFont typeface="+mj-lt"/>
              <a:buAutoNum type="arabicPeriod"/>
            </a:pPr>
            <a:r>
              <a:rPr lang="zh-CN" altLang="en-US" sz="2400" dirty="0"/>
              <a:t>表生成</a:t>
            </a:r>
            <a:endParaRPr lang="en-US" altLang="zh-CN" sz="2400" dirty="0"/>
          </a:p>
          <a:p>
            <a:pPr marL="857250" lvl="1" indent="-457200"/>
            <a:r>
              <a:rPr lang="zh-CN" altLang="en-US" dirty="0"/>
              <a:t>将密钥</a:t>
            </a:r>
            <a:r>
              <a:rPr lang="en-US" altLang="zh-CN" dirty="0"/>
              <a:t>a</a:t>
            </a:r>
            <a:r>
              <a:rPr lang="zh-CN" altLang="en-US" dirty="0"/>
              <a:t>扩展到更大的表</a:t>
            </a:r>
            <a:r>
              <a:rPr lang="en-US" altLang="zh-CN" dirty="0"/>
              <a:t>T(2KB),S(1KB)</a:t>
            </a:r>
            <a:r>
              <a:rPr lang="zh-CN" altLang="en-US" dirty="0"/>
              <a:t>和</a:t>
            </a:r>
            <a:r>
              <a:rPr lang="en-US" altLang="zh-CN" dirty="0"/>
              <a:t>R(</a:t>
            </a:r>
            <a:r>
              <a:rPr lang="zh-CN" altLang="en-US" dirty="0"/>
              <a:t>每</a:t>
            </a:r>
            <a:r>
              <a:rPr lang="en-US" altLang="zh-CN" dirty="0"/>
              <a:t>1KB</a:t>
            </a:r>
            <a:r>
              <a:rPr lang="zh-CN" altLang="en-US" dirty="0"/>
              <a:t>生成的密钥流需要</a:t>
            </a:r>
            <a:r>
              <a:rPr lang="en-US" altLang="zh-CN" dirty="0"/>
              <a:t>16B)</a:t>
            </a:r>
            <a:r>
              <a:rPr lang="zh-CN" altLang="en-US" dirty="0"/>
              <a:t>。</a:t>
            </a:r>
            <a:endParaRPr lang="en-US" altLang="zh-CN" dirty="0"/>
          </a:p>
          <a:p>
            <a:pPr marL="857250" lvl="1" indent="-457200">
              <a:buFont typeface="+mj-lt"/>
              <a:buAutoNum type="alphaLcPeriod"/>
            </a:pPr>
            <a:r>
              <a:rPr lang="zh-CN" altLang="en-US" dirty="0"/>
              <a:t>定义</a:t>
            </a:r>
            <a:r>
              <a:rPr lang="en-US" altLang="zh-CN" dirty="0" err="1"/>
              <a:t>F</a:t>
            </a:r>
            <a:r>
              <a:rPr lang="en-US" altLang="zh-CN" baseline="-25000" dirty="0" err="1"/>
              <a:t>a</a:t>
            </a:r>
            <a:r>
              <a:rPr lang="en-US" altLang="zh-CN" dirty="0"/>
              <a:t>(</a:t>
            </a:r>
            <a:r>
              <a:rPr lang="en-US" altLang="zh-CN" dirty="0" err="1"/>
              <a:t>i</a:t>
            </a:r>
            <a:r>
              <a:rPr lang="en-US" altLang="zh-CN" dirty="0"/>
              <a:t>)=</a:t>
            </a:r>
            <a:r>
              <a:rPr lang="en-US" altLang="zh-CN" dirty="0" err="1"/>
              <a:t>H</a:t>
            </a:r>
            <a:r>
              <a:rPr lang="en-US" altLang="zh-CN" baseline="30000" dirty="0" err="1"/>
              <a:t>i</a:t>
            </a:r>
            <a:r>
              <a:rPr lang="en-US" altLang="zh-CN" baseline="-25000" dirty="0" err="1"/>
              <a:t>i</a:t>
            </a:r>
            <a:r>
              <a:rPr lang="en-US" altLang="zh-CN" baseline="-25000" dirty="0"/>
              <a:t> mod 5</a:t>
            </a:r>
            <a:r>
              <a:rPr lang="zh-CN" altLang="en-US" dirty="0"/>
              <a:t>，其中</a:t>
            </a:r>
            <a:r>
              <a:rPr lang="en-US" altLang="zh-CN" dirty="0"/>
              <a:t>H</a:t>
            </a:r>
            <a:r>
              <a:rPr lang="en-US" altLang="zh-CN" baseline="30000" dirty="0"/>
              <a:t>i</a:t>
            </a:r>
            <a:r>
              <a:rPr lang="en-US" altLang="zh-CN" baseline="-25000" dirty="0"/>
              <a:t>0</a:t>
            </a:r>
            <a:r>
              <a:rPr lang="en-US" altLang="zh-CN" dirty="0"/>
              <a:t>H</a:t>
            </a:r>
            <a:r>
              <a:rPr lang="en-US" altLang="zh-CN" baseline="30000" dirty="0"/>
              <a:t>i</a:t>
            </a:r>
            <a:r>
              <a:rPr lang="en-US" altLang="zh-CN" baseline="-25000" dirty="0"/>
              <a:t>1</a:t>
            </a:r>
            <a:r>
              <a:rPr lang="en-US" altLang="zh-CN" dirty="0"/>
              <a:t>H</a:t>
            </a:r>
            <a:r>
              <a:rPr lang="en-US" altLang="zh-CN" baseline="30000" dirty="0"/>
              <a:t>i</a:t>
            </a:r>
            <a:r>
              <a:rPr lang="en-US" altLang="zh-CN" baseline="-25000" dirty="0"/>
              <a:t>2</a:t>
            </a:r>
            <a:r>
              <a:rPr lang="en-US" altLang="zh-CN" dirty="0"/>
              <a:t>H</a:t>
            </a:r>
            <a:r>
              <a:rPr lang="en-US" altLang="zh-CN" baseline="30000" dirty="0"/>
              <a:t>i</a:t>
            </a:r>
            <a:r>
              <a:rPr lang="en-US" altLang="zh-CN" baseline="-25000" dirty="0"/>
              <a:t>3</a:t>
            </a:r>
            <a:r>
              <a:rPr lang="en-US" altLang="zh-CN" dirty="0"/>
              <a:t>H</a:t>
            </a:r>
            <a:r>
              <a:rPr lang="en-US" altLang="zh-CN" baseline="30000" dirty="0"/>
              <a:t>i</a:t>
            </a:r>
            <a:r>
              <a:rPr lang="en-US" altLang="zh-CN" baseline="-25000" dirty="0"/>
              <a:t>4</a:t>
            </a:r>
            <a:r>
              <a:rPr lang="en-US" altLang="zh-CN" dirty="0"/>
              <a:t>=</a:t>
            </a:r>
            <a:r>
              <a:rPr lang="en-US" altLang="zh-CN" dirty="0" err="1"/>
              <a:t>Ga</a:t>
            </a:r>
            <a:r>
              <a:rPr lang="en-US" altLang="zh-CN" dirty="0"/>
              <a:t>(</a:t>
            </a:r>
            <a:r>
              <a:rPr lang="en-US" altLang="zh-CN" dirty="0">
                <a:sym typeface="Symbol"/>
              </a:rPr>
              <a:t></a:t>
            </a:r>
            <a:r>
              <a:rPr lang="en-US" altLang="zh-CN" dirty="0" err="1"/>
              <a:t>i</a:t>
            </a:r>
            <a:r>
              <a:rPr lang="en-US" altLang="zh-CN" dirty="0"/>
              <a:t>/5</a:t>
            </a:r>
            <a:r>
              <a:rPr lang="en-US" altLang="zh-CN" dirty="0">
                <a:sym typeface="Symbol"/>
              </a:rPr>
              <a:t></a:t>
            </a:r>
            <a:r>
              <a:rPr lang="en-US" altLang="zh-CN" dirty="0"/>
              <a:t>)</a:t>
            </a:r>
          </a:p>
          <a:p>
            <a:pPr marL="857250" lvl="1" indent="-457200">
              <a:buFont typeface="+mj-lt"/>
              <a:buAutoNum type="alphaLcPeriod"/>
            </a:pPr>
            <a:r>
              <a:rPr lang="zh-CN" altLang="en-US" dirty="0"/>
              <a:t>对</a:t>
            </a:r>
            <a:r>
              <a:rPr lang="en-US" altLang="zh-CN" dirty="0" err="1"/>
              <a:t>i</a:t>
            </a:r>
            <a:r>
              <a:rPr lang="en-US" altLang="zh-CN" dirty="0"/>
              <a:t>=0~511</a:t>
            </a:r>
            <a:r>
              <a:rPr lang="zh-CN" altLang="en-US" dirty="0"/>
              <a:t>，</a:t>
            </a:r>
            <a:r>
              <a:rPr lang="en-US" altLang="zh-CN" dirty="0"/>
              <a:t>T[</a:t>
            </a:r>
            <a:r>
              <a:rPr lang="en-US" altLang="zh-CN" dirty="0" err="1"/>
              <a:t>i</a:t>
            </a:r>
            <a:r>
              <a:rPr lang="en-US" altLang="zh-CN" dirty="0"/>
              <a:t>]=</a:t>
            </a:r>
            <a:r>
              <a:rPr lang="en-US" altLang="zh-CN" dirty="0" err="1"/>
              <a:t>F</a:t>
            </a:r>
            <a:r>
              <a:rPr lang="en-US" altLang="zh-CN" baseline="-25000" dirty="0" err="1"/>
              <a:t>a</a:t>
            </a:r>
            <a:r>
              <a:rPr lang="en-US" altLang="zh-CN" dirty="0"/>
              <a:t>(</a:t>
            </a:r>
            <a:r>
              <a:rPr lang="en-US" altLang="zh-CN" dirty="0" err="1"/>
              <a:t>i</a:t>
            </a:r>
            <a:r>
              <a:rPr lang="en-US" altLang="zh-CN" dirty="0"/>
              <a:t>)</a:t>
            </a:r>
          </a:p>
          <a:p>
            <a:pPr marL="857250" lvl="1" indent="-457200">
              <a:buFont typeface="+mj-lt"/>
              <a:buAutoNum type="alphaLcPeriod"/>
            </a:pPr>
            <a:r>
              <a:rPr lang="zh-CN" altLang="en-US" dirty="0"/>
              <a:t>对</a:t>
            </a:r>
            <a:r>
              <a:rPr lang="en-US" altLang="zh-CN" dirty="0"/>
              <a:t>j=0~255</a:t>
            </a:r>
            <a:r>
              <a:rPr lang="zh-CN" altLang="en-US" dirty="0"/>
              <a:t>，</a:t>
            </a:r>
            <a:r>
              <a:rPr lang="en-US" altLang="zh-CN" dirty="0"/>
              <a:t>S[j]=</a:t>
            </a:r>
            <a:r>
              <a:rPr lang="en-US" altLang="zh-CN" dirty="0" err="1"/>
              <a:t>F</a:t>
            </a:r>
            <a:r>
              <a:rPr lang="en-US" altLang="zh-CN" baseline="-25000" dirty="0" err="1"/>
              <a:t>a</a:t>
            </a:r>
            <a:r>
              <a:rPr lang="en-US" altLang="zh-CN" dirty="0"/>
              <a:t>(00001000+j)</a:t>
            </a:r>
          </a:p>
          <a:p>
            <a:pPr marL="857250" lvl="1" indent="-457200">
              <a:buFont typeface="+mj-lt"/>
              <a:buAutoNum type="alphaLcPeriod"/>
            </a:pPr>
            <a:r>
              <a:rPr lang="zh-CN" altLang="en-US" dirty="0"/>
              <a:t>对</a:t>
            </a:r>
            <a:r>
              <a:rPr lang="en-US" altLang="zh-CN" dirty="0"/>
              <a:t>k=0~4</a:t>
            </a:r>
            <a:r>
              <a:rPr lang="en-US" altLang="zh-CN" dirty="0">
                <a:sym typeface="Symbol"/>
              </a:rPr>
              <a:t>(L-1)/8192-1</a:t>
            </a:r>
            <a:r>
              <a:rPr lang="zh-CN" altLang="en-US" dirty="0"/>
              <a:t>，</a:t>
            </a:r>
            <a:r>
              <a:rPr lang="en-US" altLang="zh-CN" dirty="0"/>
              <a:t>R[k]=</a:t>
            </a:r>
            <a:r>
              <a:rPr lang="en-US" altLang="zh-CN" dirty="0" err="1"/>
              <a:t>F</a:t>
            </a:r>
            <a:r>
              <a:rPr lang="en-US" altLang="zh-CN" baseline="-25000" dirty="0" err="1"/>
              <a:t>a</a:t>
            </a:r>
            <a:r>
              <a:rPr lang="en-US" altLang="zh-CN" dirty="0"/>
              <a:t>(00002000+k)</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808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密钥流生成器</a:t>
            </a:r>
            <a:r>
              <a:rPr lang="en-US" altLang="zh-CN" dirty="0"/>
              <a:t>SEAL(</a:t>
            </a:r>
            <a:r>
              <a:rPr lang="en-US" altLang="zh-CN" dirty="0" err="1"/>
              <a:t>a,n</a:t>
            </a:r>
            <a:r>
              <a:rPr lang="en-US" altLang="zh-CN" dirty="0"/>
              <a:t>)</a:t>
            </a:r>
            <a:r>
              <a:rPr lang="zh-CN" altLang="en-US" dirty="0"/>
              <a:t> 续</a:t>
            </a:r>
          </a:p>
        </p:txBody>
      </p:sp>
      <p:sp>
        <p:nvSpPr>
          <p:cNvPr id="3" name="内容占位符 2"/>
          <p:cNvSpPr>
            <a:spLocks noGrp="1"/>
          </p:cNvSpPr>
          <p:nvPr>
            <p:ph idx="1"/>
          </p:nvPr>
        </p:nvSpPr>
        <p:spPr/>
        <p:txBody>
          <a:bodyPr>
            <a:normAutofit fontScale="77500" lnSpcReduction="20000"/>
          </a:bodyPr>
          <a:lstStyle/>
          <a:p>
            <a:pPr marL="457200" indent="-457200">
              <a:buFont typeface="+mj-lt"/>
              <a:buAutoNum type="arabicPeriod" startAt="2"/>
            </a:pPr>
            <a:r>
              <a:rPr lang="zh-CN" altLang="en-US" sz="2600" dirty="0"/>
              <a:t>初始化过程</a:t>
            </a:r>
            <a:r>
              <a:rPr lang="en-US" altLang="zh-CN" sz="2600" dirty="0" err="1"/>
              <a:t>Initalize</a:t>
            </a:r>
            <a:r>
              <a:rPr lang="en-US" altLang="zh-CN" sz="2600" dirty="0"/>
              <a:t>(n,</a:t>
            </a:r>
            <a:r>
              <a:rPr lang="en-US" altLang="zh-CN" sz="2600" dirty="0">
                <a:cs typeface="Times New Roman"/>
              </a:rPr>
              <a:t>ℓ,A,B,C,D,n</a:t>
            </a:r>
            <a:r>
              <a:rPr lang="en-US" altLang="zh-CN" sz="2600" baseline="-25000" dirty="0">
                <a:cs typeface="Times New Roman"/>
              </a:rPr>
              <a:t>1</a:t>
            </a:r>
            <a:r>
              <a:rPr lang="en-US" altLang="zh-CN" sz="2600" dirty="0">
                <a:cs typeface="Times New Roman"/>
              </a:rPr>
              <a:t>,n</a:t>
            </a:r>
            <a:r>
              <a:rPr lang="en-US" altLang="zh-CN" sz="2600" baseline="-25000" dirty="0">
                <a:cs typeface="Times New Roman"/>
              </a:rPr>
              <a:t>2</a:t>
            </a:r>
            <a:r>
              <a:rPr lang="en-US" altLang="zh-CN" sz="2600" dirty="0">
                <a:cs typeface="Times New Roman"/>
              </a:rPr>
              <a:t>,n</a:t>
            </a:r>
            <a:r>
              <a:rPr lang="en-US" altLang="zh-CN" sz="2600" baseline="-25000" dirty="0">
                <a:cs typeface="Times New Roman"/>
              </a:rPr>
              <a:t>3</a:t>
            </a:r>
            <a:r>
              <a:rPr lang="en-US" altLang="zh-CN" sz="2600" dirty="0">
                <a:cs typeface="Times New Roman"/>
              </a:rPr>
              <a:t>,n</a:t>
            </a:r>
            <a:r>
              <a:rPr lang="en-US" altLang="zh-CN" sz="2600" baseline="-25000" dirty="0">
                <a:cs typeface="Times New Roman"/>
              </a:rPr>
              <a:t>4</a:t>
            </a:r>
            <a:r>
              <a:rPr lang="en-US" altLang="zh-CN" sz="2600" dirty="0">
                <a:cs typeface="Times New Roman"/>
              </a:rPr>
              <a:t>)</a:t>
            </a:r>
            <a:endParaRPr lang="en-US" altLang="zh-CN" sz="2600" dirty="0"/>
          </a:p>
          <a:p>
            <a:pPr marL="857250" lvl="1" indent="-457200"/>
            <a:r>
              <a:rPr lang="zh-CN" altLang="en-US" sz="2400" dirty="0"/>
              <a:t>输入：</a:t>
            </a:r>
            <a:r>
              <a:rPr lang="en-US" altLang="zh-CN" sz="2400" dirty="0"/>
              <a:t>32</a:t>
            </a:r>
            <a:r>
              <a:rPr lang="zh-CN" altLang="en-US" sz="2400" dirty="0"/>
              <a:t>比特字</a:t>
            </a:r>
            <a:r>
              <a:rPr lang="en-US" altLang="zh-CN" sz="2400" dirty="0"/>
              <a:t>n</a:t>
            </a:r>
            <a:r>
              <a:rPr lang="zh-CN" altLang="en-US" sz="2400" dirty="0"/>
              <a:t>，整数</a:t>
            </a:r>
            <a:r>
              <a:rPr lang="en-US" altLang="zh-CN" sz="2400" dirty="0">
                <a:cs typeface="Times New Roman"/>
              </a:rPr>
              <a:t>ℓ</a:t>
            </a:r>
          </a:p>
          <a:p>
            <a:pPr marL="857250" lvl="1" indent="-457200"/>
            <a:r>
              <a:rPr lang="zh-CN" altLang="en-US" sz="2400" dirty="0">
                <a:cs typeface="Times New Roman"/>
              </a:rPr>
              <a:t>输出：</a:t>
            </a:r>
            <a:r>
              <a:rPr lang="en-US" altLang="zh-CN" sz="2400" dirty="0">
                <a:cs typeface="Times New Roman"/>
              </a:rPr>
              <a:t>8</a:t>
            </a:r>
            <a:r>
              <a:rPr lang="zh-CN" altLang="en-US" sz="2400" dirty="0">
                <a:cs typeface="Times New Roman"/>
              </a:rPr>
              <a:t>个</a:t>
            </a:r>
            <a:r>
              <a:rPr lang="en-US" altLang="zh-CN" sz="2400" dirty="0">
                <a:cs typeface="Times New Roman"/>
              </a:rPr>
              <a:t>32</a:t>
            </a:r>
            <a:r>
              <a:rPr lang="zh-CN" altLang="en-US" sz="2400" dirty="0">
                <a:cs typeface="Times New Roman"/>
              </a:rPr>
              <a:t>比特字</a:t>
            </a:r>
            <a:r>
              <a:rPr lang="en-US" altLang="zh-CN" sz="2400" dirty="0">
                <a:cs typeface="Times New Roman"/>
              </a:rPr>
              <a:t>A,B,C,D,n</a:t>
            </a:r>
            <a:r>
              <a:rPr lang="en-US" altLang="zh-CN" sz="2400" baseline="-25000" dirty="0">
                <a:cs typeface="Times New Roman"/>
              </a:rPr>
              <a:t>1</a:t>
            </a:r>
            <a:r>
              <a:rPr lang="en-US" altLang="zh-CN" sz="2400" dirty="0">
                <a:cs typeface="Times New Roman"/>
              </a:rPr>
              <a:t>,n</a:t>
            </a:r>
            <a:r>
              <a:rPr lang="en-US" altLang="zh-CN" sz="2400" baseline="-25000" dirty="0">
                <a:cs typeface="Times New Roman"/>
              </a:rPr>
              <a:t>2</a:t>
            </a:r>
            <a:r>
              <a:rPr lang="en-US" altLang="zh-CN" sz="2400" dirty="0">
                <a:cs typeface="Times New Roman"/>
              </a:rPr>
              <a:t>,n</a:t>
            </a:r>
            <a:r>
              <a:rPr lang="en-US" altLang="zh-CN" sz="2400" baseline="-25000" dirty="0">
                <a:cs typeface="Times New Roman"/>
              </a:rPr>
              <a:t>3</a:t>
            </a:r>
            <a:r>
              <a:rPr lang="en-US" altLang="zh-CN" sz="2400" dirty="0">
                <a:cs typeface="Times New Roman"/>
              </a:rPr>
              <a:t>,n</a:t>
            </a:r>
            <a:r>
              <a:rPr lang="en-US" altLang="zh-CN" sz="2400" baseline="-25000" dirty="0">
                <a:cs typeface="Times New Roman"/>
              </a:rPr>
              <a:t>4</a:t>
            </a:r>
            <a:endParaRPr lang="en-US" altLang="zh-CN" sz="2400" dirty="0">
              <a:cs typeface="Times New Roman"/>
            </a:endParaRPr>
          </a:p>
          <a:p>
            <a:pPr marL="857250" lvl="1" indent="-457200"/>
            <a:r>
              <a:rPr lang="zh-CN" altLang="en-US" sz="2400" dirty="0"/>
              <a:t>算法：</a:t>
            </a:r>
            <a:endParaRPr lang="en-US" altLang="zh-CN" sz="2400" dirty="0"/>
          </a:p>
          <a:p>
            <a:pPr marL="857250" lvl="1" indent="-457200">
              <a:buFont typeface="+mj-lt"/>
              <a:buAutoNum type="alphaLcPeriod"/>
            </a:pPr>
            <a:r>
              <a:rPr lang="en-US" altLang="zh-CN" sz="2400" dirty="0"/>
              <a:t>A=</a:t>
            </a:r>
            <a:r>
              <a:rPr lang="en-US" altLang="zh-CN" sz="2400" dirty="0" err="1"/>
              <a:t>n</a:t>
            </a:r>
            <a:r>
              <a:rPr lang="en-US" altLang="zh-CN" dirty="0" err="1">
                <a:sym typeface="Symbol"/>
              </a:rPr>
              <a:t></a:t>
            </a:r>
            <a:r>
              <a:rPr lang="en-US" altLang="zh-CN" sz="2400" dirty="0" err="1"/>
              <a:t>R</a:t>
            </a:r>
            <a:r>
              <a:rPr lang="en-US" altLang="zh-CN" sz="2400" dirty="0"/>
              <a:t>[4</a:t>
            </a:r>
            <a:r>
              <a:rPr lang="en-US" altLang="zh-CN" sz="2400" dirty="0">
                <a:cs typeface="Times New Roman"/>
              </a:rPr>
              <a:t>ℓ</a:t>
            </a:r>
            <a:r>
              <a:rPr lang="en-US" altLang="zh-CN" sz="2400" dirty="0"/>
              <a:t>], B=(n&gt;&gt;&gt;8)</a:t>
            </a:r>
            <a:r>
              <a:rPr lang="en-US" altLang="zh-CN" dirty="0">
                <a:sym typeface="Symbol"/>
              </a:rPr>
              <a:t></a:t>
            </a:r>
            <a:r>
              <a:rPr lang="en-US" altLang="zh-CN" sz="2400" dirty="0"/>
              <a:t>R[4</a:t>
            </a:r>
            <a:r>
              <a:rPr lang="en-US" altLang="zh-CN" sz="2400" dirty="0">
                <a:cs typeface="Times New Roman"/>
              </a:rPr>
              <a:t>ℓ+1</a:t>
            </a:r>
            <a:r>
              <a:rPr lang="en-US" altLang="zh-CN" sz="2400" dirty="0"/>
              <a:t>],</a:t>
            </a:r>
          </a:p>
          <a:p>
            <a:pPr marL="857250" lvl="1" indent="-457200">
              <a:buNone/>
            </a:pPr>
            <a:r>
              <a:rPr lang="en-US" altLang="zh-CN" sz="2400" dirty="0"/>
              <a:t>	C=(n&gt;&gt;&gt;16)</a:t>
            </a:r>
            <a:r>
              <a:rPr lang="en-US" altLang="zh-CN" dirty="0">
                <a:sym typeface="Symbol"/>
              </a:rPr>
              <a:t></a:t>
            </a:r>
            <a:r>
              <a:rPr lang="en-US" altLang="zh-CN" sz="2400" dirty="0"/>
              <a:t>R[4</a:t>
            </a:r>
            <a:r>
              <a:rPr lang="en-US" altLang="zh-CN" sz="2400" dirty="0">
                <a:cs typeface="Times New Roman"/>
              </a:rPr>
              <a:t>ℓ+2</a:t>
            </a:r>
            <a:r>
              <a:rPr lang="en-US" altLang="zh-CN" sz="2400" dirty="0"/>
              <a:t>], D=(n&gt;&gt;&gt;24)</a:t>
            </a:r>
            <a:r>
              <a:rPr lang="en-US" altLang="zh-CN" dirty="0">
                <a:sym typeface="Symbol"/>
              </a:rPr>
              <a:t></a:t>
            </a:r>
            <a:r>
              <a:rPr lang="en-US" altLang="zh-CN" sz="2400" dirty="0"/>
              <a:t>R[4</a:t>
            </a:r>
            <a:r>
              <a:rPr lang="en-US" altLang="zh-CN" sz="2400" dirty="0">
                <a:cs typeface="Times New Roman"/>
              </a:rPr>
              <a:t>ℓ+3</a:t>
            </a:r>
            <a:r>
              <a:rPr lang="en-US" altLang="zh-CN" sz="2400" dirty="0"/>
              <a:t>]</a:t>
            </a:r>
          </a:p>
          <a:p>
            <a:pPr marL="857250" lvl="1" indent="-457200">
              <a:buFont typeface="+mj-lt"/>
              <a:buAutoNum type="alphaLcPeriod" startAt="2"/>
            </a:pPr>
            <a:r>
              <a:rPr lang="zh-CN" altLang="en-US" sz="2400" dirty="0"/>
              <a:t>执行两次：</a:t>
            </a:r>
            <a:endParaRPr lang="en-US" altLang="zh-CN" sz="2400" dirty="0"/>
          </a:p>
          <a:p>
            <a:pPr marL="1257300" lvl="2" indent="-457200">
              <a:buNone/>
            </a:pPr>
            <a:r>
              <a:rPr lang="en-US" altLang="zh-CN" sz="2400" dirty="0"/>
              <a:t>P=A&amp;000007fc, B=B+T[P/4], A=A&gt;&gt;&gt;9</a:t>
            </a:r>
          </a:p>
          <a:p>
            <a:pPr marL="1257300" lvl="2" indent="-457200">
              <a:buNone/>
            </a:pPr>
            <a:r>
              <a:rPr lang="en-US" altLang="zh-CN" sz="2400" dirty="0"/>
              <a:t>P=B&amp;000007fc, C=C+T[P/4], B=B&gt;&gt;&gt;9</a:t>
            </a:r>
          </a:p>
          <a:p>
            <a:pPr marL="1257300" lvl="2" indent="-457200">
              <a:buNone/>
            </a:pPr>
            <a:r>
              <a:rPr lang="en-US" altLang="zh-CN" sz="2400" dirty="0"/>
              <a:t>P=C&amp;000007fc, D=D+T[P/4], C=C&gt;&gt;&gt;9</a:t>
            </a:r>
          </a:p>
          <a:p>
            <a:pPr marL="1257300" lvl="2" indent="-457200">
              <a:buNone/>
            </a:pPr>
            <a:r>
              <a:rPr lang="en-US" altLang="zh-CN" sz="2400" dirty="0"/>
              <a:t>P=D&amp;000007fc, A=A+T[P/4], D=D&gt;&gt;&gt;9</a:t>
            </a:r>
          </a:p>
          <a:p>
            <a:pPr marL="857250" lvl="1" indent="-457200">
              <a:buFont typeface="+mj-lt"/>
              <a:buAutoNum type="alphaLcPeriod" startAt="2"/>
            </a:pPr>
            <a:r>
              <a:rPr lang="en-US" altLang="zh-CN" sz="2400" dirty="0"/>
              <a:t>(</a:t>
            </a:r>
            <a:r>
              <a:rPr lang="en-US" altLang="zh-CN" sz="2400" dirty="0">
                <a:cs typeface="Times New Roman"/>
              </a:rPr>
              <a:t>n</a:t>
            </a:r>
            <a:r>
              <a:rPr lang="en-US" altLang="zh-CN" sz="2400" baseline="-25000" dirty="0">
                <a:cs typeface="Times New Roman"/>
              </a:rPr>
              <a:t>1</a:t>
            </a:r>
            <a:r>
              <a:rPr lang="en-US" altLang="zh-CN" sz="2400" dirty="0">
                <a:cs typeface="Times New Roman"/>
              </a:rPr>
              <a:t>,n</a:t>
            </a:r>
            <a:r>
              <a:rPr lang="en-US" altLang="zh-CN" sz="2400" baseline="-25000" dirty="0">
                <a:cs typeface="Times New Roman"/>
              </a:rPr>
              <a:t>2</a:t>
            </a:r>
            <a:r>
              <a:rPr lang="en-US" altLang="zh-CN" sz="2400" dirty="0">
                <a:cs typeface="Times New Roman"/>
              </a:rPr>
              <a:t>,n</a:t>
            </a:r>
            <a:r>
              <a:rPr lang="en-US" altLang="zh-CN" sz="2400" baseline="-25000" dirty="0">
                <a:cs typeface="Times New Roman"/>
              </a:rPr>
              <a:t>3</a:t>
            </a:r>
            <a:r>
              <a:rPr lang="en-US" altLang="zh-CN" sz="2400" dirty="0">
                <a:cs typeface="Times New Roman"/>
              </a:rPr>
              <a:t>,n</a:t>
            </a:r>
            <a:r>
              <a:rPr lang="en-US" altLang="zh-CN" sz="2400" baseline="-25000" dirty="0">
                <a:cs typeface="Times New Roman"/>
              </a:rPr>
              <a:t>4</a:t>
            </a:r>
            <a:r>
              <a:rPr lang="en-US" altLang="zh-CN" sz="2400" dirty="0"/>
              <a:t>)=(D,B,A,C)</a:t>
            </a:r>
          </a:p>
          <a:p>
            <a:pPr marL="1257300" lvl="2" indent="-457200">
              <a:buNone/>
            </a:pPr>
            <a:r>
              <a:rPr lang="en-US" altLang="zh-CN" sz="2400" dirty="0"/>
              <a:t>P=A&amp;000007fc, B=B+T[P/4], A=A&gt;&gt;&gt;9</a:t>
            </a:r>
          </a:p>
          <a:p>
            <a:pPr marL="1257300" lvl="2" indent="-457200">
              <a:buNone/>
            </a:pPr>
            <a:r>
              <a:rPr lang="en-US" altLang="zh-CN" sz="2400" dirty="0"/>
              <a:t>P=B&amp;000007fc, C=C+T[P/4], B=B&gt;&gt;&gt;9</a:t>
            </a:r>
          </a:p>
          <a:p>
            <a:pPr marL="1257300" lvl="2" indent="-457200">
              <a:buNone/>
            </a:pPr>
            <a:r>
              <a:rPr lang="en-US" altLang="zh-CN" sz="2400" dirty="0"/>
              <a:t>P=C&amp;000007fc, D=D+T[P/4], C=C&gt;&gt;&gt;9</a:t>
            </a:r>
          </a:p>
          <a:p>
            <a:pPr marL="1257300" lvl="2" indent="-457200">
              <a:buNone/>
            </a:pPr>
            <a:r>
              <a:rPr lang="en-US" altLang="zh-CN" sz="2400" dirty="0"/>
              <a:t>P=D&amp;000007fc, A=A+T[P/4], D=D&gt;&gt;&gt;9</a:t>
            </a:r>
          </a:p>
          <a:p>
            <a:pPr marL="457200" indent="-457200">
              <a:buFont typeface="+mj-lt"/>
              <a:buAutoNum type="arabicPeriod" startAt="2"/>
            </a:pPr>
            <a:r>
              <a:rPr lang="zh-CN" altLang="en-US" sz="2600" dirty="0"/>
              <a:t>初始化</a:t>
            </a:r>
            <a:r>
              <a:rPr lang="en-US" altLang="zh-CN" sz="2600" dirty="0"/>
              <a:t>y</a:t>
            </a:r>
            <a:r>
              <a:rPr lang="zh-CN" altLang="en-US" sz="2600" dirty="0"/>
              <a:t>为空串，</a:t>
            </a:r>
            <a:r>
              <a:rPr lang="en-US" altLang="zh-CN" sz="2600" dirty="0"/>
              <a:t>ℓ=0</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726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密钥流生成器</a:t>
            </a:r>
            <a:r>
              <a:rPr lang="en-US" altLang="zh-CN" dirty="0"/>
              <a:t>SEAL(</a:t>
            </a:r>
            <a:r>
              <a:rPr lang="en-US" altLang="zh-CN" dirty="0" err="1"/>
              <a:t>a,n</a:t>
            </a:r>
            <a:r>
              <a:rPr lang="en-US" altLang="zh-CN" dirty="0"/>
              <a:t>)</a:t>
            </a:r>
            <a:r>
              <a:rPr lang="zh-CN" altLang="en-US" dirty="0"/>
              <a:t> 续</a:t>
            </a:r>
          </a:p>
        </p:txBody>
      </p:sp>
      <p:sp>
        <p:nvSpPr>
          <p:cNvPr id="3" name="内容占位符 2"/>
          <p:cNvSpPr>
            <a:spLocks noGrp="1"/>
          </p:cNvSpPr>
          <p:nvPr>
            <p:ph idx="1"/>
          </p:nvPr>
        </p:nvSpPr>
        <p:spPr/>
        <p:txBody>
          <a:bodyPr>
            <a:normAutofit fontScale="92500" lnSpcReduction="10000"/>
          </a:bodyPr>
          <a:lstStyle/>
          <a:p>
            <a:pPr marL="457200" indent="-457200">
              <a:buFont typeface="+mj-lt"/>
              <a:buAutoNum type="arabicPeriod" startAt="4"/>
            </a:pPr>
            <a:r>
              <a:rPr lang="zh-CN" altLang="en-US" sz="2000" dirty="0">
                <a:cs typeface="Times New Roman"/>
              </a:rPr>
              <a:t>重复执行：</a:t>
            </a:r>
            <a:endParaRPr lang="en-US" altLang="zh-CN" sz="2000" dirty="0">
              <a:cs typeface="Times New Roman"/>
            </a:endParaRPr>
          </a:p>
          <a:p>
            <a:pPr marL="857250" lvl="1" indent="-457200">
              <a:buFont typeface="+mj-lt"/>
              <a:buAutoNum type="alphaLcPeriod"/>
            </a:pPr>
            <a:r>
              <a:rPr lang="en-US" altLang="zh-CN" sz="2000" dirty="0"/>
              <a:t>Initialize(n,</a:t>
            </a:r>
            <a:r>
              <a:rPr lang="en-US" altLang="zh-CN" sz="2000" dirty="0">
                <a:cs typeface="Times New Roman"/>
              </a:rPr>
              <a:t>ℓ,A,B,C,D,n</a:t>
            </a:r>
            <a:r>
              <a:rPr lang="en-US" altLang="zh-CN" sz="2000" baseline="-25000" dirty="0">
                <a:cs typeface="Times New Roman"/>
              </a:rPr>
              <a:t>1</a:t>
            </a:r>
            <a:r>
              <a:rPr lang="en-US" altLang="zh-CN" sz="2000" dirty="0">
                <a:cs typeface="Times New Roman"/>
              </a:rPr>
              <a:t>,n</a:t>
            </a:r>
            <a:r>
              <a:rPr lang="en-US" altLang="zh-CN" sz="2000" baseline="-25000" dirty="0">
                <a:cs typeface="Times New Roman"/>
              </a:rPr>
              <a:t>2</a:t>
            </a:r>
            <a:r>
              <a:rPr lang="en-US" altLang="zh-CN" sz="2000" dirty="0">
                <a:cs typeface="Times New Roman"/>
              </a:rPr>
              <a:t>,n</a:t>
            </a:r>
            <a:r>
              <a:rPr lang="en-US" altLang="zh-CN" sz="2000" baseline="-25000" dirty="0">
                <a:cs typeface="Times New Roman"/>
              </a:rPr>
              <a:t>3</a:t>
            </a:r>
            <a:r>
              <a:rPr lang="en-US" altLang="zh-CN" sz="2000" dirty="0">
                <a:cs typeface="Times New Roman"/>
              </a:rPr>
              <a:t>,n</a:t>
            </a:r>
            <a:r>
              <a:rPr lang="en-US" altLang="zh-CN" sz="2000" baseline="-25000" dirty="0">
                <a:cs typeface="Times New Roman"/>
              </a:rPr>
              <a:t>4</a:t>
            </a:r>
            <a:r>
              <a:rPr lang="en-US" altLang="zh-CN" sz="2000" dirty="0">
                <a:cs typeface="Times New Roman"/>
              </a:rPr>
              <a:t>)</a:t>
            </a:r>
          </a:p>
          <a:p>
            <a:pPr marL="857250" lvl="1" indent="-457200">
              <a:buFont typeface="+mj-lt"/>
              <a:buAutoNum type="alphaLcPeriod"/>
            </a:pPr>
            <a:r>
              <a:rPr lang="zh-CN" altLang="en-US" sz="2000" dirty="0">
                <a:cs typeface="Times New Roman"/>
              </a:rPr>
              <a:t>对</a:t>
            </a:r>
            <a:r>
              <a:rPr lang="en-US" altLang="zh-CN" sz="2000" dirty="0" err="1">
                <a:cs typeface="Times New Roman"/>
              </a:rPr>
              <a:t>i</a:t>
            </a:r>
            <a:r>
              <a:rPr lang="en-US" altLang="zh-CN" sz="2000" dirty="0">
                <a:cs typeface="Times New Roman"/>
              </a:rPr>
              <a:t>=1~64</a:t>
            </a:r>
          </a:p>
          <a:p>
            <a:pPr marL="1257300" lvl="2" indent="-457200">
              <a:buNone/>
            </a:pPr>
            <a:r>
              <a:rPr lang="en-US" altLang="zh-CN" dirty="0">
                <a:cs typeface="Times New Roman"/>
              </a:rPr>
              <a:t>P=A&amp;000007fc, B=B+T[P/4], A=A&gt;&gt;&gt;9, B=B</a:t>
            </a:r>
            <a:r>
              <a:rPr lang="en-US" altLang="zh-CN" dirty="0">
                <a:sym typeface="Symbol"/>
              </a:rPr>
              <a:t></a:t>
            </a:r>
            <a:r>
              <a:rPr lang="en-US" altLang="zh-CN" dirty="0">
                <a:cs typeface="Times New Roman"/>
              </a:rPr>
              <a:t>A</a:t>
            </a:r>
          </a:p>
          <a:p>
            <a:pPr marL="1257300" lvl="2" indent="-457200">
              <a:buNone/>
            </a:pPr>
            <a:r>
              <a:rPr lang="en-US" altLang="zh-CN" dirty="0">
                <a:cs typeface="Times New Roman"/>
              </a:rPr>
              <a:t>Q=B&amp;000007fc, C=C</a:t>
            </a:r>
            <a:r>
              <a:rPr lang="en-US" altLang="zh-CN" dirty="0">
                <a:sym typeface="Symbol"/>
              </a:rPr>
              <a:t></a:t>
            </a:r>
            <a:r>
              <a:rPr lang="en-US" altLang="zh-CN" dirty="0">
                <a:cs typeface="Times New Roman"/>
              </a:rPr>
              <a:t>T[Q/4], B=B&gt;&gt;&gt;9, C=C+A</a:t>
            </a:r>
          </a:p>
          <a:p>
            <a:pPr marL="1257300" lvl="2" indent="-457200">
              <a:buNone/>
            </a:pPr>
            <a:r>
              <a:rPr lang="en-US" altLang="zh-CN" dirty="0">
                <a:cs typeface="Times New Roman"/>
              </a:rPr>
              <a:t>P=(P+C)&amp;000007fc, D=D+T[P/4], C=C&gt;&gt;&gt;9, D=D</a:t>
            </a:r>
            <a:r>
              <a:rPr lang="en-US" altLang="zh-CN" dirty="0">
                <a:sym typeface="Symbol"/>
              </a:rPr>
              <a:t></a:t>
            </a:r>
            <a:r>
              <a:rPr lang="en-US" altLang="zh-CN" dirty="0">
                <a:cs typeface="Times New Roman"/>
              </a:rPr>
              <a:t>C</a:t>
            </a:r>
          </a:p>
          <a:p>
            <a:pPr marL="1257300" lvl="2" indent="-457200">
              <a:buNone/>
            </a:pPr>
            <a:r>
              <a:rPr lang="en-US" altLang="zh-CN" dirty="0">
                <a:cs typeface="Times New Roman"/>
              </a:rPr>
              <a:t>Q=(Q+D)&amp;000007fc, A=A</a:t>
            </a:r>
            <a:r>
              <a:rPr lang="en-US" altLang="zh-CN" dirty="0">
                <a:sym typeface="Symbol"/>
              </a:rPr>
              <a:t></a:t>
            </a:r>
            <a:r>
              <a:rPr lang="en-US" altLang="zh-CN" dirty="0">
                <a:cs typeface="Times New Roman"/>
              </a:rPr>
              <a:t>T[Q/4], D=D&gt;&gt;&gt;9, A=A+D</a:t>
            </a:r>
          </a:p>
          <a:p>
            <a:pPr marL="1257300" lvl="2" indent="-457200">
              <a:buNone/>
            </a:pPr>
            <a:r>
              <a:rPr lang="en-US" altLang="zh-CN" dirty="0">
                <a:cs typeface="Times New Roman"/>
              </a:rPr>
              <a:t>P=(P+A)&amp;000007fc, B=B</a:t>
            </a:r>
            <a:r>
              <a:rPr lang="en-US" altLang="zh-CN" dirty="0">
                <a:sym typeface="Symbol"/>
              </a:rPr>
              <a:t></a:t>
            </a:r>
            <a:r>
              <a:rPr lang="en-US" altLang="zh-CN" dirty="0">
                <a:cs typeface="Times New Roman"/>
              </a:rPr>
              <a:t>T[P/4], A=A&gt;&gt;&gt;9</a:t>
            </a:r>
          </a:p>
          <a:p>
            <a:pPr marL="1257300" lvl="2" indent="-457200">
              <a:buNone/>
            </a:pPr>
            <a:r>
              <a:rPr lang="en-US" altLang="zh-CN" dirty="0">
                <a:cs typeface="Times New Roman"/>
              </a:rPr>
              <a:t>Q=(Q+B)&amp;000007fc, C=C+T[Q/4], B=B&gt;&gt;&gt;9</a:t>
            </a:r>
          </a:p>
          <a:p>
            <a:pPr marL="1257300" lvl="2" indent="-457200">
              <a:buNone/>
            </a:pPr>
            <a:r>
              <a:rPr lang="en-US" altLang="zh-CN" dirty="0">
                <a:cs typeface="Times New Roman"/>
              </a:rPr>
              <a:t>P=(P+C)&amp;000007fc, D=D</a:t>
            </a:r>
            <a:r>
              <a:rPr lang="en-US" altLang="zh-CN" dirty="0">
                <a:sym typeface="Symbol"/>
              </a:rPr>
              <a:t></a:t>
            </a:r>
            <a:r>
              <a:rPr lang="en-US" altLang="zh-CN" dirty="0">
                <a:cs typeface="Times New Roman"/>
              </a:rPr>
              <a:t>T[P/4], C=C&gt;&gt;&gt;9</a:t>
            </a:r>
          </a:p>
          <a:p>
            <a:pPr marL="1257300" lvl="2" indent="-457200">
              <a:buNone/>
            </a:pPr>
            <a:r>
              <a:rPr lang="en-US" altLang="zh-CN" dirty="0">
                <a:cs typeface="Times New Roman"/>
              </a:rPr>
              <a:t>Q=(Q+D)&amp;000007fc, A=A+T[Q/4], D=D&gt;&gt;&gt;9</a:t>
            </a:r>
          </a:p>
          <a:p>
            <a:pPr marL="1257300" lvl="2" indent="-457200">
              <a:buNone/>
            </a:pPr>
            <a:r>
              <a:rPr lang="en-US" altLang="zh-CN" dirty="0">
                <a:cs typeface="Times New Roman"/>
              </a:rPr>
              <a:t>y=y||(B+S[4i-4])||(C</a:t>
            </a:r>
            <a:r>
              <a:rPr lang="en-US" altLang="zh-CN" dirty="0">
                <a:sym typeface="Symbol"/>
              </a:rPr>
              <a:t></a:t>
            </a:r>
            <a:r>
              <a:rPr lang="en-US" altLang="zh-CN" dirty="0">
                <a:cs typeface="Times New Roman"/>
              </a:rPr>
              <a:t>S[4i-3])||(D+S[4i-2])||(A</a:t>
            </a:r>
            <a:r>
              <a:rPr lang="en-US" altLang="zh-CN" dirty="0">
                <a:sym typeface="Symbol"/>
              </a:rPr>
              <a:t></a:t>
            </a:r>
            <a:r>
              <a:rPr lang="en-US" altLang="zh-CN" dirty="0">
                <a:cs typeface="Times New Roman"/>
              </a:rPr>
              <a:t>S[4i-1])</a:t>
            </a:r>
          </a:p>
          <a:p>
            <a:pPr marL="1257300" lvl="2" indent="-457200">
              <a:buNone/>
            </a:pPr>
            <a:r>
              <a:rPr lang="zh-CN" altLang="en-US" dirty="0">
                <a:cs typeface="Times New Roman"/>
              </a:rPr>
              <a:t>若</a:t>
            </a:r>
            <a:r>
              <a:rPr lang="en-US" altLang="zh-CN" dirty="0">
                <a:cs typeface="Times New Roman"/>
              </a:rPr>
              <a:t>y</a:t>
            </a:r>
            <a:r>
              <a:rPr lang="zh-CN" altLang="en-US" dirty="0">
                <a:cs typeface="Times New Roman"/>
              </a:rPr>
              <a:t>的长度不小于</a:t>
            </a:r>
            <a:r>
              <a:rPr lang="en-US" altLang="zh-CN" dirty="0">
                <a:cs typeface="Times New Roman"/>
              </a:rPr>
              <a:t>L</a:t>
            </a:r>
            <a:r>
              <a:rPr lang="zh-CN" altLang="en-US" dirty="0">
                <a:cs typeface="Times New Roman"/>
              </a:rPr>
              <a:t>比特，则返回</a:t>
            </a:r>
            <a:r>
              <a:rPr lang="en-US" altLang="zh-CN" dirty="0">
                <a:cs typeface="Times New Roman"/>
              </a:rPr>
              <a:t>y</a:t>
            </a:r>
            <a:r>
              <a:rPr lang="zh-CN" altLang="en-US" dirty="0">
                <a:cs typeface="Times New Roman"/>
              </a:rPr>
              <a:t>并停止</a:t>
            </a:r>
            <a:endParaRPr lang="en-US" altLang="zh-CN" dirty="0">
              <a:cs typeface="Times New Roman"/>
            </a:endParaRPr>
          </a:p>
          <a:p>
            <a:pPr marL="1257300" lvl="2" indent="-457200">
              <a:buNone/>
            </a:pPr>
            <a:r>
              <a:rPr lang="zh-CN" altLang="en-US" dirty="0">
                <a:cs typeface="Times New Roman"/>
              </a:rPr>
              <a:t>若</a:t>
            </a:r>
            <a:r>
              <a:rPr lang="en-US" altLang="zh-CN" dirty="0" err="1">
                <a:cs typeface="Times New Roman"/>
              </a:rPr>
              <a:t>i</a:t>
            </a:r>
            <a:r>
              <a:rPr lang="zh-CN" altLang="en-US" dirty="0">
                <a:cs typeface="Times New Roman"/>
              </a:rPr>
              <a:t>是奇数，</a:t>
            </a:r>
            <a:r>
              <a:rPr lang="en-US" altLang="zh-CN" dirty="0">
                <a:cs typeface="Times New Roman"/>
              </a:rPr>
              <a:t>(A,C)=(A+n</a:t>
            </a:r>
            <a:r>
              <a:rPr lang="en-US" altLang="zh-CN" baseline="-25000" dirty="0">
                <a:cs typeface="Times New Roman"/>
              </a:rPr>
              <a:t>1</a:t>
            </a:r>
            <a:r>
              <a:rPr lang="en-US" altLang="zh-CN" dirty="0">
                <a:cs typeface="Times New Roman"/>
              </a:rPr>
              <a:t>,C+n</a:t>
            </a:r>
            <a:r>
              <a:rPr lang="en-US" altLang="zh-CN" baseline="-25000" dirty="0">
                <a:cs typeface="Times New Roman"/>
              </a:rPr>
              <a:t>2</a:t>
            </a:r>
            <a:r>
              <a:rPr lang="en-US" altLang="zh-CN" dirty="0">
                <a:cs typeface="Times New Roman"/>
              </a:rPr>
              <a:t>)</a:t>
            </a:r>
            <a:r>
              <a:rPr lang="zh-CN" altLang="en-US" dirty="0">
                <a:cs typeface="Times New Roman"/>
              </a:rPr>
              <a:t>；否则</a:t>
            </a:r>
            <a:r>
              <a:rPr lang="en-US" altLang="zh-CN" dirty="0">
                <a:cs typeface="Times New Roman"/>
              </a:rPr>
              <a:t>(A,C)=(A+n</a:t>
            </a:r>
            <a:r>
              <a:rPr lang="en-US" altLang="zh-CN" baseline="-25000" dirty="0">
                <a:cs typeface="Times New Roman"/>
              </a:rPr>
              <a:t>3</a:t>
            </a:r>
            <a:r>
              <a:rPr lang="en-US" altLang="zh-CN" dirty="0">
                <a:cs typeface="Times New Roman"/>
              </a:rPr>
              <a:t>,C+n</a:t>
            </a:r>
            <a:r>
              <a:rPr lang="en-US" altLang="zh-CN" baseline="-25000" dirty="0">
                <a:cs typeface="Times New Roman"/>
              </a:rPr>
              <a:t>4</a:t>
            </a:r>
            <a:r>
              <a:rPr lang="en-US" altLang="zh-CN" dirty="0">
                <a:cs typeface="Times New Roman"/>
              </a:rPr>
              <a:t>)</a:t>
            </a:r>
          </a:p>
          <a:p>
            <a:pPr marL="857250" lvl="1" indent="-457200">
              <a:buFont typeface="+mj-lt"/>
              <a:buAutoNum type="alphaLcPeriod"/>
            </a:pPr>
            <a:r>
              <a:rPr lang="en-US" altLang="zh-CN" sz="2000" dirty="0">
                <a:cs typeface="Times New Roman"/>
              </a:rPr>
              <a:t>ℓ=ℓ+1</a:t>
            </a:r>
            <a:endParaRPr lang="zh-CN" altLang="en-US" sz="20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7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说明：</a:t>
            </a:r>
            <a:endParaRPr lang="en-US" altLang="zh-CN" dirty="0"/>
          </a:p>
          <a:p>
            <a:pPr lvl="1"/>
            <a:r>
              <a:rPr lang="zh-CN" altLang="en-US" dirty="0"/>
              <a:t>多数应用中，仅需要</a:t>
            </a:r>
            <a:r>
              <a:rPr lang="en-US" altLang="zh-CN" dirty="0"/>
              <a:t>L≤2</a:t>
            </a:r>
            <a:r>
              <a:rPr lang="en-US" altLang="zh-CN" baseline="30000" dirty="0"/>
              <a:t>19</a:t>
            </a:r>
            <a:r>
              <a:rPr lang="zh-CN" altLang="en-US" dirty="0"/>
              <a:t>（即需要</a:t>
            </a:r>
            <a:r>
              <a:rPr lang="en-US" altLang="zh-CN" dirty="0"/>
              <a:t>1KB</a:t>
            </a:r>
            <a:r>
              <a:rPr lang="zh-CN" altLang="en-US" dirty="0"/>
              <a:t>的</a:t>
            </a:r>
            <a:r>
              <a:rPr lang="en-US" altLang="zh-CN" dirty="0"/>
              <a:t>R</a:t>
            </a:r>
            <a:r>
              <a:rPr lang="zh-CN" altLang="en-US" dirty="0"/>
              <a:t>）；若</a:t>
            </a:r>
            <a:r>
              <a:rPr lang="en-US" altLang="zh-CN" dirty="0"/>
              <a:t>L</a:t>
            </a:r>
            <a:r>
              <a:rPr lang="zh-CN" altLang="en-US" dirty="0"/>
              <a:t>更大，需要在更大的</a:t>
            </a:r>
            <a:r>
              <a:rPr lang="en-US" altLang="zh-CN" dirty="0"/>
              <a:t>R</a:t>
            </a:r>
            <a:r>
              <a:rPr lang="zh-CN" altLang="en-US" dirty="0"/>
              <a:t>上付出代价</a:t>
            </a:r>
            <a:endParaRPr lang="en-US" altLang="zh-CN" dirty="0"/>
          </a:p>
          <a:p>
            <a:pPr lvl="1"/>
            <a:endParaRPr lang="en-US" altLang="zh-CN" dirty="0"/>
          </a:p>
          <a:p>
            <a:pPr lvl="1"/>
            <a:r>
              <a:rPr lang="zh-CN" altLang="en-US" dirty="0"/>
              <a:t>首选方法是计算</a:t>
            </a:r>
            <a:r>
              <a:rPr lang="en-US" altLang="zh-CN" dirty="0"/>
              <a:t>SEAL(a,0), SEAL(a,1),SEAL(a,2),…</a:t>
            </a:r>
            <a:r>
              <a:rPr lang="zh-CN" altLang="en-US" dirty="0"/>
              <a:t>的级联</a:t>
            </a:r>
            <a:endParaRPr lang="en-US" altLang="zh-CN" dirty="0"/>
          </a:p>
          <a:p>
            <a:pPr lvl="2"/>
            <a:r>
              <a:rPr lang="en-US" altLang="zh-CN" dirty="0"/>
              <a:t>n&lt;2</a:t>
            </a:r>
            <a:r>
              <a:rPr lang="en-US" altLang="zh-CN" baseline="30000" dirty="0"/>
              <a:t>32</a:t>
            </a:r>
            <a:r>
              <a:rPr lang="en-US" altLang="zh-CN" dirty="0"/>
              <a:t>, </a:t>
            </a:r>
            <a:r>
              <a:rPr lang="zh-CN" altLang="en-US" dirty="0"/>
              <a:t>当</a:t>
            </a:r>
            <a:r>
              <a:rPr lang="en-US" altLang="zh-CN" dirty="0"/>
              <a:t>L=2</a:t>
            </a:r>
            <a:r>
              <a:rPr lang="en-US" altLang="zh-CN" baseline="30000" dirty="0"/>
              <a:t>19</a:t>
            </a:r>
            <a:r>
              <a:rPr lang="zh-CN" altLang="en-US" dirty="0"/>
              <a:t>时，可获得长达</a:t>
            </a:r>
            <a:r>
              <a:rPr lang="en-US" altLang="zh-CN" dirty="0"/>
              <a:t>2</a:t>
            </a:r>
            <a:r>
              <a:rPr lang="en-US" altLang="zh-CN" baseline="30000" dirty="0"/>
              <a:t>51</a:t>
            </a:r>
            <a:r>
              <a:rPr lang="zh-CN" altLang="en-US" dirty="0"/>
              <a:t>比特的密钥流</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3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流密码的一些设计准则</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525331529"/>
              </p:ext>
            </p:extLst>
          </p:nvPr>
        </p:nvGraphicFramePr>
        <p:xfrm>
          <a:off x="899592" y="1556792"/>
          <a:ext cx="7416824" cy="4237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940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三、混沌序列</a:t>
            </a:r>
          </a:p>
        </p:txBody>
      </p:sp>
      <p:sp>
        <p:nvSpPr>
          <p:cNvPr id="3" name="内容占位符 2"/>
          <p:cNvSpPr>
            <a:spLocks noGrp="1"/>
          </p:cNvSpPr>
          <p:nvPr>
            <p:ph idx="1"/>
          </p:nvPr>
        </p:nvSpPr>
        <p:spPr/>
        <p:txBody>
          <a:bodyPr/>
          <a:lstStyle/>
          <a:p>
            <a:r>
              <a:rPr lang="zh-CN" altLang="en-US" dirty="0"/>
              <a:t>混沌系统的特性</a:t>
            </a:r>
            <a:endParaRPr lang="en-US" altLang="zh-CN" dirty="0"/>
          </a:p>
          <a:p>
            <a:pPr lvl="1"/>
            <a:r>
              <a:rPr lang="zh-CN" altLang="en-US" dirty="0"/>
              <a:t>良好的伪随机特性</a:t>
            </a:r>
            <a:endParaRPr lang="en-US" altLang="zh-CN" dirty="0"/>
          </a:p>
          <a:p>
            <a:pPr lvl="1"/>
            <a:r>
              <a:rPr lang="zh-CN" altLang="en-US" dirty="0"/>
              <a:t>轨道的不可预测性</a:t>
            </a:r>
            <a:endParaRPr lang="en-US" altLang="zh-CN" dirty="0"/>
          </a:p>
          <a:p>
            <a:pPr lvl="1"/>
            <a:r>
              <a:rPr lang="zh-CN" altLang="en-US" dirty="0"/>
              <a:t>对初始状态及控制参数的敏感性</a:t>
            </a:r>
            <a:endParaRPr lang="en-US" altLang="zh-CN" dirty="0"/>
          </a:p>
          <a:p>
            <a:pPr lvl="1"/>
            <a:r>
              <a:rPr lang="zh-CN" altLang="en-US" dirty="0"/>
              <a:t>等等</a:t>
            </a:r>
            <a:endParaRPr lang="en-US" altLang="zh-CN" dirty="0"/>
          </a:p>
          <a:p>
            <a:r>
              <a:rPr lang="zh-CN" altLang="en-US" dirty="0"/>
              <a:t>例：</a:t>
            </a:r>
            <a:r>
              <a:rPr lang="en-US" altLang="zh-CN" dirty="0"/>
              <a:t>Logistic</a:t>
            </a:r>
            <a:r>
              <a:rPr lang="zh-CN" altLang="en-US" dirty="0"/>
              <a:t>映射</a:t>
            </a:r>
            <a:r>
              <a:rPr lang="en-US" altLang="zh-CN" dirty="0"/>
              <a:t>x</a:t>
            </a:r>
            <a:r>
              <a:rPr lang="en-US" altLang="zh-CN" baseline="-25000" dirty="0"/>
              <a:t>n+1</a:t>
            </a:r>
            <a:r>
              <a:rPr lang="en-US" altLang="zh-CN" dirty="0"/>
              <a:t>=</a:t>
            </a:r>
            <a:r>
              <a:rPr lang="el-GR" altLang="zh-CN" dirty="0">
                <a:cs typeface="Times New Roman"/>
              </a:rPr>
              <a:t>μ</a:t>
            </a:r>
            <a:r>
              <a:rPr lang="en-US" altLang="zh-CN" dirty="0" err="1"/>
              <a:t>x</a:t>
            </a:r>
            <a:r>
              <a:rPr lang="en-US" altLang="zh-CN" baseline="-25000" dirty="0" err="1"/>
              <a:t>n</a:t>
            </a:r>
            <a:r>
              <a:rPr lang="en-US" altLang="zh-CN" dirty="0"/>
              <a:t>(1-x</a:t>
            </a:r>
            <a:r>
              <a:rPr lang="en-US" altLang="zh-CN" baseline="-25000" dirty="0"/>
              <a:t>n</a:t>
            </a:r>
            <a:r>
              <a:rPr lang="en-US" altLang="zh-CN" dirty="0"/>
              <a:t>)    (0&lt;x&lt;1)</a:t>
            </a:r>
          </a:p>
          <a:p>
            <a:pPr lvl="1"/>
            <a:r>
              <a:rPr lang="zh-CN" altLang="en-US" dirty="0"/>
              <a:t>当</a:t>
            </a:r>
            <a:r>
              <a:rPr lang="en-US" altLang="zh-CN" dirty="0"/>
              <a:t>3.5699456 &lt;</a:t>
            </a:r>
            <a:r>
              <a:rPr lang="el-GR" altLang="zh-CN" dirty="0">
                <a:cs typeface="Times New Roman"/>
              </a:rPr>
              <a:t> μ </a:t>
            </a:r>
            <a:r>
              <a:rPr lang="en-US" altLang="zh-CN" dirty="0"/>
              <a:t>≤4</a:t>
            </a:r>
            <a:r>
              <a:rPr lang="zh-CN" altLang="en-US" dirty="0"/>
              <a:t>时，</a:t>
            </a:r>
            <a:r>
              <a:rPr lang="en-US" altLang="zh-CN" dirty="0"/>
              <a:t>Logistic</a:t>
            </a:r>
            <a:r>
              <a:rPr lang="zh-CN" altLang="en-US" dirty="0"/>
              <a:t>映射呈现混沌特性</a:t>
            </a:r>
          </a:p>
          <a:p>
            <a:pPr lvl="1"/>
            <a:endParaRPr lang="zh-CN" altLang="en-US" dirty="0"/>
          </a:p>
        </p:txBody>
      </p:sp>
      <p:pic>
        <p:nvPicPr>
          <p:cNvPr id="128003" name="Picture 3"/>
          <p:cNvPicPr>
            <a:picLocks noChangeAspect="1" noChangeArrowheads="1"/>
          </p:cNvPicPr>
          <p:nvPr/>
        </p:nvPicPr>
        <p:blipFill>
          <a:blip r:embed="rId2" cstate="print"/>
          <a:srcRect/>
          <a:stretch>
            <a:fillRect/>
          </a:stretch>
        </p:blipFill>
        <p:spPr bwMode="auto">
          <a:xfrm>
            <a:off x="611560" y="4506117"/>
            <a:ext cx="4038253" cy="1857388"/>
          </a:xfrm>
          <a:prstGeom prst="rect">
            <a:avLst/>
          </a:prstGeom>
          <a:noFill/>
          <a:ln w="9525">
            <a:noFill/>
            <a:miter lim="800000"/>
            <a:headEnd/>
            <a:tailEnd/>
          </a:ln>
          <a:effectLst/>
        </p:spPr>
      </p:pic>
      <p:pic>
        <p:nvPicPr>
          <p:cNvPr id="128005" name="Picture 5"/>
          <p:cNvPicPr>
            <a:picLocks noChangeAspect="1" noChangeArrowheads="1"/>
          </p:cNvPicPr>
          <p:nvPr/>
        </p:nvPicPr>
        <p:blipFill>
          <a:blip r:embed="rId3" cstate="print"/>
          <a:srcRect/>
          <a:stretch>
            <a:fillRect/>
          </a:stretch>
        </p:blipFill>
        <p:spPr bwMode="auto">
          <a:xfrm>
            <a:off x="4244450" y="4506117"/>
            <a:ext cx="4071966" cy="1881742"/>
          </a:xfrm>
          <a:prstGeom prst="rect">
            <a:avLst/>
          </a:prstGeom>
          <a:noFill/>
          <a:ln w="9525">
            <a:noFill/>
            <a:miter lim="800000"/>
            <a:headEnd/>
            <a:tailEnd/>
          </a:ln>
          <a:effectLst/>
        </p:spPr>
      </p:pic>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101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混沌系统的数字化实现：有限精度和有限状态</a:t>
            </a:r>
            <a:endParaRPr lang="en-US" altLang="zh-CN" dirty="0"/>
          </a:p>
          <a:p>
            <a:r>
              <a:rPr lang="zh-CN" altLang="en-US" dirty="0"/>
              <a:t>数字化带来的问题：</a:t>
            </a:r>
            <a:endParaRPr lang="en-US" altLang="zh-CN" dirty="0"/>
          </a:p>
          <a:p>
            <a:pPr lvl="1"/>
            <a:r>
              <a:rPr lang="zh-CN" altLang="en-US" dirty="0"/>
              <a:t>短周期问题、退化的轨道分布</a:t>
            </a:r>
            <a:endParaRPr lang="en-US" altLang="zh-CN" dirty="0"/>
          </a:p>
          <a:p>
            <a:pPr lvl="1"/>
            <a:endParaRPr lang="en-US" altLang="zh-CN" dirty="0"/>
          </a:p>
          <a:p>
            <a:r>
              <a:rPr lang="zh-CN" altLang="en-US" dirty="0"/>
              <a:t>混沌系统应用建议：</a:t>
            </a:r>
            <a:endParaRPr lang="en-US" altLang="zh-CN" dirty="0"/>
          </a:p>
          <a:p>
            <a:pPr lvl="1"/>
            <a:r>
              <a:rPr lang="zh-CN" altLang="en-US" dirty="0"/>
              <a:t>采用一定的措施改善数字化混沌系统的特性退化</a:t>
            </a:r>
            <a:endParaRPr lang="en-US" altLang="zh-CN" dirty="0"/>
          </a:p>
          <a:p>
            <a:pPr lvl="1"/>
            <a:r>
              <a:rPr lang="zh-CN" altLang="en-US" dirty="0"/>
              <a:t>在已知</a:t>
            </a:r>
            <a:r>
              <a:rPr lang="en-US" altLang="zh-CN" dirty="0"/>
              <a:t>/</a:t>
            </a:r>
            <a:r>
              <a:rPr lang="zh-CN" altLang="en-US" dirty="0"/>
              <a:t>选择明文攻击下，尽可能不暴露混沌轨道的直观信息和统计信息</a:t>
            </a:r>
          </a:p>
          <a:p>
            <a:pPr lvl="1"/>
            <a:r>
              <a:rPr lang="zh-CN" altLang="en-US" dirty="0"/>
              <a:t>采用多个混沌系统的混和输出加密明文</a:t>
            </a:r>
          </a:p>
          <a:p>
            <a:pPr lvl="1"/>
            <a:r>
              <a:rPr lang="zh-CN" altLang="en-US" dirty="0"/>
              <a:t>基于速度和实现的考虑，使用尽可能简单的混沌系统</a:t>
            </a:r>
          </a:p>
        </p:txBody>
      </p:sp>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47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第四节 伪随机序列</a:t>
            </a:r>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62</a:t>
            </a:fld>
            <a:endParaRPr lang="en-US" altLang="zh-CN" dirty="0"/>
          </a:p>
        </p:txBody>
      </p:sp>
    </p:spTree>
    <p:extLst>
      <p:ext uri="{BB962C8B-B14F-4D97-AF65-F5344CB8AC3E}">
        <p14:creationId xmlns:p14="http://schemas.microsoft.com/office/powerpoint/2010/main" val="162481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ltLang="en-US" dirty="0"/>
              <a:t>（伪）随机比特</a:t>
            </a:r>
            <a:r>
              <a:rPr lang="en-US" altLang="zh-CN" dirty="0"/>
              <a:t>/</a:t>
            </a:r>
            <a:r>
              <a:rPr lang="zh-CN" altLang="en-US" dirty="0"/>
              <a:t>序列的重要性</a:t>
            </a:r>
            <a:endParaRPr lang="en-US" altLang="zh-CN" dirty="0"/>
          </a:p>
          <a:p>
            <a:pPr lvl="1"/>
            <a:r>
              <a:rPr lang="zh-CN" altLang="en-US" dirty="0"/>
              <a:t>生成随机数</a:t>
            </a:r>
            <a:endParaRPr lang="en-US" altLang="zh-CN" dirty="0"/>
          </a:p>
          <a:p>
            <a:pPr lvl="1"/>
            <a:r>
              <a:rPr lang="zh-CN" altLang="en-US" dirty="0"/>
              <a:t>作为分组密码技术中的密钥</a:t>
            </a:r>
            <a:endParaRPr lang="en-US" altLang="zh-CN" dirty="0"/>
          </a:p>
          <a:p>
            <a:pPr lvl="1"/>
            <a:r>
              <a:rPr lang="zh-CN" altLang="en-US" dirty="0"/>
              <a:t>作为流密码技术中的密钥或密钥流</a:t>
            </a:r>
            <a:endParaRPr lang="en-US" altLang="zh-CN" dirty="0"/>
          </a:p>
          <a:p>
            <a:pPr lvl="1"/>
            <a:r>
              <a:rPr lang="zh-CN" altLang="en-US" dirty="0"/>
              <a:t>用于产生公开密钥的素数、私钥等</a:t>
            </a:r>
            <a:endParaRPr lang="en-US" altLang="zh-CN" dirty="0"/>
          </a:p>
          <a:p>
            <a:pPr lvl="1"/>
            <a:endParaRPr lang="en-US" altLang="zh-CN" dirty="0"/>
          </a:p>
          <a:p>
            <a:pPr lvl="1"/>
            <a:r>
              <a:rPr lang="zh-CN" altLang="en-US" dirty="0"/>
              <a:t>密钥扩展技术不能增加密钥的随机性，对穷举攻击的抵抗无贡献</a:t>
            </a:r>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21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随机数的要求</a:t>
            </a:r>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看起来随机</a:t>
            </a:r>
            <a:endParaRPr lang="en-US" altLang="zh-CN" dirty="0"/>
          </a:p>
          <a:p>
            <a:pPr marL="457200" indent="-457200">
              <a:buFont typeface="+mj-lt"/>
              <a:buAutoNum type="arabicPeriod"/>
            </a:pPr>
            <a:r>
              <a:rPr lang="zh-CN" altLang="en-US" dirty="0"/>
              <a:t>统计随机性</a:t>
            </a:r>
            <a:endParaRPr lang="en-US" altLang="zh-CN" dirty="0"/>
          </a:p>
          <a:p>
            <a:pPr marL="857250" lvl="1" indent="-457200">
              <a:buFont typeface="+mj-lt"/>
              <a:buAutoNum type="alphaLcPeriod"/>
            </a:pPr>
            <a:r>
              <a:rPr lang="zh-CN" altLang="en-US" dirty="0"/>
              <a:t>分布一致性：</a:t>
            </a:r>
            <a:r>
              <a:rPr lang="en-US" altLang="zh-CN" dirty="0"/>
              <a:t>0</a:t>
            </a:r>
            <a:r>
              <a:rPr lang="zh-CN" altLang="en-US" dirty="0"/>
              <a:t>和</a:t>
            </a:r>
            <a:r>
              <a:rPr lang="en-US" altLang="zh-CN" dirty="0"/>
              <a:t>1</a:t>
            </a:r>
            <a:r>
              <a:rPr lang="zh-CN" altLang="en-US" dirty="0"/>
              <a:t>个数趋于相等</a:t>
            </a:r>
            <a:endParaRPr lang="en-US" altLang="zh-CN" dirty="0"/>
          </a:p>
          <a:p>
            <a:pPr marL="857250" lvl="1" indent="-457200">
              <a:buFont typeface="+mj-lt"/>
              <a:buAutoNum type="alphaLcPeriod"/>
            </a:pPr>
            <a:r>
              <a:rPr lang="zh-CN" altLang="en-US" dirty="0"/>
              <a:t>统计独立性：任意两个子段之间统计无关</a:t>
            </a:r>
            <a:endParaRPr lang="en-US" altLang="zh-CN" dirty="0"/>
          </a:p>
          <a:p>
            <a:pPr marL="457200" indent="-457200">
              <a:buFont typeface="+mj-lt"/>
              <a:buAutoNum type="arabicPeriod"/>
            </a:pPr>
            <a:r>
              <a:rPr lang="zh-CN" altLang="en-US" dirty="0"/>
              <a:t>不可预测性</a:t>
            </a:r>
            <a:endParaRPr lang="en-US" altLang="zh-CN" dirty="0"/>
          </a:p>
          <a:p>
            <a:pPr marL="457200" indent="-457200">
              <a:buFont typeface="+mj-lt"/>
              <a:buAutoNum type="arabicPeriod"/>
            </a:pPr>
            <a:r>
              <a:rPr lang="zh-CN" altLang="en-US" dirty="0"/>
              <a:t>不可重复性</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38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若干定义</a:t>
            </a:r>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solidFill>
                  <a:srgbClr val="FF0000"/>
                </a:solidFill>
              </a:rPr>
              <a:t>随机比特生成器</a:t>
            </a:r>
            <a:r>
              <a:rPr lang="zh-CN" altLang="en-US" dirty="0"/>
              <a:t>：是一种能够输出统计上独立且无偏的二进制数字序列的设备或算法</a:t>
            </a:r>
            <a:endParaRPr lang="en-US" altLang="zh-CN" dirty="0"/>
          </a:p>
          <a:p>
            <a:pPr>
              <a:lnSpc>
                <a:spcPct val="120000"/>
              </a:lnSpc>
            </a:pPr>
            <a:r>
              <a:rPr lang="zh-CN" altLang="en-US" dirty="0">
                <a:solidFill>
                  <a:srgbClr val="FF0000"/>
                </a:solidFill>
              </a:rPr>
              <a:t>伪随机比特生成器</a:t>
            </a:r>
            <a:r>
              <a:rPr lang="en-US" altLang="zh-CN" dirty="0">
                <a:solidFill>
                  <a:srgbClr val="FF0000"/>
                </a:solidFill>
              </a:rPr>
              <a:t>(PRNG)</a:t>
            </a:r>
            <a:r>
              <a:rPr lang="zh-CN" altLang="en-US" dirty="0"/>
              <a:t>：是一种确定性算法，能在给定长度为</a:t>
            </a:r>
            <a:r>
              <a:rPr lang="en-US" altLang="zh-CN" dirty="0"/>
              <a:t>k</a:t>
            </a:r>
            <a:r>
              <a:rPr lang="zh-CN" altLang="en-US" dirty="0"/>
              <a:t>的二进制序列（称为</a:t>
            </a:r>
            <a:r>
              <a:rPr lang="zh-CN" altLang="en-US" dirty="0">
                <a:solidFill>
                  <a:srgbClr val="FF0000"/>
                </a:solidFill>
              </a:rPr>
              <a:t>种子</a:t>
            </a:r>
            <a:r>
              <a:rPr lang="zh-CN" altLang="en-US" dirty="0"/>
              <a:t>）时，输出一个长度为</a:t>
            </a:r>
            <a:r>
              <a:rPr lang="en-US" altLang="zh-CN" dirty="0">
                <a:cs typeface="Times New Roman"/>
              </a:rPr>
              <a:t>ℓ&gt;&gt;k</a:t>
            </a:r>
            <a:r>
              <a:rPr lang="zh-CN" altLang="en-US" dirty="0">
                <a:cs typeface="Times New Roman"/>
              </a:rPr>
              <a:t>的看上去“随机”的二进制序列。</a:t>
            </a:r>
            <a:endParaRPr lang="en-US" altLang="zh-CN" dirty="0">
              <a:cs typeface="Times New Roman"/>
            </a:endParaRPr>
          </a:p>
          <a:p>
            <a:pPr lvl="1">
              <a:lnSpc>
                <a:spcPct val="120000"/>
              </a:lnSpc>
            </a:pPr>
            <a:r>
              <a:rPr lang="zh-CN" altLang="en-US" dirty="0"/>
              <a:t>随机种子</a:t>
            </a:r>
            <a:r>
              <a:rPr lang="en-US" altLang="zh-CN" dirty="0"/>
              <a:t>k</a:t>
            </a:r>
            <a:r>
              <a:rPr lang="zh-CN" altLang="en-US" dirty="0"/>
              <a:t>的长度应足够大，使得敌手不能穷举所有种子</a:t>
            </a:r>
            <a:endParaRPr lang="en-US" altLang="zh-CN" dirty="0"/>
          </a:p>
          <a:p>
            <a:pPr lvl="1">
              <a:lnSpc>
                <a:spcPct val="120000"/>
              </a:lnSpc>
            </a:pPr>
            <a:r>
              <a:rPr lang="en-US" altLang="zh-CN" dirty="0"/>
              <a:t>PRNG</a:t>
            </a:r>
            <a:r>
              <a:rPr lang="zh-CN" altLang="en-US" dirty="0"/>
              <a:t>通过了所有</a:t>
            </a:r>
            <a:r>
              <a:rPr lang="zh-CN" altLang="en-US" dirty="0">
                <a:solidFill>
                  <a:srgbClr val="FF0000"/>
                </a:solidFill>
              </a:rPr>
              <a:t>多项式时间统计测试</a:t>
            </a:r>
            <a:r>
              <a:rPr lang="zh-CN" altLang="en-US" dirty="0"/>
              <a:t>，是指任何多项式时间算法均不能以大于</a:t>
            </a:r>
            <a:r>
              <a:rPr lang="en-US" altLang="zh-CN" dirty="0"/>
              <a:t>1/2</a:t>
            </a:r>
            <a:r>
              <a:rPr lang="zh-CN" altLang="en-US" dirty="0"/>
              <a:t>的有效概率来正确区分该</a:t>
            </a:r>
            <a:r>
              <a:rPr lang="en-US" altLang="zh-CN" dirty="0"/>
              <a:t>PRNG</a:t>
            </a:r>
            <a:r>
              <a:rPr lang="zh-CN" altLang="en-US" dirty="0"/>
              <a:t>的输出序列和一个同等长度的真随机序列</a:t>
            </a:r>
            <a:endParaRPr lang="en-US" altLang="zh-CN" dirty="0"/>
          </a:p>
          <a:p>
            <a:pPr lvl="1">
              <a:lnSpc>
                <a:spcPct val="120000"/>
              </a:lnSpc>
            </a:pPr>
            <a:r>
              <a:rPr lang="en-US" altLang="zh-CN" dirty="0"/>
              <a:t>PRNG</a:t>
            </a:r>
            <a:r>
              <a:rPr lang="zh-CN" altLang="en-US" dirty="0"/>
              <a:t>通过了</a:t>
            </a:r>
            <a:r>
              <a:rPr lang="zh-CN" altLang="en-US" dirty="0">
                <a:solidFill>
                  <a:srgbClr val="FF0000"/>
                </a:solidFill>
              </a:rPr>
              <a:t>续位测试</a:t>
            </a:r>
            <a:r>
              <a:rPr lang="zh-CN" altLang="en-US" dirty="0"/>
              <a:t>，是指不存在多项式时间算法，能根据前</a:t>
            </a:r>
            <a:r>
              <a:rPr lang="en-US" altLang="zh-CN" dirty="0"/>
              <a:t>ℓ</a:t>
            </a:r>
            <a:r>
              <a:rPr lang="zh-CN" altLang="en-US" dirty="0"/>
              <a:t>个比特，以大于</a:t>
            </a:r>
            <a:r>
              <a:rPr lang="en-US" altLang="zh-CN" dirty="0"/>
              <a:t>1/2</a:t>
            </a:r>
            <a:r>
              <a:rPr lang="zh-CN" altLang="en-US" dirty="0"/>
              <a:t>的有效概率预测出第</a:t>
            </a:r>
            <a:r>
              <a:rPr lang="en-US" altLang="zh-CN" dirty="0"/>
              <a:t>ℓ+1</a:t>
            </a:r>
            <a:r>
              <a:rPr lang="zh-CN" altLang="en-US" dirty="0"/>
              <a:t>个比特</a:t>
            </a:r>
            <a:endParaRPr lang="en-US" altLang="zh-CN" dirty="0"/>
          </a:p>
          <a:p>
            <a:pPr>
              <a:lnSpc>
                <a:spcPct val="120000"/>
              </a:lnSpc>
            </a:pPr>
            <a:r>
              <a:rPr lang="zh-CN" altLang="en-US" dirty="0">
                <a:solidFill>
                  <a:srgbClr val="FF0000"/>
                </a:solidFill>
              </a:rPr>
              <a:t>密码学意义安全的伪随机比特生成器</a:t>
            </a:r>
            <a:r>
              <a:rPr lang="en-US" altLang="zh-CN" dirty="0">
                <a:solidFill>
                  <a:srgbClr val="FF0000"/>
                </a:solidFill>
              </a:rPr>
              <a:t>(CSPRNG)</a:t>
            </a:r>
            <a:r>
              <a:rPr lang="zh-CN" altLang="en-US" dirty="0"/>
              <a:t>：通过了续位测试的伪随机数生成器</a:t>
            </a:r>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697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例：线性同余生成器</a:t>
            </a:r>
            <a:endParaRPr lang="en-US" altLang="zh-CN" sz="2400" dirty="0"/>
          </a:p>
          <a:p>
            <a:pPr>
              <a:buNone/>
            </a:pPr>
            <a:r>
              <a:rPr lang="en-US" altLang="zh-CN" sz="2400" dirty="0"/>
              <a:t>		</a:t>
            </a:r>
            <a:r>
              <a:rPr lang="en-US" altLang="zh-CN" sz="2400" dirty="0" err="1"/>
              <a:t>x</a:t>
            </a:r>
            <a:r>
              <a:rPr lang="en-US" altLang="zh-CN" sz="2400" baseline="-25000" dirty="0" err="1"/>
              <a:t>n</a:t>
            </a:r>
            <a:r>
              <a:rPr lang="en-US" altLang="zh-CN" sz="2400" dirty="0"/>
              <a:t>=(ax</a:t>
            </a:r>
            <a:r>
              <a:rPr lang="en-US" altLang="zh-CN" sz="2400" baseline="-25000" dirty="0"/>
              <a:t>n-1</a:t>
            </a:r>
            <a:r>
              <a:rPr lang="en-US" altLang="zh-CN" sz="2400" dirty="0"/>
              <a:t>+b) mod m,	n≥1</a:t>
            </a:r>
          </a:p>
          <a:p>
            <a:pPr>
              <a:buNone/>
            </a:pPr>
            <a:r>
              <a:rPr lang="en-US" altLang="zh-CN" sz="2400" dirty="0"/>
              <a:t>		</a:t>
            </a:r>
            <a:r>
              <a:rPr lang="zh-CN" altLang="en-US" sz="2400" dirty="0"/>
              <a:t>其中</a:t>
            </a:r>
            <a:r>
              <a:rPr lang="en-US" altLang="zh-CN" sz="2400" dirty="0"/>
              <a:t>a, b, m</a:t>
            </a:r>
            <a:r>
              <a:rPr lang="zh-CN" altLang="en-US" sz="2400" dirty="0"/>
              <a:t>是参数，</a:t>
            </a:r>
            <a:r>
              <a:rPr lang="en-US" altLang="zh-CN" sz="2400" dirty="0"/>
              <a:t>x</a:t>
            </a:r>
            <a:r>
              <a:rPr lang="en-US" altLang="zh-CN" sz="2400" baseline="-25000" dirty="0"/>
              <a:t>0</a:t>
            </a:r>
            <a:r>
              <a:rPr lang="zh-CN" altLang="en-US" sz="2400" dirty="0"/>
              <a:t>是（秘密）种子</a:t>
            </a:r>
            <a:endParaRPr lang="en-US" altLang="zh-CN" sz="2400" dirty="0"/>
          </a:p>
          <a:p>
            <a:endParaRPr lang="en-US" altLang="zh-CN" sz="2400" dirty="0"/>
          </a:p>
          <a:p>
            <a:pPr lvl="1"/>
            <a:r>
              <a:rPr lang="zh-CN" altLang="en-US" sz="2000" dirty="0"/>
              <a:t>常用于仿真目的和统计、概率算法</a:t>
            </a:r>
            <a:endParaRPr lang="en-US" altLang="zh-CN" sz="2000" dirty="0"/>
          </a:p>
          <a:p>
            <a:pPr lvl="1"/>
            <a:r>
              <a:rPr lang="zh-CN" altLang="en-US" sz="2000" dirty="0"/>
              <a:t>能够通过统计测试</a:t>
            </a:r>
            <a:endParaRPr lang="en-US" altLang="zh-CN" sz="2000" dirty="0"/>
          </a:p>
          <a:p>
            <a:pPr lvl="1"/>
            <a:r>
              <a:rPr lang="zh-CN" altLang="en-US" sz="2000" dirty="0"/>
              <a:t>但可预测，密码学意义上毫无安全可言</a:t>
            </a:r>
            <a:endParaRPr lang="en-US" altLang="zh-CN" sz="20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223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一、真随机数生成</a:t>
            </a:r>
          </a:p>
        </p:txBody>
      </p:sp>
      <p:sp>
        <p:nvSpPr>
          <p:cNvPr id="3" name="内容占位符 2"/>
          <p:cNvSpPr>
            <a:spLocks noGrp="1"/>
          </p:cNvSpPr>
          <p:nvPr>
            <p:ph idx="1"/>
          </p:nvPr>
        </p:nvSpPr>
        <p:spPr/>
        <p:txBody>
          <a:bodyPr>
            <a:normAutofit fontScale="92500" lnSpcReduction="20000"/>
          </a:bodyPr>
          <a:lstStyle/>
          <a:p>
            <a:r>
              <a:rPr lang="zh-CN" altLang="en-US" dirty="0"/>
              <a:t>基于硬件的生成器</a:t>
            </a:r>
            <a:endParaRPr lang="en-US" altLang="zh-CN" dirty="0"/>
          </a:p>
          <a:p>
            <a:pPr lvl="1"/>
            <a:r>
              <a:rPr lang="zh-CN" altLang="en-US" dirty="0"/>
              <a:t>放射性粒子的衰变时间</a:t>
            </a:r>
            <a:endParaRPr lang="en-US" altLang="zh-CN" dirty="0"/>
          </a:p>
          <a:p>
            <a:pPr lvl="1"/>
            <a:r>
              <a:rPr lang="zh-CN" altLang="en-US" dirty="0"/>
              <a:t>风扇的空气湍流</a:t>
            </a:r>
            <a:endParaRPr lang="en-US" altLang="zh-CN" dirty="0"/>
          </a:p>
          <a:p>
            <a:pPr lvl="1"/>
            <a:r>
              <a:rPr lang="zh-CN" altLang="en-US" dirty="0"/>
              <a:t>电路中器件的热噪声</a:t>
            </a:r>
            <a:endParaRPr lang="en-US" altLang="zh-CN" dirty="0"/>
          </a:p>
          <a:p>
            <a:pPr lvl="1"/>
            <a:r>
              <a:rPr lang="zh-CN" altLang="en-US" dirty="0"/>
              <a:t>固定时间内对电容器充电</a:t>
            </a:r>
            <a:endParaRPr lang="en-US" altLang="zh-CN" dirty="0"/>
          </a:p>
          <a:p>
            <a:pPr lvl="1"/>
            <a:r>
              <a:rPr lang="zh-CN" altLang="en-US" dirty="0"/>
              <a:t>自由运行的振荡器的频率不稳定性</a:t>
            </a:r>
            <a:endParaRPr lang="en-US" altLang="zh-CN" dirty="0"/>
          </a:p>
          <a:p>
            <a:r>
              <a:rPr lang="zh-CN" altLang="en-US" dirty="0"/>
              <a:t>基于软件的生成器</a:t>
            </a:r>
            <a:endParaRPr lang="en-US" altLang="zh-CN" dirty="0"/>
          </a:p>
          <a:p>
            <a:pPr lvl="1"/>
            <a:r>
              <a:rPr lang="zh-CN" altLang="en-US" dirty="0"/>
              <a:t>系统时钟</a:t>
            </a:r>
            <a:endParaRPr lang="en-US" altLang="zh-CN" dirty="0"/>
          </a:p>
          <a:p>
            <a:pPr lvl="1"/>
            <a:r>
              <a:rPr lang="zh-CN" altLang="en-US" dirty="0"/>
              <a:t>键盘和鼠标</a:t>
            </a:r>
            <a:endParaRPr lang="en-US" altLang="zh-CN" dirty="0"/>
          </a:p>
          <a:p>
            <a:pPr lvl="1"/>
            <a:r>
              <a:rPr lang="zh-CN" altLang="en-US" dirty="0"/>
              <a:t>操作系统的参数，如网络统计量</a:t>
            </a:r>
            <a:endParaRPr lang="en-US" altLang="zh-CN" dirty="0"/>
          </a:p>
          <a:p>
            <a:r>
              <a:rPr lang="en-US" altLang="zh-CN" dirty="0"/>
              <a:t>De-skewing</a:t>
            </a:r>
            <a:r>
              <a:rPr lang="zh-CN" altLang="en-US" dirty="0"/>
              <a:t>技术</a:t>
            </a:r>
            <a:endParaRPr lang="en-US" altLang="zh-CN" dirty="0"/>
          </a:p>
          <a:p>
            <a:pPr lvl="1"/>
            <a:r>
              <a:rPr lang="zh-CN" altLang="en-US" dirty="0"/>
              <a:t>自然的随机比特源可能有缺陷</a:t>
            </a:r>
            <a:endParaRPr lang="en-US" altLang="zh-CN" dirty="0"/>
          </a:p>
          <a:p>
            <a:pPr lvl="1"/>
            <a:r>
              <a:rPr lang="zh-CN" altLang="en-US" dirty="0"/>
              <a:t>在有偏差或有相关的不良自然随机比特源基础上，生成真随机数</a:t>
            </a:r>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二、</a:t>
            </a:r>
            <a:r>
              <a:rPr lang="en-US" altLang="zh-CN" dirty="0"/>
              <a:t>PRNG</a:t>
            </a:r>
            <a:r>
              <a:rPr lang="zh-CN" altLang="en-US" dirty="0"/>
              <a:t>生成</a:t>
            </a:r>
          </a:p>
        </p:txBody>
      </p:sp>
      <p:sp>
        <p:nvSpPr>
          <p:cNvPr id="3" name="内容占位符 2"/>
          <p:cNvSpPr>
            <a:spLocks noGrp="1"/>
          </p:cNvSpPr>
          <p:nvPr>
            <p:ph idx="1"/>
          </p:nvPr>
        </p:nvSpPr>
        <p:spPr/>
        <p:txBody>
          <a:bodyPr>
            <a:normAutofit/>
          </a:bodyPr>
          <a:lstStyle/>
          <a:p>
            <a:r>
              <a:rPr lang="zh-CN" altLang="en-US" b="1" dirty="0">
                <a:solidFill>
                  <a:srgbClr val="0070C0"/>
                </a:solidFill>
              </a:rPr>
              <a:t>使用单向函数</a:t>
            </a:r>
            <a:r>
              <a:rPr lang="en-US" altLang="zh-CN" b="1" dirty="0">
                <a:solidFill>
                  <a:srgbClr val="0070C0"/>
                </a:solidFill>
              </a:rPr>
              <a:t>f</a:t>
            </a:r>
            <a:r>
              <a:rPr lang="zh-CN" altLang="en-US" b="1" dirty="0">
                <a:solidFill>
                  <a:srgbClr val="0070C0"/>
                </a:solidFill>
              </a:rPr>
              <a:t>的</a:t>
            </a:r>
            <a:r>
              <a:rPr lang="en-US" altLang="zh-CN" b="1" dirty="0">
                <a:solidFill>
                  <a:srgbClr val="0070C0"/>
                </a:solidFill>
              </a:rPr>
              <a:t>PRNG</a:t>
            </a:r>
            <a:r>
              <a:rPr lang="zh-CN" altLang="en-US" dirty="0"/>
              <a:t>：</a:t>
            </a:r>
            <a:endParaRPr lang="en-US" altLang="zh-CN" dirty="0"/>
          </a:p>
          <a:p>
            <a:pPr marL="914400" lvl="1" indent="-457200">
              <a:buFont typeface="+mj-lt"/>
              <a:buAutoNum type="arabicPeriod"/>
            </a:pPr>
            <a:r>
              <a:rPr lang="zh-CN" altLang="en-US" dirty="0"/>
              <a:t>选取随机种子</a:t>
            </a:r>
            <a:r>
              <a:rPr lang="en-US" altLang="zh-CN" dirty="0"/>
              <a:t>s</a:t>
            </a:r>
          </a:p>
          <a:p>
            <a:pPr marL="914400" lvl="1" indent="-457200">
              <a:buFont typeface="+mj-lt"/>
              <a:buAutoNum type="arabicPeriod"/>
            </a:pPr>
            <a:r>
              <a:rPr lang="zh-CN" altLang="en-US" dirty="0"/>
              <a:t>将函数</a:t>
            </a:r>
            <a:r>
              <a:rPr lang="en-US" altLang="zh-CN" dirty="0"/>
              <a:t>f</a:t>
            </a:r>
            <a:r>
              <a:rPr lang="zh-CN" altLang="en-US" dirty="0"/>
              <a:t>用于序列</a:t>
            </a:r>
            <a:r>
              <a:rPr lang="en-US" altLang="zh-CN" dirty="0"/>
              <a:t>s,s+1,s+2,…</a:t>
            </a:r>
            <a:r>
              <a:rPr lang="zh-CN" altLang="en-US" dirty="0"/>
              <a:t>，输出序列</a:t>
            </a:r>
            <a:r>
              <a:rPr lang="en-US" altLang="zh-CN" dirty="0"/>
              <a:t>f(s),f(s+1), f(s+2),…</a:t>
            </a:r>
          </a:p>
          <a:p>
            <a:pPr marL="914400" lvl="1" indent="-457200">
              <a:buFont typeface="+mj-lt"/>
              <a:buAutoNum type="arabicPeriod"/>
            </a:pPr>
            <a:r>
              <a:rPr lang="zh-CN" altLang="en-US" dirty="0"/>
              <a:t>必要时只保留输出值</a:t>
            </a:r>
            <a:r>
              <a:rPr lang="en-US" altLang="zh-CN" dirty="0"/>
              <a:t>f(</a:t>
            </a:r>
            <a:r>
              <a:rPr lang="en-US" altLang="zh-CN" dirty="0" err="1"/>
              <a:t>s+i</a:t>
            </a:r>
            <a:r>
              <a:rPr lang="en-US" altLang="zh-CN" dirty="0"/>
              <a:t>)</a:t>
            </a:r>
            <a:r>
              <a:rPr lang="zh-CN" altLang="en-US" dirty="0"/>
              <a:t>的一些比特，以便于消除后续产生值的可能相关性</a:t>
            </a:r>
            <a:endParaRPr lang="en-US" altLang="zh-CN" dirty="0"/>
          </a:p>
          <a:p>
            <a:pPr lvl="1"/>
            <a:endParaRPr lang="en-US" altLang="zh-CN" dirty="0"/>
          </a:p>
          <a:p>
            <a:pPr lvl="1"/>
            <a:r>
              <a:rPr lang="zh-CN" altLang="en-US" dirty="0"/>
              <a:t>单向函数</a:t>
            </a:r>
            <a:r>
              <a:rPr lang="en-US" altLang="zh-CN" dirty="0"/>
              <a:t>f</a:t>
            </a:r>
            <a:r>
              <a:rPr lang="zh-CN" altLang="en-US" dirty="0"/>
              <a:t>可取</a:t>
            </a:r>
            <a:endParaRPr lang="en-US" altLang="zh-CN" dirty="0"/>
          </a:p>
          <a:p>
            <a:pPr lvl="2"/>
            <a:r>
              <a:rPr lang="zh-CN" altLang="en-US" dirty="0"/>
              <a:t>杂凑函数</a:t>
            </a:r>
            <a:r>
              <a:rPr lang="en-US" altLang="zh-CN" dirty="0"/>
              <a:t>SHA-1</a:t>
            </a:r>
          </a:p>
          <a:p>
            <a:pPr lvl="2"/>
            <a:r>
              <a:rPr lang="zh-CN" altLang="en-US" dirty="0"/>
              <a:t>使用密钥</a:t>
            </a:r>
            <a:r>
              <a:rPr lang="en-US" altLang="zh-CN" dirty="0"/>
              <a:t>k</a:t>
            </a:r>
            <a:r>
              <a:rPr lang="zh-CN" altLang="en-US" dirty="0"/>
              <a:t>的分组密码，如</a:t>
            </a:r>
            <a:r>
              <a:rPr lang="en-US" altLang="zh-CN" dirty="0"/>
              <a:t>DES</a:t>
            </a: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410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sp>
        <p:nvSpPr>
          <p:cNvPr id="3" name="内容占位符 2"/>
          <p:cNvSpPr>
            <a:spLocks noGrp="1"/>
          </p:cNvSpPr>
          <p:nvPr>
            <p:ph idx="1"/>
          </p:nvPr>
        </p:nvSpPr>
        <p:spPr/>
        <p:txBody>
          <a:bodyPr>
            <a:normAutofit/>
          </a:bodyPr>
          <a:lstStyle/>
          <a:p>
            <a:r>
              <a:rPr lang="zh-CN" altLang="en-US" b="1" dirty="0">
                <a:solidFill>
                  <a:srgbClr val="0070C0"/>
                </a:solidFill>
              </a:rPr>
              <a:t>使用分组密码工作模式的</a:t>
            </a:r>
            <a:r>
              <a:rPr lang="en-US" altLang="zh-CN" b="1" dirty="0">
                <a:solidFill>
                  <a:srgbClr val="0070C0"/>
                </a:solidFill>
              </a:rPr>
              <a:t>PRNG</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sz="2000" b="1" dirty="0">
              <a:cs typeface="Times New Roman" panose="02020603050405020304" pitchFamily="18" charset="0"/>
            </a:endParaRPr>
          </a:p>
          <a:p>
            <a:pPr lvl="1"/>
            <a:r>
              <a:rPr lang="en-US" altLang="zh-CN" sz="2000" b="1" dirty="0">
                <a:cs typeface="Times New Roman" panose="02020603050405020304" pitchFamily="18" charset="0"/>
              </a:rPr>
              <a:t>CTR-DRBG</a:t>
            </a:r>
            <a:r>
              <a:rPr lang="zh-CN" altLang="en-US" sz="2000" dirty="0">
                <a:cs typeface="Times New Roman" panose="02020603050405020304" pitchFamily="18" charset="0"/>
              </a:rPr>
              <a:t>：</a:t>
            </a:r>
            <a:r>
              <a:rPr lang="en-US" altLang="zh-CN" sz="2000" dirty="0">
                <a:cs typeface="Times New Roman" panose="02020603050405020304" pitchFamily="18" charset="0"/>
              </a:rPr>
              <a:t>counter mode-deterministic random bit generator</a:t>
            </a:r>
          </a:p>
          <a:p>
            <a:pPr lvl="2"/>
            <a:r>
              <a:rPr lang="zh-CN" altLang="en-US" sz="1600" dirty="0">
                <a:cs typeface="Times New Roman" panose="02020603050405020304" pitchFamily="18" charset="0"/>
              </a:rPr>
              <a:t>被广泛地实现并且是最近</a:t>
            </a:r>
            <a:r>
              <a:rPr lang="en-US" altLang="zh-CN" sz="1600" dirty="0">
                <a:cs typeface="Times New Roman" panose="02020603050405020304" pitchFamily="18" charset="0"/>
              </a:rPr>
              <a:t>Intel</a:t>
            </a:r>
            <a:r>
              <a:rPr lang="zh-CN" altLang="en-US" sz="1600" dirty="0">
                <a:cs typeface="Times New Roman" panose="02020603050405020304" pitchFamily="18" charset="0"/>
              </a:rPr>
              <a:t>处理器芯片的硬件随机数发生器的一部分</a:t>
            </a:r>
            <a:endParaRPr lang="en-US" altLang="zh-CN" sz="1600" dirty="0">
              <a:cs typeface="Times New Roman" panose="02020603050405020304" pitchFamily="18" charset="0"/>
            </a:endParaRPr>
          </a:p>
          <a:p>
            <a:pPr lvl="2"/>
            <a:r>
              <a:rPr lang="zh-CN" altLang="en-US" sz="1600" dirty="0">
                <a:cs typeface="Times New Roman" panose="02020603050405020304" pitchFamily="18" charset="0"/>
              </a:rPr>
              <a:t>利用</a:t>
            </a:r>
            <a:r>
              <a:rPr lang="en-US" altLang="zh-CN" sz="1600" dirty="0">
                <a:cs typeface="Times New Roman" panose="02020603050405020304" pitchFamily="18" charset="0"/>
              </a:rPr>
              <a:t>CRT</a:t>
            </a:r>
            <a:r>
              <a:rPr lang="zh-CN" altLang="en-US" sz="1600" dirty="0">
                <a:cs typeface="Times New Roman" panose="02020603050405020304" pitchFamily="18" charset="0"/>
              </a:rPr>
              <a:t>模式，分为初始化、产生、更新</a:t>
            </a:r>
            <a:endParaRPr lang="en-US" altLang="zh-CN" sz="1600" dirty="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12" name="TextBox 45"/>
          <p:cNvSpPr txBox="1"/>
          <p:nvPr/>
        </p:nvSpPr>
        <p:spPr>
          <a:xfrm>
            <a:off x="1820034" y="4005064"/>
            <a:ext cx="1136850" cy="369332"/>
          </a:xfrm>
          <a:prstGeom prst="rect">
            <a:avLst/>
          </a:prstGeom>
          <a:noFill/>
        </p:spPr>
        <p:txBody>
          <a:bodyPr wrap="none" rtlCol="0">
            <a:spAutoFit/>
          </a:bodyPr>
          <a:lstStyle/>
          <a:p>
            <a:r>
              <a:rPr lang="en-US" altLang="zh-CN" b="1" dirty="0">
                <a:latin typeface="Times New Roman" pitchFamily="18" charset="0"/>
                <a:cs typeface="Times New Roman" pitchFamily="18" charset="0"/>
              </a:rPr>
              <a:t>CTR</a:t>
            </a:r>
            <a:r>
              <a:rPr lang="zh-CN" altLang="en-US" b="1" dirty="0">
                <a:latin typeface="Times New Roman" pitchFamily="18" charset="0"/>
                <a:cs typeface="Times New Roman" pitchFamily="18" charset="0"/>
              </a:rPr>
              <a:t>模式</a:t>
            </a:r>
          </a:p>
        </p:txBody>
      </p:sp>
      <p:grpSp>
        <p:nvGrpSpPr>
          <p:cNvPr id="56" name="组合 55"/>
          <p:cNvGrpSpPr/>
          <p:nvPr/>
        </p:nvGrpSpPr>
        <p:grpSpPr>
          <a:xfrm>
            <a:off x="1331640" y="1988840"/>
            <a:ext cx="1846383" cy="1865689"/>
            <a:chOff x="1206039" y="2403830"/>
            <a:chExt cx="1846383" cy="1865689"/>
          </a:xfrm>
        </p:grpSpPr>
        <p:sp>
          <p:nvSpPr>
            <p:cNvPr id="23" name="矩形 22"/>
            <p:cNvSpPr/>
            <p:nvPr/>
          </p:nvSpPr>
          <p:spPr>
            <a:xfrm>
              <a:off x="2123728" y="3429000"/>
              <a:ext cx="928694" cy="332152"/>
            </a:xfrm>
            <a:prstGeom prst="rect">
              <a:avLst/>
            </a:prstGeom>
            <a:solidFill>
              <a:schemeClr val="accent3">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rPr>
                <a:t>加密</a:t>
              </a:r>
            </a:p>
          </p:txBody>
        </p:sp>
        <p:sp>
          <p:nvSpPr>
            <p:cNvPr id="24" name="TextBox 93"/>
            <p:cNvSpPr txBox="1"/>
            <p:nvPr/>
          </p:nvSpPr>
          <p:spPr>
            <a:xfrm>
              <a:off x="2123728" y="2403830"/>
              <a:ext cx="928694" cy="338554"/>
            </a:xfrm>
            <a:prstGeom prst="rect">
              <a:avLst/>
            </a:prstGeom>
            <a:noFill/>
            <a:ln>
              <a:solidFill>
                <a:schemeClr val="tx1"/>
              </a:solidFill>
            </a:ln>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cs typeface="Times New Roman" pitchFamily="18" charset="0"/>
                </a:rPr>
                <a:t>V</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5" name="TextBox 94"/>
            <p:cNvSpPr txBox="1"/>
            <p:nvPr/>
          </p:nvSpPr>
          <p:spPr>
            <a:xfrm>
              <a:off x="1552224" y="3419728"/>
              <a:ext cx="28575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itchFamily="18" charset="0"/>
                </a:rPr>
                <a:t>K</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stCxn id="25" idx="3"/>
              <a:endCxn id="23" idx="1"/>
            </p:cNvCxnSpPr>
            <p:nvPr/>
          </p:nvCxnSpPr>
          <p:spPr>
            <a:xfrm>
              <a:off x="1837976" y="3589005"/>
              <a:ext cx="285752" cy="6071"/>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2"/>
            </p:cNvCxnSpPr>
            <p:nvPr/>
          </p:nvCxnSpPr>
          <p:spPr>
            <a:xfrm flipH="1">
              <a:off x="2586683" y="3761152"/>
              <a:ext cx="1392" cy="508367"/>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2"/>
              <a:endCxn id="23" idx="0"/>
            </p:cNvCxnSpPr>
            <p:nvPr/>
          </p:nvCxnSpPr>
          <p:spPr>
            <a:xfrm>
              <a:off x="2588075" y="2742384"/>
              <a:ext cx="0" cy="686616"/>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206039" y="2403830"/>
              <a:ext cx="504056" cy="338554"/>
            </a:xfrm>
            <a:prstGeom prst="rect">
              <a:avLst/>
            </a:prstGeom>
            <a:noFill/>
            <a:ln>
              <a:solidFill>
                <a:schemeClr val="tx1"/>
              </a:solidFill>
            </a:ln>
          </p:spPr>
          <p:txBody>
            <a:bodyPr wrap="square" rtlCol="0">
              <a:spAutoFit/>
            </a:bodyP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51" name="肘形连接符 50"/>
            <p:cNvCxnSpPr>
              <a:endCxn id="41" idx="2"/>
            </p:cNvCxnSpPr>
            <p:nvPr/>
          </p:nvCxnSpPr>
          <p:spPr>
            <a:xfrm rot="10800000">
              <a:off x="1458067" y="2742384"/>
              <a:ext cx="1128616" cy="33215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1" idx="3"/>
              <a:endCxn id="24" idx="1"/>
            </p:cNvCxnSpPr>
            <p:nvPr/>
          </p:nvCxnSpPr>
          <p:spPr>
            <a:xfrm>
              <a:off x="1710095" y="2573107"/>
              <a:ext cx="413633"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232042" y="1993151"/>
            <a:ext cx="1500198" cy="1865689"/>
            <a:chOff x="5406789" y="2420888"/>
            <a:chExt cx="1500198" cy="1865689"/>
          </a:xfrm>
        </p:grpSpPr>
        <p:sp>
          <p:nvSpPr>
            <p:cNvPr id="58" name="矩形 57"/>
            <p:cNvSpPr/>
            <p:nvPr/>
          </p:nvSpPr>
          <p:spPr>
            <a:xfrm>
              <a:off x="5978293" y="3446058"/>
              <a:ext cx="928694" cy="332152"/>
            </a:xfrm>
            <a:prstGeom prst="rect">
              <a:avLst/>
            </a:prstGeom>
            <a:solidFill>
              <a:schemeClr val="accent3">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rPr>
                <a:t>加密</a:t>
              </a:r>
            </a:p>
          </p:txBody>
        </p:sp>
        <p:sp>
          <p:nvSpPr>
            <p:cNvPr id="59" name="TextBox 93"/>
            <p:cNvSpPr txBox="1"/>
            <p:nvPr/>
          </p:nvSpPr>
          <p:spPr>
            <a:xfrm>
              <a:off x="5978293" y="2420888"/>
              <a:ext cx="928694" cy="338554"/>
            </a:xfrm>
            <a:prstGeom prst="rect">
              <a:avLst/>
            </a:prstGeom>
            <a:noFill/>
            <a:ln>
              <a:solidFill>
                <a:schemeClr val="tx1"/>
              </a:solidFill>
            </a:ln>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cs typeface="Times New Roman" pitchFamily="18" charset="0"/>
                </a:rPr>
                <a:t>V</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0" name="TextBox 94"/>
            <p:cNvSpPr txBox="1"/>
            <p:nvPr/>
          </p:nvSpPr>
          <p:spPr>
            <a:xfrm>
              <a:off x="5406789" y="3436786"/>
              <a:ext cx="28575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itchFamily="18" charset="0"/>
                </a:rPr>
                <a:t>K</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61" name="直接箭头连接符 60"/>
            <p:cNvCxnSpPr>
              <a:stCxn id="60" idx="3"/>
              <a:endCxn id="58" idx="1"/>
            </p:cNvCxnSpPr>
            <p:nvPr/>
          </p:nvCxnSpPr>
          <p:spPr>
            <a:xfrm>
              <a:off x="5692541" y="3606063"/>
              <a:ext cx="285752" cy="6071"/>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8" idx="2"/>
            </p:cNvCxnSpPr>
            <p:nvPr/>
          </p:nvCxnSpPr>
          <p:spPr>
            <a:xfrm flipH="1">
              <a:off x="6441248" y="3778210"/>
              <a:ext cx="1392" cy="508367"/>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9" idx="2"/>
              <a:endCxn id="58" idx="0"/>
            </p:cNvCxnSpPr>
            <p:nvPr/>
          </p:nvCxnSpPr>
          <p:spPr>
            <a:xfrm>
              <a:off x="6442640" y="2759442"/>
              <a:ext cx="0" cy="686616"/>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肘形连接符 64"/>
            <p:cNvCxnSpPr>
              <a:endCxn id="59" idx="1"/>
            </p:cNvCxnSpPr>
            <p:nvPr/>
          </p:nvCxnSpPr>
          <p:spPr>
            <a:xfrm rot="16200000" flipV="1">
              <a:off x="5488657" y="3079802"/>
              <a:ext cx="1442229" cy="462956"/>
            </a:xfrm>
            <a:prstGeom prst="bentConnector4">
              <a:avLst>
                <a:gd name="adj1" fmla="val -250"/>
                <a:gd name="adj2" fmla="val 2599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45"/>
          <p:cNvSpPr txBox="1"/>
          <p:nvPr/>
        </p:nvSpPr>
        <p:spPr>
          <a:xfrm>
            <a:off x="5464198" y="4005064"/>
            <a:ext cx="1124026" cy="369332"/>
          </a:xfrm>
          <a:prstGeom prst="rect">
            <a:avLst/>
          </a:prstGeom>
          <a:noFill/>
        </p:spPr>
        <p:txBody>
          <a:bodyPr wrap="none" rtlCol="0">
            <a:spAutoFit/>
          </a:bodyPr>
          <a:lstStyle/>
          <a:p>
            <a:r>
              <a:rPr lang="en-US" altLang="zh-CN" b="1" dirty="0">
                <a:latin typeface="Times New Roman" pitchFamily="18" charset="0"/>
                <a:cs typeface="Times New Roman" pitchFamily="18" charset="0"/>
              </a:rPr>
              <a:t>OFB</a:t>
            </a:r>
            <a:r>
              <a:rPr lang="zh-CN" altLang="en-US" b="1" dirty="0">
                <a:latin typeface="Times New Roman" pitchFamily="18" charset="0"/>
                <a:cs typeface="Times New Roman" pitchFamily="18" charset="0"/>
              </a:rPr>
              <a:t>模式</a:t>
            </a:r>
          </a:p>
        </p:txBody>
      </p:sp>
      <p:sp>
        <p:nvSpPr>
          <p:cNvPr id="75" name="TextBox 45"/>
          <p:cNvSpPr txBox="1"/>
          <p:nvPr/>
        </p:nvSpPr>
        <p:spPr>
          <a:xfrm>
            <a:off x="2697904" y="3493648"/>
            <a:ext cx="1107996" cy="369332"/>
          </a:xfrm>
          <a:prstGeom prst="rect">
            <a:avLst/>
          </a:prstGeom>
          <a:noFill/>
        </p:spPr>
        <p:txBody>
          <a:bodyPr wrap="none" rtlCol="0">
            <a:spAutoFit/>
          </a:bodyPr>
          <a:lstStyle/>
          <a:p>
            <a:r>
              <a:rPr lang="zh-CN" altLang="en-US" b="1" dirty="0">
                <a:latin typeface="Times New Roman" pitchFamily="18" charset="0"/>
                <a:cs typeface="Times New Roman" pitchFamily="18" charset="0"/>
              </a:rPr>
              <a:t>伪随机位</a:t>
            </a:r>
          </a:p>
        </p:txBody>
      </p:sp>
      <p:sp>
        <p:nvSpPr>
          <p:cNvPr id="76" name="TextBox 45"/>
          <p:cNvSpPr txBox="1"/>
          <p:nvPr/>
        </p:nvSpPr>
        <p:spPr>
          <a:xfrm>
            <a:off x="6266501" y="3460140"/>
            <a:ext cx="1107996" cy="369332"/>
          </a:xfrm>
          <a:prstGeom prst="rect">
            <a:avLst/>
          </a:prstGeom>
          <a:noFill/>
        </p:spPr>
        <p:txBody>
          <a:bodyPr wrap="none" rtlCol="0">
            <a:spAutoFit/>
          </a:bodyPr>
          <a:lstStyle/>
          <a:p>
            <a:r>
              <a:rPr lang="zh-CN" altLang="en-US" b="1" dirty="0">
                <a:latin typeface="Times New Roman" pitchFamily="18" charset="0"/>
                <a:cs typeface="Times New Roman" pitchFamily="18" charset="0"/>
              </a:rPr>
              <a:t>伪随机位</a:t>
            </a:r>
          </a:p>
        </p:txBody>
      </p:sp>
      <p:sp>
        <p:nvSpPr>
          <p:cNvPr id="32" name="流程图: 合并 3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908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多数流密码的基本构造模块为</a:t>
            </a:r>
            <a:r>
              <a:rPr lang="zh-CN" altLang="en-US" dirty="0">
                <a:solidFill>
                  <a:srgbClr val="FF0000"/>
                </a:solidFill>
              </a:rPr>
              <a:t>反馈移位寄存器</a:t>
            </a:r>
            <a:r>
              <a:rPr lang="en-US" altLang="zh-CN" dirty="0">
                <a:solidFill>
                  <a:srgbClr val="FF0000"/>
                </a:solidFill>
              </a:rPr>
              <a:t>FSR</a:t>
            </a:r>
          </a:p>
          <a:p>
            <a:pPr lvl="1"/>
            <a:r>
              <a:rPr lang="zh-CN" altLang="en-US" dirty="0"/>
              <a:t>特别是</a:t>
            </a:r>
            <a:r>
              <a:rPr lang="zh-CN" altLang="en-US" dirty="0">
                <a:solidFill>
                  <a:srgbClr val="FF0000"/>
                </a:solidFill>
              </a:rPr>
              <a:t>线性反馈移位寄存器</a:t>
            </a:r>
            <a:r>
              <a:rPr lang="en-US" altLang="zh-CN" dirty="0">
                <a:solidFill>
                  <a:srgbClr val="FF0000"/>
                </a:solidFill>
              </a:rPr>
              <a:t>LFSR</a:t>
            </a:r>
          </a:p>
          <a:p>
            <a:pPr lvl="1"/>
            <a:r>
              <a:rPr lang="zh-CN" altLang="en-US" dirty="0"/>
              <a:t>寄存器存储当前状态，流密码有时也称为状态密码</a:t>
            </a:r>
            <a:endParaRPr lang="en-US" altLang="zh-CN" dirty="0"/>
          </a:p>
          <a:p>
            <a:pPr lvl="1"/>
            <a:endParaRPr lang="en-US" altLang="zh-CN" dirty="0"/>
          </a:p>
          <a:p>
            <a:r>
              <a:rPr lang="zh-CN" altLang="en-US" dirty="0"/>
              <a:t>流密码通常可分为同步和自同步两类</a:t>
            </a:r>
            <a:endParaRPr lang="en-US" altLang="zh-CN" dirty="0"/>
          </a:p>
          <a:p>
            <a:pPr lvl="1"/>
            <a:r>
              <a:rPr lang="zh-CN" altLang="en-US" dirty="0">
                <a:solidFill>
                  <a:srgbClr val="FF0000"/>
                </a:solidFill>
              </a:rPr>
              <a:t>同步流密钥</a:t>
            </a:r>
            <a:r>
              <a:rPr lang="zh-CN" altLang="en-US" dirty="0"/>
              <a:t>：</a:t>
            </a:r>
            <a:endParaRPr lang="en-US" altLang="zh-CN" dirty="0"/>
          </a:p>
          <a:p>
            <a:pPr lvl="2"/>
            <a:r>
              <a:rPr lang="zh-CN" altLang="en-US" dirty="0"/>
              <a:t>通信双方需要密钥严格同步</a:t>
            </a:r>
            <a:endParaRPr lang="en-US" altLang="zh-CN" dirty="0"/>
          </a:p>
          <a:p>
            <a:pPr lvl="2"/>
            <a:r>
              <a:rPr lang="zh-CN" altLang="en-US" dirty="0"/>
              <a:t>同步被破坏时，密文无法解密</a:t>
            </a:r>
            <a:endParaRPr lang="en-US" altLang="zh-CN" dirty="0"/>
          </a:p>
          <a:p>
            <a:pPr lvl="1"/>
            <a:r>
              <a:rPr lang="zh-CN" altLang="en-US" dirty="0">
                <a:solidFill>
                  <a:srgbClr val="FF0000"/>
                </a:solidFill>
              </a:rPr>
              <a:t>自同步流密钥</a:t>
            </a:r>
            <a:r>
              <a:rPr lang="zh-CN" altLang="en-US" dirty="0"/>
              <a:t>：</a:t>
            </a:r>
            <a:endParaRPr lang="en-US" altLang="zh-CN" dirty="0"/>
          </a:p>
          <a:p>
            <a:pPr lvl="2"/>
            <a:r>
              <a:rPr lang="zh-CN" altLang="en-US" dirty="0"/>
              <a:t>同步被破坏时，可以自动重建，正确解密</a:t>
            </a:r>
            <a:endParaRPr lang="en-US" altLang="zh-CN"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818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Intel</a:t>
            </a:r>
            <a:r>
              <a:rPr lang="zh-CN" altLang="en-US" dirty="0"/>
              <a:t>数字随机数发生器</a:t>
            </a:r>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grpSp>
        <p:nvGrpSpPr>
          <p:cNvPr id="70" name="组合 69"/>
          <p:cNvGrpSpPr/>
          <p:nvPr/>
        </p:nvGrpSpPr>
        <p:grpSpPr>
          <a:xfrm>
            <a:off x="3491880" y="1196752"/>
            <a:ext cx="1679284" cy="945629"/>
            <a:chOff x="3529238" y="2020062"/>
            <a:chExt cx="1679284" cy="945629"/>
          </a:xfrm>
        </p:grpSpPr>
        <p:sp>
          <p:nvSpPr>
            <p:cNvPr id="68" name="矩形 67"/>
            <p:cNvSpPr/>
            <p:nvPr/>
          </p:nvSpPr>
          <p:spPr>
            <a:xfrm>
              <a:off x="3529238" y="2020062"/>
              <a:ext cx="1679284" cy="945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63888" y="2060848"/>
              <a:ext cx="1370170" cy="895318"/>
              <a:chOff x="3201830" y="2107690"/>
              <a:chExt cx="1370170" cy="895318"/>
            </a:xfrm>
          </p:grpSpPr>
          <p:grpSp>
            <p:nvGrpSpPr>
              <p:cNvPr id="26" name="组合 25"/>
              <p:cNvGrpSpPr/>
              <p:nvPr/>
            </p:nvGrpSpPr>
            <p:grpSpPr>
              <a:xfrm>
                <a:off x="3707904" y="2211746"/>
                <a:ext cx="216024" cy="216024"/>
                <a:chOff x="2058801" y="2492896"/>
                <a:chExt cx="525339" cy="504056"/>
              </a:xfrm>
            </p:grpSpPr>
            <p:cxnSp>
              <p:nvCxnSpPr>
                <p:cNvPr id="7" name="直接连接符 6"/>
                <p:cNvCxnSpPr/>
                <p:nvPr/>
              </p:nvCxnSpPr>
              <p:spPr>
                <a:xfrm>
                  <a:off x="2195736" y="2636912"/>
                  <a:ext cx="0" cy="28803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67744" y="2564904"/>
                  <a:ext cx="0" cy="43204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67744" y="2636912"/>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267744" y="2919240"/>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78080" y="2492896"/>
                  <a:ext cx="0" cy="14401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375756" y="2492896"/>
                  <a:ext cx="208384" cy="45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058801" y="2728865"/>
                  <a:ext cx="100931" cy="104126"/>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355976" y="2204864"/>
                <a:ext cx="216024" cy="216024"/>
                <a:chOff x="2058801" y="2492896"/>
                <a:chExt cx="525339" cy="504056"/>
              </a:xfrm>
            </p:grpSpPr>
            <p:cxnSp>
              <p:nvCxnSpPr>
                <p:cNvPr id="28" name="直接连接符 27"/>
                <p:cNvCxnSpPr/>
                <p:nvPr/>
              </p:nvCxnSpPr>
              <p:spPr>
                <a:xfrm>
                  <a:off x="2195736" y="2636912"/>
                  <a:ext cx="0" cy="28803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67744" y="2564904"/>
                  <a:ext cx="0" cy="43204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67744" y="2636912"/>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267744" y="2919240"/>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78080" y="2492896"/>
                  <a:ext cx="0" cy="14401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375756" y="2492896"/>
                  <a:ext cx="208384" cy="45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058801" y="2728865"/>
                  <a:ext cx="100931" cy="104126"/>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37" name="直接连接符 36"/>
              <p:cNvCxnSpPr>
                <a:endCxn id="34" idx="2"/>
              </p:cNvCxnSpPr>
              <p:nvPr/>
            </p:nvCxnSpPr>
            <p:spPr>
              <a:xfrm>
                <a:off x="3793823" y="2326993"/>
                <a:ext cx="562153" cy="13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3" idx="2"/>
              </p:cNvCxnSpPr>
              <p:nvPr/>
            </p:nvCxnSpPr>
            <p:spPr>
              <a:xfrm flipV="1">
                <a:off x="3517900" y="2335189"/>
                <a:ext cx="190004" cy="161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80315" y="2387583"/>
                <a:ext cx="0" cy="41475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528387" y="2394465"/>
                <a:ext cx="0" cy="4078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rot="16200000">
                <a:off x="4152917" y="2733217"/>
                <a:ext cx="118083" cy="144018"/>
                <a:chOff x="1714064" y="3717032"/>
                <a:chExt cx="251592" cy="349302"/>
              </a:xfrm>
            </p:grpSpPr>
            <p:sp>
              <p:nvSpPr>
                <p:cNvPr id="46" name="等腰三角形 45"/>
                <p:cNvSpPr/>
                <p:nvPr/>
              </p:nvSpPr>
              <p:spPr>
                <a:xfrm>
                  <a:off x="1714064" y="3800536"/>
                  <a:ext cx="251592" cy="265798"/>
                </a:xfrm>
                <a:prstGeom prst="triangl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p:cNvSpPr/>
                <p:nvPr/>
              </p:nvSpPr>
              <p:spPr>
                <a:xfrm>
                  <a:off x="1809794" y="3717032"/>
                  <a:ext cx="72444" cy="81992"/>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rot="5400000">
                <a:off x="4149469" y="2526752"/>
                <a:ext cx="118083" cy="144018"/>
                <a:chOff x="1714064" y="3717032"/>
                <a:chExt cx="251592" cy="349302"/>
              </a:xfrm>
            </p:grpSpPr>
            <p:sp>
              <p:nvSpPr>
                <p:cNvPr id="50" name="等腰三角形 49"/>
                <p:cNvSpPr/>
                <p:nvPr/>
              </p:nvSpPr>
              <p:spPr>
                <a:xfrm>
                  <a:off x="1714064" y="3800536"/>
                  <a:ext cx="251592" cy="265798"/>
                </a:xfrm>
                <a:prstGeom prst="triangl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1809794" y="3717032"/>
                  <a:ext cx="72444" cy="81992"/>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56" name="直接连接符 55"/>
              <p:cNvCxnSpPr>
                <a:stCxn id="46" idx="3"/>
              </p:cNvCxnSpPr>
              <p:nvPr/>
            </p:nvCxnSpPr>
            <p:spPr>
              <a:xfrm flipV="1">
                <a:off x="4283967" y="2801815"/>
                <a:ext cx="250555" cy="34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0"/>
              </p:cNvCxnSpPr>
              <p:nvPr/>
            </p:nvCxnSpPr>
            <p:spPr>
              <a:xfrm>
                <a:off x="4280519" y="2601651"/>
                <a:ext cx="247868" cy="1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882888" y="2800717"/>
                <a:ext cx="247868" cy="1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886012" y="2597431"/>
                <a:ext cx="247868" cy="1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3201830" y="2107690"/>
                <a:ext cx="49792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CLK</a:t>
                </a:r>
                <a:endParaRPr lang="zh-CN" altLang="en-US" sz="1200" dirty="0">
                  <a:latin typeface="微软雅黑" panose="020B0503020204020204" pitchFamily="34" charset="-122"/>
                  <a:ea typeface="微软雅黑" panose="020B0503020204020204" pitchFamily="34" charset="-122"/>
                </a:endParaRPr>
              </a:p>
            </p:txBody>
          </p:sp>
          <p:sp>
            <p:nvSpPr>
              <p:cNvPr id="69" name="文本框 68"/>
              <p:cNvSpPr txBox="1"/>
              <p:nvPr/>
            </p:nvSpPr>
            <p:spPr>
              <a:xfrm>
                <a:off x="3215573" y="2841425"/>
                <a:ext cx="638996" cy="161583"/>
              </a:xfrm>
              <a:prstGeom prst="rect">
                <a:avLst/>
              </a:prstGeom>
              <a:noFill/>
            </p:spPr>
            <p:txBody>
              <a:bodyPr wrap="square" lIns="0" tIns="0" rIns="0" bIns="0" rtlCol="0">
                <a:spAutoFit/>
              </a:bodyPr>
              <a:lstStyle/>
              <a:p>
                <a:r>
                  <a:rPr lang="zh-CN" altLang="en-US" sz="1050" dirty="0">
                    <a:latin typeface="微软雅黑" panose="020B0503020204020204" pitchFamily="34" charset="-122"/>
                    <a:ea typeface="微软雅黑" panose="020B0503020204020204" pitchFamily="34" charset="-122"/>
                  </a:rPr>
                  <a:t>硬件熵源</a:t>
                </a:r>
              </a:p>
            </p:txBody>
          </p:sp>
        </p:grpSp>
      </p:grpSp>
      <p:cxnSp>
        <p:nvCxnSpPr>
          <p:cNvPr id="110" name="直接连接符 109"/>
          <p:cNvCxnSpPr/>
          <p:nvPr/>
        </p:nvCxnSpPr>
        <p:spPr>
          <a:xfrm flipH="1" flipV="1">
            <a:off x="4331523" y="2152461"/>
            <a:ext cx="1335" cy="1113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899592" y="6018618"/>
            <a:ext cx="5688632" cy="267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899592" y="3115286"/>
            <a:ext cx="0" cy="290333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82" name="组合 381"/>
          <p:cNvGrpSpPr/>
          <p:nvPr/>
        </p:nvGrpSpPr>
        <p:grpSpPr>
          <a:xfrm>
            <a:off x="1115616" y="2261632"/>
            <a:ext cx="6264696" cy="1740426"/>
            <a:chOff x="1043608" y="2419350"/>
            <a:chExt cx="6264696" cy="1740426"/>
          </a:xfrm>
        </p:grpSpPr>
        <p:sp>
          <p:nvSpPr>
            <p:cNvPr id="184" name="矩形 183"/>
            <p:cNvSpPr/>
            <p:nvPr/>
          </p:nvSpPr>
          <p:spPr>
            <a:xfrm>
              <a:off x="1043608" y="2489868"/>
              <a:ext cx="6264696" cy="16592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矩形 70"/>
            <p:cNvSpPr/>
            <p:nvPr/>
          </p:nvSpPr>
          <p:spPr>
            <a:xfrm>
              <a:off x="1526241" y="2623939"/>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72" name="矩形 71"/>
            <p:cNvSpPr/>
            <p:nvPr/>
          </p:nvSpPr>
          <p:spPr>
            <a:xfrm>
              <a:off x="1526241" y="3409007"/>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加密</a:t>
              </a:r>
            </a:p>
          </p:txBody>
        </p:sp>
        <p:sp>
          <p:nvSpPr>
            <p:cNvPr id="73" name="矩形 72"/>
            <p:cNvSpPr/>
            <p:nvPr/>
          </p:nvSpPr>
          <p:spPr>
            <a:xfrm>
              <a:off x="3176834" y="2636912"/>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74" name="矩形 73"/>
            <p:cNvSpPr/>
            <p:nvPr/>
          </p:nvSpPr>
          <p:spPr>
            <a:xfrm>
              <a:off x="3176834" y="3412455"/>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加密</a:t>
              </a:r>
            </a:p>
          </p:txBody>
        </p:sp>
        <p:sp>
          <p:nvSpPr>
            <p:cNvPr id="75" name="矩形 74"/>
            <p:cNvSpPr/>
            <p:nvPr/>
          </p:nvSpPr>
          <p:spPr>
            <a:xfrm>
              <a:off x="4827427" y="2636912"/>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76" name="矩形 75"/>
            <p:cNvSpPr/>
            <p:nvPr/>
          </p:nvSpPr>
          <p:spPr>
            <a:xfrm>
              <a:off x="4827427" y="3412455"/>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加密</a:t>
              </a:r>
            </a:p>
          </p:txBody>
        </p:sp>
        <p:sp>
          <p:nvSpPr>
            <p:cNvPr id="77" name="矩形 76"/>
            <p:cNvSpPr/>
            <p:nvPr/>
          </p:nvSpPr>
          <p:spPr>
            <a:xfrm>
              <a:off x="6478020" y="2648719"/>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78" name="矩形 77"/>
            <p:cNvSpPr/>
            <p:nvPr/>
          </p:nvSpPr>
          <p:spPr>
            <a:xfrm>
              <a:off x="6478020" y="3405212"/>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加密</a:t>
              </a:r>
            </a:p>
          </p:txBody>
        </p:sp>
        <p:sp>
          <p:nvSpPr>
            <p:cNvPr id="79" name="流程图: 或者 78"/>
            <p:cNvSpPr/>
            <p:nvPr/>
          </p:nvSpPr>
          <p:spPr>
            <a:xfrm>
              <a:off x="3420691" y="3000759"/>
              <a:ext cx="168374" cy="168424"/>
            </a:xfrm>
            <a:prstGeom prst="flowChartOr">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流程图: 或者 79"/>
            <p:cNvSpPr/>
            <p:nvPr/>
          </p:nvSpPr>
          <p:spPr>
            <a:xfrm>
              <a:off x="6718226" y="2996952"/>
              <a:ext cx="168374" cy="168424"/>
            </a:xfrm>
            <a:prstGeom prst="flowChartOr">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3" name="直接连接符 82"/>
            <p:cNvCxnSpPr>
              <a:stCxn id="71" idx="2"/>
              <a:endCxn id="72" idx="0"/>
            </p:cNvCxnSpPr>
            <p:nvPr/>
          </p:nvCxnSpPr>
          <p:spPr>
            <a:xfrm>
              <a:off x="1850277" y="2812794"/>
              <a:ext cx="0" cy="596213"/>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2"/>
              <a:endCxn id="76" idx="0"/>
            </p:cNvCxnSpPr>
            <p:nvPr/>
          </p:nvCxnSpPr>
          <p:spPr>
            <a:xfrm>
              <a:off x="5151463" y="2825767"/>
              <a:ext cx="0" cy="58668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3" idx="2"/>
              <a:endCxn id="79" idx="0"/>
            </p:cNvCxnSpPr>
            <p:nvPr/>
          </p:nvCxnSpPr>
          <p:spPr>
            <a:xfrm>
              <a:off x="3500870" y="2825767"/>
              <a:ext cx="4008" cy="17499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9" idx="4"/>
              <a:endCxn id="74" idx="0"/>
            </p:cNvCxnSpPr>
            <p:nvPr/>
          </p:nvCxnSpPr>
          <p:spPr>
            <a:xfrm flipH="1">
              <a:off x="3500870" y="3169183"/>
              <a:ext cx="4008" cy="24327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7" idx="2"/>
              <a:endCxn id="80" idx="0"/>
            </p:cNvCxnSpPr>
            <p:nvPr/>
          </p:nvCxnSpPr>
          <p:spPr>
            <a:xfrm>
              <a:off x="6802056" y="2837574"/>
              <a:ext cx="357" cy="15937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0" idx="4"/>
              <a:endCxn id="78" idx="0"/>
            </p:cNvCxnSpPr>
            <p:nvPr/>
          </p:nvCxnSpPr>
          <p:spPr>
            <a:xfrm flipH="1">
              <a:off x="6802056" y="3165376"/>
              <a:ext cx="357" cy="239836"/>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844777" y="2420888"/>
              <a:ext cx="494118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47850" y="2424113"/>
              <a:ext cx="470" cy="21036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3507464" y="2419350"/>
              <a:ext cx="2499" cy="23576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162550" y="2428875"/>
              <a:ext cx="4059" cy="20605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785960" y="2420888"/>
              <a:ext cx="3706" cy="22366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6138404" y="3264991"/>
              <a:ext cx="0" cy="2670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6139151"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4485591" y="3264991"/>
              <a:ext cx="0" cy="2670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4485591"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2848053" y="3273004"/>
              <a:ext cx="0" cy="2590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848053"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86409" y="3273004"/>
              <a:ext cx="0" cy="2590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97460"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3176315" y="3789040"/>
              <a:ext cx="648072" cy="2047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134" name="矩形 133"/>
            <p:cNvSpPr/>
            <p:nvPr/>
          </p:nvSpPr>
          <p:spPr>
            <a:xfrm>
              <a:off x="6478020" y="3802970"/>
              <a:ext cx="648072" cy="2047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cxnSp>
          <p:nvCxnSpPr>
            <p:cNvPr id="135" name="直接连接符 134"/>
            <p:cNvCxnSpPr>
              <a:stCxn id="78" idx="2"/>
              <a:endCxn id="134" idx="0"/>
            </p:cNvCxnSpPr>
            <p:nvPr/>
          </p:nvCxnSpPr>
          <p:spPr>
            <a:xfrm>
              <a:off x="6802056" y="3604667"/>
              <a:ext cx="0" cy="198303"/>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74" idx="2"/>
              <a:endCxn id="132" idx="0"/>
            </p:cNvCxnSpPr>
            <p:nvPr/>
          </p:nvCxnSpPr>
          <p:spPr>
            <a:xfrm flipH="1">
              <a:off x="3500351" y="3611910"/>
              <a:ext cx="519" cy="17713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文本框 140"/>
            <p:cNvSpPr txBox="1"/>
            <p:nvPr/>
          </p:nvSpPr>
          <p:spPr>
            <a:xfrm>
              <a:off x="1149428" y="3288993"/>
              <a:ext cx="299591"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sp>
          <p:nvSpPr>
            <p:cNvPr id="142" name="文本框 141"/>
            <p:cNvSpPr txBox="1"/>
            <p:nvPr/>
          </p:nvSpPr>
          <p:spPr>
            <a:xfrm>
              <a:off x="2796013" y="3294509"/>
              <a:ext cx="299591"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sp>
          <p:nvSpPr>
            <p:cNvPr id="143" name="文本框 142"/>
            <p:cNvSpPr txBox="1"/>
            <p:nvPr/>
          </p:nvSpPr>
          <p:spPr>
            <a:xfrm>
              <a:off x="4435555" y="3294509"/>
              <a:ext cx="299591"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sp>
          <p:nvSpPr>
            <p:cNvPr id="144" name="文本框 143"/>
            <p:cNvSpPr txBox="1"/>
            <p:nvPr/>
          </p:nvSpPr>
          <p:spPr>
            <a:xfrm>
              <a:off x="6101423" y="3284984"/>
              <a:ext cx="299591"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cxnSp>
          <p:nvCxnSpPr>
            <p:cNvPr id="189" name="肘形连接符 188"/>
            <p:cNvCxnSpPr>
              <a:stCxn id="72" idx="2"/>
            </p:cNvCxnSpPr>
            <p:nvPr/>
          </p:nvCxnSpPr>
          <p:spPr>
            <a:xfrm rot="5400000" flipH="1" flipV="1">
              <a:off x="2363925" y="2551696"/>
              <a:ext cx="543118" cy="1570414"/>
            </a:xfrm>
            <a:prstGeom prst="bentConnector4">
              <a:avLst>
                <a:gd name="adj1" fmla="val -42090"/>
                <a:gd name="adj2" fmla="val 434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肘形连接符 190"/>
            <p:cNvCxnSpPr>
              <a:stCxn id="76" idx="2"/>
            </p:cNvCxnSpPr>
            <p:nvPr/>
          </p:nvCxnSpPr>
          <p:spPr>
            <a:xfrm rot="5400000" flipH="1" flipV="1">
              <a:off x="5663733" y="2568894"/>
              <a:ext cx="530746" cy="1555286"/>
            </a:xfrm>
            <a:prstGeom prst="bentConnector4">
              <a:avLst>
                <a:gd name="adj1" fmla="val -43071"/>
                <a:gd name="adj2" fmla="val 4277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7" name="文本框 356"/>
            <p:cNvSpPr txBox="1"/>
            <p:nvPr/>
          </p:nvSpPr>
          <p:spPr>
            <a:xfrm>
              <a:off x="1087576" y="3836611"/>
              <a:ext cx="1180171" cy="323165"/>
            </a:xfrm>
            <a:prstGeom prst="rect">
              <a:avLst/>
            </a:prstGeom>
            <a:noFill/>
          </p:spPr>
          <p:txBody>
            <a:bodyPr wrap="square" lIns="0" tIns="0" rIns="0" bIns="0" rtlCol="0">
              <a:spAutoFit/>
            </a:bodyPr>
            <a:lstStyle/>
            <a:p>
              <a:r>
                <a:rPr lang="zh-CN" altLang="en-US" sz="1050" dirty="0">
                  <a:latin typeface="微软雅黑" panose="020B0503020204020204" pitchFamily="34" charset="-122"/>
                  <a:ea typeface="微软雅黑" panose="020B0503020204020204" pitchFamily="34" charset="-122"/>
                </a:rPr>
                <a:t>基于硬件</a:t>
              </a:r>
              <a:r>
                <a:rPr lang="en-US" altLang="zh-CN" sz="1050" dirty="0">
                  <a:latin typeface="微软雅黑" panose="020B0503020204020204" pitchFamily="34" charset="-122"/>
                  <a:ea typeface="微软雅黑" panose="020B0503020204020204" pitchFamily="34" charset="-122"/>
                </a:rPr>
                <a:t>AES</a:t>
              </a:r>
            </a:p>
            <a:p>
              <a:r>
                <a:rPr lang="en-US" altLang="zh-CN" sz="1050" dirty="0">
                  <a:latin typeface="微软雅黑" panose="020B0503020204020204" pitchFamily="34" charset="-122"/>
                  <a:ea typeface="微软雅黑" panose="020B0503020204020204" pitchFamily="34" charset="-122"/>
                </a:rPr>
                <a:t>CBC MAC</a:t>
              </a:r>
              <a:r>
                <a:rPr lang="zh-CN" altLang="en-US" sz="1050" dirty="0">
                  <a:latin typeface="微软雅黑" panose="020B0503020204020204" pitchFamily="34" charset="-122"/>
                  <a:ea typeface="微软雅黑" panose="020B0503020204020204" pitchFamily="34" charset="-122"/>
                </a:rPr>
                <a:t>的调节器</a:t>
              </a:r>
            </a:p>
          </p:txBody>
        </p:sp>
      </p:grpSp>
      <p:grpSp>
        <p:nvGrpSpPr>
          <p:cNvPr id="360" name="组合 359"/>
          <p:cNvGrpSpPr/>
          <p:nvPr/>
        </p:nvGrpSpPr>
        <p:grpSpPr>
          <a:xfrm>
            <a:off x="1115616" y="4232449"/>
            <a:ext cx="6264696" cy="1932855"/>
            <a:chOff x="1043608" y="4410041"/>
            <a:chExt cx="6264696" cy="1932855"/>
          </a:xfrm>
        </p:grpSpPr>
        <p:sp>
          <p:nvSpPr>
            <p:cNvPr id="348" name="矩形 347"/>
            <p:cNvSpPr/>
            <p:nvPr/>
          </p:nvSpPr>
          <p:spPr>
            <a:xfrm>
              <a:off x="1043608" y="4416382"/>
              <a:ext cx="6264696" cy="16592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5227862" y="4900910"/>
              <a:ext cx="1288354" cy="332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504553" y="5738780"/>
              <a:ext cx="4985" cy="604116"/>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矩形 195"/>
            <p:cNvSpPr/>
            <p:nvPr/>
          </p:nvSpPr>
          <p:spPr>
            <a:xfrm>
              <a:off x="2291041" y="4762801"/>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128</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197" name="矩形 196"/>
            <p:cNvSpPr/>
            <p:nvPr/>
          </p:nvSpPr>
          <p:spPr>
            <a:xfrm>
              <a:off x="2291041" y="5410476"/>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加密</a:t>
              </a:r>
            </a:p>
          </p:txBody>
        </p:sp>
        <p:sp>
          <p:nvSpPr>
            <p:cNvPr id="198" name="矩形 197"/>
            <p:cNvSpPr/>
            <p:nvPr/>
          </p:nvSpPr>
          <p:spPr>
            <a:xfrm>
              <a:off x="1862483" y="4778210"/>
              <a:ext cx="146708" cy="156608"/>
            </a:xfrm>
            <a:prstGeom prst="rect">
              <a:avLst/>
            </a:prstGeom>
            <a:solidFill>
              <a:schemeClr val="bg1"/>
            </a:solidFill>
            <a:ln w="12700">
              <a:solidFill>
                <a:srgbClr val="980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99" name="直接连接符 198"/>
            <p:cNvCxnSpPr>
              <a:stCxn id="198" idx="1"/>
              <a:endCxn id="198" idx="3"/>
            </p:cNvCxnSpPr>
            <p:nvPr/>
          </p:nvCxnSpPr>
          <p:spPr>
            <a:xfrm>
              <a:off x="1862483" y="4856514"/>
              <a:ext cx="146708" cy="0"/>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98" idx="2"/>
              <a:endCxn id="198" idx="0"/>
            </p:cNvCxnSpPr>
            <p:nvPr/>
          </p:nvCxnSpPr>
          <p:spPr>
            <a:xfrm flipV="1">
              <a:off x="1935837" y="4778210"/>
              <a:ext cx="0" cy="156608"/>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sp>
          <p:nvSpPr>
            <p:cNvPr id="209" name="椭圆 208"/>
            <p:cNvSpPr/>
            <p:nvPr/>
          </p:nvSpPr>
          <p:spPr>
            <a:xfrm>
              <a:off x="1435196" y="4771649"/>
              <a:ext cx="182105" cy="174125"/>
            </a:xfrm>
            <a:prstGeom prst="ellipse">
              <a:avLst/>
            </a:prstGeom>
            <a:solidFill>
              <a:schemeClr val="bg1"/>
            </a:solidFill>
            <a:ln w="12700">
              <a:solidFill>
                <a:srgbClr val="980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10" name="直接连接符 209"/>
            <p:cNvCxnSpPr>
              <a:stCxn id="209" idx="1"/>
              <a:endCxn id="209" idx="5"/>
            </p:cNvCxnSpPr>
            <p:nvPr/>
          </p:nvCxnSpPr>
          <p:spPr>
            <a:xfrm>
              <a:off x="1461865" y="4797149"/>
              <a:ext cx="128767" cy="123125"/>
            </a:xfrm>
            <a:prstGeom prst="line">
              <a:avLst/>
            </a:prstGeom>
            <a:ln w="12700">
              <a:solidFill>
                <a:srgbClr val="98029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6" idx="2"/>
              <a:endCxn id="197" idx="0"/>
            </p:cNvCxnSpPr>
            <p:nvPr/>
          </p:nvCxnSpPr>
          <p:spPr>
            <a:xfrm>
              <a:off x="2615077" y="4951656"/>
              <a:ext cx="0" cy="45882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209" idx="4"/>
            </p:cNvCxnSpPr>
            <p:nvPr/>
          </p:nvCxnSpPr>
          <p:spPr>
            <a:xfrm flipV="1">
              <a:off x="1525611" y="4945774"/>
              <a:ext cx="638" cy="20688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V="1">
              <a:off x="1526248" y="5155287"/>
              <a:ext cx="1088829" cy="19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9" idx="6"/>
              <a:endCxn id="198" idx="1"/>
            </p:cNvCxnSpPr>
            <p:nvPr/>
          </p:nvCxnSpPr>
          <p:spPr>
            <a:xfrm flipV="1">
              <a:off x="1617301" y="4856514"/>
              <a:ext cx="245182" cy="219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98" idx="3"/>
              <a:endCxn id="196" idx="1"/>
            </p:cNvCxnSpPr>
            <p:nvPr/>
          </p:nvCxnSpPr>
          <p:spPr>
            <a:xfrm>
              <a:off x="2009191" y="4856514"/>
              <a:ext cx="281850" cy="715"/>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矩形 232"/>
            <p:cNvSpPr/>
            <p:nvPr/>
          </p:nvSpPr>
          <p:spPr>
            <a:xfrm>
              <a:off x="1974949" y="5755238"/>
              <a:ext cx="1280209" cy="19404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256</a:t>
              </a:r>
              <a:r>
                <a:rPr lang="zh-CN" altLang="en-US" sz="1200" dirty="0">
                  <a:solidFill>
                    <a:schemeClr val="tx1"/>
                  </a:solidFill>
                  <a:latin typeface="微软雅黑" panose="020B0503020204020204" pitchFamily="34" charset="-122"/>
                  <a:ea typeface="微软雅黑" panose="020B0503020204020204" pitchFamily="34" charset="-122"/>
                </a:rPr>
                <a:t>位</a:t>
              </a:r>
            </a:p>
          </p:txBody>
        </p:sp>
        <p:sp>
          <p:nvSpPr>
            <p:cNvPr id="234" name="矩形 233"/>
            <p:cNvSpPr/>
            <p:nvPr/>
          </p:nvSpPr>
          <p:spPr>
            <a:xfrm>
              <a:off x="4185497" y="5142388"/>
              <a:ext cx="645820" cy="187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Key</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5" name="矩形 234"/>
            <p:cNvSpPr/>
            <p:nvPr/>
          </p:nvSpPr>
          <p:spPr>
            <a:xfrm>
              <a:off x="4831317" y="5142388"/>
              <a:ext cx="644032" cy="187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0" name="矩形 239"/>
            <p:cNvSpPr/>
            <p:nvPr/>
          </p:nvSpPr>
          <p:spPr>
            <a:xfrm>
              <a:off x="5080177" y="4829118"/>
              <a:ext cx="146708" cy="156608"/>
            </a:xfrm>
            <a:prstGeom prst="rect">
              <a:avLst/>
            </a:prstGeom>
            <a:solidFill>
              <a:schemeClr val="bg1"/>
            </a:solidFill>
            <a:ln w="12700">
              <a:solidFill>
                <a:srgbClr val="980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41" name="直接连接符 240"/>
            <p:cNvCxnSpPr>
              <a:stCxn id="240" idx="2"/>
              <a:endCxn id="240" idx="0"/>
            </p:cNvCxnSpPr>
            <p:nvPr/>
          </p:nvCxnSpPr>
          <p:spPr>
            <a:xfrm flipV="1">
              <a:off x="5153531" y="4829118"/>
              <a:ext cx="0" cy="156608"/>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40" idx="3"/>
              <a:endCxn id="240" idx="1"/>
            </p:cNvCxnSpPr>
            <p:nvPr/>
          </p:nvCxnSpPr>
          <p:spPr>
            <a:xfrm flipH="1">
              <a:off x="5080177" y="4907422"/>
              <a:ext cx="146708" cy="0"/>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sp>
          <p:nvSpPr>
            <p:cNvPr id="247" name="流程图: 或者 246"/>
            <p:cNvSpPr/>
            <p:nvPr/>
          </p:nvSpPr>
          <p:spPr>
            <a:xfrm>
              <a:off x="3419872" y="5420816"/>
              <a:ext cx="168374" cy="168424"/>
            </a:xfrm>
            <a:prstGeom prst="flowChartOr">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9" name="矩形 248"/>
            <p:cNvSpPr/>
            <p:nvPr/>
          </p:nvSpPr>
          <p:spPr>
            <a:xfrm>
              <a:off x="6186282" y="5533801"/>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加密</a:t>
              </a:r>
            </a:p>
          </p:txBody>
        </p:sp>
        <p:cxnSp>
          <p:nvCxnSpPr>
            <p:cNvPr id="250" name="直接连接符 249"/>
            <p:cNvCxnSpPr>
              <a:endCxn id="198" idx="0"/>
            </p:cNvCxnSpPr>
            <p:nvPr/>
          </p:nvCxnSpPr>
          <p:spPr>
            <a:xfrm>
              <a:off x="1935837" y="4622280"/>
              <a:ext cx="0" cy="15593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1525613" y="4622280"/>
              <a:ext cx="0" cy="148605"/>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4" name="文本框 253"/>
            <p:cNvSpPr txBox="1"/>
            <p:nvPr/>
          </p:nvSpPr>
          <p:spPr>
            <a:xfrm>
              <a:off x="1084823" y="4596368"/>
              <a:ext cx="412732" cy="153888"/>
            </a:xfrm>
            <a:prstGeom prst="rect">
              <a:avLst/>
            </a:prstGeom>
            <a:noFill/>
          </p:spPr>
          <p:txBody>
            <a:bodyPr wrap="square" lIns="0" tIns="0" rIns="0" bIns="0" rtlCol="0">
              <a:spAutoFit/>
            </a:bodyPr>
            <a:lstStyle/>
            <a:p>
              <a:r>
                <a:rPr lang="zh-CN" altLang="en-US" sz="1000" dirty="0">
                  <a:latin typeface="微软雅黑" panose="020B0503020204020204" pitchFamily="34" charset="-122"/>
                  <a:ea typeface="微软雅黑" panose="020B0503020204020204" pitchFamily="34" charset="-122"/>
                </a:rPr>
                <a:t>第一次</a:t>
              </a:r>
            </a:p>
          </p:txBody>
        </p:sp>
        <p:sp>
          <p:nvSpPr>
            <p:cNvPr id="255" name="文本框 254"/>
            <p:cNvSpPr txBox="1"/>
            <p:nvPr/>
          </p:nvSpPr>
          <p:spPr>
            <a:xfrm>
              <a:off x="1801960" y="4410041"/>
              <a:ext cx="258227" cy="246221"/>
            </a:xfrm>
            <a:prstGeom prst="rect">
              <a:avLst/>
            </a:prstGeom>
            <a:noFill/>
          </p:spPr>
          <p:txBody>
            <a:bodyPr wrap="square" rtlCol="0">
              <a:spAutoFit/>
            </a:bodyPr>
            <a:lstStyle/>
            <a:p>
              <a:pPr algn="r"/>
              <a:r>
                <a:rPr lang="en-US" altLang="zh-CN" sz="1000" dirty="0">
                  <a:latin typeface="微软雅黑" panose="020B0503020204020204" pitchFamily="34" charset="-122"/>
                  <a:ea typeface="微软雅黑" panose="020B0503020204020204" pitchFamily="34" charset="-122"/>
                </a:rPr>
                <a:t>1</a:t>
              </a:r>
            </a:p>
          </p:txBody>
        </p:sp>
        <p:sp>
          <p:nvSpPr>
            <p:cNvPr id="256" name="文本框 255"/>
            <p:cNvSpPr txBox="1"/>
            <p:nvPr/>
          </p:nvSpPr>
          <p:spPr>
            <a:xfrm>
              <a:off x="1389229" y="4418544"/>
              <a:ext cx="258227" cy="246221"/>
            </a:xfrm>
            <a:prstGeom prst="rect">
              <a:avLst/>
            </a:prstGeom>
            <a:noFill/>
          </p:spPr>
          <p:txBody>
            <a:bodyPr wrap="square" rtlCol="0">
              <a:spAutoFit/>
            </a:bodyPr>
            <a:lstStyle/>
            <a:p>
              <a:pPr algn="r"/>
              <a:r>
                <a:rPr lang="en-US" altLang="zh-CN" sz="1000" dirty="0">
                  <a:latin typeface="微软雅黑" panose="020B0503020204020204" pitchFamily="34" charset="-122"/>
                  <a:ea typeface="微软雅黑" panose="020B0503020204020204" pitchFamily="34" charset="-122"/>
                </a:rPr>
                <a:t>0</a:t>
              </a:r>
            </a:p>
          </p:txBody>
        </p:sp>
        <p:sp>
          <p:nvSpPr>
            <p:cNvPr id="260" name="文本框 259"/>
            <p:cNvSpPr txBox="1"/>
            <p:nvPr/>
          </p:nvSpPr>
          <p:spPr>
            <a:xfrm>
              <a:off x="1800554" y="5157192"/>
              <a:ext cx="480931"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K=0</a:t>
              </a:r>
              <a:endParaRPr lang="zh-CN" altLang="en-US" sz="1000" dirty="0">
                <a:latin typeface="微软雅黑" panose="020B0503020204020204" pitchFamily="34" charset="-122"/>
                <a:ea typeface="微软雅黑" panose="020B0503020204020204" pitchFamily="34" charset="-122"/>
              </a:endParaRPr>
            </a:p>
          </p:txBody>
        </p:sp>
        <p:cxnSp>
          <p:nvCxnSpPr>
            <p:cNvPr id="261" name="直接连接符 260"/>
            <p:cNvCxnSpPr/>
            <p:nvPr/>
          </p:nvCxnSpPr>
          <p:spPr>
            <a:xfrm flipV="1">
              <a:off x="2045859" y="5506549"/>
              <a:ext cx="245182" cy="219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2038877" y="5358310"/>
              <a:ext cx="0" cy="15294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197" idx="2"/>
              <a:endCxn id="233" idx="0"/>
            </p:cNvCxnSpPr>
            <p:nvPr/>
          </p:nvCxnSpPr>
          <p:spPr>
            <a:xfrm flipH="1">
              <a:off x="2615054" y="5609931"/>
              <a:ext cx="23" cy="145307"/>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5" name="右大括号 274"/>
            <p:cNvSpPr/>
            <p:nvPr/>
          </p:nvSpPr>
          <p:spPr>
            <a:xfrm>
              <a:off x="3275856" y="5755238"/>
              <a:ext cx="72008" cy="194042"/>
            </a:xfrm>
            <a:prstGeom prst="rightBrace">
              <a:avLst>
                <a:gd name="adj1" fmla="val 48015"/>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76" name="直接连接符 275"/>
            <p:cNvCxnSpPr>
              <a:endCxn id="247" idx="4"/>
            </p:cNvCxnSpPr>
            <p:nvPr/>
          </p:nvCxnSpPr>
          <p:spPr>
            <a:xfrm flipH="1" flipV="1">
              <a:off x="3504059" y="5589240"/>
              <a:ext cx="3404" cy="263019"/>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3368675" y="5854700"/>
              <a:ext cx="1397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3586370" y="5505028"/>
              <a:ext cx="20139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3785604" y="5236315"/>
              <a:ext cx="2159" cy="27725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3785605" y="5241078"/>
              <a:ext cx="273675"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2" name="右大括号 291"/>
            <p:cNvSpPr/>
            <p:nvPr/>
          </p:nvSpPr>
          <p:spPr>
            <a:xfrm flipH="1" flipV="1">
              <a:off x="4082594" y="5140141"/>
              <a:ext cx="85679" cy="201556"/>
            </a:xfrm>
            <a:prstGeom prst="rightBrace">
              <a:avLst>
                <a:gd name="adj1" fmla="val 48015"/>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6" name="直接连接符 295"/>
            <p:cNvCxnSpPr>
              <a:stCxn id="235" idx="0"/>
              <a:endCxn id="240" idx="2"/>
            </p:cNvCxnSpPr>
            <p:nvPr/>
          </p:nvCxnSpPr>
          <p:spPr>
            <a:xfrm flipV="1">
              <a:off x="5153333" y="4985726"/>
              <a:ext cx="198" cy="15666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40" idx="0"/>
            </p:cNvCxnSpPr>
            <p:nvPr/>
          </p:nvCxnSpPr>
          <p:spPr>
            <a:xfrm>
              <a:off x="5151462" y="4658201"/>
              <a:ext cx="2069" cy="170917"/>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endCxn id="234" idx="2"/>
            </p:cNvCxnSpPr>
            <p:nvPr/>
          </p:nvCxnSpPr>
          <p:spPr>
            <a:xfrm flipH="1" flipV="1">
              <a:off x="4508407" y="5330243"/>
              <a:ext cx="93" cy="30199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4508407" y="5632242"/>
              <a:ext cx="1663262" cy="696"/>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endCxn id="249" idx="0"/>
            </p:cNvCxnSpPr>
            <p:nvPr/>
          </p:nvCxnSpPr>
          <p:spPr>
            <a:xfrm>
              <a:off x="6510318" y="4897720"/>
              <a:ext cx="0" cy="636081"/>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1" name="文本框 320"/>
            <p:cNvSpPr txBox="1"/>
            <p:nvPr/>
          </p:nvSpPr>
          <p:spPr>
            <a:xfrm>
              <a:off x="5012613" y="4448443"/>
              <a:ext cx="258227" cy="246221"/>
            </a:xfrm>
            <a:prstGeom prst="rect">
              <a:avLst/>
            </a:prstGeom>
            <a:noFill/>
          </p:spPr>
          <p:txBody>
            <a:bodyPr wrap="square" rtlCol="0">
              <a:spAutoFit/>
            </a:bodyPr>
            <a:lstStyle/>
            <a:p>
              <a:pPr algn="r"/>
              <a:r>
                <a:rPr lang="en-US" altLang="zh-CN" sz="1000" dirty="0">
                  <a:latin typeface="微软雅黑" panose="020B0503020204020204" pitchFamily="34" charset="-122"/>
                  <a:ea typeface="微软雅黑" panose="020B0503020204020204" pitchFamily="34" charset="-122"/>
                </a:rPr>
                <a:t>1</a:t>
              </a:r>
            </a:p>
          </p:txBody>
        </p:sp>
        <p:cxnSp>
          <p:nvCxnSpPr>
            <p:cNvPr id="334" name="直接连接符 333"/>
            <p:cNvCxnSpPr/>
            <p:nvPr/>
          </p:nvCxnSpPr>
          <p:spPr>
            <a:xfrm>
              <a:off x="5151462" y="5478565"/>
              <a:ext cx="42865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5580112" y="4907422"/>
              <a:ext cx="2948" cy="5711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flipV="1">
              <a:off x="5151238" y="5328491"/>
              <a:ext cx="2068" cy="15666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8" name="文本框 357"/>
            <p:cNvSpPr txBox="1"/>
            <p:nvPr/>
          </p:nvSpPr>
          <p:spPr>
            <a:xfrm>
              <a:off x="1075073" y="5757748"/>
              <a:ext cx="860764" cy="323165"/>
            </a:xfrm>
            <a:prstGeom prst="rect">
              <a:avLst/>
            </a:prstGeom>
            <a:noFill/>
          </p:spPr>
          <p:txBody>
            <a:bodyPr wrap="square" lIns="0" tIns="0" rIns="0" bIns="0" rtlCol="0">
              <a:spAutoFit/>
            </a:bodyPr>
            <a:lstStyle/>
            <a:p>
              <a:r>
                <a:rPr lang="zh-CN" altLang="en-US" sz="1050" dirty="0">
                  <a:latin typeface="微软雅黑" panose="020B0503020204020204" pitchFamily="34" charset="-122"/>
                  <a:ea typeface="微软雅黑" panose="020B0503020204020204" pitchFamily="34" charset="-122"/>
                </a:rPr>
                <a:t>基于</a:t>
              </a:r>
              <a:r>
                <a:rPr lang="en-US" altLang="zh-CN" sz="1050" dirty="0">
                  <a:latin typeface="微软雅黑" panose="020B0503020204020204" pitchFamily="34" charset="-122"/>
                  <a:ea typeface="微软雅黑" panose="020B0503020204020204" pitchFamily="34" charset="-122"/>
                </a:rPr>
                <a:t>AES-CTR</a:t>
              </a:r>
              <a:r>
                <a:rPr lang="zh-CN" altLang="en-US" sz="1050" dirty="0">
                  <a:latin typeface="微软雅黑" panose="020B0503020204020204" pitchFamily="34" charset="-122"/>
                  <a:ea typeface="微软雅黑" panose="020B0503020204020204" pitchFamily="34" charset="-122"/>
                </a:rPr>
                <a:t>的</a:t>
              </a:r>
              <a:r>
                <a:rPr lang="en-US" altLang="zh-CN" sz="1050" dirty="0">
                  <a:latin typeface="微软雅黑" panose="020B0503020204020204" pitchFamily="34" charset="-122"/>
                  <a:ea typeface="微软雅黑" panose="020B0503020204020204" pitchFamily="34" charset="-122"/>
                </a:rPr>
                <a:t>PRNG</a:t>
              </a:r>
              <a:endParaRPr lang="zh-CN" altLang="en-US" sz="1050" dirty="0">
                <a:latin typeface="微软雅黑" panose="020B0503020204020204" pitchFamily="34" charset="-122"/>
                <a:ea typeface="微软雅黑" panose="020B0503020204020204" pitchFamily="34" charset="-122"/>
              </a:endParaRPr>
            </a:p>
          </p:txBody>
        </p:sp>
      </p:grpSp>
      <p:cxnSp>
        <p:nvCxnSpPr>
          <p:cNvPr id="270" name="直接连接符 269"/>
          <p:cNvCxnSpPr>
            <a:stCxn id="132" idx="2"/>
            <a:endCxn id="247" idx="0"/>
          </p:cNvCxnSpPr>
          <p:nvPr/>
        </p:nvCxnSpPr>
        <p:spPr>
          <a:xfrm>
            <a:off x="3572359" y="3836087"/>
            <a:ext cx="3708" cy="1407137"/>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flipH="1">
            <a:off x="3563888" y="4087728"/>
            <a:ext cx="331723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a:endCxn id="134" idx="2"/>
          </p:cNvCxnSpPr>
          <p:nvPr/>
        </p:nvCxnSpPr>
        <p:spPr>
          <a:xfrm flipH="1" flipV="1">
            <a:off x="6874064" y="3850017"/>
            <a:ext cx="7057" cy="23771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386" name="文本框 385"/>
          <p:cNvSpPr txBox="1"/>
          <p:nvPr/>
        </p:nvSpPr>
        <p:spPr>
          <a:xfrm>
            <a:off x="6323226" y="6165304"/>
            <a:ext cx="583136" cy="161583"/>
          </a:xfrm>
          <a:prstGeom prst="rect">
            <a:avLst/>
          </a:prstGeom>
          <a:noFill/>
        </p:spPr>
        <p:txBody>
          <a:bodyPr wrap="square" lIns="0" tIns="0" rIns="0" bIns="0" rtlCol="0">
            <a:spAutoFit/>
          </a:bodyPr>
          <a:lstStyle/>
          <a:p>
            <a:r>
              <a:rPr lang="zh-CN" altLang="en-US" sz="1050" dirty="0">
                <a:latin typeface="微软雅黑" panose="020B0503020204020204" pitchFamily="34" charset="-122"/>
                <a:ea typeface="微软雅黑" panose="020B0503020204020204" pitchFamily="34" charset="-122"/>
              </a:rPr>
              <a:t>伪随机位</a:t>
            </a:r>
          </a:p>
        </p:txBody>
      </p:sp>
      <p:cxnSp>
        <p:nvCxnSpPr>
          <p:cNvPr id="117" name="直接连接符 116"/>
          <p:cNvCxnSpPr/>
          <p:nvPr/>
        </p:nvCxnSpPr>
        <p:spPr>
          <a:xfrm>
            <a:off x="899592" y="3112393"/>
            <a:ext cx="5311567"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40" name="流程图: 合并 13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31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ANSI X9.17</a:t>
            </a:r>
            <a:r>
              <a:rPr lang="zh-CN" altLang="en-US" dirty="0"/>
              <a:t>生成器</a:t>
            </a:r>
          </a:p>
        </p:txBody>
      </p:sp>
      <p:sp>
        <p:nvSpPr>
          <p:cNvPr id="3" name="内容占位符 2"/>
          <p:cNvSpPr>
            <a:spLocks noGrp="1"/>
          </p:cNvSpPr>
          <p:nvPr>
            <p:ph idx="1"/>
          </p:nvPr>
        </p:nvSpPr>
        <p:spPr/>
        <p:txBody>
          <a:bodyPr>
            <a:noAutofit/>
          </a:bodyPr>
          <a:lstStyle/>
          <a:p>
            <a:r>
              <a:rPr lang="zh-CN" altLang="en-US" sz="2400" dirty="0"/>
              <a:t>用于生成</a:t>
            </a:r>
            <a:r>
              <a:rPr lang="en-US" altLang="zh-CN" sz="2400" dirty="0"/>
              <a:t>DES</a:t>
            </a:r>
            <a:r>
              <a:rPr lang="zh-CN" altLang="en-US" sz="2400" dirty="0"/>
              <a:t>中用到的密钥和分组密码工作模式中的</a:t>
            </a:r>
            <a:r>
              <a:rPr lang="en-US" altLang="zh-CN" sz="2400" dirty="0"/>
              <a:t>IV</a:t>
            </a:r>
          </a:p>
          <a:p>
            <a:r>
              <a:rPr lang="zh-CN" altLang="en-US" sz="2400" dirty="0"/>
              <a:t>输入：随机且保密的</a:t>
            </a:r>
            <a:r>
              <a:rPr lang="en-US" altLang="zh-CN" sz="2400" dirty="0"/>
              <a:t>64</a:t>
            </a:r>
            <a:r>
              <a:rPr lang="zh-CN" altLang="en-US" sz="2400" dirty="0"/>
              <a:t>比特种子</a:t>
            </a:r>
            <a:r>
              <a:rPr lang="en-US" altLang="zh-CN" sz="2400" dirty="0"/>
              <a:t>s</a:t>
            </a:r>
            <a:r>
              <a:rPr lang="zh-CN" altLang="en-US" sz="2400" dirty="0"/>
              <a:t>，整数</a:t>
            </a:r>
            <a:r>
              <a:rPr lang="en-US" altLang="zh-CN" sz="2400" dirty="0"/>
              <a:t>m</a:t>
            </a:r>
            <a:r>
              <a:rPr lang="zh-CN" altLang="en-US" sz="2400" dirty="0"/>
              <a:t>，密钥对</a:t>
            </a:r>
            <a:r>
              <a:rPr lang="en-US" altLang="zh-CN" sz="2400" dirty="0"/>
              <a:t>k</a:t>
            </a:r>
          </a:p>
          <a:p>
            <a:r>
              <a:rPr lang="zh-CN" altLang="en-US" sz="2400" dirty="0"/>
              <a:t>输出：</a:t>
            </a:r>
            <a:r>
              <a:rPr lang="en-US" altLang="zh-CN" sz="2400" dirty="0"/>
              <a:t>m</a:t>
            </a:r>
            <a:r>
              <a:rPr lang="zh-CN" altLang="en-US" sz="2400" dirty="0"/>
              <a:t>个</a:t>
            </a:r>
            <a:r>
              <a:rPr lang="en-US" altLang="zh-CN" sz="2400" dirty="0"/>
              <a:t>64</a:t>
            </a:r>
            <a:r>
              <a:rPr lang="zh-CN" altLang="en-US" sz="2400" dirty="0"/>
              <a:t>比特伪随机比特串</a:t>
            </a:r>
            <a:endParaRPr lang="en-US" altLang="zh-CN" sz="2400" dirty="0"/>
          </a:p>
          <a:p>
            <a:r>
              <a:rPr lang="zh-CN" altLang="en-US" sz="2400" dirty="0"/>
              <a:t>算法：</a:t>
            </a:r>
            <a:endParaRPr lang="en-US" altLang="zh-CN" sz="2400" dirty="0"/>
          </a:p>
          <a:p>
            <a:pPr marL="914400" lvl="1" indent="-457200">
              <a:buFont typeface="+mj-lt"/>
              <a:buAutoNum type="arabicPeriod"/>
            </a:pPr>
            <a:r>
              <a:rPr lang="en-US" altLang="zh-CN" sz="2800" dirty="0" err="1"/>
              <a:t>i</a:t>
            </a:r>
            <a:r>
              <a:rPr lang="en-US" altLang="zh-CN" sz="2800" dirty="0"/>
              <a:t>=1~m</a:t>
            </a:r>
          </a:p>
          <a:p>
            <a:pPr marL="1371600" lvl="2" indent="-457200">
              <a:buFont typeface="+mj-lt"/>
              <a:buAutoNum type="alphaLcPeriod"/>
            </a:pPr>
            <a:r>
              <a:rPr lang="en-US" altLang="zh-CN" sz="2400" dirty="0"/>
              <a:t>I=3DES</a:t>
            </a:r>
            <a:r>
              <a:rPr lang="en-US" altLang="zh-CN" sz="2400" baseline="-25000" dirty="0"/>
              <a:t>k</a:t>
            </a:r>
            <a:r>
              <a:rPr lang="en-US" altLang="zh-CN" sz="2400" dirty="0"/>
              <a:t>(D)</a:t>
            </a:r>
          </a:p>
          <a:p>
            <a:pPr marL="1371600" lvl="2" indent="-457200">
              <a:buFont typeface="+mj-lt"/>
              <a:buAutoNum type="alphaLcPeriod"/>
            </a:pPr>
            <a:r>
              <a:rPr lang="en-US" altLang="zh-CN" sz="2400" dirty="0"/>
              <a:t>x</a:t>
            </a:r>
            <a:r>
              <a:rPr lang="en-US" altLang="zh-CN" sz="2400" baseline="-25000" dirty="0"/>
              <a:t>i</a:t>
            </a:r>
            <a:r>
              <a:rPr lang="en-US" altLang="zh-CN" sz="2400" dirty="0"/>
              <a:t>=3DES</a:t>
            </a:r>
            <a:r>
              <a:rPr lang="en-US" altLang="zh-CN" sz="2400" baseline="-25000" dirty="0"/>
              <a:t>k</a:t>
            </a:r>
            <a:r>
              <a:rPr lang="en-US" altLang="zh-CN" sz="2400" dirty="0"/>
              <a:t>(I</a:t>
            </a:r>
            <a:r>
              <a:rPr lang="en-US" altLang="zh-CN" sz="2400" dirty="0">
                <a:sym typeface="Symbol"/>
              </a:rPr>
              <a:t></a:t>
            </a:r>
            <a:r>
              <a:rPr lang="en-US" altLang="zh-CN" sz="2400" dirty="0"/>
              <a:t>s)</a:t>
            </a:r>
          </a:p>
          <a:p>
            <a:pPr marL="1371600" lvl="2" indent="-457200">
              <a:buFont typeface="+mj-lt"/>
              <a:buAutoNum type="alphaLcPeriod"/>
            </a:pPr>
            <a:r>
              <a:rPr lang="en-US" altLang="zh-CN" sz="2400" dirty="0"/>
              <a:t>s=3DES</a:t>
            </a:r>
            <a:r>
              <a:rPr lang="en-US" altLang="zh-CN" sz="2400" baseline="-25000" dirty="0"/>
              <a:t>k</a:t>
            </a:r>
            <a:r>
              <a:rPr lang="en-US" altLang="zh-CN" sz="2400" dirty="0"/>
              <a:t>(</a:t>
            </a:r>
            <a:r>
              <a:rPr lang="en-US" altLang="zh-CN" sz="2400" dirty="0" err="1"/>
              <a:t>x</a:t>
            </a:r>
            <a:r>
              <a:rPr lang="en-US" altLang="zh-CN" sz="2400" baseline="-25000" dirty="0" err="1"/>
              <a:t>i</a:t>
            </a:r>
            <a:r>
              <a:rPr lang="en-US" altLang="zh-CN" sz="2400" dirty="0" err="1">
                <a:sym typeface="Symbol"/>
              </a:rPr>
              <a:t></a:t>
            </a:r>
            <a:r>
              <a:rPr lang="en-US" altLang="zh-CN" sz="2400" dirty="0" err="1"/>
              <a:t>I</a:t>
            </a:r>
            <a:r>
              <a:rPr lang="en-US" altLang="zh-CN" sz="2400" dirty="0"/>
              <a:t>)</a:t>
            </a:r>
          </a:p>
          <a:p>
            <a:pPr marL="914400" lvl="1" indent="-457200">
              <a:buFont typeface="+mj-lt"/>
              <a:buAutoNum type="arabicPeriod"/>
            </a:pPr>
            <a:r>
              <a:rPr lang="zh-CN" altLang="en-US" sz="2800" dirty="0"/>
              <a:t>返回</a:t>
            </a:r>
            <a:r>
              <a:rPr lang="en-US" altLang="zh-CN" sz="2800" dirty="0"/>
              <a:t>x</a:t>
            </a:r>
            <a:r>
              <a:rPr lang="en-US" altLang="zh-CN" sz="2800" baseline="-25000" dirty="0"/>
              <a:t>1</a:t>
            </a:r>
            <a:r>
              <a:rPr lang="en-US" altLang="zh-CN" sz="2800" dirty="0"/>
              <a:t>,x</a:t>
            </a:r>
            <a:r>
              <a:rPr lang="en-US" altLang="zh-CN" sz="2800" baseline="-25000" dirty="0"/>
              <a:t>2</a:t>
            </a:r>
            <a:r>
              <a:rPr lang="en-US" altLang="zh-CN" sz="2800" dirty="0"/>
              <a:t>,…,</a:t>
            </a:r>
            <a:r>
              <a:rPr lang="en-US" altLang="zh-CN" sz="2800" dirty="0" err="1"/>
              <a:t>x</a:t>
            </a:r>
            <a:r>
              <a:rPr lang="en-US" altLang="zh-CN" sz="2800" baseline="-25000" dirty="0" err="1"/>
              <a:t>m</a:t>
            </a:r>
            <a:endParaRPr lang="en-US" altLang="zh-CN" sz="2800" baseline="-25000" dirty="0"/>
          </a:p>
          <a:p>
            <a:pPr lvl="1"/>
            <a:endParaRPr lang="en-US" altLang="zh-CN" sz="2000" dirty="0"/>
          </a:p>
          <a:p>
            <a:pPr lvl="1"/>
            <a:r>
              <a:rPr lang="en-US" altLang="zh-CN" sz="2000" dirty="0"/>
              <a:t>D</a:t>
            </a:r>
            <a:r>
              <a:rPr lang="zh-CN" altLang="en-US" sz="2000" dirty="0"/>
              <a:t>是当前日期</a:t>
            </a:r>
            <a:r>
              <a:rPr lang="en-US" altLang="zh-CN" sz="2000" dirty="0"/>
              <a:t>/</a:t>
            </a:r>
            <a:r>
              <a:rPr lang="zh-CN" altLang="en-US" sz="2000" dirty="0"/>
              <a:t>时间的</a:t>
            </a:r>
            <a:r>
              <a:rPr lang="en-US" altLang="zh-CN" sz="2000" dirty="0"/>
              <a:t>64</a:t>
            </a:r>
            <a:r>
              <a:rPr lang="zh-CN" altLang="en-US" sz="2000" dirty="0"/>
              <a:t>比特表示</a:t>
            </a:r>
            <a:endParaRPr lang="en-US" altLang="zh-CN" sz="2000" dirty="0"/>
          </a:p>
        </p:txBody>
      </p:sp>
      <p:grpSp>
        <p:nvGrpSpPr>
          <p:cNvPr id="6" name="组合 5"/>
          <p:cNvGrpSpPr/>
          <p:nvPr/>
        </p:nvGrpSpPr>
        <p:grpSpPr>
          <a:xfrm>
            <a:off x="4716016" y="3167636"/>
            <a:ext cx="4000528" cy="2143140"/>
            <a:chOff x="3500430" y="2857496"/>
            <a:chExt cx="4286280" cy="2214578"/>
          </a:xfrm>
        </p:grpSpPr>
        <p:sp>
          <p:nvSpPr>
            <p:cNvPr id="7" name="矩形 6"/>
            <p:cNvSpPr/>
            <p:nvPr/>
          </p:nvSpPr>
          <p:spPr>
            <a:xfrm>
              <a:off x="4857752" y="285749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3DES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8" name="肘形连接符 7"/>
            <p:cNvCxnSpPr>
              <a:stCxn id="9" idx="3"/>
              <a:endCxn id="7" idx="1"/>
            </p:cNvCxnSpPr>
            <p:nvPr/>
          </p:nvCxnSpPr>
          <p:spPr>
            <a:xfrm>
              <a:off x="4286248" y="3071810"/>
              <a:ext cx="571504"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29058" y="2857496"/>
              <a:ext cx="35719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流程图: 或者 9"/>
            <p:cNvSpPr/>
            <p:nvPr/>
          </p:nvSpPr>
          <p:spPr>
            <a:xfrm>
              <a:off x="3500430" y="4000504"/>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4929190" y="464344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3DES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2" name="矩形 11"/>
            <p:cNvSpPr/>
            <p:nvPr/>
          </p:nvSpPr>
          <p:spPr>
            <a:xfrm>
              <a:off x="4429124" y="3929066"/>
              <a:ext cx="428628"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3" name="肘形连接符 12"/>
            <p:cNvCxnSpPr>
              <a:stCxn id="7" idx="2"/>
              <a:endCxn id="10" idx="0"/>
            </p:cNvCxnSpPr>
            <p:nvPr/>
          </p:nvCxnSpPr>
          <p:spPr>
            <a:xfrm rot="5400000">
              <a:off x="4125513" y="2803918"/>
              <a:ext cx="714380" cy="1678793"/>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2" idx="1"/>
              <a:endCxn id="10" idx="6"/>
            </p:cNvCxnSpPr>
            <p:nvPr/>
          </p:nvCxnSpPr>
          <p:spPr>
            <a:xfrm rot="10800000">
              <a:off x="3786182" y="4143380"/>
              <a:ext cx="642942"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33"/>
            <p:cNvCxnSpPr>
              <a:stCxn id="10" idx="4"/>
              <a:endCxn id="11" idx="1"/>
            </p:cNvCxnSpPr>
            <p:nvPr/>
          </p:nvCxnSpPr>
          <p:spPr>
            <a:xfrm rot="16200000" flipH="1">
              <a:off x="4000496" y="3929066"/>
              <a:ext cx="571504" cy="1285884"/>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或者 15"/>
            <p:cNvSpPr/>
            <p:nvPr/>
          </p:nvSpPr>
          <p:spPr>
            <a:xfrm>
              <a:off x="6643702" y="4000504"/>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5357818" y="392906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3DES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8" name="肘形连接符 17"/>
            <p:cNvCxnSpPr>
              <a:stCxn id="16" idx="2"/>
              <a:endCxn id="17" idx="3"/>
            </p:cNvCxnSpPr>
            <p:nvPr/>
          </p:nvCxnSpPr>
          <p:spPr>
            <a:xfrm rot="10800000">
              <a:off x="6286512" y="4143380"/>
              <a:ext cx="357190"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51"/>
            <p:cNvCxnSpPr>
              <a:stCxn id="11" idx="3"/>
              <a:endCxn id="16" idx="4"/>
            </p:cNvCxnSpPr>
            <p:nvPr/>
          </p:nvCxnSpPr>
          <p:spPr>
            <a:xfrm flipV="1">
              <a:off x="5857884" y="4286256"/>
              <a:ext cx="928694" cy="571504"/>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7" idx="1"/>
              <a:endCxn id="12" idx="3"/>
            </p:cNvCxnSpPr>
            <p:nvPr/>
          </p:nvCxnSpPr>
          <p:spPr>
            <a:xfrm rot="10800000">
              <a:off x="4857752" y="4143380"/>
              <a:ext cx="500066"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2"/>
              <a:endCxn id="16" idx="0"/>
            </p:cNvCxnSpPr>
            <p:nvPr/>
          </p:nvCxnSpPr>
          <p:spPr>
            <a:xfrm rot="16200000" flipH="1">
              <a:off x="5697148" y="2911074"/>
              <a:ext cx="714380" cy="1464479"/>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86644" y="4643446"/>
              <a:ext cx="50006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x</a:t>
              </a:r>
              <a:r>
                <a:rPr lang="en-US" altLang="zh-CN" sz="2000" baseline="-25000" dirty="0">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3" name="肘形连接符 22"/>
            <p:cNvCxnSpPr>
              <a:endCxn id="22" idx="1"/>
            </p:cNvCxnSpPr>
            <p:nvPr/>
          </p:nvCxnSpPr>
          <p:spPr>
            <a:xfrm>
              <a:off x="6786578" y="4857760"/>
              <a:ext cx="500066"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24" name="灯片编号占位符 23"/>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29" name="流程图: 合并 2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767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FIPS</a:t>
            </a:r>
            <a:r>
              <a:rPr lang="zh-CN" altLang="en-US" dirty="0"/>
              <a:t> </a:t>
            </a:r>
            <a:r>
              <a:rPr lang="en-US" altLang="zh-CN" dirty="0"/>
              <a:t>186</a:t>
            </a:r>
            <a:r>
              <a:rPr lang="zh-CN" altLang="en-US" dirty="0"/>
              <a:t>生成器</a:t>
            </a:r>
          </a:p>
        </p:txBody>
      </p:sp>
      <p:sp>
        <p:nvSpPr>
          <p:cNvPr id="3" name="内容占位符 2"/>
          <p:cNvSpPr>
            <a:spLocks noGrp="1"/>
          </p:cNvSpPr>
          <p:nvPr>
            <p:ph idx="1"/>
          </p:nvPr>
        </p:nvSpPr>
        <p:spPr/>
        <p:txBody>
          <a:bodyPr/>
          <a:lstStyle/>
          <a:p>
            <a:r>
              <a:rPr lang="zh-CN" altLang="en-US" dirty="0"/>
              <a:t>用于生成数字签名算法中的秘密参数</a:t>
            </a:r>
            <a:endParaRPr lang="en-US" altLang="zh-CN" dirty="0"/>
          </a:p>
          <a:p>
            <a:endParaRPr lang="en-US" altLang="zh-CN" dirty="0"/>
          </a:p>
          <a:p>
            <a:r>
              <a:rPr lang="zh-CN" altLang="en-US" i="1" dirty="0">
                <a:solidFill>
                  <a:schemeClr val="tx2"/>
                </a:solidFill>
              </a:rPr>
              <a:t>基于</a:t>
            </a:r>
            <a:r>
              <a:rPr lang="en-US" altLang="zh-CN" i="1" dirty="0">
                <a:solidFill>
                  <a:schemeClr val="tx2"/>
                </a:solidFill>
              </a:rPr>
              <a:t>SHA-1</a:t>
            </a:r>
            <a:r>
              <a:rPr lang="zh-CN" altLang="en-US" i="1" dirty="0">
                <a:solidFill>
                  <a:schemeClr val="tx2"/>
                </a:solidFill>
              </a:rPr>
              <a:t>的单向函数</a:t>
            </a:r>
            <a:r>
              <a:rPr lang="en-US" altLang="zh-CN" i="1" dirty="0">
                <a:solidFill>
                  <a:schemeClr val="tx2"/>
                </a:solidFill>
              </a:rPr>
              <a:t>G(</a:t>
            </a:r>
            <a:r>
              <a:rPr lang="en-US" altLang="zh-CN" i="1" dirty="0" err="1">
                <a:solidFill>
                  <a:schemeClr val="tx2"/>
                </a:solidFill>
              </a:rPr>
              <a:t>t,c</a:t>
            </a:r>
            <a:r>
              <a:rPr lang="en-US" altLang="zh-CN" i="1" dirty="0">
                <a:solidFill>
                  <a:schemeClr val="tx2"/>
                </a:solidFill>
              </a:rPr>
              <a:t>)</a:t>
            </a:r>
          </a:p>
          <a:p>
            <a:pPr lvl="1"/>
            <a:r>
              <a:rPr lang="zh-CN" altLang="en-US" dirty="0"/>
              <a:t>输入：</a:t>
            </a:r>
            <a:r>
              <a:rPr lang="en-US" altLang="zh-CN" dirty="0"/>
              <a:t>160</a:t>
            </a:r>
            <a:r>
              <a:rPr lang="zh-CN" altLang="en-US" dirty="0"/>
              <a:t>比特串</a:t>
            </a:r>
            <a:r>
              <a:rPr lang="en-US" altLang="zh-CN" dirty="0"/>
              <a:t>t</a:t>
            </a:r>
            <a:r>
              <a:rPr lang="zh-CN" altLang="en-US" dirty="0"/>
              <a:t>，</a:t>
            </a:r>
            <a:r>
              <a:rPr lang="en-US" altLang="zh-CN" dirty="0"/>
              <a:t>b</a:t>
            </a:r>
            <a:r>
              <a:rPr lang="zh-CN" altLang="en-US" dirty="0"/>
              <a:t>比特串</a:t>
            </a:r>
            <a:r>
              <a:rPr lang="en-US" altLang="zh-CN" dirty="0"/>
              <a:t>c</a:t>
            </a:r>
            <a:r>
              <a:rPr lang="zh-CN" altLang="en-US" dirty="0"/>
              <a:t>，</a:t>
            </a:r>
            <a:r>
              <a:rPr lang="en-US" altLang="zh-CN" dirty="0"/>
              <a:t>160 ≤ b ≤ 512</a:t>
            </a:r>
          </a:p>
          <a:p>
            <a:pPr lvl="1"/>
            <a:r>
              <a:rPr lang="zh-CN" altLang="en-US" dirty="0"/>
              <a:t>输出：</a:t>
            </a:r>
            <a:r>
              <a:rPr lang="en-US" altLang="zh-CN" dirty="0"/>
              <a:t>160</a:t>
            </a:r>
            <a:r>
              <a:rPr lang="zh-CN" altLang="en-US" dirty="0"/>
              <a:t>比特串</a:t>
            </a:r>
            <a:endParaRPr lang="en-US" altLang="zh-CN" dirty="0"/>
          </a:p>
          <a:p>
            <a:pPr lvl="1"/>
            <a:r>
              <a:rPr lang="zh-CN" altLang="en-US" dirty="0"/>
              <a:t>算法：</a:t>
            </a:r>
            <a:endParaRPr lang="en-US" altLang="zh-CN" dirty="0"/>
          </a:p>
          <a:p>
            <a:pPr marL="914400" lvl="1" indent="-457200">
              <a:buFont typeface="+mj-lt"/>
              <a:buAutoNum type="arabicPeriod"/>
            </a:pPr>
            <a:r>
              <a:rPr lang="zh-CN" altLang="en-US" dirty="0"/>
              <a:t>将</a:t>
            </a:r>
            <a:r>
              <a:rPr lang="en-US" altLang="zh-CN" dirty="0"/>
              <a:t>t</a:t>
            </a:r>
            <a:r>
              <a:rPr lang="zh-CN" altLang="en-US" dirty="0"/>
              <a:t>拆分成</a:t>
            </a:r>
            <a:r>
              <a:rPr lang="en-US" altLang="zh-CN" dirty="0"/>
              <a:t>5</a:t>
            </a:r>
            <a:r>
              <a:rPr lang="zh-CN" altLang="en-US" dirty="0"/>
              <a:t>个</a:t>
            </a:r>
            <a:r>
              <a:rPr lang="en-US" altLang="zh-CN" dirty="0"/>
              <a:t>32</a:t>
            </a:r>
            <a:r>
              <a:rPr lang="zh-CN" altLang="en-US" dirty="0"/>
              <a:t>比特分组：</a:t>
            </a:r>
            <a:r>
              <a:rPr lang="en-US" altLang="zh-CN" dirty="0"/>
              <a:t>t=H</a:t>
            </a:r>
            <a:r>
              <a:rPr lang="en-US" altLang="zh-CN" baseline="-25000" dirty="0"/>
              <a:t>1</a:t>
            </a:r>
            <a:r>
              <a:rPr lang="en-US" altLang="zh-CN" dirty="0"/>
              <a:t>||H</a:t>
            </a:r>
            <a:r>
              <a:rPr lang="en-US" altLang="zh-CN" baseline="-25000" dirty="0"/>
              <a:t>2</a:t>
            </a:r>
            <a:r>
              <a:rPr lang="en-US" altLang="zh-CN" dirty="0"/>
              <a:t>||H</a:t>
            </a:r>
            <a:r>
              <a:rPr lang="en-US" altLang="zh-CN" baseline="-25000" dirty="0"/>
              <a:t>3</a:t>
            </a:r>
            <a:r>
              <a:rPr lang="en-US" altLang="zh-CN" dirty="0"/>
              <a:t>||H</a:t>
            </a:r>
            <a:r>
              <a:rPr lang="en-US" altLang="zh-CN" baseline="-25000" dirty="0"/>
              <a:t>4</a:t>
            </a:r>
            <a:r>
              <a:rPr lang="en-US" altLang="zh-CN" dirty="0"/>
              <a:t>||H</a:t>
            </a:r>
            <a:r>
              <a:rPr lang="en-US" altLang="zh-CN" baseline="-25000" dirty="0"/>
              <a:t>5</a:t>
            </a:r>
          </a:p>
          <a:p>
            <a:pPr marL="914400" lvl="1" indent="-457200">
              <a:buFont typeface="+mj-lt"/>
              <a:buAutoNum type="arabicPeriod"/>
            </a:pPr>
            <a:r>
              <a:rPr lang="zh-CN" altLang="en-US" dirty="0"/>
              <a:t>用</a:t>
            </a:r>
            <a:r>
              <a:rPr lang="en-US" altLang="zh-CN" dirty="0"/>
              <a:t>0</a:t>
            </a:r>
            <a:r>
              <a:rPr lang="zh-CN" altLang="en-US" dirty="0"/>
              <a:t>填充</a:t>
            </a:r>
            <a:r>
              <a:rPr lang="en-US" altLang="zh-CN" dirty="0"/>
              <a:t>c</a:t>
            </a:r>
            <a:r>
              <a:rPr lang="zh-CN" altLang="en-US" dirty="0"/>
              <a:t>至</a:t>
            </a:r>
            <a:r>
              <a:rPr lang="en-US" altLang="zh-CN" dirty="0"/>
              <a:t>512</a:t>
            </a:r>
            <a:r>
              <a:rPr lang="zh-CN" altLang="en-US" dirty="0"/>
              <a:t>比特：</a:t>
            </a:r>
            <a:r>
              <a:rPr lang="en-US" altLang="zh-CN" dirty="0"/>
              <a:t>X=c||0</a:t>
            </a:r>
            <a:r>
              <a:rPr lang="en-US" altLang="zh-CN" baseline="30000" dirty="0"/>
              <a:t>512-b</a:t>
            </a:r>
          </a:p>
          <a:p>
            <a:pPr marL="914400" lvl="1" indent="-457200">
              <a:buFont typeface="+mj-lt"/>
              <a:buAutoNum type="arabicPeriod"/>
            </a:pPr>
            <a:r>
              <a:rPr lang="zh-CN" altLang="en-US" dirty="0"/>
              <a:t>将</a:t>
            </a:r>
            <a:r>
              <a:rPr lang="en-US" altLang="zh-CN" dirty="0"/>
              <a:t>X</a:t>
            </a:r>
            <a:r>
              <a:rPr lang="zh-CN" altLang="en-US" dirty="0"/>
              <a:t>拆分成</a:t>
            </a:r>
            <a:r>
              <a:rPr lang="en-US" altLang="zh-CN" dirty="0"/>
              <a:t>16</a:t>
            </a:r>
            <a:r>
              <a:rPr lang="zh-CN" altLang="en-US" dirty="0"/>
              <a:t>个</a:t>
            </a:r>
            <a:r>
              <a:rPr lang="en-US" altLang="zh-CN" dirty="0"/>
              <a:t>32</a:t>
            </a:r>
            <a:r>
              <a:rPr lang="zh-CN" altLang="en-US" dirty="0"/>
              <a:t>比特分组：</a:t>
            </a:r>
            <a:r>
              <a:rPr lang="en-US" altLang="zh-CN" dirty="0"/>
              <a:t>x</a:t>
            </a:r>
            <a:r>
              <a:rPr lang="en-US" altLang="zh-CN" baseline="-25000" dirty="0"/>
              <a:t>0</a:t>
            </a:r>
            <a:r>
              <a:rPr lang="en-US" altLang="zh-CN" dirty="0"/>
              <a:t>,x</a:t>
            </a:r>
            <a:r>
              <a:rPr lang="en-US" altLang="zh-CN" baseline="-25000" dirty="0"/>
              <a:t>1</a:t>
            </a:r>
            <a:r>
              <a:rPr lang="en-US" altLang="zh-CN" dirty="0"/>
              <a:t>,…,x</a:t>
            </a:r>
            <a:r>
              <a:rPr lang="en-US" altLang="zh-CN" baseline="-25000" dirty="0"/>
              <a:t>15</a:t>
            </a:r>
            <a:r>
              <a:rPr lang="zh-CN" altLang="en-US" dirty="0"/>
              <a:t>，置</a:t>
            </a:r>
            <a:r>
              <a:rPr lang="en-US" altLang="zh-CN" dirty="0"/>
              <a:t>m=1</a:t>
            </a:r>
          </a:p>
          <a:p>
            <a:pPr marL="914400" lvl="1" indent="-457200">
              <a:buFont typeface="+mj-lt"/>
              <a:buAutoNum type="arabicPeriod"/>
            </a:pPr>
            <a:r>
              <a:rPr lang="zh-CN" altLang="en-US" dirty="0"/>
              <a:t>执行</a:t>
            </a:r>
            <a:r>
              <a:rPr lang="en-US" altLang="zh-CN" dirty="0"/>
              <a:t>SHA-1</a:t>
            </a:r>
            <a:r>
              <a:rPr lang="zh-CN" altLang="en-US" dirty="0"/>
              <a:t>算法中的步骤</a:t>
            </a:r>
            <a:r>
              <a:rPr lang="en-US" altLang="zh-CN" dirty="0"/>
              <a:t>4</a:t>
            </a:r>
          </a:p>
          <a:p>
            <a:pPr marL="914400" lvl="1" indent="-457200">
              <a:buFont typeface="+mj-lt"/>
              <a:buAutoNum type="arabicPeriod"/>
            </a:pPr>
            <a:r>
              <a:rPr lang="zh-CN" altLang="en-US" dirty="0"/>
              <a:t>输出</a:t>
            </a:r>
            <a:r>
              <a:rPr lang="en-US" altLang="zh-CN" dirty="0"/>
              <a:t>G(</a:t>
            </a:r>
            <a:r>
              <a:rPr lang="en-US" altLang="zh-CN" dirty="0" err="1"/>
              <a:t>t,c</a:t>
            </a:r>
            <a:r>
              <a:rPr lang="en-US" altLang="zh-CN" dirty="0"/>
              <a:t>)=H</a:t>
            </a:r>
            <a:r>
              <a:rPr lang="en-US" altLang="zh-CN" baseline="-25000" dirty="0"/>
              <a:t>1</a:t>
            </a:r>
            <a:r>
              <a:rPr lang="en-US" altLang="zh-CN" dirty="0"/>
              <a:t>||H</a:t>
            </a:r>
            <a:r>
              <a:rPr lang="en-US" altLang="zh-CN" baseline="-25000" dirty="0"/>
              <a:t>2</a:t>
            </a:r>
            <a:r>
              <a:rPr lang="en-US" altLang="zh-CN" dirty="0"/>
              <a:t>||H</a:t>
            </a:r>
            <a:r>
              <a:rPr lang="en-US" altLang="zh-CN" baseline="-25000" dirty="0"/>
              <a:t>3</a:t>
            </a:r>
            <a:r>
              <a:rPr lang="en-US" altLang="zh-CN" dirty="0"/>
              <a:t>||H</a:t>
            </a:r>
            <a:r>
              <a:rPr lang="en-US" altLang="zh-CN" baseline="-25000" dirty="0"/>
              <a:t>4</a:t>
            </a:r>
            <a:r>
              <a:rPr lang="en-US" altLang="zh-CN" dirty="0"/>
              <a:t>||H</a:t>
            </a:r>
            <a:r>
              <a:rPr lang="en-US" altLang="zh-CN" baseline="-25000" dirty="0"/>
              <a:t>5</a:t>
            </a:r>
            <a:endParaRPr lang="en-US" altLang="zh-CN" dirty="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00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FIPS</a:t>
            </a:r>
            <a:r>
              <a:rPr lang="zh-CN" altLang="en-US" dirty="0"/>
              <a:t> </a:t>
            </a:r>
            <a:r>
              <a:rPr lang="en-US" altLang="zh-CN" dirty="0"/>
              <a:t>186</a:t>
            </a:r>
            <a:r>
              <a:rPr lang="zh-CN" altLang="en-US" dirty="0"/>
              <a:t>生成器 续</a:t>
            </a:r>
          </a:p>
        </p:txBody>
      </p:sp>
      <p:sp>
        <p:nvSpPr>
          <p:cNvPr id="3" name="内容占位符 2"/>
          <p:cNvSpPr>
            <a:spLocks noGrp="1"/>
          </p:cNvSpPr>
          <p:nvPr>
            <p:ph idx="1"/>
          </p:nvPr>
        </p:nvSpPr>
        <p:spPr/>
        <p:txBody>
          <a:bodyPr>
            <a:normAutofit fontScale="92500" lnSpcReduction="20000"/>
          </a:bodyPr>
          <a:lstStyle/>
          <a:p>
            <a:r>
              <a:rPr lang="zh-CN" altLang="en-US" sz="3000" i="1" dirty="0">
                <a:solidFill>
                  <a:schemeClr val="tx2"/>
                </a:solidFill>
              </a:rPr>
              <a:t>基于</a:t>
            </a:r>
            <a:r>
              <a:rPr lang="en-US" altLang="zh-CN" sz="3000" i="1" dirty="0">
                <a:solidFill>
                  <a:schemeClr val="tx2"/>
                </a:solidFill>
              </a:rPr>
              <a:t>DES</a:t>
            </a:r>
            <a:r>
              <a:rPr lang="zh-CN" altLang="en-US" sz="3000" i="1" dirty="0">
                <a:solidFill>
                  <a:schemeClr val="tx2"/>
                </a:solidFill>
              </a:rPr>
              <a:t>的单向函数</a:t>
            </a:r>
            <a:r>
              <a:rPr lang="en-US" altLang="zh-CN" sz="3000" i="1" dirty="0">
                <a:solidFill>
                  <a:schemeClr val="tx2"/>
                </a:solidFill>
              </a:rPr>
              <a:t>G(</a:t>
            </a:r>
            <a:r>
              <a:rPr lang="en-US" altLang="zh-CN" sz="3000" i="1" dirty="0" err="1">
                <a:solidFill>
                  <a:schemeClr val="tx2"/>
                </a:solidFill>
              </a:rPr>
              <a:t>t,c</a:t>
            </a:r>
            <a:r>
              <a:rPr lang="en-US" altLang="zh-CN" sz="3000" i="1" dirty="0">
                <a:solidFill>
                  <a:schemeClr val="tx2"/>
                </a:solidFill>
              </a:rPr>
              <a:t>)</a:t>
            </a:r>
          </a:p>
          <a:p>
            <a:pPr lvl="1"/>
            <a:r>
              <a:rPr lang="zh-CN" altLang="en-US" dirty="0"/>
              <a:t>输入：</a:t>
            </a:r>
            <a:r>
              <a:rPr lang="en-US" altLang="zh-CN" dirty="0"/>
              <a:t>160</a:t>
            </a:r>
            <a:r>
              <a:rPr lang="zh-CN" altLang="en-US" dirty="0"/>
              <a:t>比特串</a:t>
            </a:r>
            <a:r>
              <a:rPr lang="en-US" altLang="zh-CN" dirty="0"/>
              <a:t>t</a:t>
            </a:r>
            <a:r>
              <a:rPr lang="zh-CN" altLang="en-US" dirty="0"/>
              <a:t>，</a:t>
            </a:r>
            <a:r>
              <a:rPr lang="en-US" altLang="zh-CN" dirty="0"/>
              <a:t>160</a:t>
            </a:r>
            <a:r>
              <a:rPr lang="zh-CN" altLang="en-US" dirty="0"/>
              <a:t>比特串</a:t>
            </a:r>
            <a:r>
              <a:rPr lang="en-US" altLang="zh-CN" dirty="0"/>
              <a:t>c</a:t>
            </a:r>
          </a:p>
          <a:p>
            <a:pPr lvl="1"/>
            <a:r>
              <a:rPr lang="zh-CN" altLang="en-US" dirty="0"/>
              <a:t>输出：</a:t>
            </a:r>
            <a:r>
              <a:rPr lang="en-US" altLang="zh-CN" dirty="0"/>
              <a:t>160</a:t>
            </a:r>
            <a:r>
              <a:rPr lang="zh-CN" altLang="en-US" dirty="0"/>
              <a:t>比特串</a:t>
            </a:r>
            <a:endParaRPr lang="en-US" altLang="zh-CN" dirty="0"/>
          </a:p>
          <a:p>
            <a:pPr lvl="1"/>
            <a:r>
              <a:rPr lang="zh-CN" altLang="en-US" dirty="0"/>
              <a:t>算法：</a:t>
            </a:r>
            <a:endParaRPr lang="en-US" altLang="zh-CN" dirty="0"/>
          </a:p>
          <a:p>
            <a:pPr marL="914400" lvl="1" indent="-457200">
              <a:buFont typeface="+mj-lt"/>
              <a:buAutoNum type="arabicPeriod"/>
            </a:pPr>
            <a:r>
              <a:rPr lang="zh-CN" altLang="en-US" dirty="0"/>
              <a:t>将</a:t>
            </a:r>
            <a:r>
              <a:rPr lang="en-US" altLang="zh-CN" dirty="0"/>
              <a:t>t</a:t>
            </a:r>
            <a:r>
              <a:rPr lang="zh-CN" altLang="en-US" dirty="0"/>
              <a:t>拆分成</a:t>
            </a:r>
            <a:r>
              <a:rPr lang="en-US" altLang="zh-CN" dirty="0"/>
              <a:t>5</a:t>
            </a:r>
            <a:r>
              <a:rPr lang="zh-CN" altLang="en-US" dirty="0"/>
              <a:t>个</a:t>
            </a:r>
            <a:r>
              <a:rPr lang="en-US" altLang="zh-CN" dirty="0"/>
              <a:t>32</a:t>
            </a:r>
            <a:r>
              <a:rPr lang="zh-CN" altLang="en-US" dirty="0"/>
              <a:t>比特分组：</a:t>
            </a:r>
            <a:r>
              <a:rPr lang="en-US" altLang="zh-CN" dirty="0"/>
              <a:t>t= t</a:t>
            </a:r>
            <a:r>
              <a:rPr lang="en-US" altLang="zh-CN" baseline="-25000" dirty="0"/>
              <a:t>0</a:t>
            </a:r>
            <a:r>
              <a:rPr lang="en-US" altLang="zh-CN" dirty="0"/>
              <a:t>||t</a:t>
            </a:r>
            <a:r>
              <a:rPr lang="en-US" altLang="zh-CN" baseline="-25000" dirty="0"/>
              <a:t>1</a:t>
            </a:r>
            <a:r>
              <a:rPr lang="en-US" altLang="zh-CN" dirty="0"/>
              <a:t>||t</a:t>
            </a:r>
            <a:r>
              <a:rPr lang="en-US" altLang="zh-CN" baseline="-25000" dirty="0"/>
              <a:t>2</a:t>
            </a:r>
            <a:r>
              <a:rPr lang="en-US" altLang="zh-CN" dirty="0"/>
              <a:t>||t</a:t>
            </a:r>
            <a:r>
              <a:rPr lang="en-US" altLang="zh-CN" baseline="-25000" dirty="0"/>
              <a:t>3</a:t>
            </a:r>
            <a:r>
              <a:rPr lang="en-US" altLang="zh-CN" dirty="0"/>
              <a:t>||t</a:t>
            </a:r>
            <a:r>
              <a:rPr lang="en-US" altLang="zh-CN" baseline="-25000" dirty="0"/>
              <a:t>4</a:t>
            </a:r>
          </a:p>
          <a:p>
            <a:pPr marL="914400" lvl="1" indent="-457200">
              <a:buFont typeface="+mj-lt"/>
              <a:buAutoNum type="arabicPeriod"/>
            </a:pPr>
            <a:r>
              <a:rPr lang="zh-CN" altLang="en-US" dirty="0"/>
              <a:t>将</a:t>
            </a:r>
            <a:r>
              <a:rPr lang="en-US" altLang="zh-CN" dirty="0"/>
              <a:t>c</a:t>
            </a:r>
            <a:r>
              <a:rPr lang="zh-CN" altLang="en-US" dirty="0"/>
              <a:t>拆分成</a:t>
            </a:r>
            <a:r>
              <a:rPr lang="en-US" altLang="zh-CN" dirty="0"/>
              <a:t>5</a:t>
            </a:r>
            <a:r>
              <a:rPr lang="zh-CN" altLang="en-US" dirty="0"/>
              <a:t>个</a:t>
            </a:r>
            <a:r>
              <a:rPr lang="en-US" altLang="zh-CN" dirty="0"/>
              <a:t>32</a:t>
            </a:r>
            <a:r>
              <a:rPr lang="zh-CN" altLang="en-US" dirty="0"/>
              <a:t>比特分组：</a:t>
            </a:r>
            <a:r>
              <a:rPr lang="en-US" altLang="zh-CN" dirty="0"/>
              <a:t>c= c</a:t>
            </a:r>
            <a:r>
              <a:rPr lang="en-US" altLang="zh-CN" baseline="-25000" dirty="0"/>
              <a:t>0</a:t>
            </a:r>
            <a:r>
              <a:rPr lang="en-US" altLang="zh-CN" dirty="0"/>
              <a:t>||c</a:t>
            </a:r>
            <a:r>
              <a:rPr lang="en-US" altLang="zh-CN" baseline="-25000" dirty="0"/>
              <a:t>1</a:t>
            </a:r>
            <a:r>
              <a:rPr lang="en-US" altLang="zh-CN" dirty="0"/>
              <a:t>||c</a:t>
            </a:r>
            <a:r>
              <a:rPr lang="en-US" altLang="zh-CN" baseline="-25000" dirty="0"/>
              <a:t>2</a:t>
            </a:r>
            <a:r>
              <a:rPr lang="en-US" altLang="zh-CN" dirty="0"/>
              <a:t>||c</a:t>
            </a:r>
            <a:r>
              <a:rPr lang="en-US" altLang="zh-CN" baseline="-25000" dirty="0"/>
              <a:t>3</a:t>
            </a:r>
            <a:r>
              <a:rPr lang="en-US" altLang="zh-CN" dirty="0"/>
              <a:t>||c</a:t>
            </a:r>
            <a:r>
              <a:rPr lang="en-US" altLang="zh-CN" baseline="-25000" dirty="0"/>
              <a:t>4</a:t>
            </a:r>
          </a:p>
          <a:p>
            <a:pPr marL="914400" lvl="1" indent="-457200">
              <a:buFont typeface="+mj-lt"/>
              <a:buAutoNum type="arabicPeriod"/>
            </a:pPr>
            <a:r>
              <a:rPr lang="zh-CN" altLang="en-US" dirty="0"/>
              <a:t>对</a:t>
            </a:r>
            <a:r>
              <a:rPr lang="en-US" altLang="zh-CN" dirty="0" err="1"/>
              <a:t>i</a:t>
            </a:r>
            <a:r>
              <a:rPr lang="en-US" altLang="zh-CN" dirty="0"/>
              <a:t>=0~4</a:t>
            </a:r>
            <a:r>
              <a:rPr lang="zh-CN" altLang="en-US" dirty="0"/>
              <a:t>，</a:t>
            </a:r>
            <a:r>
              <a:rPr lang="en-US" altLang="zh-CN" dirty="0"/>
              <a:t>x</a:t>
            </a:r>
            <a:r>
              <a:rPr lang="en-US" altLang="zh-CN" baseline="-25000" dirty="0"/>
              <a:t>i</a:t>
            </a:r>
            <a:r>
              <a:rPr lang="en-US" altLang="zh-CN" dirty="0"/>
              <a:t>=</a:t>
            </a:r>
            <a:r>
              <a:rPr lang="en-US" altLang="zh-CN" dirty="0" err="1"/>
              <a:t>t</a:t>
            </a:r>
            <a:r>
              <a:rPr lang="en-US" altLang="zh-CN" baseline="-25000" dirty="0" err="1"/>
              <a:t>i</a:t>
            </a:r>
            <a:r>
              <a:rPr lang="en-US" altLang="zh-CN" dirty="0">
                <a:sym typeface="Symbol"/>
              </a:rPr>
              <a:t>  </a:t>
            </a:r>
            <a:r>
              <a:rPr lang="en-US" altLang="zh-CN" dirty="0" err="1"/>
              <a:t>c</a:t>
            </a:r>
            <a:r>
              <a:rPr lang="en-US" altLang="zh-CN" baseline="-25000" dirty="0" err="1"/>
              <a:t>i</a:t>
            </a:r>
            <a:endParaRPr lang="en-US" altLang="zh-CN" baseline="-25000" dirty="0"/>
          </a:p>
          <a:p>
            <a:pPr marL="914400" lvl="1" indent="-457200">
              <a:buFont typeface="+mj-lt"/>
              <a:buAutoNum type="arabicPeriod"/>
            </a:pPr>
            <a:r>
              <a:rPr lang="zh-CN" altLang="en-US" dirty="0"/>
              <a:t>对</a:t>
            </a:r>
            <a:r>
              <a:rPr lang="en-US" altLang="zh-CN" dirty="0" err="1"/>
              <a:t>i</a:t>
            </a:r>
            <a:r>
              <a:rPr lang="en-US" altLang="zh-CN" dirty="0"/>
              <a:t>=0~4</a:t>
            </a:r>
            <a:r>
              <a:rPr lang="zh-CN" altLang="en-US" dirty="0"/>
              <a:t>，</a:t>
            </a:r>
            <a:endParaRPr lang="en-US" altLang="zh-CN" dirty="0"/>
          </a:p>
          <a:p>
            <a:pPr marL="1371600" lvl="2" indent="-457200">
              <a:buFont typeface="+mj-lt"/>
              <a:buAutoNum type="alphaLcPeriod"/>
            </a:pPr>
            <a:r>
              <a:rPr lang="en-US" altLang="zh-CN" sz="2400" dirty="0"/>
              <a:t>b</a:t>
            </a:r>
            <a:r>
              <a:rPr lang="en-US" altLang="zh-CN" sz="2400" baseline="-25000" dirty="0"/>
              <a:t>1</a:t>
            </a:r>
            <a:r>
              <a:rPr lang="en-US" altLang="zh-CN" sz="2400" dirty="0"/>
              <a:t>=c</a:t>
            </a:r>
            <a:r>
              <a:rPr lang="en-US" altLang="zh-CN" sz="2400" baseline="-25000" dirty="0"/>
              <a:t>(i+4)mod 5</a:t>
            </a:r>
            <a:r>
              <a:rPr lang="en-US" altLang="zh-CN" sz="2400" dirty="0"/>
              <a:t>, b</a:t>
            </a:r>
            <a:r>
              <a:rPr lang="en-US" altLang="zh-CN" sz="2400" baseline="-25000" dirty="0"/>
              <a:t>2</a:t>
            </a:r>
            <a:r>
              <a:rPr lang="en-US" altLang="zh-CN" sz="2400" dirty="0"/>
              <a:t>=c</a:t>
            </a:r>
            <a:r>
              <a:rPr lang="en-US" altLang="zh-CN" sz="2400" baseline="-25000" dirty="0"/>
              <a:t>(i+3)mod 5</a:t>
            </a:r>
          </a:p>
          <a:p>
            <a:pPr marL="1371600" lvl="2" indent="-457200">
              <a:buFont typeface="+mj-lt"/>
              <a:buAutoNum type="alphaLcPeriod"/>
            </a:pPr>
            <a:r>
              <a:rPr lang="en-US" altLang="zh-CN" sz="2400" dirty="0"/>
              <a:t>a</a:t>
            </a:r>
            <a:r>
              <a:rPr lang="en-US" altLang="zh-CN" sz="2400" baseline="-25000" dirty="0"/>
              <a:t>1</a:t>
            </a:r>
            <a:r>
              <a:rPr lang="en-US" altLang="zh-CN" sz="2400" dirty="0"/>
              <a:t>=x</a:t>
            </a:r>
            <a:r>
              <a:rPr lang="en-US" altLang="zh-CN" sz="2400" baseline="-25000" dirty="0"/>
              <a:t>i</a:t>
            </a:r>
            <a:r>
              <a:rPr lang="en-US" altLang="zh-CN" sz="2400" dirty="0"/>
              <a:t>, a</a:t>
            </a:r>
            <a:r>
              <a:rPr lang="en-US" altLang="zh-CN" sz="2400" baseline="-25000" dirty="0"/>
              <a:t>2</a:t>
            </a:r>
            <a:r>
              <a:rPr lang="en-US" altLang="zh-CN" sz="2400" dirty="0"/>
              <a:t>=x</a:t>
            </a:r>
            <a:r>
              <a:rPr lang="en-US" altLang="zh-CN" sz="2400" baseline="-25000" dirty="0"/>
              <a:t>(i+1)mod 5</a:t>
            </a:r>
            <a:r>
              <a:rPr lang="en-US" altLang="zh-CN" sz="2400" dirty="0">
                <a:sym typeface="Symbol"/>
              </a:rPr>
              <a:t>  </a:t>
            </a:r>
            <a:r>
              <a:rPr lang="en-US" altLang="zh-CN" sz="2400" dirty="0"/>
              <a:t>x</a:t>
            </a:r>
            <a:r>
              <a:rPr lang="en-US" altLang="zh-CN" sz="2400" baseline="-25000" dirty="0"/>
              <a:t>(i+4)mod 5</a:t>
            </a:r>
          </a:p>
          <a:p>
            <a:pPr marL="1371600" lvl="2" indent="-457200">
              <a:buFont typeface="+mj-lt"/>
              <a:buAutoNum type="alphaLcPeriod"/>
            </a:pPr>
            <a:r>
              <a:rPr lang="en-US" altLang="zh-CN" sz="2400" dirty="0"/>
              <a:t>A=a</a:t>
            </a:r>
            <a:r>
              <a:rPr lang="en-US" altLang="zh-CN" sz="2400" baseline="-25000" dirty="0"/>
              <a:t>1</a:t>
            </a:r>
            <a:r>
              <a:rPr lang="en-US" altLang="zh-CN" sz="2400" dirty="0"/>
              <a:t>||a</a:t>
            </a:r>
            <a:r>
              <a:rPr lang="en-US" altLang="zh-CN" sz="2400" baseline="-25000" dirty="0"/>
              <a:t>2</a:t>
            </a:r>
            <a:r>
              <a:rPr lang="en-US" altLang="zh-CN" sz="2400" dirty="0"/>
              <a:t>, B=b'</a:t>
            </a:r>
            <a:r>
              <a:rPr lang="en-US" altLang="zh-CN" sz="2400" baseline="-25000" dirty="0"/>
              <a:t>1</a:t>
            </a:r>
            <a:r>
              <a:rPr lang="en-US" altLang="zh-CN" sz="2400" dirty="0"/>
              <a:t>||b</a:t>
            </a:r>
            <a:r>
              <a:rPr lang="en-US" altLang="zh-CN" sz="2400" baseline="-25000" dirty="0"/>
              <a:t>2</a:t>
            </a:r>
            <a:r>
              <a:rPr lang="en-US" altLang="zh-CN" sz="2400" dirty="0"/>
              <a:t>, </a:t>
            </a:r>
            <a:r>
              <a:rPr lang="zh-CN" altLang="en-US" sz="2400" dirty="0"/>
              <a:t>其中</a:t>
            </a:r>
            <a:r>
              <a:rPr lang="en-US" altLang="zh-CN" sz="2400" dirty="0"/>
              <a:t>b'</a:t>
            </a:r>
            <a:r>
              <a:rPr lang="en-US" altLang="zh-CN" sz="2400" baseline="-25000" dirty="0"/>
              <a:t>1</a:t>
            </a:r>
            <a:r>
              <a:rPr lang="zh-CN" altLang="en-US" sz="2400" dirty="0"/>
              <a:t>是</a:t>
            </a:r>
            <a:r>
              <a:rPr lang="en-US" altLang="zh-CN" sz="2400" dirty="0"/>
              <a:t>b</a:t>
            </a:r>
            <a:r>
              <a:rPr lang="en-US" altLang="zh-CN" sz="2400" baseline="-25000" dirty="0"/>
              <a:t>1</a:t>
            </a:r>
            <a:r>
              <a:rPr lang="zh-CN" altLang="en-US" sz="2400" dirty="0"/>
              <a:t>的最低</a:t>
            </a:r>
            <a:r>
              <a:rPr lang="en-US" altLang="zh-CN" sz="2400" dirty="0"/>
              <a:t>24</a:t>
            </a:r>
            <a:r>
              <a:rPr lang="zh-CN" altLang="en-US" sz="2400" dirty="0"/>
              <a:t>个有效位</a:t>
            </a:r>
            <a:endParaRPr lang="en-US" altLang="zh-CN" sz="2400" dirty="0"/>
          </a:p>
          <a:p>
            <a:pPr marL="1371600" lvl="2" indent="-457200">
              <a:buFont typeface="+mj-lt"/>
              <a:buAutoNum type="alphaLcPeriod"/>
            </a:pPr>
            <a:r>
              <a:rPr lang="en-US" altLang="zh-CN" sz="2400" dirty="0" err="1"/>
              <a:t>y</a:t>
            </a:r>
            <a:r>
              <a:rPr lang="en-US" altLang="zh-CN" sz="2400" baseline="-25000" dirty="0" err="1"/>
              <a:t>i</a:t>
            </a:r>
            <a:r>
              <a:rPr lang="en-US" altLang="zh-CN" sz="2400" dirty="0"/>
              <a:t>=DES</a:t>
            </a:r>
            <a:r>
              <a:rPr lang="en-US" altLang="zh-CN" sz="2400" baseline="-25000" dirty="0"/>
              <a:t>B</a:t>
            </a:r>
            <a:r>
              <a:rPr lang="en-US" altLang="zh-CN" sz="2400" dirty="0"/>
              <a:t>(A)</a:t>
            </a:r>
          </a:p>
          <a:p>
            <a:pPr marL="1371600" lvl="2" indent="-457200">
              <a:buFont typeface="+mj-lt"/>
              <a:buAutoNum type="alphaLcPeriod"/>
            </a:pPr>
            <a:r>
              <a:rPr lang="zh-CN" altLang="en-US" sz="2400" dirty="0"/>
              <a:t>将</a:t>
            </a:r>
            <a:r>
              <a:rPr lang="en-US" altLang="zh-CN" sz="2400" dirty="0" err="1"/>
              <a:t>y</a:t>
            </a:r>
            <a:r>
              <a:rPr lang="en-US" altLang="zh-CN" sz="2400" baseline="-25000" dirty="0" err="1"/>
              <a:t>i</a:t>
            </a:r>
            <a:r>
              <a:rPr lang="zh-CN" altLang="en-US" sz="2400" dirty="0"/>
              <a:t>拆分成</a:t>
            </a:r>
            <a:r>
              <a:rPr lang="en-US" altLang="zh-CN" sz="2400" dirty="0"/>
              <a:t>2</a:t>
            </a:r>
            <a:r>
              <a:rPr lang="zh-CN" altLang="en-US" sz="2400" dirty="0"/>
              <a:t>个</a:t>
            </a:r>
            <a:r>
              <a:rPr lang="en-US" altLang="zh-CN" sz="2400" dirty="0"/>
              <a:t>32</a:t>
            </a:r>
            <a:r>
              <a:rPr lang="zh-CN" altLang="en-US" sz="2400" dirty="0"/>
              <a:t>比特分组：</a:t>
            </a:r>
            <a:r>
              <a:rPr lang="en-US" altLang="zh-CN" sz="2400" dirty="0" err="1"/>
              <a:t>y</a:t>
            </a:r>
            <a:r>
              <a:rPr lang="en-US" altLang="zh-CN" sz="2400" baseline="-25000" dirty="0" err="1"/>
              <a:t>i</a:t>
            </a:r>
            <a:r>
              <a:rPr lang="en-US" altLang="zh-CN" sz="2400" dirty="0"/>
              <a:t>=L</a:t>
            </a:r>
            <a:r>
              <a:rPr lang="en-US" altLang="zh-CN" sz="2400" baseline="-25000" dirty="0"/>
              <a:t>i</a:t>
            </a:r>
            <a:r>
              <a:rPr lang="en-US" altLang="zh-CN" sz="2400" dirty="0"/>
              <a:t>||</a:t>
            </a:r>
            <a:r>
              <a:rPr lang="en-US" altLang="zh-CN" sz="2400" dirty="0" err="1"/>
              <a:t>R</a:t>
            </a:r>
            <a:r>
              <a:rPr lang="en-US" altLang="zh-CN" sz="2400" baseline="-25000" dirty="0" err="1"/>
              <a:t>i</a:t>
            </a:r>
            <a:endParaRPr lang="en-US" altLang="zh-CN" sz="2400" baseline="-25000" dirty="0"/>
          </a:p>
          <a:p>
            <a:pPr marL="914400" lvl="1" indent="-457200">
              <a:buFont typeface="+mj-lt"/>
              <a:buAutoNum type="arabicPeriod"/>
            </a:pPr>
            <a:r>
              <a:rPr lang="zh-CN" altLang="en-US" dirty="0"/>
              <a:t>对</a:t>
            </a:r>
            <a:r>
              <a:rPr lang="en-US" altLang="zh-CN" dirty="0" err="1"/>
              <a:t>i</a:t>
            </a:r>
            <a:r>
              <a:rPr lang="en-US" altLang="zh-CN" dirty="0"/>
              <a:t>=0~4</a:t>
            </a:r>
            <a:r>
              <a:rPr lang="zh-CN" altLang="en-US" dirty="0"/>
              <a:t>，</a:t>
            </a:r>
            <a:r>
              <a:rPr lang="en-US" altLang="zh-CN" dirty="0" err="1"/>
              <a:t>zi</a:t>
            </a:r>
            <a:r>
              <a:rPr lang="en-US" altLang="zh-CN" dirty="0"/>
              <a:t>=Li</a:t>
            </a:r>
            <a:r>
              <a:rPr lang="en-US" altLang="zh-CN" dirty="0">
                <a:sym typeface="Symbol"/>
              </a:rPr>
              <a:t>  </a:t>
            </a:r>
            <a:r>
              <a:rPr lang="en-US" altLang="zh-CN" dirty="0"/>
              <a:t>R(i+2)mod 5</a:t>
            </a:r>
            <a:r>
              <a:rPr lang="en-US" altLang="zh-CN" dirty="0">
                <a:sym typeface="Symbol"/>
              </a:rPr>
              <a:t>  </a:t>
            </a:r>
            <a:r>
              <a:rPr lang="en-US" altLang="zh-CN" dirty="0"/>
              <a:t>L(i+3)mod 5</a:t>
            </a:r>
          </a:p>
          <a:p>
            <a:pPr marL="914400" lvl="1" indent="-457200">
              <a:buFont typeface="+mj-lt"/>
              <a:buAutoNum type="arabicPeriod"/>
            </a:pPr>
            <a:r>
              <a:rPr lang="zh-CN" altLang="en-US" dirty="0"/>
              <a:t>输出</a:t>
            </a:r>
            <a:r>
              <a:rPr lang="en-US" altLang="zh-CN" dirty="0"/>
              <a:t>G(</a:t>
            </a:r>
            <a:r>
              <a:rPr lang="en-US" altLang="zh-CN" dirty="0" err="1"/>
              <a:t>t,c</a:t>
            </a:r>
            <a:r>
              <a:rPr lang="en-US" altLang="zh-CN" dirty="0"/>
              <a:t>)=z</a:t>
            </a:r>
            <a:r>
              <a:rPr lang="en-US" altLang="zh-CN" baseline="-25000" dirty="0"/>
              <a:t>0</a:t>
            </a:r>
            <a:r>
              <a:rPr lang="en-US" altLang="zh-CN" dirty="0"/>
              <a:t>||z</a:t>
            </a:r>
            <a:r>
              <a:rPr lang="en-US" altLang="zh-CN" baseline="-25000" dirty="0"/>
              <a:t>1</a:t>
            </a:r>
            <a:r>
              <a:rPr lang="en-US" altLang="zh-CN" dirty="0"/>
              <a:t>||z</a:t>
            </a:r>
            <a:r>
              <a:rPr lang="en-US" altLang="zh-CN" baseline="-25000" dirty="0"/>
              <a:t>2</a:t>
            </a:r>
            <a:r>
              <a:rPr lang="en-US" altLang="zh-CN" dirty="0"/>
              <a:t>||z</a:t>
            </a:r>
            <a:r>
              <a:rPr lang="en-US" altLang="zh-CN" baseline="-25000" dirty="0"/>
              <a:t>3</a:t>
            </a:r>
            <a:r>
              <a:rPr lang="en-US" altLang="zh-CN" dirty="0"/>
              <a:t>||z</a:t>
            </a:r>
            <a:r>
              <a:rPr lang="en-US" altLang="zh-CN" baseline="-25000" dirty="0"/>
              <a:t>4</a:t>
            </a:r>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9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FIPS</a:t>
            </a:r>
            <a:r>
              <a:rPr lang="zh-CN" altLang="en-US" dirty="0"/>
              <a:t> </a:t>
            </a:r>
            <a:r>
              <a:rPr lang="en-US" altLang="zh-CN" dirty="0"/>
              <a:t>186</a:t>
            </a:r>
            <a:r>
              <a:rPr lang="zh-CN" altLang="en-US" dirty="0"/>
              <a:t>生成器 续</a:t>
            </a:r>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a:solidFill>
                  <a:srgbClr val="FF0000"/>
                </a:solidFill>
              </a:rPr>
              <a:t>用于生成</a:t>
            </a:r>
            <a:r>
              <a:rPr lang="en-US" altLang="zh-CN" dirty="0">
                <a:solidFill>
                  <a:srgbClr val="FF0000"/>
                </a:solidFill>
              </a:rPr>
              <a:t>DSA</a:t>
            </a:r>
            <a:r>
              <a:rPr lang="zh-CN" altLang="en-US" dirty="0">
                <a:solidFill>
                  <a:srgbClr val="FF0000"/>
                </a:solidFill>
              </a:rPr>
              <a:t>私钥的</a:t>
            </a:r>
            <a:r>
              <a:rPr lang="en-US" altLang="zh-CN" dirty="0">
                <a:solidFill>
                  <a:srgbClr val="FF0000"/>
                </a:solidFill>
              </a:rPr>
              <a:t>FIPS</a:t>
            </a:r>
            <a:r>
              <a:rPr lang="zh-CN" altLang="en-US" dirty="0">
                <a:solidFill>
                  <a:srgbClr val="FF0000"/>
                </a:solidFill>
              </a:rPr>
              <a:t> </a:t>
            </a:r>
            <a:r>
              <a:rPr lang="en-US" altLang="zh-CN" dirty="0">
                <a:solidFill>
                  <a:srgbClr val="FF0000"/>
                </a:solidFill>
              </a:rPr>
              <a:t>186</a:t>
            </a:r>
          </a:p>
          <a:p>
            <a:pPr lvl="1">
              <a:lnSpc>
                <a:spcPct val="110000"/>
              </a:lnSpc>
            </a:pPr>
            <a:r>
              <a:rPr lang="zh-CN" altLang="en-US" dirty="0"/>
              <a:t>输入：整数</a:t>
            </a:r>
            <a:r>
              <a:rPr lang="en-US" altLang="zh-CN" dirty="0"/>
              <a:t>m</a:t>
            </a:r>
            <a:r>
              <a:rPr lang="zh-CN" altLang="en-US" dirty="0"/>
              <a:t>，</a:t>
            </a:r>
            <a:r>
              <a:rPr lang="en-US" altLang="zh-CN" dirty="0"/>
              <a:t>160</a:t>
            </a:r>
            <a:r>
              <a:rPr lang="zh-CN" altLang="en-US" dirty="0"/>
              <a:t>比特素数</a:t>
            </a:r>
            <a:r>
              <a:rPr lang="en-US" altLang="zh-CN" dirty="0"/>
              <a:t>q</a:t>
            </a:r>
          </a:p>
          <a:p>
            <a:pPr lvl="1">
              <a:lnSpc>
                <a:spcPct val="110000"/>
              </a:lnSpc>
            </a:pPr>
            <a:r>
              <a:rPr lang="zh-CN" altLang="en-US" dirty="0"/>
              <a:t>输出：区间</a:t>
            </a:r>
            <a:r>
              <a:rPr lang="en-US" altLang="zh-CN" dirty="0"/>
              <a:t>[0,q-1]</a:t>
            </a:r>
            <a:r>
              <a:rPr lang="zh-CN" altLang="en-US" dirty="0"/>
              <a:t>中的</a:t>
            </a:r>
            <a:r>
              <a:rPr lang="en-US" altLang="zh-CN" dirty="0"/>
              <a:t>m</a:t>
            </a:r>
            <a:r>
              <a:rPr lang="zh-CN" altLang="en-US" dirty="0"/>
              <a:t>个伪随机数</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m</a:t>
            </a:r>
            <a:r>
              <a:rPr lang="zh-CN" altLang="en-US" dirty="0"/>
              <a:t>，用做私钥</a:t>
            </a:r>
            <a:endParaRPr lang="en-US" altLang="zh-CN" dirty="0"/>
          </a:p>
          <a:p>
            <a:pPr lvl="1">
              <a:lnSpc>
                <a:spcPct val="110000"/>
              </a:lnSpc>
            </a:pPr>
            <a:r>
              <a:rPr lang="zh-CN" altLang="en-US" dirty="0"/>
              <a:t>算法：</a:t>
            </a:r>
            <a:endParaRPr lang="en-US" altLang="zh-CN" dirty="0"/>
          </a:p>
          <a:p>
            <a:pPr marL="857250" lvl="1" indent="-457200">
              <a:lnSpc>
                <a:spcPct val="110000"/>
              </a:lnSpc>
              <a:buFont typeface="+mj-lt"/>
              <a:buAutoNum type="arabicPeriod"/>
            </a:pPr>
            <a:r>
              <a:rPr lang="zh-CN" altLang="en-US" dirty="0"/>
              <a:t>任选整数</a:t>
            </a:r>
            <a:r>
              <a:rPr lang="en-US" altLang="zh-CN" dirty="0"/>
              <a:t>b</a:t>
            </a:r>
            <a:r>
              <a:rPr lang="zh-CN" altLang="en-US" dirty="0"/>
              <a:t>。若使用基于</a:t>
            </a:r>
            <a:r>
              <a:rPr lang="en-US" altLang="zh-CN" dirty="0"/>
              <a:t>SHA-1</a:t>
            </a:r>
            <a:r>
              <a:rPr lang="zh-CN" altLang="en-US" dirty="0"/>
              <a:t>的单向函数，</a:t>
            </a:r>
            <a:r>
              <a:rPr lang="en-US" altLang="zh-CN" dirty="0"/>
              <a:t>160≤b≤512</a:t>
            </a:r>
            <a:r>
              <a:rPr lang="zh-CN" altLang="en-US" dirty="0"/>
              <a:t>；若使用基于</a:t>
            </a:r>
            <a:r>
              <a:rPr lang="en-US" altLang="zh-CN" dirty="0"/>
              <a:t>DES</a:t>
            </a:r>
            <a:r>
              <a:rPr lang="zh-CN" altLang="en-US" dirty="0"/>
              <a:t>的单向函数，则</a:t>
            </a:r>
            <a:r>
              <a:rPr lang="en-US" altLang="zh-CN" dirty="0"/>
              <a:t>b=160</a:t>
            </a:r>
          </a:p>
          <a:p>
            <a:pPr marL="857250" lvl="1" indent="-457200">
              <a:lnSpc>
                <a:spcPct val="110000"/>
              </a:lnSpc>
              <a:buFont typeface="+mj-lt"/>
              <a:buAutoNum type="arabicPeriod"/>
            </a:pPr>
            <a:r>
              <a:rPr lang="zh-CN" altLang="en-US" dirty="0"/>
              <a:t>生成一个秘密的随机的</a:t>
            </a:r>
            <a:r>
              <a:rPr lang="en-US" altLang="zh-CN" dirty="0"/>
              <a:t>b</a:t>
            </a:r>
            <a:r>
              <a:rPr lang="zh-CN" altLang="en-US" dirty="0"/>
              <a:t>比特种子</a:t>
            </a:r>
            <a:r>
              <a:rPr lang="en-US" altLang="zh-CN" dirty="0"/>
              <a:t>s</a:t>
            </a:r>
          </a:p>
          <a:p>
            <a:pPr marL="857250" lvl="1" indent="-457200">
              <a:lnSpc>
                <a:spcPct val="110000"/>
              </a:lnSpc>
              <a:buFont typeface="+mj-lt"/>
              <a:buAutoNum type="arabicPeriod"/>
            </a:pPr>
            <a:r>
              <a:rPr lang="zh-CN" altLang="en-US" dirty="0"/>
              <a:t>令</a:t>
            </a:r>
            <a:r>
              <a:rPr lang="en-US" altLang="zh-CN" dirty="0"/>
              <a:t>160</a:t>
            </a:r>
            <a:r>
              <a:rPr lang="zh-CN" altLang="en-US" dirty="0"/>
              <a:t>比特串</a:t>
            </a:r>
            <a:r>
              <a:rPr lang="en-US" altLang="zh-CN" dirty="0"/>
              <a:t>t=67452301 efcdab89 98badcfe 10325476 c3d2e1f0</a:t>
            </a:r>
          </a:p>
          <a:p>
            <a:pPr marL="857250" lvl="1" indent="-457200">
              <a:lnSpc>
                <a:spcPct val="110000"/>
              </a:lnSpc>
              <a:buFont typeface="+mj-lt"/>
              <a:buAutoNum type="arabicPeriod"/>
            </a:pPr>
            <a:r>
              <a:rPr lang="zh-CN" altLang="en-US" dirty="0"/>
              <a:t>对</a:t>
            </a:r>
            <a:r>
              <a:rPr lang="en-US" altLang="zh-CN" dirty="0" err="1"/>
              <a:t>i</a:t>
            </a:r>
            <a:r>
              <a:rPr lang="en-US" altLang="zh-CN" dirty="0"/>
              <a:t>=1~m</a:t>
            </a:r>
            <a:r>
              <a:rPr lang="zh-CN" altLang="en-US" dirty="0"/>
              <a:t>，</a:t>
            </a:r>
            <a:endParaRPr lang="en-US" altLang="zh-CN" dirty="0"/>
          </a:p>
          <a:p>
            <a:pPr marL="1314450" lvl="2" indent="-457200">
              <a:lnSpc>
                <a:spcPct val="110000"/>
              </a:lnSpc>
              <a:buFont typeface="+mj-lt"/>
              <a:buAutoNum type="alphaLcPeriod"/>
            </a:pPr>
            <a:r>
              <a:rPr lang="zh-CN" altLang="en-US" sz="2400" dirty="0"/>
              <a:t>（可选的用户输入）选择一个</a:t>
            </a:r>
            <a:r>
              <a:rPr lang="en-US" altLang="zh-CN" sz="2400" dirty="0"/>
              <a:t>b</a:t>
            </a:r>
            <a:r>
              <a:rPr lang="zh-CN" altLang="en-US" sz="2400" dirty="0"/>
              <a:t>比特串</a:t>
            </a:r>
            <a:r>
              <a:rPr lang="en-US" altLang="zh-CN" sz="2400" dirty="0" err="1"/>
              <a:t>y</a:t>
            </a:r>
            <a:r>
              <a:rPr lang="en-US" altLang="zh-CN" sz="2400" baseline="-25000" dirty="0" err="1"/>
              <a:t>i</a:t>
            </a:r>
            <a:r>
              <a:rPr lang="zh-CN" altLang="en-US" sz="2400" dirty="0"/>
              <a:t>，或置</a:t>
            </a:r>
            <a:r>
              <a:rPr lang="en-US" altLang="zh-CN" sz="2400" dirty="0" err="1"/>
              <a:t>y</a:t>
            </a:r>
            <a:r>
              <a:rPr lang="en-US" altLang="zh-CN" sz="2400" baseline="-25000" dirty="0" err="1"/>
              <a:t>i</a:t>
            </a:r>
            <a:r>
              <a:rPr lang="en-US" altLang="zh-CN" sz="2400" dirty="0"/>
              <a:t>=0</a:t>
            </a:r>
          </a:p>
          <a:p>
            <a:pPr marL="1314450" lvl="2" indent="-457200">
              <a:lnSpc>
                <a:spcPct val="110000"/>
              </a:lnSpc>
              <a:buFont typeface="+mj-lt"/>
              <a:buAutoNum type="alphaLcPeriod"/>
            </a:pPr>
            <a:r>
              <a:rPr lang="en-US" altLang="zh-CN" sz="2400" dirty="0" err="1"/>
              <a:t>z</a:t>
            </a:r>
            <a:r>
              <a:rPr lang="en-US" altLang="zh-CN" sz="2400" baseline="-25000" dirty="0" err="1"/>
              <a:t>i</a:t>
            </a:r>
            <a:r>
              <a:rPr lang="en-US" altLang="zh-CN" sz="2400" dirty="0"/>
              <a:t>=(</a:t>
            </a:r>
            <a:r>
              <a:rPr lang="en-US" altLang="zh-CN" sz="2400" dirty="0" err="1"/>
              <a:t>s+y</a:t>
            </a:r>
            <a:r>
              <a:rPr lang="en-US" altLang="zh-CN" sz="2400" baseline="-25000" dirty="0" err="1"/>
              <a:t>i</a:t>
            </a:r>
            <a:r>
              <a:rPr lang="en-US" altLang="zh-CN" sz="2400" dirty="0"/>
              <a:t>) mod 2</a:t>
            </a:r>
            <a:r>
              <a:rPr lang="en-US" altLang="zh-CN" sz="2400" baseline="30000" dirty="0"/>
              <a:t>b</a:t>
            </a:r>
          </a:p>
          <a:p>
            <a:pPr marL="1314450" lvl="2" indent="-457200">
              <a:lnSpc>
                <a:spcPct val="110000"/>
              </a:lnSpc>
              <a:buFont typeface="+mj-lt"/>
              <a:buAutoNum type="alphaLcPeriod"/>
            </a:pPr>
            <a:r>
              <a:rPr lang="en-US" altLang="zh-CN" sz="2400" dirty="0" err="1"/>
              <a:t>a</a:t>
            </a:r>
            <a:r>
              <a:rPr lang="en-US" altLang="zh-CN" sz="2400" baseline="-25000" dirty="0" err="1"/>
              <a:t>i</a:t>
            </a:r>
            <a:r>
              <a:rPr lang="en-US" altLang="zh-CN" sz="2400" dirty="0"/>
              <a:t>=G(</a:t>
            </a:r>
            <a:r>
              <a:rPr lang="en-US" altLang="zh-CN" sz="2400" dirty="0" err="1"/>
              <a:t>t,z</a:t>
            </a:r>
            <a:r>
              <a:rPr lang="en-US" altLang="zh-CN" sz="2400" baseline="-25000" dirty="0" err="1"/>
              <a:t>i</a:t>
            </a:r>
            <a:r>
              <a:rPr lang="en-US" altLang="zh-CN" sz="2400" dirty="0"/>
              <a:t>) mod q</a:t>
            </a:r>
          </a:p>
          <a:p>
            <a:pPr marL="1314450" lvl="2" indent="-457200">
              <a:lnSpc>
                <a:spcPct val="110000"/>
              </a:lnSpc>
              <a:buFont typeface="+mj-lt"/>
              <a:buAutoNum type="alphaLcPeriod"/>
            </a:pPr>
            <a:r>
              <a:rPr lang="en-US" altLang="zh-CN" sz="2400" dirty="0"/>
              <a:t>s=(1+s+a</a:t>
            </a:r>
            <a:r>
              <a:rPr lang="en-US" altLang="zh-CN" sz="2400" baseline="-25000" dirty="0"/>
              <a:t>i</a:t>
            </a:r>
            <a:r>
              <a:rPr lang="en-US" altLang="zh-CN" sz="2400" dirty="0"/>
              <a:t>) mod 2</a:t>
            </a:r>
            <a:r>
              <a:rPr lang="en-US" altLang="zh-CN" sz="2400" baseline="30000" dirty="0"/>
              <a:t>b</a:t>
            </a:r>
            <a:endParaRPr lang="en-US" altLang="zh-CN" sz="2400" dirty="0"/>
          </a:p>
          <a:p>
            <a:pPr marL="857250" lvl="1" indent="-457200">
              <a:lnSpc>
                <a:spcPct val="110000"/>
              </a:lnSpc>
              <a:buFont typeface="+mj-lt"/>
              <a:buAutoNum type="arabicPeriod"/>
            </a:pPr>
            <a:r>
              <a:rPr lang="zh-CN" altLang="en-US" dirty="0"/>
              <a:t>返回</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m</a:t>
            </a:r>
            <a:r>
              <a:rPr lang="en-US" altLang="zh-CN" dirty="0"/>
              <a:t>)</a:t>
            </a:r>
            <a:endParaRPr lang="zh-CN" altLang="en-US"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FIPS</a:t>
            </a:r>
            <a:r>
              <a:rPr lang="zh-CN" altLang="en-US" dirty="0"/>
              <a:t> </a:t>
            </a:r>
            <a:r>
              <a:rPr lang="en-US" altLang="zh-CN" dirty="0"/>
              <a:t>186</a:t>
            </a:r>
            <a:r>
              <a:rPr lang="zh-CN" altLang="en-US" dirty="0"/>
              <a:t>生成器 续</a:t>
            </a:r>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用于生成</a:t>
            </a:r>
            <a:r>
              <a:rPr lang="en-US" altLang="zh-CN" dirty="0">
                <a:solidFill>
                  <a:srgbClr val="FF0000"/>
                </a:solidFill>
              </a:rPr>
              <a:t>DSA</a:t>
            </a:r>
            <a:r>
              <a:rPr lang="zh-CN" altLang="en-US" dirty="0">
                <a:solidFill>
                  <a:srgbClr val="FF0000"/>
                </a:solidFill>
              </a:rPr>
              <a:t>每消息秘密数的</a:t>
            </a:r>
            <a:r>
              <a:rPr lang="en-US" altLang="zh-CN" dirty="0">
                <a:solidFill>
                  <a:srgbClr val="FF0000"/>
                </a:solidFill>
              </a:rPr>
              <a:t>FIPS</a:t>
            </a:r>
            <a:r>
              <a:rPr lang="zh-CN" altLang="en-US" dirty="0">
                <a:solidFill>
                  <a:srgbClr val="FF0000"/>
                </a:solidFill>
              </a:rPr>
              <a:t> </a:t>
            </a:r>
            <a:r>
              <a:rPr lang="en-US" altLang="zh-CN" dirty="0">
                <a:solidFill>
                  <a:srgbClr val="FF0000"/>
                </a:solidFill>
              </a:rPr>
              <a:t>186</a:t>
            </a:r>
          </a:p>
          <a:p>
            <a:pPr lvl="1"/>
            <a:r>
              <a:rPr lang="zh-CN" altLang="en-US" sz="2200" dirty="0"/>
              <a:t>输入：整数</a:t>
            </a:r>
            <a:r>
              <a:rPr lang="en-US" altLang="zh-CN" sz="2200" dirty="0"/>
              <a:t>m</a:t>
            </a:r>
            <a:r>
              <a:rPr lang="zh-CN" altLang="en-US" sz="2200" dirty="0"/>
              <a:t>，</a:t>
            </a:r>
            <a:r>
              <a:rPr lang="en-US" altLang="zh-CN" sz="2200" dirty="0"/>
              <a:t>160</a:t>
            </a:r>
            <a:r>
              <a:rPr lang="zh-CN" altLang="en-US" sz="2200" dirty="0"/>
              <a:t>比特素数</a:t>
            </a:r>
            <a:r>
              <a:rPr lang="en-US" altLang="zh-CN" sz="2200" dirty="0"/>
              <a:t>q</a:t>
            </a:r>
          </a:p>
          <a:p>
            <a:pPr lvl="1"/>
            <a:r>
              <a:rPr lang="zh-CN" altLang="en-US" sz="2200" dirty="0"/>
              <a:t>输出：区间</a:t>
            </a:r>
            <a:r>
              <a:rPr lang="en-US" altLang="zh-CN" sz="2200" dirty="0"/>
              <a:t>[0,q-1]</a:t>
            </a:r>
            <a:r>
              <a:rPr lang="zh-CN" altLang="en-US" sz="2200" dirty="0"/>
              <a:t>中的</a:t>
            </a:r>
            <a:r>
              <a:rPr lang="en-US" altLang="zh-CN" sz="2200" dirty="0"/>
              <a:t>m</a:t>
            </a:r>
            <a:r>
              <a:rPr lang="zh-CN" altLang="en-US" sz="2200" dirty="0"/>
              <a:t>个伪随机数</a:t>
            </a:r>
            <a:r>
              <a:rPr lang="en-US" altLang="zh-CN" sz="2200" dirty="0"/>
              <a:t>k</a:t>
            </a:r>
            <a:r>
              <a:rPr lang="en-US" altLang="zh-CN" sz="2200" baseline="-25000" dirty="0"/>
              <a:t>1</a:t>
            </a:r>
            <a:r>
              <a:rPr lang="en-US" altLang="zh-CN" sz="2200" dirty="0"/>
              <a:t>,k</a:t>
            </a:r>
            <a:r>
              <a:rPr lang="en-US" altLang="zh-CN" sz="2200" baseline="-25000" dirty="0"/>
              <a:t>2</a:t>
            </a:r>
            <a:r>
              <a:rPr lang="en-US" altLang="zh-CN" sz="2200" dirty="0"/>
              <a:t>,…,k</a:t>
            </a:r>
            <a:r>
              <a:rPr lang="en-US" altLang="zh-CN" sz="2200" baseline="-25000" dirty="0"/>
              <a:t>m</a:t>
            </a:r>
            <a:r>
              <a:rPr lang="zh-CN" altLang="en-US" sz="2200" dirty="0"/>
              <a:t>，用做秘密数</a:t>
            </a:r>
            <a:endParaRPr lang="en-US" altLang="zh-CN" sz="2200" dirty="0"/>
          </a:p>
          <a:p>
            <a:pPr lvl="1"/>
            <a:r>
              <a:rPr lang="zh-CN" altLang="en-US" sz="2200" dirty="0"/>
              <a:t>算法：</a:t>
            </a:r>
            <a:endParaRPr lang="en-US" altLang="zh-CN" sz="2200" dirty="0"/>
          </a:p>
          <a:p>
            <a:pPr marL="857250" lvl="1" indent="-457200">
              <a:buFont typeface="+mj-lt"/>
              <a:buAutoNum type="arabicPeriod"/>
            </a:pPr>
            <a:r>
              <a:rPr lang="zh-CN" altLang="en-US" sz="2200" dirty="0"/>
              <a:t>任选整数</a:t>
            </a:r>
            <a:r>
              <a:rPr lang="en-US" altLang="zh-CN" sz="2200" dirty="0"/>
              <a:t>b</a:t>
            </a:r>
            <a:r>
              <a:rPr lang="zh-CN" altLang="en-US" sz="2200" dirty="0"/>
              <a:t>。若使用基于</a:t>
            </a:r>
            <a:r>
              <a:rPr lang="en-US" altLang="zh-CN" sz="2200" dirty="0"/>
              <a:t>SHA-1</a:t>
            </a:r>
            <a:r>
              <a:rPr lang="zh-CN" altLang="en-US" sz="2200" dirty="0"/>
              <a:t>的单向函数，</a:t>
            </a:r>
            <a:r>
              <a:rPr lang="en-US" altLang="zh-CN" sz="2200" dirty="0"/>
              <a:t>160≤b≤512</a:t>
            </a:r>
            <a:r>
              <a:rPr lang="zh-CN" altLang="en-US" sz="2200" dirty="0"/>
              <a:t>；若使用基于</a:t>
            </a:r>
            <a:r>
              <a:rPr lang="en-US" altLang="zh-CN" sz="2200" dirty="0"/>
              <a:t>DES</a:t>
            </a:r>
            <a:r>
              <a:rPr lang="zh-CN" altLang="en-US" sz="2200" dirty="0"/>
              <a:t>的单向函数，则</a:t>
            </a:r>
            <a:r>
              <a:rPr lang="en-US" altLang="zh-CN" sz="2200" dirty="0"/>
              <a:t>b=160</a:t>
            </a:r>
          </a:p>
          <a:p>
            <a:pPr marL="857250" lvl="1" indent="-457200">
              <a:buFont typeface="+mj-lt"/>
              <a:buAutoNum type="arabicPeriod"/>
            </a:pPr>
            <a:r>
              <a:rPr lang="zh-CN" altLang="en-US" sz="2200" dirty="0"/>
              <a:t>生成一个秘密的随机的</a:t>
            </a:r>
            <a:r>
              <a:rPr lang="en-US" altLang="zh-CN" sz="2200" dirty="0"/>
              <a:t>b</a:t>
            </a:r>
            <a:r>
              <a:rPr lang="zh-CN" altLang="en-US" sz="2200" dirty="0"/>
              <a:t>比特种子</a:t>
            </a:r>
            <a:r>
              <a:rPr lang="en-US" altLang="zh-CN" sz="2200" dirty="0"/>
              <a:t>s</a:t>
            </a:r>
          </a:p>
          <a:p>
            <a:pPr marL="857250" lvl="1" indent="-457200">
              <a:buFont typeface="+mj-lt"/>
              <a:buAutoNum type="arabicPeriod"/>
            </a:pPr>
            <a:r>
              <a:rPr lang="zh-CN" altLang="en-US" sz="2200" dirty="0"/>
              <a:t>令</a:t>
            </a:r>
            <a:r>
              <a:rPr lang="en-US" altLang="zh-CN" sz="2200" dirty="0"/>
              <a:t>160</a:t>
            </a:r>
            <a:r>
              <a:rPr lang="zh-CN" altLang="en-US" sz="2200" dirty="0"/>
              <a:t>比特串</a:t>
            </a:r>
            <a:r>
              <a:rPr lang="en-US" altLang="zh-CN" sz="2200" dirty="0"/>
              <a:t>t=efcdab89 98badcfe 10325476 c3d2e1f0 67452301</a:t>
            </a:r>
          </a:p>
          <a:p>
            <a:pPr marL="857250" lvl="1" indent="-457200">
              <a:buFont typeface="+mj-lt"/>
              <a:buAutoNum type="arabicPeriod"/>
            </a:pPr>
            <a:r>
              <a:rPr lang="zh-CN" altLang="en-US" sz="2200" dirty="0"/>
              <a:t>对</a:t>
            </a:r>
            <a:r>
              <a:rPr lang="en-US" altLang="zh-CN" sz="2200" dirty="0" err="1"/>
              <a:t>i</a:t>
            </a:r>
            <a:r>
              <a:rPr lang="en-US" altLang="zh-CN" sz="2200" dirty="0"/>
              <a:t>=1~m</a:t>
            </a:r>
            <a:r>
              <a:rPr lang="zh-CN" altLang="en-US" sz="2200" dirty="0"/>
              <a:t>，</a:t>
            </a:r>
            <a:endParaRPr lang="en-US" altLang="zh-CN" sz="2200" dirty="0"/>
          </a:p>
          <a:p>
            <a:pPr marL="1314450" lvl="2" indent="-457200">
              <a:buFont typeface="+mj-lt"/>
              <a:buAutoNum type="alphaLcPeriod"/>
            </a:pPr>
            <a:r>
              <a:rPr lang="en-US" altLang="zh-CN" sz="2200" dirty="0" err="1"/>
              <a:t>k</a:t>
            </a:r>
            <a:r>
              <a:rPr lang="en-US" altLang="zh-CN" sz="2200" baseline="-25000" dirty="0" err="1"/>
              <a:t>i</a:t>
            </a:r>
            <a:r>
              <a:rPr lang="en-US" altLang="zh-CN" sz="2200" dirty="0"/>
              <a:t>=G(</a:t>
            </a:r>
            <a:r>
              <a:rPr lang="en-US" altLang="zh-CN" sz="2200" dirty="0" err="1"/>
              <a:t>t,s</a:t>
            </a:r>
            <a:r>
              <a:rPr lang="en-US" altLang="zh-CN" sz="2200" dirty="0"/>
              <a:t>) mod q</a:t>
            </a:r>
          </a:p>
          <a:p>
            <a:pPr marL="1314450" lvl="2" indent="-457200">
              <a:buFont typeface="+mj-lt"/>
              <a:buAutoNum type="alphaLcPeriod"/>
            </a:pPr>
            <a:r>
              <a:rPr lang="en-US" altLang="zh-CN" sz="2200" dirty="0"/>
              <a:t>s=(1+s+k</a:t>
            </a:r>
            <a:r>
              <a:rPr lang="en-US" altLang="zh-CN" sz="2200" baseline="-25000" dirty="0"/>
              <a:t>i</a:t>
            </a:r>
            <a:r>
              <a:rPr lang="en-US" altLang="zh-CN" sz="2200" dirty="0"/>
              <a:t>) mod 2</a:t>
            </a:r>
            <a:r>
              <a:rPr lang="en-US" altLang="zh-CN" sz="2200" baseline="30000" dirty="0"/>
              <a:t>b</a:t>
            </a:r>
            <a:endParaRPr lang="en-US" altLang="zh-CN" sz="2200" dirty="0"/>
          </a:p>
          <a:p>
            <a:pPr marL="857250" lvl="1" indent="-457200">
              <a:buFont typeface="+mj-lt"/>
              <a:buAutoNum type="arabicPeriod"/>
            </a:pPr>
            <a:r>
              <a:rPr lang="zh-CN" altLang="en-US" sz="2200" dirty="0"/>
              <a:t>返回</a:t>
            </a:r>
            <a:r>
              <a:rPr lang="en-US" altLang="zh-CN" sz="2200" dirty="0"/>
              <a:t>(k</a:t>
            </a:r>
            <a:r>
              <a:rPr lang="en-US" altLang="zh-CN" sz="2200" baseline="-25000" dirty="0"/>
              <a:t>1</a:t>
            </a:r>
            <a:r>
              <a:rPr lang="en-US" altLang="zh-CN" sz="2200" dirty="0"/>
              <a:t>,k</a:t>
            </a:r>
            <a:r>
              <a:rPr lang="en-US" altLang="zh-CN" sz="2200" baseline="-25000" dirty="0"/>
              <a:t>2</a:t>
            </a:r>
            <a:r>
              <a:rPr lang="en-US" altLang="zh-CN" sz="2200" dirty="0"/>
              <a:t>,…,k</a:t>
            </a:r>
            <a:r>
              <a:rPr lang="en-US" altLang="zh-CN" sz="2200" baseline="-25000" dirty="0"/>
              <a:t>m</a:t>
            </a:r>
            <a:r>
              <a:rPr lang="en-US" altLang="zh-CN" sz="2200" dirty="0"/>
              <a:t>)</a:t>
            </a:r>
            <a:endParaRPr lang="zh-CN" altLang="en-US" sz="22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36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三、</a:t>
            </a:r>
            <a:r>
              <a:rPr lang="en-US" altLang="zh-CN" dirty="0"/>
              <a:t>CSPRNG</a:t>
            </a:r>
            <a:r>
              <a:rPr lang="zh-CN" altLang="en-US" dirty="0"/>
              <a:t>生成</a:t>
            </a:r>
          </a:p>
        </p:txBody>
      </p:sp>
      <p:sp>
        <p:nvSpPr>
          <p:cNvPr id="3" name="内容占位符 2"/>
          <p:cNvSpPr>
            <a:spLocks noGrp="1"/>
          </p:cNvSpPr>
          <p:nvPr>
            <p:ph idx="1"/>
          </p:nvPr>
        </p:nvSpPr>
        <p:spPr>
          <a:xfrm>
            <a:off x="457200" y="1295400"/>
            <a:ext cx="8507288" cy="5029200"/>
          </a:xfrm>
        </p:spPr>
        <p:txBody>
          <a:bodyPr>
            <a:normAutofit/>
          </a:bodyPr>
          <a:lstStyle/>
          <a:p>
            <a:r>
              <a:rPr lang="en-US" altLang="zh-CN" dirty="0">
                <a:solidFill>
                  <a:srgbClr val="FF0000"/>
                </a:solidFill>
                <a:cs typeface="Times New Roman" pitchFamily="18" charset="0"/>
              </a:rPr>
              <a:t>RSA</a:t>
            </a:r>
            <a:r>
              <a:rPr lang="zh-CN" altLang="en-US" dirty="0">
                <a:solidFill>
                  <a:srgbClr val="FF0000"/>
                </a:solidFill>
                <a:cs typeface="Times New Roman" pitchFamily="18" charset="0"/>
              </a:rPr>
              <a:t>伪随机比特生成器</a:t>
            </a:r>
            <a:endParaRPr lang="en-US" altLang="zh-CN" dirty="0">
              <a:solidFill>
                <a:srgbClr val="FF0000"/>
              </a:solidFill>
              <a:cs typeface="Times New Roman" pitchFamily="18" charset="0"/>
            </a:endParaRPr>
          </a:p>
          <a:p>
            <a:pPr marL="857250" lvl="1" indent="-457200">
              <a:buFont typeface="+mj-lt"/>
              <a:buAutoNum type="arabicPeriod"/>
            </a:pPr>
            <a:r>
              <a:rPr lang="zh-CN" altLang="en-US" dirty="0">
                <a:cs typeface="Times New Roman" pitchFamily="18" charset="0"/>
              </a:rPr>
              <a:t>设置：生成两个秘密素数</a:t>
            </a:r>
            <a:r>
              <a:rPr lang="en-US" altLang="zh-CN" dirty="0">
                <a:cs typeface="Times New Roman" pitchFamily="18" charset="0"/>
              </a:rPr>
              <a:t>p</a:t>
            </a:r>
            <a:r>
              <a:rPr lang="zh-CN" altLang="en-US" dirty="0">
                <a:cs typeface="Times New Roman" pitchFamily="18" charset="0"/>
              </a:rPr>
              <a:t>和</a:t>
            </a:r>
            <a:r>
              <a:rPr lang="en-US" altLang="zh-CN" dirty="0">
                <a:cs typeface="Times New Roman" pitchFamily="18" charset="0"/>
              </a:rPr>
              <a:t>q</a:t>
            </a:r>
            <a:r>
              <a:rPr lang="zh-CN" altLang="en-US" dirty="0">
                <a:cs typeface="Times New Roman" pitchFamily="18" charset="0"/>
              </a:rPr>
              <a:t>，</a:t>
            </a:r>
            <a:r>
              <a:rPr lang="en-US" altLang="zh-CN" dirty="0">
                <a:cs typeface="Times New Roman" pitchFamily="18" charset="0"/>
              </a:rPr>
              <a:t>n=</a:t>
            </a:r>
            <a:r>
              <a:rPr lang="en-US" altLang="zh-CN" dirty="0" err="1">
                <a:cs typeface="Times New Roman" pitchFamily="18" charset="0"/>
              </a:rPr>
              <a:t>pq</a:t>
            </a:r>
            <a:r>
              <a:rPr lang="zh-CN" altLang="en-US" dirty="0">
                <a:cs typeface="Times New Roman" pitchFamily="18" charset="0"/>
              </a:rPr>
              <a:t>，</a:t>
            </a:r>
            <a:r>
              <a:rPr lang="el-GR" altLang="zh-CN" dirty="0">
                <a:cs typeface="Times New Roman" pitchFamily="18" charset="0"/>
              </a:rPr>
              <a:t>φ</a:t>
            </a:r>
            <a:r>
              <a:rPr lang="en-US" altLang="zh-CN" dirty="0">
                <a:cs typeface="Times New Roman" pitchFamily="18" charset="0"/>
              </a:rPr>
              <a:t>=(p-1)(q-1)</a:t>
            </a:r>
            <a:r>
              <a:rPr lang="zh-CN" altLang="en-US" dirty="0">
                <a:cs typeface="Times New Roman" pitchFamily="18" charset="0"/>
              </a:rPr>
              <a:t>，任选整数</a:t>
            </a:r>
            <a:r>
              <a:rPr lang="en-US" altLang="zh-CN" dirty="0">
                <a:cs typeface="Times New Roman" pitchFamily="18" charset="0"/>
              </a:rPr>
              <a:t>e</a:t>
            </a:r>
            <a:r>
              <a:rPr lang="zh-CN" altLang="en-US" dirty="0">
                <a:cs typeface="Times New Roman" pitchFamily="18" charset="0"/>
              </a:rPr>
              <a:t>，</a:t>
            </a:r>
            <a:r>
              <a:rPr lang="en-US" altLang="zh-CN" dirty="0">
                <a:cs typeface="Times New Roman" pitchFamily="18" charset="0"/>
              </a:rPr>
              <a:t>1≤e≤</a:t>
            </a:r>
            <a:r>
              <a:rPr lang="el-GR" altLang="zh-CN" dirty="0">
                <a:cs typeface="Times New Roman" pitchFamily="18" charset="0"/>
              </a:rPr>
              <a:t>φ </a:t>
            </a:r>
            <a:r>
              <a:rPr lang="zh-CN" altLang="en-US" dirty="0">
                <a:cs typeface="Times New Roman" pitchFamily="18" charset="0"/>
              </a:rPr>
              <a:t>，满足</a:t>
            </a:r>
            <a:r>
              <a:rPr lang="en-US" altLang="zh-CN" dirty="0" err="1">
                <a:cs typeface="Times New Roman" pitchFamily="18" charset="0"/>
              </a:rPr>
              <a:t>gcd</a:t>
            </a:r>
            <a:r>
              <a:rPr lang="en-US" altLang="zh-CN" dirty="0">
                <a:cs typeface="Times New Roman" pitchFamily="18" charset="0"/>
              </a:rPr>
              <a:t>(e,</a:t>
            </a:r>
            <a:r>
              <a:rPr lang="el-GR" altLang="zh-CN" dirty="0">
                <a:cs typeface="Times New Roman" pitchFamily="18" charset="0"/>
              </a:rPr>
              <a:t>φ</a:t>
            </a:r>
            <a:r>
              <a:rPr lang="en-US" altLang="zh-CN" dirty="0">
                <a:cs typeface="Times New Roman" pitchFamily="18" charset="0"/>
              </a:rPr>
              <a:t>)=1</a:t>
            </a:r>
          </a:p>
          <a:p>
            <a:pPr marL="857250" lvl="1" indent="-457200">
              <a:buFont typeface="+mj-lt"/>
              <a:buAutoNum type="arabicPeriod"/>
            </a:pPr>
            <a:r>
              <a:rPr lang="zh-CN" altLang="en-US" dirty="0">
                <a:cs typeface="Times New Roman" pitchFamily="18" charset="0"/>
              </a:rPr>
              <a:t>在区间</a:t>
            </a:r>
            <a:r>
              <a:rPr lang="en-US" altLang="zh-CN" dirty="0">
                <a:cs typeface="Times New Roman" pitchFamily="18" charset="0"/>
              </a:rPr>
              <a:t>[1,n-1]</a:t>
            </a:r>
            <a:r>
              <a:rPr lang="zh-CN" altLang="en-US" dirty="0">
                <a:cs typeface="Times New Roman" pitchFamily="18" charset="0"/>
              </a:rPr>
              <a:t>内任选一个整数</a:t>
            </a:r>
            <a:r>
              <a:rPr lang="en-US" altLang="zh-CN" dirty="0">
                <a:cs typeface="Times New Roman" pitchFamily="18" charset="0"/>
              </a:rPr>
              <a:t>x</a:t>
            </a:r>
            <a:r>
              <a:rPr lang="en-US" altLang="zh-CN" baseline="-25000" dirty="0">
                <a:cs typeface="Times New Roman" pitchFamily="18" charset="0"/>
              </a:rPr>
              <a:t>0</a:t>
            </a:r>
            <a:r>
              <a:rPr lang="zh-CN" altLang="en-US" dirty="0">
                <a:cs typeface="Times New Roman" pitchFamily="18" charset="0"/>
              </a:rPr>
              <a:t>（种子）</a:t>
            </a:r>
            <a:endParaRPr lang="en-US" altLang="zh-CN" dirty="0">
              <a:cs typeface="Times New Roman" pitchFamily="18" charset="0"/>
            </a:endParaRPr>
          </a:p>
          <a:p>
            <a:pPr marL="857250" lvl="1" indent="-457200">
              <a:buFont typeface="+mj-lt"/>
              <a:buAutoNum type="arabicPeriod"/>
            </a:pPr>
            <a:r>
              <a:rPr lang="zh-CN" altLang="en-US" dirty="0">
                <a:cs typeface="Times New Roman" pitchFamily="18" charset="0"/>
              </a:rPr>
              <a:t>反复执行</a:t>
            </a:r>
            <a:endParaRPr lang="en-US" altLang="zh-CN" dirty="0">
              <a:cs typeface="Times New Roman" pitchFamily="18" charset="0"/>
            </a:endParaRPr>
          </a:p>
          <a:p>
            <a:pPr marL="1314450" lvl="2" indent="-457200">
              <a:buFont typeface="+mj-lt"/>
              <a:buAutoNum type="alphaLcPeriod"/>
            </a:pPr>
            <a:r>
              <a:rPr lang="en-US" altLang="zh-CN" sz="2400" dirty="0">
                <a:cs typeface="Times New Roman" pitchFamily="18" charset="0"/>
              </a:rPr>
              <a:t>x</a:t>
            </a:r>
            <a:r>
              <a:rPr lang="en-US" altLang="zh-CN" sz="2400" baseline="-25000" dirty="0">
                <a:cs typeface="Times New Roman" pitchFamily="18" charset="0"/>
              </a:rPr>
              <a:t>i</a:t>
            </a:r>
            <a:r>
              <a:rPr lang="en-US" altLang="zh-CN" sz="2400" dirty="0">
                <a:cs typeface="Times New Roman" pitchFamily="18" charset="0"/>
              </a:rPr>
              <a:t>=x</a:t>
            </a:r>
            <a:r>
              <a:rPr lang="en-US" altLang="zh-CN" sz="2400" baseline="30000" dirty="0">
                <a:cs typeface="Times New Roman" pitchFamily="18" charset="0"/>
              </a:rPr>
              <a:t>e</a:t>
            </a:r>
            <a:r>
              <a:rPr lang="en-US" altLang="zh-CN" sz="2400" baseline="-25000" dirty="0">
                <a:cs typeface="Times New Roman" pitchFamily="18" charset="0"/>
              </a:rPr>
              <a:t>i-1</a:t>
            </a:r>
            <a:r>
              <a:rPr lang="en-US" altLang="zh-CN" sz="2400" dirty="0">
                <a:cs typeface="Times New Roman" pitchFamily="18" charset="0"/>
              </a:rPr>
              <a:t> mod n</a:t>
            </a:r>
          </a:p>
          <a:p>
            <a:pPr marL="1314450" lvl="2" indent="-457200">
              <a:buFont typeface="+mj-lt"/>
              <a:buAutoNum type="alphaLcPeriod"/>
            </a:pPr>
            <a:r>
              <a:rPr lang="zh-CN" altLang="en-US" sz="2400" dirty="0">
                <a:cs typeface="Times New Roman" pitchFamily="18" charset="0"/>
              </a:rPr>
              <a:t>输出</a:t>
            </a:r>
            <a:r>
              <a:rPr lang="en-US" altLang="zh-CN" sz="2400" dirty="0">
                <a:cs typeface="Times New Roman" pitchFamily="18" charset="0"/>
              </a:rPr>
              <a:t>x</a:t>
            </a:r>
            <a:r>
              <a:rPr lang="en-US" altLang="zh-CN" sz="2400" baseline="-25000" dirty="0">
                <a:cs typeface="Times New Roman" pitchFamily="18" charset="0"/>
              </a:rPr>
              <a:t>i</a:t>
            </a:r>
            <a:r>
              <a:rPr lang="zh-CN" altLang="en-US" sz="2400" dirty="0">
                <a:cs typeface="Times New Roman" pitchFamily="18" charset="0"/>
              </a:rPr>
              <a:t>的最低比特位</a:t>
            </a:r>
            <a:endParaRPr lang="en-US" altLang="zh-CN" sz="2400" dirty="0">
              <a:cs typeface="Times New Roman" pitchFamily="18" charset="0"/>
            </a:endParaRPr>
          </a:p>
          <a:p>
            <a:pPr lvl="1"/>
            <a:endParaRPr lang="en-US" altLang="zh-CN" dirty="0">
              <a:cs typeface="Times New Roman" pitchFamily="18" charset="0"/>
            </a:endParaRPr>
          </a:p>
          <a:p>
            <a:pPr lvl="1"/>
            <a:r>
              <a:rPr lang="zh-CN" altLang="en-US" dirty="0">
                <a:cs typeface="Times New Roman" pitchFamily="18" charset="0"/>
              </a:rPr>
              <a:t>为提高效率，可输出</a:t>
            </a:r>
            <a:r>
              <a:rPr lang="en-US" altLang="zh-CN" dirty="0">
                <a:cs typeface="Times New Roman" pitchFamily="18" charset="0"/>
              </a:rPr>
              <a:t>x</a:t>
            </a:r>
            <a:r>
              <a:rPr lang="en-US" altLang="zh-CN" baseline="-25000" dirty="0">
                <a:cs typeface="Times New Roman" pitchFamily="18" charset="0"/>
              </a:rPr>
              <a:t>i</a:t>
            </a:r>
            <a:r>
              <a:rPr lang="zh-CN" altLang="en-US" dirty="0">
                <a:cs typeface="Times New Roman" pitchFamily="18" charset="0"/>
              </a:rPr>
              <a:t>的最低</a:t>
            </a:r>
            <a:r>
              <a:rPr lang="en-US" altLang="zh-CN" dirty="0">
                <a:cs typeface="Times New Roman" pitchFamily="18" charset="0"/>
              </a:rPr>
              <a:t>j</a:t>
            </a:r>
            <a:r>
              <a:rPr lang="zh-CN" altLang="en-US" dirty="0">
                <a:cs typeface="Times New Roman" pitchFamily="18" charset="0"/>
              </a:rPr>
              <a:t>位比特，</a:t>
            </a:r>
            <a:r>
              <a:rPr lang="en-US" altLang="zh-CN" dirty="0">
                <a:cs typeface="Times New Roman" pitchFamily="18" charset="0"/>
              </a:rPr>
              <a:t>j=</a:t>
            </a:r>
            <a:r>
              <a:rPr lang="en-US" altLang="zh-CN" dirty="0" err="1">
                <a:cs typeface="Times New Roman" pitchFamily="18" charset="0"/>
              </a:rPr>
              <a:t>c˙lg</a:t>
            </a:r>
            <a:r>
              <a:rPr lang="en-US" altLang="zh-CN" dirty="0">
                <a:cs typeface="Times New Roman" pitchFamily="18" charset="0"/>
              </a:rPr>
              <a:t>(</a:t>
            </a:r>
            <a:r>
              <a:rPr lang="en-US" altLang="zh-CN" dirty="0" err="1">
                <a:cs typeface="Times New Roman" pitchFamily="18" charset="0"/>
              </a:rPr>
              <a:t>lg</a:t>
            </a:r>
            <a:r>
              <a:rPr lang="en-US" altLang="zh-CN" dirty="0">
                <a:cs typeface="Times New Roman" pitchFamily="18" charset="0"/>
              </a:rPr>
              <a:t> n)</a:t>
            </a:r>
            <a:r>
              <a:rPr lang="zh-CN" altLang="en-US" dirty="0">
                <a:cs typeface="Times New Roman" pitchFamily="18" charset="0"/>
              </a:rPr>
              <a:t>，</a:t>
            </a:r>
            <a:r>
              <a:rPr lang="en-US" altLang="zh-CN" dirty="0">
                <a:cs typeface="Times New Roman" pitchFamily="18" charset="0"/>
              </a:rPr>
              <a:t>c</a:t>
            </a:r>
            <a:r>
              <a:rPr lang="zh-CN" altLang="en-US" dirty="0">
                <a:cs typeface="Times New Roman" pitchFamily="18" charset="0"/>
              </a:rPr>
              <a:t>为一常数。当</a:t>
            </a:r>
            <a:r>
              <a:rPr lang="en-US" altLang="zh-CN" dirty="0">
                <a:cs typeface="Times New Roman" pitchFamily="18" charset="0"/>
              </a:rPr>
              <a:t>n</a:t>
            </a:r>
            <a:r>
              <a:rPr lang="zh-CN" altLang="en-US" dirty="0">
                <a:cs typeface="Times New Roman" pitchFamily="18" charset="0"/>
              </a:rPr>
              <a:t>充分大时，它仍是密码学意义安全的。对固定比特长度的</a:t>
            </a:r>
            <a:r>
              <a:rPr lang="en-US" altLang="zh-CN" dirty="0">
                <a:cs typeface="Times New Roman" pitchFamily="18" charset="0"/>
              </a:rPr>
              <a:t>n</a:t>
            </a:r>
            <a:r>
              <a:rPr lang="zh-CN" altLang="en-US" dirty="0">
                <a:cs typeface="Times New Roman" pitchFamily="18" charset="0"/>
              </a:rPr>
              <a:t>，</a:t>
            </a:r>
            <a:r>
              <a:rPr lang="en-US" altLang="zh-CN" dirty="0">
                <a:cs typeface="Times New Roman" pitchFamily="18" charset="0"/>
              </a:rPr>
              <a:t>c</a:t>
            </a:r>
            <a:r>
              <a:rPr lang="zh-CN" altLang="en-US" dirty="0">
                <a:cs typeface="Times New Roman" pitchFamily="18" charset="0"/>
              </a:rPr>
              <a:t>的精确范围还不能确定</a:t>
            </a:r>
            <a:endParaRPr lang="en-US" altLang="zh-CN"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45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507288" cy="5029200"/>
          </a:xfrm>
        </p:spPr>
        <p:txBody>
          <a:bodyPr>
            <a:normAutofit/>
          </a:bodyPr>
          <a:lstStyle/>
          <a:p>
            <a:r>
              <a:rPr lang="en-US" altLang="zh-CN" dirty="0">
                <a:solidFill>
                  <a:srgbClr val="FF0000"/>
                </a:solidFill>
              </a:rPr>
              <a:t>Blum-Blum-</a:t>
            </a:r>
            <a:r>
              <a:rPr lang="en-US" altLang="zh-CN" dirty="0" err="1">
                <a:solidFill>
                  <a:srgbClr val="FF0000"/>
                </a:solidFill>
              </a:rPr>
              <a:t>Shub</a:t>
            </a:r>
            <a:r>
              <a:rPr lang="en-US" altLang="zh-CN" dirty="0">
                <a:solidFill>
                  <a:srgbClr val="FF0000"/>
                </a:solidFill>
              </a:rPr>
              <a:t>(BBS)</a:t>
            </a:r>
            <a:r>
              <a:rPr lang="zh-CN" altLang="en-US" dirty="0">
                <a:solidFill>
                  <a:srgbClr val="FF0000"/>
                </a:solidFill>
              </a:rPr>
              <a:t>伪随机比特生成器</a:t>
            </a:r>
            <a:endParaRPr lang="en-US" altLang="zh-CN" dirty="0">
              <a:solidFill>
                <a:srgbClr val="FF0000"/>
              </a:solidFill>
            </a:endParaRPr>
          </a:p>
          <a:p>
            <a:pPr marL="857250" lvl="1" indent="-457200">
              <a:buFont typeface="+mj-lt"/>
              <a:buAutoNum type="arabicPeriod"/>
            </a:pPr>
            <a:r>
              <a:rPr lang="zh-CN" altLang="en-US" dirty="0"/>
              <a:t>设置：生成两个秘密大素数</a:t>
            </a:r>
            <a:r>
              <a:rPr lang="en-US" altLang="zh-CN" dirty="0"/>
              <a:t>p</a:t>
            </a:r>
            <a:r>
              <a:rPr lang="zh-CN" altLang="en-US" dirty="0"/>
              <a:t>和</a:t>
            </a:r>
            <a:r>
              <a:rPr lang="en-US" altLang="zh-CN" dirty="0"/>
              <a:t>q</a:t>
            </a:r>
            <a:r>
              <a:rPr lang="zh-CN" altLang="en-US" dirty="0"/>
              <a:t>，且均模</a:t>
            </a:r>
            <a:r>
              <a:rPr lang="en-US" altLang="zh-CN" dirty="0"/>
              <a:t>4</a:t>
            </a:r>
            <a:r>
              <a:rPr lang="zh-CN" altLang="en-US" dirty="0"/>
              <a:t>余</a:t>
            </a:r>
            <a:r>
              <a:rPr lang="en-US" altLang="zh-CN" dirty="0"/>
              <a:t>3</a:t>
            </a:r>
            <a:r>
              <a:rPr lang="zh-CN" altLang="en-US" dirty="0"/>
              <a:t>，</a:t>
            </a:r>
            <a:r>
              <a:rPr lang="en-US" altLang="zh-CN" dirty="0"/>
              <a:t>n=</a:t>
            </a:r>
            <a:r>
              <a:rPr lang="en-US" altLang="zh-CN" dirty="0" err="1"/>
              <a:t>pq</a:t>
            </a:r>
            <a:endParaRPr lang="en-US" altLang="zh-CN" dirty="0">
              <a:cs typeface="Times New Roman" pitchFamily="18" charset="0"/>
            </a:endParaRPr>
          </a:p>
          <a:p>
            <a:pPr marL="857250" lvl="1" indent="-457200">
              <a:buFont typeface="+mj-lt"/>
              <a:buAutoNum type="arabicPeriod"/>
            </a:pPr>
            <a:r>
              <a:rPr lang="zh-CN" altLang="en-US" dirty="0">
                <a:cs typeface="Times New Roman" pitchFamily="18" charset="0"/>
              </a:rPr>
              <a:t>在区间</a:t>
            </a:r>
            <a:r>
              <a:rPr lang="en-US" altLang="zh-CN" dirty="0">
                <a:cs typeface="Times New Roman" pitchFamily="18" charset="0"/>
              </a:rPr>
              <a:t>[1,n-1]</a:t>
            </a:r>
            <a:r>
              <a:rPr lang="zh-CN" altLang="en-US" dirty="0">
                <a:cs typeface="Times New Roman" pitchFamily="18" charset="0"/>
              </a:rPr>
              <a:t>内任选整数</a:t>
            </a:r>
            <a:r>
              <a:rPr lang="en-US" altLang="zh-CN" dirty="0">
                <a:cs typeface="Times New Roman" pitchFamily="18" charset="0"/>
              </a:rPr>
              <a:t>s</a:t>
            </a:r>
            <a:r>
              <a:rPr lang="zh-CN" altLang="en-US" dirty="0">
                <a:cs typeface="Times New Roman" pitchFamily="18" charset="0"/>
              </a:rPr>
              <a:t>（种子），满足</a:t>
            </a:r>
            <a:r>
              <a:rPr lang="en-US" altLang="zh-CN" dirty="0" err="1">
                <a:cs typeface="Times New Roman" pitchFamily="18" charset="0"/>
              </a:rPr>
              <a:t>gcd</a:t>
            </a:r>
            <a:r>
              <a:rPr lang="en-US" altLang="zh-CN" dirty="0">
                <a:cs typeface="Times New Roman" pitchFamily="18" charset="0"/>
              </a:rPr>
              <a:t>(</a:t>
            </a:r>
            <a:r>
              <a:rPr lang="en-US" altLang="zh-CN" dirty="0" err="1">
                <a:cs typeface="Times New Roman" pitchFamily="18" charset="0"/>
              </a:rPr>
              <a:t>s,n</a:t>
            </a:r>
            <a:r>
              <a:rPr lang="en-US" altLang="zh-CN" dirty="0">
                <a:cs typeface="Times New Roman" pitchFamily="18" charset="0"/>
              </a:rPr>
              <a:t>)=1</a:t>
            </a:r>
          </a:p>
          <a:p>
            <a:pPr marL="857250" lvl="1" indent="-457200">
              <a:buFont typeface="+mj-lt"/>
              <a:buAutoNum type="arabicPeriod"/>
            </a:pPr>
            <a:r>
              <a:rPr lang="en-US" altLang="zh-CN" dirty="0">
                <a:cs typeface="Times New Roman" pitchFamily="18" charset="0"/>
              </a:rPr>
              <a:t>x</a:t>
            </a:r>
            <a:r>
              <a:rPr lang="en-US" altLang="zh-CN" baseline="-25000" dirty="0">
                <a:cs typeface="Times New Roman" pitchFamily="18" charset="0"/>
              </a:rPr>
              <a:t>0</a:t>
            </a:r>
            <a:r>
              <a:rPr lang="en-US" altLang="zh-CN" dirty="0">
                <a:cs typeface="Times New Roman" pitchFamily="18" charset="0"/>
              </a:rPr>
              <a:t>=s</a:t>
            </a:r>
            <a:r>
              <a:rPr lang="en-US" altLang="zh-CN" baseline="30000" dirty="0">
                <a:cs typeface="Times New Roman" pitchFamily="18" charset="0"/>
              </a:rPr>
              <a:t>2</a:t>
            </a:r>
            <a:r>
              <a:rPr lang="en-US" altLang="zh-CN" dirty="0">
                <a:cs typeface="Times New Roman" pitchFamily="18" charset="0"/>
              </a:rPr>
              <a:t> mod n</a:t>
            </a:r>
          </a:p>
          <a:p>
            <a:pPr marL="857250" lvl="1" indent="-457200">
              <a:buFont typeface="+mj-lt"/>
              <a:buAutoNum type="arabicPeriod"/>
            </a:pPr>
            <a:r>
              <a:rPr lang="zh-CN" altLang="en-US" dirty="0">
                <a:cs typeface="Times New Roman" pitchFamily="18" charset="0"/>
              </a:rPr>
              <a:t>反复执行</a:t>
            </a:r>
            <a:endParaRPr lang="en-US" altLang="zh-CN" dirty="0">
              <a:cs typeface="Times New Roman" pitchFamily="18" charset="0"/>
            </a:endParaRPr>
          </a:p>
          <a:p>
            <a:pPr marL="1314450" lvl="2" indent="-457200">
              <a:buFont typeface="+mj-lt"/>
              <a:buAutoNum type="alphaLcPeriod"/>
            </a:pPr>
            <a:r>
              <a:rPr lang="en-US" altLang="zh-CN" sz="2400" dirty="0">
                <a:cs typeface="Times New Roman" pitchFamily="18" charset="0"/>
              </a:rPr>
              <a:t>x</a:t>
            </a:r>
            <a:r>
              <a:rPr lang="en-US" altLang="zh-CN" sz="2400" baseline="-25000" dirty="0">
                <a:cs typeface="Times New Roman" pitchFamily="18" charset="0"/>
              </a:rPr>
              <a:t>i</a:t>
            </a:r>
            <a:r>
              <a:rPr lang="en-US" altLang="zh-CN" sz="2400" dirty="0">
                <a:cs typeface="Times New Roman" pitchFamily="18" charset="0"/>
              </a:rPr>
              <a:t>=x</a:t>
            </a:r>
            <a:r>
              <a:rPr lang="en-US" altLang="zh-CN" sz="2400" baseline="30000" dirty="0">
                <a:cs typeface="Times New Roman" pitchFamily="18" charset="0"/>
              </a:rPr>
              <a:t>2</a:t>
            </a:r>
            <a:r>
              <a:rPr lang="en-US" altLang="zh-CN" sz="2400" baseline="-25000" dirty="0">
                <a:cs typeface="Times New Roman" pitchFamily="18" charset="0"/>
              </a:rPr>
              <a:t>i-1</a:t>
            </a:r>
            <a:r>
              <a:rPr lang="en-US" altLang="zh-CN" sz="2400" dirty="0">
                <a:cs typeface="Times New Roman" pitchFamily="18" charset="0"/>
              </a:rPr>
              <a:t> mod n</a:t>
            </a:r>
          </a:p>
          <a:p>
            <a:pPr marL="1314450" lvl="2" indent="-457200">
              <a:buFont typeface="+mj-lt"/>
              <a:buAutoNum type="alphaLcPeriod"/>
            </a:pPr>
            <a:r>
              <a:rPr lang="zh-CN" altLang="en-US" sz="2400" dirty="0">
                <a:cs typeface="Times New Roman" pitchFamily="18" charset="0"/>
              </a:rPr>
              <a:t>输出</a:t>
            </a:r>
            <a:r>
              <a:rPr lang="en-US" altLang="zh-CN" sz="2400" dirty="0">
                <a:cs typeface="Times New Roman" pitchFamily="18" charset="0"/>
              </a:rPr>
              <a:t>x</a:t>
            </a:r>
            <a:r>
              <a:rPr lang="en-US" altLang="zh-CN" sz="2400" baseline="-25000" dirty="0">
                <a:cs typeface="Times New Roman" pitchFamily="18" charset="0"/>
              </a:rPr>
              <a:t>i</a:t>
            </a:r>
            <a:r>
              <a:rPr lang="zh-CN" altLang="en-US" sz="2400" dirty="0">
                <a:cs typeface="Times New Roman" pitchFamily="18" charset="0"/>
              </a:rPr>
              <a:t>的最低比特位</a:t>
            </a:r>
            <a:endParaRPr lang="en-US" altLang="zh-CN" sz="2400" dirty="0">
              <a:cs typeface="Times New Roman" pitchFamily="18" charset="0"/>
            </a:endParaRPr>
          </a:p>
          <a:p>
            <a:pPr lvl="1"/>
            <a:endParaRPr lang="en-US" altLang="zh-CN" dirty="0">
              <a:cs typeface="Times New Roman" pitchFamily="18" charset="0"/>
            </a:endParaRPr>
          </a:p>
          <a:p>
            <a:pPr lvl="1"/>
            <a:r>
              <a:rPr lang="zh-CN" altLang="en-US" dirty="0">
                <a:cs typeface="Times New Roman" pitchFamily="18" charset="0"/>
              </a:rPr>
              <a:t>为提高效率，可输出</a:t>
            </a:r>
            <a:r>
              <a:rPr lang="en-US" altLang="zh-CN" dirty="0">
                <a:cs typeface="Times New Roman" pitchFamily="18" charset="0"/>
              </a:rPr>
              <a:t>x</a:t>
            </a:r>
            <a:r>
              <a:rPr lang="en-US" altLang="zh-CN" baseline="-25000" dirty="0">
                <a:cs typeface="Times New Roman" pitchFamily="18" charset="0"/>
              </a:rPr>
              <a:t>i</a:t>
            </a:r>
            <a:r>
              <a:rPr lang="zh-CN" altLang="en-US" dirty="0">
                <a:cs typeface="Times New Roman" pitchFamily="18" charset="0"/>
              </a:rPr>
              <a:t>的最低</a:t>
            </a:r>
            <a:r>
              <a:rPr lang="en-US" altLang="zh-CN" dirty="0">
                <a:cs typeface="Times New Roman" pitchFamily="18" charset="0"/>
              </a:rPr>
              <a:t>j</a:t>
            </a:r>
            <a:r>
              <a:rPr lang="zh-CN" altLang="en-US" dirty="0">
                <a:cs typeface="Times New Roman" pitchFamily="18" charset="0"/>
              </a:rPr>
              <a:t>位比特，</a:t>
            </a:r>
            <a:r>
              <a:rPr lang="en-US" altLang="zh-CN" dirty="0">
                <a:cs typeface="Times New Roman" pitchFamily="18" charset="0"/>
              </a:rPr>
              <a:t>j=</a:t>
            </a:r>
            <a:r>
              <a:rPr lang="en-US" altLang="zh-CN" dirty="0" err="1">
                <a:cs typeface="Times New Roman" pitchFamily="18" charset="0"/>
              </a:rPr>
              <a:t>c·lg</a:t>
            </a:r>
            <a:r>
              <a:rPr lang="en-US" altLang="zh-CN" dirty="0">
                <a:cs typeface="Times New Roman" pitchFamily="18" charset="0"/>
              </a:rPr>
              <a:t>(</a:t>
            </a:r>
            <a:r>
              <a:rPr lang="en-US" altLang="zh-CN" dirty="0" err="1">
                <a:cs typeface="Times New Roman" pitchFamily="18" charset="0"/>
              </a:rPr>
              <a:t>lg</a:t>
            </a:r>
            <a:r>
              <a:rPr lang="en-US" altLang="zh-CN" dirty="0">
                <a:cs typeface="Times New Roman" pitchFamily="18" charset="0"/>
              </a:rPr>
              <a:t> n)</a:t>
            </a:r>
            <a:r>
              <a:rPr lang="zh-CN" altLang="en-US" dirty="0">
                <a:cs typeface="Times New Roman" pitchFamily="18" charset="0"/>
              </a:rPr>
              <a:t>，</a:t>
            </a:r>
            <a:r>
              <a:rPr lang="en-US" altLang="zh-CN" dirty="0">
                <a:cs typeface="Times New Roman" pitchFamily="18" charset="0"/>
              </a:rPr>
              <a:t>c</a:t>
            </a:r>
            <a:r>
              <a:rPr lang="zh-CN" altLang="en-US" dirty="0">
                <a:cs typeface="Times New Roman" pitchFamily="18" charset="0"/>
              </a:rPr>
              <a:t>为一常数。当</a:t>
            </a:r>
            <a:r>
              <a:rPr lang="en-US" altLang="zh-CN" dirty="0">
                <a:cs typeface="Times New Roman" pitchFamily="18" charset="0"/>
              </a:rPr>
              <a:t>n</a:t>
            </a:r>
            <a:r>
              <a:rPr lang="zh-CN" altLang="en-US" dirty="0">
                <a:cs typeface="Times New Roman" pitchFamily="18" charset="0"/>
              </a:rPr>
              <a:t>充分大时，它仍是密码学意义安全的。对固定比特长度的</a:t>
            </a:r>
            <a:r>
              <a:rPr lang="en-US" altLang="zh-CN" dirty="0">
                <a:cs typeface="Times New Roman" pitchFamily="18" charset="0"/>
              </a:rPr>
              <a:t>n</a:t>
            </a:r>
            <a:r>
              <a:rPr lang="zh-CN" altLang="en-US" dirty="0">
                <a:cs typeface="Times New Roman" pitchFamily="18" charset="0"/>
              </a:rPr>
              <a:t>，</a:t>
            </a:r>
            <a:r>
              <a:rPr lang="en-US" altLang="zh-CN" dirty="0">
                <a:cs typeface="Times New Roman" pitchFamily="18" charset="0"/>
              </a:rPr>
              <a:t>c</a:t>
            </a:r>
            <a:r>
              <a:rPr lang="zh-CN" altLang="en-US" dirty="0">
                <a:cs typeface="Times New Roman" pitchFamily="18" charset="0"/>
              </a:rPr>
              <a:t>的精确范围还不能确定</a:t>
            </a:r>
            <a:endParaRPr lang="en-US" altLang="zh-CN"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254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四、统计测试</a:t>
            </a:r>
          </a:p>
        </p:txBody>
      </p:sp>
      <p:sp>
        <p:nvSpPr>
          <p:cNvPr id="3" name="内容占位符 2"/>
          <p:cNvSpPr>
            <a:spLocks noGrp="1"/>
          </p:cNvSpPr>
          <p:nvPr>
            <p:ph idx="1"/>
          </p:nvPr>
        </p:nvSpPr>
        <p:spPr/>
        <p:txBody>
          <a:bodyPr>
            <a:normAutofit fontScale="92500" lnSpcReduction="10000"/>
          </a:bodyPr>
          <a:lstStyle/>
          <a:p>
            <a:r>
              <a:rPr lang="zh-CN" altLang="en-US" dirty="0"/>
              <a:t>随机分布：</a:t>
            </a:r>
            <a:endParaRPr lang="en-US" altLang="zh-CN" dirty="0"/>
          </a:p>
          <a:p>
            <a:pPr lvl="1"/>
            <a:r>
              <a:rPr lang="zh-CN" altLang="en-US" dirty="0"/>
              <a:t>随机变量</a:t>
            </a:r>
            <a:r>
              <a:rPr lang="en-US" altLang="zh-CN" dirty="0"/>
              <a:t>X</a:t>
            </a:r>
            <a:r>
              <a:rPr lang="zh-CN" altLang="en-US" dirty="0"/>
              <a:t>服从期望为</a:t>
            </a:r>
            <a:r>
              <a:rPr lang="el-GR" altLang="zh-CN" dirty="0">
                <a:cs typeface="Times New Roman"/>
              </a:rPr>
              <a:t>μ</a:t>
            </a:r>
            <a:r>
              <a:rPr lang="zh-CN" altLang="en-US" dirty="0">
                <a:cs typeface="Times New Roman"/>
              </a:rPr>
              <a:t>，方差为</a:t>
            </a:r>
            <a:r>
              <a:rPr lang="el-GR" altLang="zh-CN" dirty="0">
                <a:cs typeface="Times New Roman"/>
              </a:rPr>
              <a:t>σ</a:t>
            </a:r>
            <a:r>
              <a:rPr lang="en-US" altLang="zh-CN" baseline="30000" dirty="0">
                <a:cs typeface="Times New Roman"/>
              </a:rPr>
              <a:t>2</a:t>
            </a:r>
            <a:r>
              <a:rPr lang="zh-CN" altLang="en-US" dirty="0">
                <a:cs typeface="Times New Roman"/>
              </a:rPr>
              <a:t>的正态分布</a:t>
            </a:r>
            <a:r>
              <a:rPr lang="en-US" altLang="zh-CN" dirty="0">
                <a:cs typeface="Times New Roman"/>
              </a:rPr>
              <a:t>N(</a:t>
            </a:r>
            <a:r>
              <a:rPr lang="el-GR" altLang="zh-CN" dirty="0">
                <a:cs typeface="Times New Roman"/>
              </a:rPr>
              <a:t>μ</a:t>
            </a:r>
            <a:r>
              <a:rPr lang="en-US" altLang="zh-CN" dirty="0">
                <a:cs typeface="Times New Roman"/>
              </a:rPr>
              <a:t>,</a:t>
            </a:r>
            <a:r>
              <a:rPr lang="el-GR" altLang="zh-CN" dirty="0">
                <a:cs typeface="Times New Roman"/>
              </a:rPr>
              <a:t>σ</a:t>
            </a:r>
            <a:r>
              <a:rPr lang="en-US" altLang="zh-CN" baseline="30000" dirty="0">
                <a:cs typeface="Times New Roman"/>
              </a:rPr>
              <a:t>2</a:t>
            </a:r>
            <a:r>
              <a:rPr lang="en-US" altLang="zh-CN" dirty="0">
                <a:cs typeface="Times New Roman"/>
              </a:rPr>
              <a:t>)</a:t>
            </a:r>
            <a:r>
              <a:rPr lang="zh-CN" altLang="en-US" dirty="0">
                <a:cs typeface="Times New Roman"/>
              </a:rPr>
              <a:t>：</a:t>
            </a:r>
            <a:endParaRPr lang="en-US" altLang="zh-CN" dirty="0">
              <a:cs typeface="Times New Roman"/>
            </a:endParaRPr>
          </a:p>
          <a:p>
            <a:endParaRPr lang="en-US" altLang="zh-CN" dirty="0">
              <a:cs typeface="Times New Roman"/>
            </a:endParaRPr>
          </a:p>
          <a:p>
            <a:endParaRPr lang="en-US" altLang="zh-CN" dirty="0">
              <a:cs typeface="Times New Roman"/>
            </a:endParaRPr>
          </a:p>
          <a:p>
            <a:pPr lvl="1"/>
            <a:r>
              <a:rPr lang="zh-CN" altLang="en-US" dirty="0"/>
              <a:t>随机变量</a:t>
            </a:r>
            <a:r>
              <a:rPr lang="en-US" altLang="zh-CN" dirty="0"/>
              <a:t>X</a:t>
            </a:r>
            <a:r>
              <a:rPr lang="zh-CN" altLang="en-US" dirty="0"/>
              <a:t>服从自由度为</a:t>
            </a:r>
            <a:r>
              <a:rPr lang="el-GR" altLang="zh-CN" dirty="0">
                <a:cs typeface="Times New Roman"/>
              </a:rPr>
              <a:t>υ</a:t>
            </a:r>
            <a:r>
              <a:rPr lang="zh-CN" altLang="en-US" dirty="0">
                <a:cs typeface="Times New Roman"/>
              </a:rPr>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cs typeface="Times New Roman"/>
            </a:endParaRPr>
          </a:p>
          <a:p>
            <a:endParaRPr lang="en-US" altLang="zh-CN" dirty="0">
              <a:cs typeface="Times New Roman"/>
            </a:endParaRPr>
          </a:p>
          <a:p>
            <a:endParaRPr lang="en-US" altLang="zh-CN" dirty="0">
              <a:cs typeface="Times New Roman"/>
            </a:endParaRPr>
          </a:p>
          <a:p>
            <a:endParaRPr lang="en-US" altLang="zh-CN" dirty="0">
              <a:cs typeface="Times New Roman"/>
            </a:endParaRPr>
          </a:p>
          <a:p>
            <a:pPr lvl="1"/>
            <a:endParaRPr lang="en-US" altLang="zh-CN" dirty="0">
              <a:cs typeface="Times New Roman"/>
            </a:endParaRPr>
          </a:p>
          <a:p>
            <a:pPr lvl="1"/>
            <a:endParaRPr lang="en-US" altLang="zh-CN" dirty="0">
              <a:cs typeface="Times New Roman"/>
            </a:endParaRPr>
          </a:p>
          <a:p>
            <a:pPr lvl="1"/>
            <a:r>
              <a:rPr lang="zh-CN" altLang="en-US" dirty="0">
                <a:cs typeface="Times New Roman"/>
              </a:rPr>
              <a:t>若随机变量</a:t>
            </a:r>
            <a:r>
              <a:rPr lang="en-US" altLang="zh-CN" dirty="0">
                <a:cs typeface="Times New Roman"/>
              </a:rPr>
              <a:t>X</a:t>
            </a:r>
            <a:r>
              <a:rPr lang="zh-CN" altLang="en-US" dirty="0">
                <a:cs typeface="Times New Roman"/>
              </a:rPr>
              <a:t>服从</a:t>
            </a:r>
            <a:r>
              <a:rPr lang="en-US" altLang="zh-CN" dirty="0">
                <a:cs typeface="Times New Roman"/>
              </a:rPr>
              <a:t>N(</a:t>
            </a:r>
            <a:r>
              <a:rPr lang="el-GR" altLang="zh-CN" dirty="0">
                <a:cs typeface="Times New Roman"/>
              </a:rPr>
              <a:t>μ</a:t>
            </a:r>
            <a:r>
              <a:rPr lang="en-US" altLang="zh-CN" dirty="0">
                <a:cs typeface="Times New Roman"/>
              </a:rPr>
              <a:t>,</a:t>
            </a:r>
            <a:r>
              <a:rPr lang="el-GR" altLang="zh-CN" dirty="0">
                <a:cs typeface="Times New Roman"/>
              </a:rPr>
              <a:t>σ</a:t>
            </a:r>
            <a:r>
              <a:rPr lang="en-US" altLang="zh-CN" baseline="30000" dirty="0">
                <a:cs typeface="Times New Roman"/>
              </a:rPr>
              <a:t>2</a:t>
            </a:r>
            <a:r>
              <a:rPr lang="en-US" altLang="zh-CN" dirty="0">
                <a:cs typeface="Times New Roman"/>
              </a:rPr>
              <a:t>)</a:t>
            </a:r>
            <a:r>
              <a:rPr lang="zh-CN" altLang="en-US" dirty="0">
                <a:cs typeface="Times New Roman"/>
              </a:rPr>
              <a:t>，则随机变量</a:t>
            </a:r>
            <a:r>
              <a:rPr lang="en-US" altLang="zh-CN" dirty="0">
                <a:cs typeface="Times New Roman"/>
              </a:rPr>
              <a:t>Z=(X-</a:t>
            </a:r>
            <a:r>
              <a:rPr lang="el-GR" altLang="zh-CN" dirty="0">
                <a:cs typeface="Times New Roman"/>
              </a:rPr>
              <a:t>μ</a:t>
            </a:r>
            <a:r>
              <a:rPr lang="en-US" altLang="zh-CN" dirty="0">
                <a:cs typeface="Times New Roman"/>
              </a:rPr>
              <a:t>)</a:t>
            </a:r>
            <a:r>
              <a:rPr lang="en-US" altLang="zh-CN" baseline="30000" dirty="0">
                <a:cs typeface="Times New Roman"/>
              </a:rPr>
              <a:t>2</a:t>
            </a:r>
            <a:r>
              <a:rPr lang="en-US" altLang="zh-CN" dirty="0">
                <a:cs typeface="Times New Roman"/>
              </a:rPr>
              <a:t>/</a:t>
            </a:r>
            <a:r>
              <a:rPr lang="el-GR" altLang="zh-CN" dirty="0">
                <a:cs typeface="Times New Roman"/>
              </a:rPr>
              <a:t>σ</a:t>
            </a:r>
            <a:r>
              <a:rPr lang="en-US" altLang="zh-CN" baseline="30000" dirty="0">
                <a:cs typeface="Times New Roman"/>
              </a:rPr>
              <a:t>2</a:t>
            </a:r>
            <a:r>
              <a:rPr lang="zh-CN" altLang="en-US" dirty="0">
                <a:cs typeface="Times New Roman"/>
              </a:rPr>
              <a:t>服从自由度为</a:t>
            </a:r>
            <a:r>
              <a:rPr lang="en-US" altLang="zh-CN" dirty="0">
                <a:cs typeface="Times New Roman"/>
              </a:rPr>
              <a:t>1</a:t>
            </a:r>
            <a:r>
              <a:rPr lang="zh-CN" altLang="en-US" dirty="0">
                <a:cs typeface="Times New Roman"/>
              </a:rPr>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cs typeface="Times New Roman"/>
            </a:endParaRPr>
          </a:p>
          <a:p>
            <a:pPr lvl="1"/>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403998170"/>
              </p:ext>
            </p:extLst>
          </p:nvPr>
        </p:nvGraphicFramePr>
        <p:xfrm>
          <a:off x="2267744" y="1916832"/>
          <a:ext cx="4661710" cy="917464"/>
        </p:xfrm>
        <a:graphic>
          <a:graphicData uri="http://schemas.openxmlformats.org/presentationml/2006/ole">
            <mc:AlternateContent xmlns:mc="http://schemas.openxmlformats.org/markup-compatibility/2006">
              <mc:Choice xmlns:v="urn:schemas-microsoft-com:vml" Requires="v">
                <p:oleObj spid="_x0000_s5534" name="Equation" r:id="rId4" imgW="2387520" imgH="469800" progId="Equation.DSMT4">
                  <p:embed/>
                </p:oleObj>
              </mc:Choice>
              <mc:Fallback>
                <p:oleObj name="Equation" r:id="rId4" imgW="2387520" imgH="469800" progId="Equation.DSMT4">
                  <p:embed/>
                  <p:pic>
                    <p:nvPicPr>
                      <p:cNvPr id="0" name=""/>
                      <p:cNvPicPr>
                        <a:picLocks noChangeAspect="1" noChangeArrowheads="1"/>
                      </p:cNvPicPr>
                      <p:nvPr/>
                    </p:nvPicPr>
                    <p:blipFill>
                      <a:blip r:embed="rId5"/>
                      <a:srcRect/>
                      <a:stretch>
                        <a:fillRect/>
                      </a:stretch>
                    </p:blipFill>
                    <p:spPr bwMode="auto">
                      <a:xfrm>
                        <a:off x="2267744" y="1916832"/>
                        <a:ext cx="4661710" cy="917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43857191"/>
              </p:ext>
            </p:extLst>
          </p:nvPr>
        </p:nvGraphicFramePr>
        <p:xfrm>
          <a:off x="2267744" y="3212976"/>
          <a:ext cx="4684489" cy="2051426"/>
        </p:xfrm>
        <a:graphic>
          <a:graphicData uri="http://schemas.openxmlformats.org/presentationml/2006/ole">
            <mc:AlternateContent xmlns:mc="http://schemas.openxmlformats.org/markup-compatibility/2006">
              <mc:Choice xmlns:v="urn:schemas-microsoft-com:vml" Requires="v">
                <p:oleObj spid="_x0000_s5535" name="Equation" r:id="rId6" imgW="2349360" imgH="1028520" progId="Equation.DSMT4">
                  <p:embed/>
                </p:oleObj>
              </mc:Choice>
              <mc:Fallback>
                <p:oleObj name="Equation" r:id="rId6" imgW="2349360" imgH="10285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3212976"/>
                        <a:ext cx="4684489" cy="205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941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假设检验</a:t>
            </a:r>
            <a:endParaRPr lang="en-US" altLang="zh-CN" dirty="0"/>
          </a:p>
          <a:p>
            <a:pPr lvl="1"/>
            <a:r>
              <a:rPr lang="zh-CN" altLang="en-US" dirty="0">
                <a:solidFill>
                  <a:srgbClr val="FF0000"/>
                </a:solidFill>
              </a:rPr>
              <a:t>统计假设</a:t>
            </a:r>
            <a:r>
              <a:rPr lang="en-US" altLang="zh-CN" dirty="0"/>
              <a:t>H</a:t>
            </a:r>
            <a:r>
              <a:rPr lang="en-US" altLang="zh-CN" baseline="-25000" dirty="0"/>
              <a:t>0</a:t>
            </a:r>
            <a:r>
              <a:rPr lang="zh-CN" altLang="en-US" dirty="0"/>
              <a:t>，是关于一个或多个随机变量分布的论断</a:t>
            </a:r>
            <a:endParaRPr lang="en-US" altLang="zh-CN" dirty="0"/>
          </a:p>
          <a:p>
            <a:pPr lvl="2"/>
            <a:r>
              <a:rPr lang="en-US" altLang="zh-CN" dirty="0"/>
              <a:t>H</a:t>
            </a:r>
            <a:r>
              <a:rPr lang="en-US" altLang="zh-CN" baseline="-25000" dirty="0"/>
              <a:t>0</a:t>
            </a:r>
            <a:r>
              <a:rPr lang="zh-CN" altLang="en-US" dirty="0"/>
              <a:t>：序列是随机的</a:t>
            </a:r>
            <a:endParaRPr lang="en-US" altLang="zh-CN" dirty="0"/>
          </a:p>
          <a:p>
            <a:pPr lvl="2"/>
            <a:r>
              <a:rPr lang="zh-CN" altLang="en-US" dirty="0"/>
              <a:t>注意：每个测试的结论是统计意义上的，非确定的</a:t>
            </a:r>
            <a:endParaRPr lang="en-US" altLang="zh-CN" dirty="0"/>
          </a:p>
          <a:p>
            <a:pPr lvl="1"/>
            <a:r>
              <a:rPr lang="zh-CN" altLang="en-US" dirty="0"/>
              <a:t>统计假设</a:t>
            </a:r>
            <a:r>
              <a:rPr lang="en-US" altLang="zh-CN" dirty="0"/>
              <a:t>H</a:t>
            </a:r>
            <a:r>
              <a:rPr lang="en-US" altLang="zh-CN" baseline="-25000" dirty="0"/>
              <a:t>0</a:t>
            </a:r>
            <a:r>
              <a:rPr lang="zh-CN" altLang="en-US" dirty="0"/>
              <a:t>检验的</a:t>
            </a:r>
            <a:r>
              <a:rPr lang="zh-CN" altLang="en-US" dirty="0">
                <a:solidFill>
                  <a:srgbClr val="FF0000"/>
                </a:solidFill>
              </a:rPr>
              <a:t>显著性水平</a:t>
            </a:r>
            <a:r>
              <a:rPr lang="el-GR" altLang="zh-CN" dirty="0">
                <a:cs typeface="Times New Roman"/>
              </a:rPr>
              <a:t>α</a:t>
            </a:r>
            <a:r>
              <a:rPr lang="zh-CN" altLang="en-US" dirty="0">
                <a:cs typeface="Times New Roman"/>
              </a:rPr>
              <a:t>，是指当</a:t>
            </a:r>
            <a:r>
              <a:rPr lang="en-US" altLang="zh-CN" dirty="0"/>
              <a:t>H</a:t>
            </a:r>
            <a:r>
              <a:rPr lang="en-US" altLang="zh-CN" baseline="-25000" dirty="0"/>
              <a:t>0</a:t>
            </a:r>
            <a:r>
              <a:rPr lang="zh-CN" altLang="en-US" dirty="0">
                <a:cs typeface="Times New Roman"/>
              </a:rPr>
              <a:t>为真时，拒绝</a:t>
            </a:r>
            <a:r>
              <a:rPr lang="en-US" altLang="zh-CN" dirty="0"/>
              <a:t>H</a:t>
            </a:r>
            <a:r>
              <a:rPr lang="en-US" altLang="zh-CN" baseline="-25000" dirty="0"/>
              <a:t>0</a:t>
            </a:r>
            <a:r>
              <a:rPr lang="zh-CN" altLang="en-US" dirty="0">
                <a:cs typeface="Times New Roman"/>
              </a:rPr>
              <a:t>的概率（漏警概率）</a:t>
            </a:r>
            <a:endParaRPr lang="en-US" altLang="zh-CN" dirty="0">
              <a:cs typeface="Times New Roman"/>
            </a:endParaRPr>
          </a:p>
          <a:p>
            <a:pPr lvl="1"/>
            <a:endParaRPr lang="en-US" altLang="zh-CN" dirty="0"/>
          </a:p>
        </p:txBody>
      </p:sp>
      <p:grpSp>
        <p:nvGrpSpPr>
          <p:cNvPr id="62" name="组合 61"/>
          <p:cNvGrpSpPr/>
          <p:nvPr/>
        </p:nvGrpSpPr>
        <p:grpSpPr>
          <a:xfrm>
            <a:off x="857224" y="3764360"/>
            <a:ext cx="3429024" cy="2328936"/>
            <a:chOff x="571472" y="3429000"/>
            <a:chExt cx="3429024" cy="2328936"/>
          </a:xfrm>
        </p:grpSpPr>
        <p:sp>
          <p:nvSpPr>
            <p:cNvPr id="33" name="任意多边形 32"/>
            <p:cNvSpPr/>
            <p:nvPr/>
          </p:nvSpPr>
          <p:spPr>
            <a:xfrm>
              <a:off x="3214678" y="5139559"/>
              <a:ext cx="709448" cy="220717"/>
            </a:xfrm>
            <a:custGeom>
              <a:avLst/>
              <a:gdLst>
                <a:gd name="connsiteX0" fmla="*/ 15765 w 709448"/>
                <a:gd name="connsiteY0" fmla="*/ 0 h 220717"/>
                <a:gd name="connsiteX1" fmla="*/ 709448 w 709448"/>
                <a:gd name="connsiteY1" fmla="*/ 173420 h 220717"/>
                <a:gd name="connsiteX2" fmla="*/ 709448 w 709448"/>
                <a:gd name="connsiteY2" fmla="*/ 220717 h 220717"/>
                <a:gd name="connsiteX3" fmla="*/ 0 w 709448"/>
                <a:gd name="connsiteY3" fmla="*/ 220717 h 220717"/>
                <a:gd name="connsiteX4" fmla="*/ 15765 w 709448"/>
                <a:gd name="connsiteY4" fmla="*/ 0 h 22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48" h="220717">
                  <a:moveTo>
                    <a:pt x="15765" y="0"/>
                  </a:moveTo>
                  <a:lnTo>
                    <a:pt x="709448" y="173420"/>
                  </a:lnTo>
                  <a:lnTo>
                    <a:pt x="709448" y="220717"/>
                  </a:lnTo>
                  <a:lnTo>
                    <a:pt x="0" y="220717"/>
                  </a:lnTo>
                  <a:lnTo>
                    <a:pt x="1576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任意多边形 33"/>
            <p:cNvSpPr/>
            <p:nvPr/>
          </p:nvSpPr>
          <p:spPr>
            <a:xfrm flipH="1">
              <a:off x="658676" y="5143512"/>
              <a:ext cx="709448" cy="220717"/>
            </a:xfrm>
            <a:custGeom>
              <a:avLst/>
              <a:gdLst>
                <a:gd name="connsiteX0" fmla="*/ 15765 w 709448"/>
                <a:gd name="connsiteY0" fmla="*/ 0 h 220717"/>
                <a:gd name="connsiteX1" fmla="*/ 709448 w 709448"/>
                <a:gd name="connsiteY1" fmla="*/ 173420 h 220717"/>
                <a:gd name="connsiteX2" fmla="*/ 709448 w 709448"/>
                <a:gd name="connsiteY2" fmla="*/ 220717 h 220717"/>
                <a:gd name="connsiteX3" fmla="*/ 0 w 709448"/>
                <a:gd name="connsiteY3" fmla="*/ 220717 h 220717"/>
                <a:gd name="connsiteX4" fmla="*/ 15765 w 709448"/>
                <a:gd name="connsiteY4" fmla="*/ 0 h 22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48" h="220717">
                  <a:moveTo>
                    <a:pt x="15765" y="0"/>
                  </a:moveTo>
                  <a:lnTo>
                    <a:pt x="709448" y="173420"/>
                  </a:lnTo>
                  <a:lnTo>
                    <a:pt x="709448" y="220717"/>
                  </a:lnTo>
                  <a:lnTo>
                    <a:pt x="0" y="220717"/>
                  </a:lnTo>
                  <a:lnTo>
                    <a:pt x="1576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rot="5400000">
              <a:off x="964381" y="5250669"/>
              <a:ext cx="786612" cy="79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71472" y="5357032"/>
              <a:ext cx="34290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178695" y="4535495"/>
              <a:ext cx="221457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7900" y="3698192"/>
              <a:ext cx="3262297" cy="1629195"/>
              <a:chOff x="300710" y="3556110"/>
              <a:chExt cx="3262297" cy="1629195"/>
            </a:xfrm>
          </p:grpSpPr>
          <p:sp>
            <p:nvSpPr>
              <p:cNvPr id="15" name="任意多边形 14"/>
              <p:cNvSpPr/>
              <p:nvPr/>
            </p:nvSpPr>
            <p:spPr>
              <a:xfrm>
                <a:off x="1939159" y="3557602"/>
                <a:ext cx="1623848" cy="1627703"/>
              </a:xfrm>
              <a:custGeom>
                <a:avLst/>
                <a:gdLst>
                  <a:gd name="connsiteX0" fmla="*/ 0 w 1623848"/>
                  <a:gd name="connsiteY0" fmla="*/ 0 h 1592318"/>
                  <a:gd name="connsiteX1" fmla="*/ 268013 w 1623848"/>
                  <a:gd name="connsiteY1" fmla="*/ 220718 h 1592318"/>
                  <a:gd name="connsiteX2" fmla="*/ 614855 w 1623848"/>
                  <a:gd name="connsiteY2" fmla="*/ 1229711 h 1592318"/>
                  <a:gd name="connsiteX3" fmla="*/ 1623848 w 1623848"/>
                  <a:gd name="connsiteY3" fmla="*/ 1592318 h 1592318"/>
                </a:gdLst>
                <a:ahLst/>
                <a:cxnLst>
                  <a:cxn ang="0">
                    <a:pos x="connsiteX0" y="connsiteY0"/>
                  </a:cxn>
                  <a:cxn ang="0">
                    <a:pos x="connsiteX1" y="connsiteY1"/>
                  </a:cxn>
                  <a:cxn ang="0">
                    <a:pos x="connsiteX2" y="connsiteY2"/>
                  </a:cxn>
                  <a:cxn ang="0">
                    <a:pos x="connsiteX3" y="connsiteY3"/>
                  </a:cxn>
                </a:cxnLst>
                <a:rect l="l" t="t" r="r" b="b"/>
                <a:pathLst>
                  <a:path w="1623848" h="1592318">
                    <a:moveTo>
                      <a:pt x="0" y="0"/>
                    </a:moveTo>
                    <a:cubicBezTo>
                      <a:pt x="82768" y="7883"/>
                      <a:pt x="165537" y="15766"/>
                      <a:pt x="268013" y="220718"/>
                    </a:cubicBezTo>
                    <a:cubicBezTo>
                      <a:pt x="370489" y="425670"/>
                      <a:pt x="388883" y="1001111"/>
                      <a:pt x="614855" y="1229711"/>
                    </a:cubicBezTo>
                    <a:cubicBezTo>
                      <a:pt x="840827" y="1458311"/>
                      <a:pt x="1232337" y="1525314"/>
                      <a:pt x="1623848" y="1592318"/>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任意多边形 15"/>
              <p:cNvSpPr/>
              <p:nvPr/>
            </p:nvSpPr>
            <p:spPr>
              <a:xfrm flipH="1">
                <a:off x="300710" y="3556110"/>
                <a:ext cx="1623848" cy="1592318"/>
              </a:xfrm>
              <a:custGeom>
                <a:avLst/>
                <a:gdLst>
                  <a:gd name="connsiteX0" fmla="*/ 0 w 1623848"/>
                  <a:gd name="connsiteY0" fmla="*/ 0 h 1592318"/>
                  <a:gd name="connsiteX1" fmla="*/ 268013 w 1623848"/>
                  <a:gd name="connsiteY1" fmla="*/ 220718 h 1592318"/>
                  <a:gd name="connsiteX2" fmla="*/ 614855 w 1623848"/>
                  <a:gd name="connsiteY2" fmla="*/ 1229711 h 1592318"/>
                  <a:gd name="connsiteX3" fmla="*/ 1623848 w 1623848"/>
                  <a:gd name="connsiteY3" fmla="*/ 1592318 h 1592318"/>
                </a:gdLst>
                <a:ahLst/>
                <a:cxnLst>
                  <a:cxn ang="0">
                    <a:pos x="connsiteX0" y="connsiteY0"/>
                  </a:cxn>
                  <a:cxn ang="0">
                    <a:pos x="connsiteX1" y="connsiteY1"/>
                  </a:cxn>
                  <a:cxn ang="0">
                    <a:pos x="connsiteX2" y="connsiteY2"/>
                  </a:cxn>
                  <a:cxn ang="0">
                    <a:pos x="connsiteX3" y="connsiteY3"/>
                  </a:cxn>
                </a:cxnLst>
                <a:rect l="l" t="t" r="r" b="b"/>
                <a:pathLst>
                  <a:path w="1623848" h="1592318">
                    <a:moveTo>
                      <a:pt x="0" y="0"/>
                    </a:moveTo>
                    <a:cubicBezTo>
                      <a:pt x="82768" y="7883"/>
                      <a:pt x="165537" y="15766"/>
                      <a:pt x="268013" y="220718"/>
                    </a:cubicBezTo>
                    <a:cubicBezTo>
                      <a:pt x="370489" y="425670"/>
                      <a:pt x="388883" y="1001111"/>
                      <a:pt x="614855" y="1229711"/>
                    </a:cubicBezTo>
                    <a:cubicBezTo>
                      <a:pt x="840827" y="1458311"/>
                      <a:pt x="1232337" y="1525314"/>
                      <a:pt x="1623848" y="1592318"/>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rot="5400000">
              <a:off x="2820975" y="5250669"/>
              <a:ext cx="786612" cy="79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39529" y="4857760"/>
              <a:ext cx="615874" cy="400110"/>
            </a:xfrm>
            <a:prstGeom prst="rect">
              <a:avLst/>
            </a:prstGeom>
            <a:noFill/>
          </p:spPr>
          <p:txBody>
            <a:bodyPr wrap="none" rtlCol="0">
              <a:spAutoFit/>
            </a:bodyPr>
            <a:lstStyle/>
            <a:p>
              <a:r>
                <a:rPr lang="el-GR" altLang="zh-CN" sz="2000" dirty="0">
                  <a:latin typeface="微软雅黑" panose="020B0503020204020204" pitchFamily="34" charset="-122"/>
                  <a:ea typeface="微软雅黑" panose="020B0503020204020204" pitchFamily="34" charset="-122"/>
                  <a:cs typeface="Times New Roman"/>
                </a:rPr>
                <a:t>α</a:t>
              </a:r>
              <a:r>
                <a:rPr lang="en-US" altLang="zh-CN" sz="2000" dirty="0">
                  <a:latin typeface="微软雅黑" panose="020B0503020204020204" pitchFamily="34" charset="-122"/>
                  <a:ea typeface="微软雅黑" panose="020B0503020204020204" pitchFamily="34" charset="-122"/>
                  <a:cs typeface="Times New Roman"/>
                </a:rPr>
                <a:t>/2</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767761" y="4857760"/>
              <a:ext cx="615874" cy="400110"/>
            </a:xfrm>
            <a:prstGeom prst="rect">
              <a:avLst/>
            </a:prstGeom>
            <a:noFill/>
          </p:spPr>
          <p:txBody>
            <a:bodyPr wrap="none" rtlCol="0">
              <a:spAutoFit/>
            </a:bodyPr>
            <a:lstStyle/>
            <a:p>
              <a:r>
                <a:rPr lang="el-GR" altLang="zh-CN" sz="2000" dirty="0">
                  <a:latin typeface="微软雅黑" panose="020B0503020204020204" pitchFamily="34" charset="-122"/>
                  <a:ea typeface="微软雅黑" panose="020B0503020204020204" pitchFamily="34" charset="-122"/>
                  <a:cs typeface="Times New Roman"/>
                </a:rPr>
                <a:t>α</a:t>
              </a:r>
              <a:r>
                <a:rPr lang="en-US" altLang="zh-CN" sz="2000" dirty="0">
                  <a:latin typeface="微软雅黑" panose="020B0503020204020204" pitchFamily="34" charset="-122"/>
                  <a:ea typeface="微软雅黑" panose="020B0503020204020204" pitchFamily="34" charset="-122"/>
                  <a:cs typeface="Times New Roman"/>
                </a:rPr>
                <a:t>/2</a:t>
              </a:r>
              <a:endParaRPr lang="zh-CN" altLang="en-US" sz="20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2857488" y="5357826"/>
              <a:ext cx="428322"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cs typeface="Times New Roman"/>
                </a:rPr>
                <a:t>x</a:t>
              </a:r>
              <a:r>
                <a:rPr lang="el-GR" altLang="zh-CN" sz="2000" baseline="-25000" dirty="0">
                  <a:latin typeface="微软雅黑" panose="020B0503020204020204" pitchFamily="34" charset="-122"/>
                  <a:ea typeface="微软雅黑" panose="020B0503020204020204" pitchFamily="34" charset="-122"/>
                  <a:cs typeface="Times New Roman"/>
                </a:rPr>
                <a:t>α</a:t>
              </a:r>
              <a:endParaRPr lang="zh-CN" altLang="en-US" sz="2000" baseline="-250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909562" y="5357826"/>
              <a:ext cx="53893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cs typeface="Times New Roman"/>
                </a:rPr>
                <a:t>-x</a:t>
              </a:r>
              <a:r>
                <a:rPr lang="el-GR" altLang="zh-CN" sz="2000" baseline="-25000" dirty="0">
                  <a:latin typeface="微软雅黑" panose="020B0503020204020204" pitchFamily="34" charset="-122"/>
                  <a:ea typeface="微软雅黑" panose="020B0503020204020204" pitchFamily="34" charset="-122"/>
                  <a:cs typeface="Times New Roman"/>
                </a:rPr>
                <a:t>α</a:t>
              </a:r>
              <a:endParaRPr lang="zh-CN" altLang="en-US" sz="2000" baseline="-25000" dirty="0">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4857752" y="3764360"/>
            <a:ext cx="3429024" cy="2328936"/>
            <a:chOff x="4857752" y="3286124"/>
            <a:chExt cx="3429024" cy="2328936"/>
          </a:xfrm>
        </p:grpSpPr>
        <p:sp>
          <p:nvSpPr>
            <p:cNvPr id="59" name="TextBox 58"/>
            <p:cNvSpPr txBox="1"/>
            <p:nvPr/>
          </p:nvSpPr>
          <p:spPr>
            <a:xfrm>
              <a:off x="7000892" y="5214950"/>
              <a:ext cx="428322"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cs typeface="Times New Roman"/>
                </a:rPr>
                <a:t>x</a:t>
              </a:r>
              <a:r>
                <a:rPr lang="el-GR" altLang="zh-CN" sz="2000" baseline="-25000" dirty="0">
                  <a:latin typeface="微软雅黑" panose="020B0503020204020204" pitchFamily="34" charset="-122"/>
                  <a:ea typeface="微软雅黑" panose="020B0503020204020204" pitchFamily="34" charset="-122"/>
                  <a:cs typeface="Times New Roman"/>
                </a:rPr>
                <a:t>α</a:t>
              </a:r>
              <a:endParaRPr lang="zh-CN" altLang="en-US" sz="2000" baseline="-25000" dirty="0">
                <a:latin typeface="微软雅黑" panose="020B0503020204020204" pitchFamily="34" charset="-122"/>
                <a:ea typeface="微软雅黑" panose="020B0503020204020204" pitchFamily="34" charset="-122"/>
              </a:endParaRPr>
            </a:p>
          </p:txBody>
        </p:sp>
        <p:sp>
          <p:nvSpPr>
            <p:cNvPr id="60" name="TextBox 59"/>
            <p:cNvSpPr txBox="1"/>
            <p:nvPr/>
          </p:nvSpPr>
          <p:spPr>
            <a:xfrm>
              <a:off x="7467392" y="4572008"/>
              <a:ext cx="356188" cy="400110"/>
            </a:xfrm>
            <a:prstGeom prst="rect">
              <a:avLst/>
            </a:prstGeom>
            <a:noFill/>
          </p:spPr>
          <p:txBody>
            <a:bodyPr wrap="none" rtlCol="0">
              <a:spAutoFit/>
            </a:bodyPr>
            <a:lstStyle/>
            <a:p>
              <a:r>
                <a:rPr lang="el-GR" altLang="zh-CN" sz="2000" dirty="0">
                  <a:latin typeface="微软雅黑" panose="020B0503020204020204" pitchFamily="34" charset="-122"/>
                  <a:ea typeface="微软雅黑" panose="020B0503020204020204" pitchFamily="34" charset="-122"/>
                  <a:cs typeface="Times New Roman"/>
                </a:rPr>
                <a:t>α</a:t>
              </a:r>
              <a:endParaRPr lang="zh-CN" altLang="en-US" sz="2000" dirty="0">
                <a:latin typeface="微软雅黑" panose="020B0503020204020204" pitchFamily="34" charset="-122"/>
                <a:ea typeface="微软雅黑" panose="020B0503020204020204" pitchFamily="34" charset="-122"/>
              </a:endParaRPr>
            </a:p>
          </p:txBody>
        </p:sp>
        <p:sp>
          <p:nvSpPr>
            <p:cNvPr id="66" name="任意多边形 65"/>
            <p:cNvSpPr/>
            <p:nvPr/>
          </p:nvSpPr>
          <p:spPr>
            <a:xfrm>
              <a:off x="7362497" y="4871545"/>
              <a:ext cx="851337" cy="346841"/>
            </a:xfrm>
            <a:custGeom>
              <a:avLst/>
              <a:gdLst>
                <a:gd name="connsiteX0" fmla="*/ 0 w 851337"/>
                <a:gd name="connsiteY0" fmla="*/ 0 h 346841"/>
                <a:gd name="connsiteX1" fmla="*/ 851337 w 851337"/>
                <a:gd name="connsiteY1" fmla="*/ 173421 h 346841"/>
                <a:gd name="connsiteX2" fmla="*/ 851337 w 851337"/>
                <a:gd name="connsiteY2" fmla="*/ 346841 h 346841"/>
                <a:gd name="connsiteX3" fmla="*/ 0 w 851337"/>
                <a:gd name="connsiteY3" fmla="*/ 346841 h 346841"/>
                <a:gd name="connsiteX4" fmla="*/ 0 w 851337"/>
                <a:gd name="connsiteY4" fmla="*/ 0 h 346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337" h="346841">
                  <a:moveTo>
                    <a:pt x="0" y="0"/>
                  </a:moveTo>
                  <a:lnTo>
                    <a:pt x="851337" y="173421"/>
                  </a:lnTo>
                  <a:lnTo>
                    <a:pt x="851337" y="346841"/>
                  </a:lnTo>
                  <a:lnTo>
                    <a:pt x="0" y="346841"/>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连接符 25"/>
            <p:cNvCxnSpPr/>
            <p:nvPr/>
          </p:nvCxnSpPr>
          <p:spPr>
            <a:xfrm rot="5400000">
              <a:off x="6965967" y="5106999"/>
              <a:ext cx="785818" cy="15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flipH="1" flipV="1">
              <a:off x="4037009" y="4392619"/>
              <a:ext cx="221457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任意多边形 64"/>
            <p:cNvSpPr/>
            <p:nvPr/>
          </p:nvSpPr>
          <p:spPr>
            <a:xfrm>
              <a:off x="5139559" y="4029908"/>
              <a:ext cx="3090041" cy="1185042"/>
            </a:xfrm>
            <a:custGeom>
              <a:avLst/>
              <a:gdLst>
                <a:gd name="connsiteX0" fmla="*/ 0 w 3090041"/>
                <a:gd name="connsiteY0" fmla="*/ 1185042 h 1185042"/>
                <a:gd name="connsiteX1" fmla="*/ 331075 w 3090041"/>
                <a:gd name="connsiteY1" fmla="*/ 254876 h 1185042"/>
                <a:gd name="connsiteX2" fmla="*/ 772510 w 3090041"/>
                <a:gd name="connsiteY2" fmla="*/ 65690 h 1185042"/>
                <a:gd name="connsiteX3" fmla="*/ 1592317 w 3090041"/>
                <a:gd name="connsiteY3" fmla="*/ 649014 h 1185042"/>
                <a:gd name="connsiteX4" fmla="*/ 3090041 w 3090041"/>
                <a:gd name="connsiteY4" fmla="*/ 1011621 h 118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041" h="1185042">
                  <a:moveTo>
                    <a:pt x="0" y="1185042"/>
                  </a:moveTo>
                  <a:cubicBezTo>
                    <a:pt x="101161" y="813238"/>
                    <a:pt x="202323" y="441435"/>
                    <a:pt x="331075" y="254876"/>
                  </a:cubicBezTo>
                  <a:cubicBezTo>
                    <a:pt x="459827" y="68317"/>
                    <a:pt x="562303" y="0"/>
                    <a:pt x="772510" y="65690"/>
                  </a:cubicBezTo>
                  <a:cubicBezTo>
                    <a:pt x="982717" y="131380"/>
                    <a:pt x="1206062" y="491359"/>
                    <a:pt x="1592317" y="649014"/>
                  </a:cubicBezTo>
                  <a:cubicBezTo>
                    <a:pt x="1978572" y="806669"/>
                    <a:pt x="2534306" y="909145"/>
                    <a:pt x="3090041" y="1011621"/>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4857752" y="5214950"/>
              <a:ext cx="34290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928794" y="5909210"/>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a:rPr>
              <a:t>双边检验</a:t>
            </a:r>
            <a:endParaRPr lang="zh-CN" altLang="en-US" sz="2000" dirty="0">
              <a:latin typeface="微软雅黑" panose="020B0503020204020204" pitchFamily="34" charset="-122"/>
              <a:ea typeface="微软雅黑" panose="020B0503020204020204" pitchFamily="34" charset="-122"/>
            </a:endParaRPr>
          </a:p>
        </p:txBody>
      </p:sp>
      <p:sp>
        <p:nvSpPr>
          <p:cNvPr id="28" name="矩形 27"/>
          <p:cNvSpPr/>
          <p:nvPr/>
        </p:nvSpPr>
        <p:spPr>
          <a:xfrm>
            <a:off x="5857884" y="5909210"/>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a:rPr>
              <a:t>单边检验</a:t>
            </a:r>
            <a:endParaRPr lang="zh-CN" altLang="en-US" sz="2000"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38" name="流程图: 合并 3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85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同步流密钥</a:t>
            </a:r>
          </a:p>
        </p:txBody>
      </p:sp>
      <p:sp>
        <p:nvSpPr>
          <p:cNvPr id="3" name="内容占位符 2"/>
          <p:cNvSpPr>
            <a:spLocks noGrp="1"/>
          </p:cNvSpPr>
          <p:nvPr>
            <p:ph idx="1"/>
          </p:nvPr>
        </p:nvSpPr>
        <p:spPr/>
        <p:txBody>
          <a:bodyPr>
            <a:normAutofit lnSpcReduction="10000"/>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反馈移位寄存器：</a:t>
            </a:r>
            <a:r>
              <a:rPr lang="zh-CN" altLang="zh-CN" dirty="0">
                <a:cs typeface="Times New Roman" pitchFamily="18" charset="0"/>
              </a:rPr>
              <a:t>σ</a:t>
            </a:r>
            <a:r>
              <a:rPr lang="en-US" altLang="zh-CN" baseline="-25000" dirty="0">
                <a:cs typeface="Times New Roman"/>
              </a:rPr>
              <a:t>i+1</a:t>
            </a:r>
            <a:r>
              <a:rPr lang="en-US" altLang="zh-CN" dirty="0">
                <a:cs typeface="Times New Roman"/>
              </a:rPr>
              <a:t>=f(</a:t>
            </a:r>
            <a:r>
              <a:rPr lang="zh-CN" altLang="zh-CN" dirty="0">
                <a:cs typeface="Times New Roman" pitchFamily="18" charset="0"/>
              </a:rPr>
              <a:t>σ</a:t>
            </a:r>
            <a:r>
              <a:rPr lang="en-US" altLang="zh-CN" baseline="-25000" dirty="0" err="1">
                <a:cs typeface="Times New Roman"/>
              </a:rPr>
              <a:t>i</a:t>
            </a:r>
            <a:r>
              <a:rPr lang="en-US" altLang="zh-CN" dirty="0">
                <a:cs typeface="Times New Roman"/>
              </a:rPr>
              <a:t>, k)</a:t>
            </a:r>
          </a:p>
          <a:p>
            <a:pPr lvl="2"/>
            <a:r>
              <a:rPr lang="zh-CN" altLang="zh-CN" dirty="0">
                <a:cs typeface="Times New Roman" pitchFamily="18" charset="0"/>
              </a:rPr>
              <a:t>σ</a:t>
            </a:r>
            <a:r>
              <a:rPr lang="zh-CN" altLang="en-US" dirty="0">
                <a:cs typeface="Times New Roman" pitchFamily="18" charset="0"/>
              </a:rPr>
              <a:t>是寄存状态（</a:t>
            </a:r>
            <a:r>
              <a:rPr lang="zh-CN" altLang="zh-CN" dirty="0">
                <a:cs typeface="Times New Roman" pitchFamily="18" charset="0"/>
              </a:rPr>
              <a:t>σ</a:t>
            </a:r>
            <a:r>
              <a:rPr lang="en-US" altLang="zh-CN" baseline="-25000" dirty="0">
                <a:cs typeface="Times New Roman" pitchFamily="18" charset="0"/>
              </a:rPr>
              <a:t>0</a:t>
            </a:r>
            <a:r>
              <a:rPr lang="zh-CN" altLang="en-US" dirty="0">
                <a:cs typeface="Times New Roman" pitchFamily="18" charset="0"/>
              </a:rPr>
              <a:t>为初始状态，可由密钥</a:t>
            </a:r>
            <a:r>
              <a:rPr lang="en-US" altLang="zh-CN" dirty="0">
                <a:cs typeface="Times New Roman" pitchFamily="18" charset="0"/>
              </a:rPr>
              <a:t>k</a:t>
            </a:r>
            <a:r>
              <a:rPr lang="zh-CN" altLang="en-US" dirty="0">
                <a:cs typeface="Times New Roman" pitchFamily="18" charset="0"/>
              </a:rPr>
              <a:t>确定）</a:t>
            </a:r>
            <a:endParaRPr lang="en-US" altLang="zh-CN" dirty="0">
              <a:cs typeface="Times New Roman" pitchFamily="18" charset="0"/>
            </a:endParaRPr>
          </a:p>
          <a:p>
            <a:pPr lvl="1"/>
            <a:r>
              <a:rPr lang="en-US" altLang="zh-CN" dirty="0" err="1">
                <a:cs typeface="Times New Roman" pitchFamily="18" charset="0"/>
              </a:rPr>
              <a:t>z</a:t>
            </a:r>
            <a:r>
              <a:rPr lang="en-US" altLang="zh-CN" baseline="-25000" dirty="0" err="1">
                <a:cs typeface="Times New Roman" pitchFamily="18" charset="0"/>
              </a:rPr>
              <a:t>i</a:t>
            </a:r>
            <a:r>
              <a:rPr lang="zh-CN" altLang="en-US" dirty="0">
                <a:cs typeface="Times New Roman" pitchFamily="18" charset="0"/>
              </a:rPr>
              <a:t>是加密密钥流：</a:t>
            </a:r>
            <a:r>
              <a:rPr lang="en-US" altLang="zh-CN" dirty="0" err="1">
                <a:cs typeface="Times New Roman"/>
              </a:rPr>
              <a:t>z</a:t>
            </a:r>
            <a:r>
              <a:rPr lang="en-US" altLang="zh-CN" baseline="-25000" dirty="0" err="1">
                <a:cs typeface="Times New Roman"/>
              </a:rPr>
              <a:t>i</a:t>
            </a:r>
            <a:r>
              <a:rPr lang="en-US" altLang="zh-CN" dirty="0">
                <a:cs typeface="Times New Roman"/>
              </a:rPr>
              <a:t>=g(</a:t>
            </a:r>
            <a:r>
              <a:rPr lang="zh-CN" altLang="zh-CN" dirty="0">
                <a:cs typeface="Times New Roman" pitchFamily="18" charset="0"/>
              </a:rPr>
              <a:t>σ</a:t>
            </a:r>
            <a:r>
              <a:rPr lang="en-US" altLang="zh-CN" baseline="-25000" dirty="0" err="1">
                <a:cs typeface="Times New Roman"/>
              </a:rPr>
              <a:t>i</a:t>
            </a:r>
            <a:r>
              <a:rPr lang="en-US" altLang="zh-CN" dirty="0">
                <a:cs typeface="Times New Roman"/>
              </a:rPr>
              <a:t>, k)</a:t>
            </a:r>
          </a:p>
          <a:p>
            <a:pPr lvl="1"/>
            <a:r>
              <a:rPr lang="zh-CN" altLang="en-US" dirty="0">
                <a:cs typeface="Times New Roman" pitchFamily="18" charset="0"/>
              </a:rPr>
              <a:t>密文：</a:t>
            </a:r>
            <a:r>
              <a:rPr lang="en-US" altLang="zh-CN" dirty="0">
                <a:cs typeface="Times New Roman"/>
              </a:rPr>
              <a:t>c</a:t>
            </a:r>
            <a:r>
              <a:rPr lang="en-US" altLang="zh-CN" baseline="-25000" dirty="0">
                <a:cs typeface="Times New Roman"/>
              </a:rPr>
              <a:t>i</a:t>
            </a:r>
            <a:r>
              <a:rPr lang="en-US" altLang="zh-CN" dirty="0">
                <a:cs typeface="Times New Roman"/>
              </a:rPr>
              <a:t>=h(</a:t>
            </a:r>
            <a:r>
              <a:rPr lang="en-US" altLang="zh-CN" dirty="0" err="1">
                <a:cs typeface="Times New Roman"/>
              </a:rPr>
              <a:t>z</a:t>
            </a:r>
            <a:r>
              <a:rPr lang="en-US" altLang="zh-CN" baseline="-25000" dirty="0" err="1">
                <a:cs typeface="Times New Roman"/>
              </a:rPr>
              <a:t>i</a:t>
            </a:r>
            <a:r>
              <a:rPr lang="en-US" altLang="zh-CN" dirty="0">
                <a:cs typeface="Times New Roman"/>
              </a:rPr>
              <a:t>, m</a:t>
            </a:r>
            <a:r>
              <a:rPr lang="en-US" altLang="zh-CN" baseline="-25000" dirty="0">
                <a:cs typeface="Times New Roman"/>
              </a:rPr>
              <a:t>i</a:t>
            </a:r>
            <a:r>
              <a:rPr lang="en-US" altLang="zh-CN" dirty="0">
                <a:cs typeface="Times New Roman"/>
              </a:rPr>
              <a:t>)</a:t>
            </a:r>
          </a:p>
        </p:txBody>
      </p:sp>
      <p:grpSp>
        <p:nvGrpSpPr>
          <p:cNvPr id="46" name="组合 45"/>
          <p:cNvGrpSpPr/>
          <p:nvPr/>
        </p:nvGrpSpPr>
        <p:grpSpPr>
          <a:xfrm>
            <a:off x="1187624" y="1500174"/>
            <a:ext cx="6956276" cy="2534036"/>
            <a:chOff x="637521" y="2528824"/>
            <a:chExt cx="7434941" cy="2868847"/>
          </a:xfrm>
        </p:grpSpPr>
        <p:sp>
          <p:nvSpPr>
            <p:cNvPr id="47" name="椭圆 46"/>
            <p:cNvSpPr/>
            <p:nvPr/>
          </p:nvSpPr>
          <p:spPr>
            <a:xfrm>
              <a:off x="156823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8" name="椭圆 47"/>
            <p:cNvSpPr/>
            <p:nvPr/>
          </p:nvSpPr>
          <p:spPr>
            <a:xfrm>
              <a:off x="2854116"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9" name="矩形 48"/>
            <p:cNvSpPr/>
            <p:nvPr/>
          </p:nvSpPr>
          <p:spPr>
            <a:xfrm>
              <a:off x="149679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16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50" name="直接箭头连接符 49"/>
            <p:cNvCxnSpPr>
              <a:stCxn id="49" idx="3"/>
              <a:endCxn id="48" idx="2"/>
            </p:cNvCxnSpPr>
            <p:nvPr/>
          </p:nvCxnSpPr>
          <p:spPr>
            <a:xfrm>
              <a:off x="2068298" y="4070256"/>
              <a:ext cx="785818"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57" idx="2"/>
              <a:endCxn id="47" idx="6"/>
            </p:cNvCxnSpPr>
            <p:nvPr/>
          </p:nvCxnSpPr>
          <p:spPr>
            <a:xfrm rot="10800000" flipV="1">
              <a:off x="2000232" y="3286110"/>
              <a:ext cx="1012526" cy="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0"/>
            </p:cNvCxnSpPr>
            <p:nvPr/>
          </p:nvCxnSpPr>
          <p:spPr>
            <a:xfrm rot="16200000" flipH="1">
              <a:off x="2604926"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838845" y="4878985"/>
              <a:ext cx="477106" cy="5186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54" name="直接箭头连接符 53"/>
            <p:cNvCxnSpPr>
              <a:stCxn id="48" idx="4"/>
              <a:endCxn id="53" idx="0"/>
            </p:cNvCxnSpPr>
            <p:nvPr/>
          </p:nvCxnSpPr>
          <p:spPr>
            <a:xfrm>
              <a:off x="3070117" y="4287942"/>
              <a:ext cx="7282" cy="59104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53" idx="2"/>
            </p:cNvCxnSpPr>
            <p:nvPr/>
          </p:nvCxnSpPr>
          <p:spPr>
            <a:xfrm>
              <a:off x="895239" y="5133054"/>
              <a:ext cx="1943606" cy="52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3" idx="6"/>
              <a:endCxn id="65" idx="2"/>
            </p:cNvCxnSpPr>
            <p:nvPr/>
          </p:nvCxnSpPr>
          <p:spPr>
            <a:xfrm flipV="1">
              <a:off x="3315952" y="5134884"/>
              <a:ext cx="2016307" cy="3444"/>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57" name="流程图: 联系 56"/>
            <p:cNvSpPr/>
            <p:nvPr/>
          </p:nvSpPr>
          <p:spPr>
            <a:xfrm>
              <a:off x="3012758" y="323211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TextBox 57"/>
            <p:cNvSpPr txBox="1"/>
            <p:nvPr/>
          </p:nvSpPr>
          <p:spPr>
            <a:xfrm>
              <a:off x="637521" y="3427314"/>
              <a:ext cx="686220" cy="452975"/>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a:latin typeface="微软雅黑" panose="020B0503020204020204" pitchFamily="34" charset="-122"/>
                  <a:ea typeface="微软雅黑" panose="020B0503020204020204" pitchFamily="34" charset="-122"/>
                  <a:cs typeface="Times New Roman" pitchFamily="18" charset="0"/>
                </a:rPr>
                <a:t>i+1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9" name="TextBox 58"/>
            <p:cNvSpPr txBox="1"/>
            <p:nvPr/>
          </p:nvSpPr>
          <p:spPr>
            <a:xfrm>
              <a:off x="2711240" y="4356008"/>
              <a:ext cx="428628" cy="452975"/>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0" name="TextBox 59"/>
            <p:cNvSpPr txBox="1"/>
            <p:nvPr/>
          </p:nvSpPr>
          <p:spPr>
            <a:xfrm>
              <a:off x="2909788" y="2528824"/>
              <a:ext cx="285752" cy="45297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1" name="TextBox 60"/>
            <p:cNvSpPr txBox="1"/>
            <p:nvPr/>
          </p:nvSpPr>
          <p:spPr>
            <a:xfrm>
              <a:off x="857225" y="4713198"/>
              <a:ext cx="500067" cy="45297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62" name="曲线连接符 61"/>
            <p:cNvCxnSpPr>
              <a:stCxn id="49" idx="3"/>
              <a:endCxn id="47" idx="6"/>
            </p:cNvCxnSpPr>
            <p:nvPr/>
          </p:nvCxnSpPr>
          <p:spPr>
            <a:xfrm flipH="1" flipV="1">
              <a:off x="2000232" y="3286124"/>
              <a:ext cx="68066" cy="784132"/>
            </a:xfrm>
            <a:prstGeom prst="curvedConnector3">
              <a:avLst>
                <a:gd name="adj1" fmla="val -33585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7" idx="2"/>
              <a:endCxn id="49" idx="1"/>
            </p:cNvCxnSpPr>
            <p:nvPr/>
          </p:nvCxnSpPr>
          <p:spPr>
            <a:xfrm rot="10800000" flipV="1">
              <a:off x="1496794" y="3286124"/>
              <a:ext cx="71438" cy="784132"/>
            </a:xfrm>
            <a:prstGeom prst="curvedConnector3">
              <a:avLst>
                <a:gd name="adj1" fmla="val 4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66846" y="3427314"/>
              <a:ext cx="428628" cy="452975"/>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5" name="椭圆 64"/>
            <p:cNvSpPr/>
            <p:nvPr/>
          </p:nvSpPr>
          <p:spPr>
            <a:xfrm>
              <a:off x="5332258" y="4875542"/>
              <a:ext cx="513181" cy="5186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2000" baseline="30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66" name="椭圆 65"/>
            <p:cNvSpPr/>
            <p:nvPr/>
          </p:nvSpPr>
          <p:spPr>
            <a:xfrm>
              <a:off x="535781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67" name="直接箭头连接符 66"/>
            <p:cNvCxnSpPr>
              <a:endCxn id="66" idx="0"/>
            </p:cNvCxnSpPr>
            <p:nvPr/>
          </p:nvCxnSpPr>
          <p:spPr>
            <a:xfrm rot="16200000" flipH="1">
              <a:off x="5108628"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572132" y="4356008"/>
              <a:ext cx="428628" cy="452975"/>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69" name="直接箭头连接符 68"/>
            <p:cNvCxnSpPr>
              <a:stCxn id="66" idx="4"/>
              <a:endCxn id="65" idx="0"/>
            </p:cNvCxnSpPr>
            <p:nvPr/>
          </p:nvCxnSpPr>
          <p:spPr>
            <a:xfrm>
              <a:off x="5573818" y="4287942"/>
              <a:ext cx="15031" cy="58760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57226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16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71" name="直接箭头连接符 70"/>
            <p:cNvCxnSpPr>
              <a:stCxn id="70" idx="1"/>
              <a:endCxn id="66" idx="6"/>
            </p:cNvCxnSpPr>
            <p:nvPr/>
          </p:nvCxnSpPr>
          <p:spPr>
            <a:xfrm rot="10800000" flipV="1">
              <a:off x="5789818"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2" name="流程图: 联系 71"/>
            <p:cNvSpPr/>
            <p:nvPr/>
          </p:nvSpPr>
          <p:spPr>
            <a:xfrm>
              <a:off x="5500694" y="322876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椭圆 72"/>
            <p:cNvSpPr/>
            <p:nvPr/>
          </p:nvSpPr>
          <p:spPr>
            <a:xfrm>
              <a:off x="664370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74" name="直接箭头连接符 73"/>
            <p:cNvCxnSpPr>
              <a:stCxn id="72" idx="6"/>
              <a:endCxn id="73" idx="2"/>
            </p:cNvCxnSpPr>
            <p:nvPr/>
          </p:nvCxnSpPr>
          <p:spPr>
            <a:xfrm>
              <a:off x="5608694" y="3282766"/>
              <a:ext cx="1035008" cy="335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70" idx="1"/>
              <a:endCxn id="73" idx="2"/>
            </p:cNvCxnSpPr>
            <p:nvPr/>
          </p:nvCxnSpPr>
          <p:spPr>
            <a:xfrm rot="10800000" flipH="1">
              <a:off x="6572264" y="3286124"/>
              <a:ext cx="71438" cy="784132"/>
            </a:xfrm>
            <a:prstGeom prst="curvedConnector3">
              <a:avLst>
                <a:gd name="adj1" fmla="val -3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70" idx="3"/>
              <a:endCxn id="73" idx="6"/>
            </p:cNvCxnSpPr>
            <p:nvPr/>
          </p:nvCxnSpPr>
          <p:spPr>
            <a:xfrm flipH="1" flipV="1">
              <a:off x="7075702" y="3286124"/>
              <a:ext cx="68066" cy="784132"/>
            </a:xfrm>
            <a:prstGeom prst="curvedConnector3">
              <a:avLst>
                <a:gd name="adj1" fmla="val -335850"/>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00760" y="3427314"/>
              <a:ext cx="428628" cy="452975"/>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78" name="TextBox 77"/>
            <p:cNvSpPr txBox="1"/>
            <p:nvPr/>
          </p:nvSpPr>
          <p:spPr>
            <a:xfrm>
              <a:off x="7358082" y="3427314"/>
              <a:ext cx="714380" cy="452975"/>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a:latin typeface="微软雅黑" panose="020B0503020204020204" pitchFamily="34" charset="-122"/>
                  <a:ea typeface="微软雅黑" panose="020B0503020204020204" pitchFamily="34" charset="-122"/>
                  <a:cs typeface="Times New Roman" pitchFamily="18" charset="0"/>
                </a:rPr>
                <a:t>i+1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79" name="TextBox 78"/>
            <p:cNvSpPr txBox="1"/>
            <p:nvPr/>
          </p:nvSpPr>
          <p:spPr>
            <a:xfrm>
              <a:off x="5397724" y="2528824"/>
              <a:ext cx="285752" cy="45297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80" name="直接箭头连接符 79"/>
            <p:cNvCxnSpPr>
              <a:stCxn id="65" idx="6"/>
            </p:cNvCxnSpPr>
            <p:nvPr/>
          </p:nvCxnSpPr>
          <p:spPr>
            <a:xfrm flipV="1">
              <a:off x="5845439" y="5132409"/>
              <a:ext cx="1891042" cy="247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179368" y="4713198"/>
              <a:ext cx="500067" cy="45297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82" name="TextBox 81"/>
            <p:cNvSpPr txBox="1"/>
            <p:nvPr/>
          </p:nvSpPr>
          <p:spPr>
            <a:xfrm>
              <a:off x="4211438" y="4713198"/>
              <a:ext cx="428628" cy="452975"/>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84" name="流程图: 合并 8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8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cs typeface="Times New Roman"/>
              </a:rPr>
              <a:t>假定</a:t>
            </a:r>
            <a:r>
              <a:rPr lang="zh-CN" altLang="en-US" dirty="0"/>
              <a:t>随机序列的统计量</a:t>
            </a:r>
            <a:r>
              <a:rPr lang="en-US" altLang="zh-CN" dirty="0"/>
              <a:t>X</a:t>
            </a:r>
            <a:r>
              <a:rPr lang="zh-CN" altLang="en-US" dirty="0"/>
              <a:t>服从正态分布</a:t>
            </a:r>
            <a:r>
              <a:rPr lang="en-US" altLang="zh-CN" dirty="0"/>
              <a:t>N(0,1)</a:t>
            </a:r>
            <a:r>
              <a:rPr lang="zh-CN" altLang="en-US" dirty="0"/>
              <a:t>，</a:t>
            </a:r>
            <a:r>
              <a:rPr lang="zh-CN" altLang="en-US" dirty="0">
                <a:cs typeface="Times New Roman"/>
              </a:rPr>
              <a:t>选择显著性水平</a:t>
            </a:r>
            <a:r>
              <a:rPr lang="el-GR" altLang="zh-CN" dirty="0">
                <a:cs typeface="Times New Roman"/>
              </a:rPr>
              <a:t>α</a:t>
            </a:r>
            <a:r>
              <a:rPr lang="zh-CN" altLang="en-US" dirty="0">
                <a:cs typeface="Times New Roman"/>
              </a:rPr>
              <a:t>和阈值</a:t>
            </a:r>
            <a:r>
              <a:rPr lang="en-US" altLang="zh-CN" dirty="0">
                <a:cs typeface="Times New Roman"/>
              </a:rPr>
              <a:t>x</a:t>
            </a:r>
            <a:r>
              <a:rPr lang="el-GR" altLang="zh-CN" baseline="-25000" dirty="0">
                <a:cs typeface="Times New Roman"/>
              </a:rPr>
              <a:t>α</a:t>
            </a:r>
            <a:r>
              <a:rPr lang="zh-CN" altLang="en-US" dirty="0">
                <a:cs typeface="Times New Roman"/>
              </a:rPr>
              <a:t>，使得</a:t>
            </a:r>
            <a:r>
              <a:rPr lang="en-US" altLang="zh-CN" dirty="0">
                <a:cs typeface="Times New Roman"/>
              </a:rPr>
              <a:t>P(X&gt;x</a:t>
            </a:r>
            <a:r>
              <a:rPr lang="el-GR" altLang="zh-CN" baseline="-25000" dirty="0">
                <a:cs typeface="Times New Roman"/>
              </a:rPr>
              <a:t>α</a:t>
            </a:r>
            <a:r>
              <a:rPr lang="en-US" altLang="zh-CN" dirty="0">
                <a:cs typeface="Times New Roman"/>
              </a:rPr>
              <a:t>) = P(X&lt;-x</a:t>
            </a:r>
            <a:r>
              <a:rPr lang="el-GR" altLang="zh-CN" baseline="-25000" dirty="0">
                <a:cs typeface="Times New Roman"/>
              </a:rPr>
              <a:t>α</a:t>
            </a:r>
            <a:r>
              <a:rPr lang="en-US" altLang="zh-CN" dirty="0">
                <a:cs typeface="Times New Roman"/>
              </a:rPr>
              <a:t>) = </a:t>
            </a:r>
            <a:r>
              <a:rPr lang="el-GR" altLang="zh-CN" dirty="0">
                <a:cs typeface="Times New Roman"/>
              </a:rPr>
              <a:t>α</a:t>
            </a:r>
            <a:r>
              <a:rPr lang="en-US" altLang="zh-CN" dirty="0">
                <a:cs typeface="Times New Roman"/>
              </a:rPr>
              <a:t>/2</a:t>
            </a:r>
            <a:r>
              <a:rPr lang="zh-CN" altLang="en-US" dirty="0">
                <a:cs typeface="Times New Roman"/>
              </a:rPr>
              <a:t>。若序列的统计值</a:t>
            </a:r>
            <a:r>
              <a:rPr lang="en-US" altLang="zh-CN" dirty="0">
                <a:cs typeface="Times New Roman"/>
              </a:rPr>
              <a:t>X</a:t>
            </a:r>
            <a:r>
              <a:rPr lang="en-US" altLang="zh-CN" baseline="-25000" dirty="0">
                <a:cs typeface="Times New Roman"/>
              </a:rPr>
              <a:t>s</a:t>
            </a:r>
            <a:r>
              <a:rPr lang="zh-CN" altLang="en-US" dirty="0">
                <a:cs typeface="Times New Roman"/>
              </a:rPr>
              <a:t>满足</a:t>
            </a:r>
            <a:r>
              <a:rPr lang="en-US" altLang="zh-CN" dirty="0">
                <a:cs typeface="Times New Roman"/>
              </a:rPr>
              <a:t>X</a:t>
            </a:r>
            <a:r>
              <a:rPr lang="en-US" altLang="zh-CN" baseline="-25000" dirty="0">
                <a:cs typeface="Times New Roman"/>
              </a:rPr>
              <a:t>s </a:t>
            </a:r>
            <a:r>
              <a:rPr lang="en-US" altLang="zh-CN" dirty="0">
                <a:cs typeface="Times New Roman"/>
              </a:rPr>
              <a:t>&gt; x</a:t>
            </a:r>
            <a:r>
              <a:rPr lang="el-GR" altLang="zh-CN" baseline="-25000" dirty="0">
                <a:cs typeface="Times New Roman"/>
              </a:rPr>
              <a:t>α</a:t>
            </a:r>
            <a:r>
              <a:rPr lang="zh-CN" altLang="en-US" dirty="0">
                <a:cs typeface="Times New Roman"/>
              </a:rPr>
              <a:t>或</a:t>
            </a:r>
            <a:r>
              <a:rPr lang="en-US" altLang="zh-CN" dirty="0">
                <a:cs typeface="Times New Roman"/>
              </a:rPr>
              <a:t>X</a:t>
            </a:r>
            <a:r>
              <a:rPr lang="en-US" altLang="zh-CN" baseline="-25000" dirty="0">
                <a:cs typeface="Times New Roman"/>
              </a:rPr>
              <a:t>s </a:t>
            </a:r>
            <a:r>
              <a:rPr lang="en-US" altLang="zh-CN" dirty="0">
                <a:cs typeface="Times New Roman"/>
              </a:rPr>
              <a:t>&gt; -x</a:t>
            </a:r>
            <a:r>
              <a:rPr lang="el-GR" altLang="zh-CN" baseline="-25000" dirty="0">
                <a:cs typeface="Times New Roman"/>
              </a:rPr>
              <a:t>α </a:t>
            </a:r>
            <a:r>
              <a:rPr lang="zh-CN" altLang="en-US" dirty="0">
                <a:cs typeface="Times New Roman"/>
              </a:rPr>
              <a:t>，则未通过检验；否则通过检验。这种检验称为</a:t>
            </a:r>
            <a:r>
              <a:rPr lang="zh-CN" altLang="en-US" dirty="0">
                <a:solidFill>
                  <a:srgbClr val="0070C0"/>
                </a:solidFill>
                <a:cs typeface="Times New Roman"/>
              </a:rPr>
              <a:t>双边检验</a:t>
            </a:r>
            <a:r>
              <a:rPr lang="zh-CN" altLang="en-US" dirty="0">
                <a:cs typeface="Times New Roman"/>
              </a:rPr>
              <a:t>。</a:t>
            </a:r>
            <a:endParaRPr lang="zh-CN" altLang="en-US" dirty="0"/>
          </a:p>
          <a:p>
            <a:pPr lvl="1"/>
            <a:endParaRPr lang="en-US" altLang="zh-CN" dirty="0"/>
          </a:p>
          <a:p>
            <a:pPr lvl="1"/>
            <a:r>
              <a:rPr lang="zh-CN" altLang="en-US" dirty="0"/>
              <a:t>假定随机序列的统计量</a:t>
            </a:r>
            <a:r>
              <a:rPr lang="en-US" altLang="zh-CN" dirty="0"/>
              <a:t>X</a:t>
            </a:r>
            <a:r>
              <a:rPr lang="zh-CN" altLang="en-US" dirty="0"/>
              <a:t>服从自由度为</a:t>
            </a:r>
            <a:r>
              <a:rPr lang="el-GR" altLang="zh-CN" dirty="0">
                <a:cs typeface="Times New Roman"/>
              </a:rPr>
              <a:t>υ</a:t>
            </a:r>
            <a:r>
              <a:rPr lang="zh-CN" altLang="en-US" dirty="0">
                <a:cs typeface="Times New Roman"/>
              </a:rPr>
              <a:t>的</a:t>
            </a:r>
            <a:r>
              <a:rPr lang="el-GR" altLang="zh-CN" dirty="0">
                <a:cs typeface="Times New Roman"/>
              </a:rPr>
              <a:t>χ</a:t>
            </a:r>
            <a:r>
              <a:rPr lang="en-US" altLang="zh-CN" baseline="30000" dirty="0">
                <a:cs typeface="Times New Roman"/>
              </a:rPr>
              <a:t>2</a:t>
            </a:r>
            <a:r>
              <a:rPr lang="zh-CN" altLang="en-US" dirty="0">
                <a:cs typeface="Times New Roman"/>
              </a:rPr>
              <a:t>分布，选择显著性水平</a:t>
            </a:r>
            <a:r>
              <a:rPr lang="el-GR" altLang="zh-CN" dirty="0">
                <a:cs typeface="Times New Roman"/>
              </a:rPr>
              <a:t>α</a:t>
            </a:r>
            <a:r>
              <a:rPr lang="zh-CN" altLang="en-US" dirty="0">
                <a:cs typeface="Times New Roman"/>
              </a:rPr>
              <a:t>和阈值</a:t>
            </a:r>
            <a:r>
              <a:rPr lang="en-US" altLang="zh-CN" dirty="0">
                <a:cs typeface="Times New Roman"/>
              </a:rPr>
              <a:t>x</a:t>
            </a:r>
            <a:r>
              <a:rPr lang="el-GR" altLang="zh-CN" baseline="-25000" dirty="0">
                <a:cs typeface="Times New Roman"/>
              </a:rPr>
              <a:t>α</a:t>
            </a:r>
            <a:r>
              <a:rPr lang="zh-CN" altLang="en-US" dirty="0">
                <a:cs typeface="Times New Roman"/>
              </a:rPr>
              <a:t>，使得</a:t>
            </a:r>
            <a:r>
              <a:rPr lang="en-US" altLang="zh-CN" dirty="0">
                <a:cs typeface="Times New Roman"/>
              </a:rPr>
              <a:t>P(X&gt;x</a:t>
            </a:r>
            <a:r>
              <a:rPr lang="el-GR" altLang="zh-CN" baseline="-25000" dirty="0">
                <a:cs typeface="Times New Roman"/>
              </a:rPr>
              <a:t>α</a:t>
            </a:r>
            <a:r>
              <a:rPr lang="en-US" altLang="zh-CN" dirty="0">
                <a:cs typeface="Times New Roman"/>
              </a:rPr>
              <a:t>) = </a:t>
            </a:r>
            <a:r>
              <a:rPr lang="el-GR" altLang="zh-CN" dirty="0">
                <a:cs typeface="Times New Roman"/>
              </a:rPr>
              <a:t>α</a:t>
            </a:r>
            <a:r>
              <a:rPr lang="zh-CN" altLang="en-US" dirty="0">
                <a:cs typeface="Times New Roman"/>
              </a:rPr>
              <a:t>。若序列的统计值</a:t>
            </a:r>
            <a:r>
              <a:rPr lang="en-US" altLang="zh-CN" dirty="0">
                <a:cs typeface="Times New Roman"/>
              </a:rPr>
              <a:t>X</a:t>
            </a:r>
            <a:r>
              <a:rPr lang="en-US" altLang="zh-CN" baseline="-25000" dirty="0">
                <a:cs typeface="Times New Roman"/>
              </a:rPr>
              <a:t>s</a:t>
            </a:r>
            <a:r>
              <a:rPr lang="zh-CN" altLang="en-US" dirty="0">
                <a:cs typeface="Times New Roman"/>
              </a:rPr>
              <a:t>满足</a:t>
            </a:r>
            <a:r>
              <a:rPr lang="en-US" altLang="zh-CN" dirty="0">
                <a:cs typeface="Times New Roman"/>
              </a:rPr>
              <a:t>X</a:t>
            </a:r>
            <a:r>
              <a:rPr lang="en-US" altLang="zh-CN" baseline="-25000" dirty="0">
                <a:cs typeface="Times New Roman"/>
              </a:rPr>
              <a:t>s </a:t>
            </a:r>
            <a:r>
              <a:rPr lang="en-US" altLang="zh-CN" dirty="0">
                <a:cs typeface="Times New Roman"/>
              </a:rPr>
              <a:t>&gt;x</a:t>
            </a:r>
            <a:r>
              <a:rPr lang="el-GR" altLang="zh-CN" baseline="-25000" dirty="0">
                <a:cs typeface="Times New Roman"/>
              </a:rPr>
              <a:t>α</a:t>
            </a:r>
            <a:r>
              <a:rPr lang="zh-CN" altLang="en-US" dirty="0">
                <a:cs typeface="Times New Roman"/>
              </a:rPr>
              <a:t>，则未通过检验；否则通过检验。这种检验称为</a:t>
            </a:r>
            <a:r>
              <a:rPr lang="zh-CN" altLang="en-US" dirty="0">
                <a:solidFill>
                  <a:srgbClr val="0070C0"/>
                </a:solidFill>
                <a:cs typeface="Times New Roman"/>
              </a:rPr>
              <a:t>单边检验</a:t>
            </a:r>
            <a:r>
              <a:rPr lang="zh-CN" altLang="en-US" dirty="0">
                <a:cs typeface="Times New Roman"/>
              </a:rPr>
              <a:t>。</a:t>
            </a:r>
            <a:endParaRPr lang="en-US" altLang="zh-CN" dirty="0">
              <a:cs typeface="Times New Roman"/>
            </a:endParaRPr>
          </a:p>
          <a:p>
            <a:pPr lvl="1"/>
            <a:endParaRPr lang="en-US" altLang="zh-CN" dirty="0">
              <a:cs typeface="Times New Roman"/>
            </a:endParaRPr>
          </a:p>
        </p:txBody>
      </p:sp>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484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序列测试（双比特测试）</a:t>
            </a:r>
            <a:endParaRPr lang="en-US" altLang="zh-CN" dirty="0">
              <a:solidFill>
                <a:srgbClr val="FF0000"/>
              </a:solidFill>
            </a:endParaRPr>
          </a:p>
          <a:p>
            <a:pPr lvl="1"/>
            <a:r>
              <a:rPr lang="zh-CN" altLang="en-US" dirty="0"/>
              <a:t>用于确定</a:t>
            </a:r>
            <a:r>
              <a:rPr lang="en-US" altLang="zh-CN" dirty="0"/>
              <a:t>s</a:t>
            </a:r>
            <a:r>
              <a:rPr lang="zh-CN" altLang="en-US" dirty="0"/>
              <a:t>中子序列</a:t>
            </a:r>
            <a:r>
              <a:rPr lang="en-US" altLang="zh-CN" dirty="0"/>
              <a:t>00,01,10,11</a:t>
            </a:r>
            <a:r>
              <a:rPr lang="zh-CN" altLang="en-US" dirty="0"/>
              <a:t>所出现的次数是否近似相等</a:t>
            </a:r>
            <a:endParaRPr lang="en-US" altLang="zh-CN" dirty="0"/>
          </a:p>
          <a:p>
            <a:pPr lvl="1"/>
            <a:r>
              <a:rPr lang="zh-CN" altLang="en-US" dirty="0"/>
              <a:t>令</a:t>
            </a:r>
            <a:r>
              <a:rPr lang="en-US" altLang="zh-CN" dirty="0"/>
              <a:t>n</a:t>
            </a:r>
            <a:r>
              <a:rPr lang="en-US" altLang="zh-CN" baseline="-25000" dirty="0"/>
              <a:t>0</a:t>
            </a:r>
            <a:r>
              <a:rPr lang="zh-CN" altLang="en-US" dirty="0"/>
              <a:t>和</a:t>
            </a:r>
            <a:r>
              <a:rPr lang="en-US" altLang="zh-CN" dirty="0"/>
              <a:t>n</a:t>
            </a:r>
            <a:r>
              <a:rPr lang="en-US" altLang="zh-CN" baseline="-25000" dirty="0"/>
              <a:t>1</a:t>
            </a:r>
            <a:r>
              <a:rPr lang="zh-CN" altLang="en-US" dirty="0"/>
              <a:t>分别表示</a:t>
            </a:r>
            <a:r>
              <a:rPr lang="en-US" altLang="zh-CN" dirty="0"/>
              <a:t>s</a:t>
            </a:r>
            <a:r>
              <a:rPr lang="zh-CN" altLang="en-US" dirty="0"/>
              <a:t>中</a:t>
            </a:r>
            <a:r>
              <a:rPr lang="en-US" altLang="zh-CN" dirty="0"/>
              <a:t>0</a:t>
            </a:r>
            <a:r>
              <a:rPr lang="zh-CN" altLang="en-US" dirty="0"/>
              <a:t>和</a:t>
            </a:r>
            <a:r>
              <a:rPr lang="en-US" altLang="zh-CN" dirty="0"/>
              <a:t>1</a:t>
            </a:r>
            <a:r>
              <a:rPr lang="zh-CN" altLang="en-US" dirty="0"/>
              <a:t>的个数，</a:t>
            </a:r>
            <a:r>
              <a:rPr lang="en-US" altLang="zh-CN" dirty="0"/>
              <a:t>n</a:t>
            </a:r>
            <a:r>
              <a:rPr lang="en-US" altLang="zh-CN" baseline="-25000" dirty="0"/>
              <a:t>00</a:t>
            </a:r>
            <a:r>
              <a:rPr lang="en-US" altLang="zh-CN" dirty="0"/>
              <a:t>,n</a:t>
            </a:r>
            <a:r>
              <a:rPr lang="en-US" altLang="zh-CN" baseline="-25000" dirty="0"/>
              <a:t>01</a:t>
            </a:r>
            <a:r>
              <a:rPr lang="en-US" altLang="zh-CN" dirty="0"/>
              <a:t>,n</a:t>
            </a:r>
            <a:r>
              <a:rPr lang="en-US" altLang="zh-CN" baseline="-25000" dirty="0"/>
              <a:t>10</a:t>
            </a:r>
            <a:r>
              <a:rPr lang="zh-CN" altLang="en-US" dirty="0"/>
              <a:t>和</a:t>
            </a:r>
            <a:r>
              <a:rPr lang="en-US" altLang="zh-CN" dirty="0"/>
              <a:t>n</a:t>
            </a:r>
            <a:r>
              <a:rPr lang="en-US" altLang="zh-CN" baseline="-25000" dirty="0"/>
              <a:t>11</a:t>
            </a:r>
            <a:r>
              <a:rPr lang="zh-CN" altLang="en-US" dirty="0"/>
              <a:t>分别表示</a:t>
            </a:r>
            <a:r>
              <a:rPr lang="en-US" altLang="zh-CN" dirty="0"/>
              <a:t>s</a:t>
            </a:r>
            <a:r>
              <a:rPr lang="zh-CN" altLang="en-US" dirty="0"/>
              <a:t>中</a:t>
            </a:r>
            <a:r>
              <a:rPr lang="en-US" altLang="zh-CN" dirty="0"/>
              <a:t>00,01,10</a:t>
            </a:r>
            <a:r>
              <a:rPr lang="zh-CN" altLang="en-US" dirty="0"/>
              <a:t>和</a:t>
            </a:r>
            <a:r>
              <a:rPr lang="en-US" altLang="zh-CN" dirty="0"/>
              <a:t>11</a:t>
            </a:r>
            <a:r>
              <a:rPr lang="zh-CN" altLang="en-US" dirty="0"/>
              <a:t>出现的次数。注意</a:t>
            </a:r>
            <a:r>
              <a:rPr lang="en-US" altLang="zh-CN" dirty="0"/>
              <a:t>n</a:t>
            </a:r>
            <a:r>
              <a:rPr lang="en-US" altLang="zh-CN" baseline="-25000" dirty="0"/>
              <a:t>00</a:t>
            </a:r>
            <a:r>
              <a:rPr lang="en-US" altLang="zh-CN" dirty="0"/>
              <a:t>+n</a:t>
            </a:r>
            <a:r>
              <a:rPr lang="en-US" altLang="zh-CN" baseline="-25000" dirty="0"/>
              <a:t>01</a:t>
            </a:r>
            <a:r>
              <a:rPr lang="en-US" altLang="zh-CN" dirty="0"/>
              <a:t>+n</a:t>
            </a:r>
            <a:r>
              <a:rPr lang="en-US" altLang="zh-CN" baseline="-25000" dirty="0"/>
              <a:t>10</a:t>
            </a:r>
            <a:r>
              <a:rPr lang="en-US" altLang="zh-CN" dirty="0"/>
              <a:t>+n</a:t>
            </a:r>
            <a:r>
              <a:rPr lang="en-US" altLang="zh-CN" baseline="-25000" dirty="0"/>
              <a:t>11</a:t>
            </a:r>
            <a:r>
              <a:rPr lang="en-US" altLang="zh-CN" dirty="0"/>
              <a:t>=n-1</a:t>
            </a:r>
            <a:r>
              <a:rPr lang="zh-CN" altLang="en-US" dirty="0"/>
              <a:t>，因为这些子序列允许相交。使用的统计量为</a:t>
            </a:r>
            <a:endParaRPr lang="en-US" altLang="zh-CN" dirty="0"/>
          </a:p>
          <a:p>
            <a:pPr lvl="1"/>
            <a:endParaRPr lang="en-US" altLang="zh-CN" dirty="0"/>
          </a:p>
          <a:p>
            <a:pPr lvl="1"/>
            <a:endParaRPr lang="en-US" altLang="zh-CN" dirty="0"/>
          </a:p>
          <a:p>
            <a:pPr lvl="1"/>
            <a:r>
              <a:rPr lang="zh-CN" altLang="en-US" dirty="0"/>
              <a:t>若</a:t>
            </a:r>
            <a:r>
              <a:rPr lang="en-US" altLang="zh-CN" dirty="0"/>
              <a:t>n ≥21</a:t>
            </a:r>
            <a:r>
              <a:rPr lang="zh-CN" altLang="en-US" dirty="0"/>
              <a:t>，则该统计量近似地服从自由度为</a:t>
            </a:r>
            <a:r>
              <a:rPr lang="en-US" altLang="zh-CN" dirty="0"/>
              <a:t>2</a:t>
            </a:r>
            <a:r>
              <a:rPr lang="zh-CN" altLang="en-US" dirty="0"/>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p>
          <a:p>
            <a:endParaRPr lang="zh-CN" altLang="en-US" dirty="0"/>
          </a:p>
        </p:txBody>
      </p:sp>
      <p:graphicFrame>
        <p:nvGraphicFramePr>
          <p:cNvPr id="61442" name="Object 2"/>
          <p:cNvGraphicFramePr>
            <a:graphicFrameLocks noChangeAspect="1"/>
          </p:cNvGraphicFramePr>
          <p:nvPr>
            <p:extLst>
              <p:ext uri="{D42A27DB-BD31-4B8C-83A1-F6EECF244321}">
                <p14:modId xmlns:p14="http://schemas.microsoft.com/office/powerpoint/2010/main" val="3708550434"/>
              </p:ext>
            </p:extLst>
          </p:nvPr>
        </p:nvGraphicFramePr>
        <p:xfrm>
          <a:off x="1907704" y="4005064"/>
          <a:ext cx="5929354" cy="816933"/>
        </p:xfrm>
        <a:graphic>
          <a:graphicData uri="http://schemas.openxmlformats.org/presentationml/2006/ole">
            <mc:AlternateContent xmlns:mc="http://schemas.openxmlformats.org/markup-compatibility/2006">
              <mc:Choice xmlns:v="urn:schemas-microsoft-com:vml" Requires="v">
                <p:oleObj spid="_x0000_s6352" name="Equation" r:id="rId3" imgW="2489040" imgH="342720" progId="Equation.DSMT4">
                  <p:embed/>
                </p:oleObj>
              </mc:Choice>
              <mc:Fallback>
                <p:oleObj name="Equation" r:id="rId3" imgW="248904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005064"/>
                        <a:ext cx="5929354" cy="816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41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solidFill>
                  <a:srgbClr val="FF0000"/>
                </a:solidFill>
              </a:rPr>
              <a:t>游程测试</a:t>
            </a:r>
            <a:endParaRPr lang="en-US" altLang="zh-CN" dirty="0">
              <a:solidFill>
                <a:srgbClr val="FF0000"/>
              </a:solidFill>
            </a:endParaRPr>
          </a:p>
          <a:p>
            <a:pPr lvl="1"/>
            <a:r>
              <a:rPr lang="zh-CN" altLang="en-US" dirty="0"/>
              <a:t>用来判定</a:t>
            </a:r>
            <a:r>
              <a:rPr lang="en-US" altLang="zh-CN" dirty="0"/>
              <a:t>s</a:t>
            </a:r>
            <a:r>
              <a:rPr lang="zh-CN" altLang="en-US" dirty="0"/>
              <a:t>中不同长度游程的个数是否与随机序列中所期望的一样</a:t>
            </a:r>
            <a:endParaRPr lang="en-US" altLang="zh-CN" dirty="0"/>
          </a:p>
          <a:p>
            <a:pPr lvl="1"/>
            <a:r>
              <a:rPr lang="en-US" altLang="zh-CN" dirty="0"/>
              <a:t>s</a:t>
            </a:r>
            <a:r>
              <a:rPr lang="zh-CN" altLang="en-US" dirty="0"/>
              <a:t>中的</a:t>
            </a:r>
            <a:r>
              <a:rPr lang="en-US" altLang="zh-CN" dirty="0"/>
              <a:t>0</a:t>
            </a:r>
            <a:r>
              <a:rPr lang="zh-CN" altLang="en-US" dirty="0"/>
              <a:t>游程（</a:t>
            </a:r>
            <a:r>
              <a:rPr lang="en-US" altLang="zh-CN" dirty="0"/>
              <a:t>1</a:t>
            </a:r>
            <a:r>
              <a:rPr lang="zh-CN" altLang="en-US" dirty="0"/>
              <a:t>游程）是指连续</a:t>
            </a:r>
            <a:r>
              <a:rPr lang="en-US" altLang="zh-CN" dirty="0"/>
              <a:t>0</a:t>
            </a:r>
            <a:r>
              <a:rPr lang="zh-CN" altLang="en-US" dirty="0"/>
              <a:t>（对</a:t>
            </a:r>
            <a:r>
              <a:rPr lang="en-US" altLang="zh-CN" dirty="0"/>
              <a:t>1</a:t>
            </a:r>
            <a:r>
              <a:rPr lang="zh-CN" altLang="en-US" dirty="0"/>
              <a:t>游程为</a:t>
            </a:r>
            <a:r>
              <a:rPr lang="en-US" altLang="zh-CN" dirty="0"/>
              <a:t>1</a:t>
            </a:r>
            <a:r>
              <a:rPr lang="zh-CN" altLang="en-US" dirty="0"/>
              <a:t>）的子序列，且其前后均为</a:t>
            </a:r>
            <a:r>
              <a:rPr lang="en-US" altLang="zh-CN" dirty="0"/>
              <a:t>1</a:t>
            </a:r>
            <a:r>
              <a:rPr lang="zh-CN" altLang="en-US" dirty="0"/>
              <a:t>（对</a:t>
            </a:r>
            <a:r>
              <a:rPr lang="en-US" altLang="zh-CN" dirty="0"/>
              <a:t>1</a:t>
            </a:r>
            <a:r>
              <a:rPr lang="zh-CN" altLang="en-US" dirty="0"/>
              <a:t>游程为</a:t>
            </a:r>
            <a:r>
              <a:rPr lang="en-US" altLang="zh-CN" dirty="0"/>
              <a:t>0</a:t>
            </a:r>
            <a:r>
              <a:rPr lang="zh-CN" altLang="en-US" dirty="0"/>
              <a:t>）。</a:t>
            </a:r>
            <a:endParaRPr lang="en-US" altLang="zh-CN" dirty="0"/>
          </a:p>
          <a:p>
            <a:pPr lvl="2"/>
            <a:r>
              <a:rPr lang="en-US" altLang="zh-CN" dirty="0"/>
              <a:t>0</a:t>
            </a:r>
            <a:r>
              <a:rPr lang="zh-CN" altLang="en-US" dirty="0"/>
              <a:t>游程称为沟，</a:t>
            </a:r>
            <a:r>
              <a:rPr lang="en-US" altLang="zh-CN" dirty="0"/>
              <a:t>1</a:t>
            </a:r>
            <a:r>
              <a:rPr lang="zh-CN" altLang="en-US" dirty="0"/>
              <a:t>游程称为块。</a:t>
            </a:r>
            <a:endParaRPr lang="en-US" altLang="zh-CN" dirty="0"/>
          </a:p>
          <a:p>
            <a:pPr lvl="1"/>
            <a:r>
              <a:rPr lang="zh-CN" altLang="en-US" dirty="0"/>
              <a:t>在长为</a:t>
            </a:r>
            <a:r>
              <a:rPr lang="en-US" altLang="zh-CN" dirty="0"/>
              <a:t>n</a:t>
            </a:r>
            <a:r>
              <a:rPr lang="zh-CN" altLang="en-US" dirty="0"/>
              <a:t>的随机序列中，长度为</a:t>
            </a:r>
            <a:r>
              <a:rPr lang="en-US" altLang="zh-CN" dirty="0" err="1"/>
              <a:t>i</a:t>
            </a:r>
            <a:r>
              <a:rPr lang="zh-CN" altLang="en-US" dirty="0"/>
              <a:t>的沟（或块）的个数期望为</a:t>
            </a:r>
            <a:r>
              <a:rPr lang="en-US" altLang="zh-CN" dirty="0" err="1"/>
              <a:t>e</a:t>
            </a:r>
            <a:r>
              <a:rPr lang="en-US" altLang="zh-CN" baseline="-25000" dirty="0" err="1"/>
              <a:t>i</a:t>
            </a:r>
            <a:r>
              <a:rPr lang="en-US" altLang="zh-CN" dirty="0"/>
              <a:t>=(n-i+3)/2</a:t>
            </a:r>
            <a:r>
              <a:rPr lang="en-US" altLang="zh-CN" baseline="30000" dirty="0"/>
              <a:t>i+2</a:t>
            </a:r>
            <a:r>
              <a:rPr lang="zh-CN" altLang="en-US" dirty="0"/>
              <a:t>。令</a:t>
            </a:r>
            <a:r>
              <a:rPr lang="en-US" altLang="zh-CN" dirty="0"/>
              <a:t>k</a:t>
            </a:r>
            <a:r>
              <a:rPr lang="zh-CN" altLang="en-US" dirty="0"/>
              <a:t>为满足</a:t>
            </a:r>
            <a:r>
              <a:rPr lang="en-US" altLang="zh-CN" dirty="0" err="1"/>
              <a:t>e</a:t>
            </a:r>
            <a:r>
              <a:rPr lang="en-US" altLang="zh-CN" baseline="-25000" dirty="0" err="1"/>
              <a:t>k</a:t>
            </a:r>
            <a:r>
              <a:rPr lang="en-US" altLang="zh-CN" dirty="0"/>
              <a:t> ≥ 5</a:t>
            </a:r>
            <a:r>
              <a:rPr lang="zh-CN" altLang="en-US" dirty="0"/>
              <a:t>的最大整数，</a:t>
            </a:r>
            <a:r>
              <a:rPr lang="en-US" altLang="zh-CN" dirty="0"/>
              <a:t>B</a:t>
            </a:r>
            <a:r>
              <a:rPr lang="en-US" altLang="zh-CN" baseline="-25000" dirty="0"/>
              <a:t>i</a:t>
            </a:r>
            <a:r>
              <a:rPr lang="zh-CN" altLang="en-US" dirty="0"/>
              <a:t>和</a:t>
            </a:r>
            <a:r>
              <a:rPr lang="en-US" altLang="zh-CN" dirty="0" err="1"/>
              <a:t>G</a:t>
            </a:r>
            <a:r>
              <a:rPr lang="en-US" altLang="zh-CN" baseline="-25000" dirty="0" err="1"/>
              <a:t>i</a:t>
            </a:r>
            <a:r>
              <a:rPr lang="zh-CN" altLang="en-US" dirty="0"/>
              <a:t>分别为</a:t>
            </a:r>
            <a:r>
              <a:rPr lang="en-US" altLang="zh-CN" dirty="0"/>
              <a:t>s</a:t>
            </a:r>
            <a:r>
              <a:rPr lang="zh-CN" altLang="en-US" dirty="0"/>
              <a:t>中长度为</a:t>
            </a:r>
            <a:r>
              <a:rPr lang="en-US" altLang="zh-CN" dirty="0" err="1"/>
              <a:t>i</a:t>
            </a:r>
            <a:r>
              <a:rPr lang="zh-CN" altLang="en-US" dirty="0"/>
              <a:t>的块和沟的个数，</a:t>
            </a:r>
            <a:r>
              <a:rPr lang="en-US" altLang="zh-CN" dirty="0"/>
              <a:t>1≤i≤k</a:t>
            </a:r>
            <a:r>
              <a:rPr lang="zh-CN" altLang="en-US" dirty="0"/>
              <a:t>，使用统计量</a:t>
            </a:r>
            <a:endParaRPr lang="en-US" altLang="zh-CN" dirty="0"/>
          </a:p>
          <a:p>
            <a:pPr lvl="1"/>
            <a:endParaRPr lang="en-US" altLang="zh-CN" dirty="0"/>
          </a:p>
          <a:p>
            <a:pPr lvl="1"/>
            <a:endParaRPr lang="en-US" altLang="zh-CN" dirty="0"/>
          </a:p>
          <a:p>
            <a:pPr lvl="1"/>
            <a:endParaRPr lang="en-US" altLang="zh-CN" dirty="0"/>
          </a:p>
          <a:p>
            <a:pPr lvl="1"/>
            <a:r>
              <a:rPr lang="zh-CN" altLang="en-US" dirty="0">
                <a:sym typeface="Symbol"/>
              </a:rPr>
              <a:t>它近似服从自由度为</a:t>
            </a:r>
            <a:r>
              <a:rPr lang="en-US" altLang="zh-CN" dirty="0">
                <a:sym typeface="Symbol"/>
              </a:rPr>
              <a:t>2k-2</a:t>
            </a:r>
            <a:r>
              <a:rPr lang="zh-CN" altLang="en-US" dirty="0">
                <a:sym typeface="Symbol"/>
              </a:rPr>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cs typeface="Times New Roman"/>
            </a:endParaRPr>
          </a:p>
        </p:txBody>
      </p:sp>
      <p:graphicFrame>
        <p:nvGraphicFramePr>
          <p:cNvPr id="59394" name="Object 2"/>
          <p:cNvGraphicFramePr>
            <a:graphicFrameLocks noChangeAspect="1"/>
          </p:cNvGraphicFramePr>
          <p:nvPr>
            <p:extLst>
              <p:ext uri="{D42A27DB-BD31-4B8C-83A1-F6EECF244321}">
                <p14:modId xmlns:p14="http://schemas.microsoft.com/office/powerpoint/2010/main" val="1045453956"/>
              </p:ext>
            </p:extLst>
          </p:nvPr>
        </p:nvGraphicFramePr>
        <p:xfrm>
          <a:off x="2627784" y="4581128"/>
          <a:ext cx="4294202" cy="1018842"/>
        </p:xfrm>
        <a:graphic>
          <a:graphicData uri="http://schemas.openxmlformats.org/presentationml/2006/ole">
            <mc:AlternateContent xmlns:mc="http://schemas.openxmlformats.org/markup-compatibility/2006">
              <mc:Choice xmlns:v="urn:schemas-microsoft-com:vml" Requires="v">
                <p:oleObj spid="_x0000_s7376" name="Equation" r:id="rId3" imgW="1765080" imgH="419040" progId="Equation.DSMT4">
                  <p:embed/>
                </p:oleObj>
              </mc:Choice>
              <mc:Fallback>
                <p:oleObj name="Equation" r:id="rId3" imgW="17650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581128"/>
                        <a:ext cx="4294202" cy="1018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352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扑克测试</a:t>
            </a:r>
            <a:endParaRPr lang="en-US" altLang="zh-CN" dirty="0">
              <a:solidFill>
                <a:srgbClr val="FF0000"/>
              </a:solidFill>
            </a:endParaRPr>
          </a:p>
          <a:p>
            <a:pPr lvl="1"/>
            <a:r>
              <a:rPr lang="zh-CN" altLang="en-US" dirty="0"/>
              <a:t>用于确定每个长度为</a:t>
            </a:r>
            <a:r>
              <a:rPr lang="en-US" altLang="zh-CN" dirty="0"/>
              <a:t>m</a:t>
            </a:r>
            <a:r>
              <a:rPr lang="zh-CN" altLang="en-US" dirty="0"/>
              <a:t>的序列在</a:t>
            </a:r>
            <a:r>
              <a:rPr lang="en-US" altLang="zh-CN" dirty="0"/>
              <a:t>s</a:t>
            </a:r>
            <a:r>
              <a:rPr lang="zh-CN" altLang="en-US" dirty="0"/>
              <a:t>中出现的次数是否相同</a:t>
            </a:r>
          </a:p>
          <a:p>
            <a:pPr lvl="1"/>
            <a:r>
              <a:rPr lang="en-US" altLang="zh-CN" dirty="0"/>
              <a:t>m</a:t>
            </a:r>
            <a:r>
              <a:rPr lang="zh-CN" altLang="en-US" dirty="0"/>
              <a:t>是满足</a:t>
            </a:r>
            <a:r>
              <a:rPr lang="zh-CN" altLang="en-US" dirty="0">
                <a:sym typeface="Symbol"/>
              </a:rPr>
              <a:t></a:t>
            </a:r>
            <a:r>
              <a:rPr lang="en-US" altLang="zh-CN" dirty="0">
                <a:sym typeface="Symbol"/>
              </a:rPr>
              <a:t>n/m</a:t>
            </a:r>
            <a:r>
              <a:rPr lang="zh-CN" altLang="en-US" dirty="0">
                <a:sym typeface="Symbol"/>
              </a:rPr>
              <a:t> ≥ </a:t>
            </a:r>
            <a:r>
              <a:rPr lang="en-US" altLang="zh-CN" dirty="0">
                <a:sym typeface="Symbol"/>
              </a:rPr>
              <a:t>5·2</a:t>
            </a:r>
            <a:r>
              <a:rPr lang="en-US" altLang="zh-CN" baseline="30000" dirty="0">
                <a:sym typeface="Symbol"/>
              </a:rPr>
              <a:t>m</a:t>
            </a:r>
            <a:r>
              <a:rPr lang="zh-CN" altLang="en-US" dirty="0">
                <a:sym typeface="Symbol"/>
              </a:rPr>
              <a:t>的正整数，且令</a:t>
            </a:r>
            <a:r>
              <a:rPr lang="en-US" altLang="zh-CN" dirty="0">
                <a:sym typeface="Symbol"/>
              </a:rPr>
              <a:t>k=</a:t>
            </a:r>
            <a:r>
              <a:rPr lang="zh-CN" altLang="en-US" dirty="0">
                <a:sym typeface="Symbol"/>
              </a:rPr>
              <a:t></a:t>
            </a:r>
            <a:r>
              <a:rPr lang="en-US" altLang="zh-CN" dirty="0">
                <a:sym typeface="Symbol"/>
              </a:rPr>
              <a:t>n/m</a:t>
            </a:r>
            <a:r>
              <a:rPr lang="zh-CN" altLang="en-US" dirty="0">
                <a:sym typeface="Symbol"/>
              </a:rPr>
              <a:t>。将序列拆分成</a:t>
            </a:r>
            <a:r>
              <a:rPr lang="en-US" altLang="zh-CN" dirty="0">
                <a:sym typeface="Symbol"/>
              </a:rPr>
              <a:t>k</a:t>
            </a:r>
            <a:r>
              <a:rPr lang="zh-CN" altLang="en-US" dirty="0">
                <a:sym typeface="Symbol"/>
              </a:rPr>
              <a:t>个长度为</a:t>
            </a:r>
            <a:r>
              <a:rPr lang="en-US" altLang="zh-CN" dirty="0">
                <a:sym typeface="Symbol"/>
              </a:rPr>
              <a:t>m</a:t>
            </a:r>
            <a:r>
              <a:rPr lang="zh-CN" altLang="en-US" dirty="0">
                <a:sym typeface="Symbol"/>
              </a:rPr>
              <a:t>的不相交部分，且令</a:t>
            </a:r>
            <a:r>
              <a:rPr lang="en-US" altLang="zh-CN" dirty="0" err="1">
                <a:sym typeface="Symbol"/>
              </a:rPr>
              <a:t>n</a:t>
            </a:r>
            <a:r>
              <a:rPr lang="en-US" altLang="zh-CN" baseline="-25000" dirty="0" err="1">
                <a:sym typeface="Symbol"/>
              </a:rPr>
              <a:t>i</a:t>
            </a:r>
            <a:r>
              <a:rPr lang="zh-CN" altLang="en-US" dirty="0">
                <a:sym typeface="Symbol"/>
              </a:rPr>
              <a:t>为第</a:t>
            </a:r>
            <a:r>
              <a:rPr lang="en-US" altLang="zh-CN" dirty="0" err="1">
                <a:sym typeface="Symbol"/>
              </a:rPr>
              <a:t>i</a:t>
            </a:r>
            <a:r>
              <a:rPr lang="zh-CN" altLang="en-US" dirty="0">
                <a:sym typeface="Symbol"/>
              </a:rPr>
              <a:t>种长度为</a:t>
            </a:r>
            <a:r>
              <a:rPr lang="en-US" altLang="zh-CN" dirty="0">
                <a:sym typeface="Symbol"/>
              </a:rPr>
              <a:t>m</a:t>
            </a:r>
            <a:r>
              <a:rPr lang="zh-CN" altLang="en-US" dirty="0">
                <a:sym typeface="Symbol"/>
              </a:rPr>
              <a:t>的序列所出现的次数，</a:t>
            </a:r>
            <a:r>
              <a:rPr lang="en-US" altLang="zh-CN" dirty="0">
                <a:sym typeface="Symbol"/>
              </a:rPr>
              <a:t>1 ≤ </a:t>
            </a:r>
            <a:r>
              <a:rPr lang="en-US" altLang="zh-CN" dirty="0" err="1">
                <a:sym typeface="Symbol"/>
              </a:rPr>
              <a:t>i</a:t>
            </a:r>
            <a:r>
              <a:rPr lang="en-US" altLang="zh-CN" dirty="0">
                <a:sym typeface="Symbol"/>
              </a:rPr>
              <a:t> ≤ 2</a:t>
            </a:r>
            <a:r>
              <a:rPr lang="en-US" altLang="zh-CN" baseline="30000" dirty="0">
                <a:sym typeface="Symbol"/>
              </a:rPr>
              <a:t>m</a:t>
            </a:r>
            <a:r>
              <a:rPr lang="zh-CN" altLang="en-US" dirty="0">
                <a:sym typeface="Symbol"/>
              </a:rPr>
              <a:t>。</a:t>
            </a:r>
            <a:endParaRPr lang="en-US" altLang="zh-CN" dirty="0">
              <a:sym typeface="Symbol"/>
            </a:endParaRPr>
          </a:p>
          <a:p>
            <a:pPr lvl="1"/>
            <a:r>
              <a:rPr lang="zh-CN" altLang="en-US" dirty="0">
                <a:sym typeface="Symbol"/>
              </a:rPr>
              <a:t>使用统计量为</a:t>
            </a:r>
            <a:endParaRPr lang="en-US" altLang="zh-CN" dirty="0">
              <a:sym typeface="Symbol"/>
            </a:endParaRPr>
          </a:p>
          <a:p>
            <a:pPr lvl="1"/>
            <a:endParaRPr lang="en-US" altLang="zh-CN" dirty="0">
              <a:sym typeface="Symbol"/>
            </a:endParaRPr>
          </a:p>
          <a:p>
            <a:pPr lvl="1"/>
            <a:endParaRPr lang="en-US" altLang="zh-CN" dirty="0">
              <a:sym typeface="Symbol"/>
            </a:endParaRPr>
          </a:p>
          <a:p>
            <a:pPr lvl="1"/>
            <a:endParaRPr lang="en-US" altLang="zh-CN" dirty="0">
              <a:sym typeface="Symbol"/>
            </a:endParaRPr>
          </a:p>
          <a:p>
            <a:pPr lvl="1"/>
            <a:r>
              <a:rPr lang="zh-CN" altLang="en-US" dirty="0">
                <a:sym typeface="Symbol"/>
              </a:rPr>
              <a:t>它近似服从自由度为</a:t>
            </a:r>
            <a:r>
              <a:rPr lang="en-US" altLang="zh-CN" dirty="0">
                <a:sym typeface="Symbol"/>
              </a:rPr>
              <a:t>2</a:t>
            </a:r>
            <a:r>
              <a:rPr lang="en-US" altLang="zh-CN" baseline="30000" dirty="0">
                <a:sym typeface="Symbol"/>
              </a:rPr>
              <a:t>m</a:t>
            </a:r>
            <a:r>
              <a:rPr lang="en-US" altLang="zh-CN" dirty="0">
                <a:sym typeface="Symbol"/>
              </a:rPr>
              <a:t>-1</a:t>
            </a:r>
            <a:r>
              <a:rPr lang="zh-CN" altLang="en-US" dirty="0">
                <a:sym typeface="Symbol"/>
              </a:rPr>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cs typeface="Times New Roman"/>
            </a:endParaRPr>
          </a:p>
          <a:p>
            <a:pPr lvl="1"/>
            <a:r>
              <a:rPr lang="zh-CN" altLang="en-US" dirty="0">
                <a:cs typeface="Times New Roman"/>
                <a:sym typeface="Symbol"/>
              </a:rPr>
              <a:t>令</a:t>
            </a:r>
            <a:r>
              <a:rPr lang="en-US" altLang="zh-CN" dirty="0">
                <a:cs typeface="Times New Roman"/>
                <a:sym typeface="Symbol"/>
              </a:rPr>
              <a:t>m=1</a:t>
            </a:r>
            <a:r>
              <a:rPr lang="zh-CN" altLang="en-US" dirty="0">
                <a:cs typeface="Times New Roman"/>
                <a:sym typeface="Symbol"/>
              </a:rPr>
              <a:t>，则为频率测试</a:t>
            </a:r>
            <a:endParaRPr lang="en-US" altLang="zh-CN" dirty="0">
              <a:cs typeface="Times New Roman"/>
              <a:sym typeface="Symbol"/>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2671869891"/>
              </p:ext>
            </p:extLst>
          </p:nvPr>
        </p:nvGraphicFramePr>
        <p:xfrm>
          <a:off x="3347864" y="4149080"/>
          <a:ext cx="2723622" cy="1044576"/>
        </p:xfrm>
        <a:graphic>
          <a:graphicData uri="http://schemas.openxmlformats.org/presentationml/2006/ole">
            <mc:AlternateContent xmlns:mc="http://schemas.openxmlformats.org/markup-compatibility/2006">
              <mc:Choice xmlns:v="urn:schemas-microsoft-com:vml" Requires="v">
                <p:oleObj spid="_x0000_s8400" name="Equation" r:id="rId3" imgW="1091880" imgH="419040" progId="Equation.DSMT4">
                  <p:embed/>
                </p:oleObj>
              </mc:Choice>
              <mc:Fallback>
                <p:oleObj name="Equation" r:id="rId3" imgW="10918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149080"/>
                        <a:ext cx="2723622" cy="1044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635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自相关测试</a:t>
            </a:r>
            <a:endParaRPr lang="en-US" altLang="zh-CN" dirty="0">
              <a:solidFill>
                <a:srgbClr val="FF0000"/>
              </a:solidFill>
            </a:endParaRPr>
          </a:p>
          <a:p>
            <a:pPr lvl="1"/>
            <a:r>
              <a:rPr lang="zh-CN" altLang="en-US" dirty="0"/>
              <a:t>用来检测序列</a:t>
            </a:r>
            <a:r>
              <a:rPr lang="en-US" altLang="zh-CN" dirty="0"/>
              <a:t>s</a:t>
            </a:r>
            <a:r>
              <a:rPr lang="zh-CN" altLang="en-US" dirty="0"/>
              <a:t>与其移位后所形成的序列之间的相关性</a:t>
            </a:r>
            <a:endParaRPr lang="en-US" altLang="zh-CN" dirty="0"/>
          </a:p>
          <a:p>
            <a:pPr lvl="1"/>
            <a:r>
              <a:rPr lang="zh-CN" altLang="en-US" dirty="0"/>
              <a:t>令</a:t>
            </a:r>
            <a:r>
              <a:rPr lang="en-US" altLang="zh-CN" dirty="0"/>
              <a:t>d</a:t>
            </a:r>
            <a:r>
              <a:rPr lang="zh-CN" altLang="en-US" dirty="0"/>
              <a:t>为固定整数，</a:t>
            </a:r>
            <a:r>
              <a:rPr lang="en-US" altLang="zh-CN" dirty="0"/>
              <a:t>1 ≤ d ≤ </a:t>
            </a:r>
            <a:r>
              <a:rPr lang="zh-CN" altLang="en-US" dirty="0">
                <a:sym typeface="Symbol"/>
              </a:rPr>
              <a:t></a:t>
            </a:r>
            <a:r>
              <a:rPr lang="en-US" altLang="zh-CN" dirty="0">
                <a:sym typeface="Symbol"/>
              </a:rPr>
              <a:t>n/2</a:t>
            </a:r>
            <a:r>
              <a:rPr lang="zh-CN" altLang="en-US" dirty="0">
                <a:sym typeface="Symbol"/>
              </a:rPr>
              <a:t>。序列</a:t>
            </a:r>
            <a:r>
              <a:rPr lang="en-US" altLang="zh-CN" dirty="0">
                <a:sym typeface="Symbol"/>
              </a:rPr>
              <a:t>s</a:t>
            </a:r>
            <a:r>
              <a:rPr lang="zh-CN" altLang="en-US" dirty="0">
                <a:sym typeface="Symbol"/>
              </a:rPr>
              <a:t>与</a:t>
            </a:r>
            <a:r>
              <a:rPr lang="en-US" altLang="zh-CN" dirty="0">
                <a:sym typeface="Symbol"/>
              </a:rPr>
              <a:t>s</a:t>
            </a:r>
            <a:r>
              <a:rPr lang="zh-CN" altLang="en-US" dirty="0">
                <a:sym typeface="Symbol"/>
              </a:rPr>
              <a:t>发生</a:t>
            </a:r>
            <a:r>
              <a:rPr lang="en-US" altLang="zh-CN" dirty="0">
                <a:sym typeface="Symbol"/>
              </a:rPr>
              <a:t>d</a:t>
            </a:r>
            <a:r>
              <a:rPr lang="zh-CN" altLang="en-US" dirty="0">
                <a:sym typeface="Symbol"/>
              </a:rPr>
              <a:t>移位后所形成的序列中的不同比特数为</a:t>
            </a:r>
            <a:endParaRPr lang="en-US" altLang="zh-CN" dirty="0">
              <a:sym typeface="Symbol"/>
            </a:endParaRPr>
          </a:p>
          <a:p>
            <a:pPr lvl="1"/>
            <a:endParaRPr lang="en-US" altLang="zh-CN" dirty="0">
              <a:sym typeface="Symbol"/>
            </a:endParaRPr>
          </a:p>
          <a:p>
            <a:pPr lvl="1"/>
            <a:endParaRPr lang="en-US" altLang="zh-CN" dirty="0">
              <a:sym typeface="Symbol"/>
            </a:endParaRPr>
          </a:p>
          <a:p>
            <a:pPr lvl="1"/>
            <a:r>
              <a:rPr lang="zh-CN" altLang="en-US" dirty="0">
                <a:sym typeface="Symbol"/>
              </a:rPr>
              <a:t>所用统计量为</a:t>
            </a:r>
            <a:endParaRPr lang="en-US" altLang="zh-CN" dirty="0">
              <a:sym typeface="Symbol"/>
            </a:endParaRPr>
          </a:p>
          <a:p>
            <a:pPr lvl="1"/>
            <a:endParaRPr lang="en-US" altLang="zh-CN" dirty="0">
              <a:sym typeface="Symbol"/>
            </a:endParaRPr>
          </a:p>
          <a:p>
            <a:pPr lvl="1"/>
            <a:endParaRPr lang="en-US" altLang="zh-CN" dirty="0">
              <a:sym typeface="Symbol"/>
            </a:endParaRPr>
          </a:p>
          <a:p>
            <a:pPr lvl="1"/>
            <a:r>
              <a:rPr lang="zh-CN" altLang="en-US" dirty="0">
                <a:sym typeface="Symbol"/>
              </a:rPr>
              <a:t>若</a:t>
            </a:r>
            <a:r>
              <a:rPr lang="en-US" altLang="zh-CN" dirty="0">
                <a:sym typeface="Symbol"/>
              </a:rPr>
              <a:t>n-d ≥ 10</a:t>
            </a:r>
            <a:r>
              <a:rPr lang="zh-CN" altLang="en-US" dirty="0">
                <a:sym typeface="Symbol"/>
              </a:rPr>
              <a:t>，则该统计量近似服从</a:t>
            </a:r>
            <a:r>
              <a:rPr lang="en-US" altLang="zh-CN" dirty="0">
                <a:sym typeface="Symbol"/>
              </a:rPr>
              <a:t>N(0,1)</a:t>
            </a:r>
            <a:endParaRPr lang="zh-CN" altLang="en-US" dirty="0"/>
          </a:p>
        </p:txBody>
      </p:sp>
      <p:graphicFrame>
        <p:nvGraphicFramePr>
          <p:cNvPr id="60418" name="Object 2"/>
          <p:cNvGraphicFramePr>
            <a:graphicFrameLocks noChangeAspect="1"/>
          </p:cNvGraphicFramePr>
          <p:nvPr>
            <p:extLst>
              <p:ext uri="{D42A27DB-BD31-4B8C-83A1-F6EECF244321}">
                <p14:modId xmlns:p14="http://schemas.microsoft.com/office/powerpoint/2010/main" val="1313669232"/>
              </p:ext>
            </p:extLst>
          </p:nvPr>
        </p:nvGraphicFramePr>
        <p:xfrm>
          <a:off x="2987824" y="4437112"/>
          <a:ext cx="3559186" cy="811715"/>
        </p:xfrm>
        <a:graphic>
          <a:graphicData uri="http://schemas.openxmlformats.org/presentationml/2006/ole">
            <mc:AlternateContent xmlns:mc="http://schemas.openxmlformats.org/markup-compatibility/2006">
              <mc:Choice xmlns:v="urn:schemas-microsoft-com:vml" Requires="v">
                <p:oleObj spid="_x0000_s9630" name="Equation" r:id="rId3" imgW="1612800" imgH="368280" progId="Equation.DSMT4">
                  <p:embed/>
                </p:oleObj>
              </mc:Choice>
              <mc:Fallback>
                <p:oleObj name="Equation" r:id="rId3" imgW="161280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437112"/>
                        <a:ext cx="3559186" cy="811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2"/>
          <p:cNvGraphicFramePr>
            <a:graphicFrameLocks noChangeAspect="1"/>
          </p:cNvGraphicFramePr>
          <p:nvPr>
            <p:extLst>
              <p:ext uri="{D42A27DB-BD31-4B8C-83A1-F6EECF244321}">
                <p14:modId xmlns:p14="http://schemas.microsoft.com/office/powerpoint/2010/main" val="1463690789"/>
              </p:ext>
            </p:extLst>
          </p:nvPr>
        </p:nvGraphicFramePr>
        <p:xfrm>
          <a:off x="3347864" y="3068960"/>
          <a:ext cx="2705109" cy="922029"/>
        </p:xfrm>
        <a:graphic>
          <a:graphicData uri="http://schemas.openxmlformats.org/presentationml/2006/ole">
            <mc:AlternateContent xmlns:mc="http://schemas.openxmlformats.org/markup-compatibility/2006">
              <mc:Choice xmlns:v="urn:schemas-microsoft-com:vml" Requires="v">
                <p:oleObj spid="_x0000_s9631" name="Equation" r:id="rId5" imgW="1079280" imgH="368280" progId="Equation.DSMT4">
                  <p:embed/>
                </p:oleObj>
              </mc:Choice>
              <mc:Fallback>
                <p:oleObj name="Equation" r:id="rId5" imgW="107928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068960"/>
                        <a:ext cx="2705109" cy="922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706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 800-22 R1</a:t>
            </a:r>
            <a:endParaRPr lang="zh-CN" altLang="en-US" dirty="0"/>
          </a:p>
        </p:txBody>
      </p:sp>
      <p:sp>
        <p:nvSpPr>
          <p:cNvPr id="3" name="内容占位符 2"/>
          <p:cNvSpPr>
            <a:spLocks noGrp="1"/>
          </p:cNvSpPr>
          <p:nvPr>
            <p:ph idx="1"/>
          </p:nvPr>
        </p:nvSpPr>
        <p:spPr>
          <a:xfrm>
            <a:off x="457200" y="1124744"/>
            <a:ext cx="8147248" cy="5199856"/>
          </a:xfrm>
        </p:spPr>
        <p:txBody>
          <a:bodyPr>
            <a:normAutofit/>
          </a:bodyPr>
          <a:lstStyle/>
          <a:p>
            <a:r>
              <a:rPr lang="zh-CN" altLang="en-US" dirty="0"/>
              <a:t>美国国家标准与技术局</a:t>
            </a:r>
            <a:r>
              <a:rPr lang="en-US" altLang="zh-CN" dirty="0">
                <a:cs typeface="Times New Roman" pitchFamily="18" charset="0"/>
              </a:rPr>
              <a:t>SP 800-22 Revision1</a:t>
            </a:r>
          </a:p>
          <a:p>
            <a:pPr lvl="1"/>
            <a:r>
              <a:rPr lang="en-US" altLang="zh-CN" dirty="0"/>
              <a:t>2008</a:t>
            </a:r>
            <a:r>
              <a:rPr lang="zh-CN" altLang="en-US" dirty="0"/>
              <a:t>年</a:t>
            </a:r>
            <a:r>
              <a:rPr lang="en-US" altLang="zh-CN" dirty="0"/>
              <a:t>8</a:t>
            </a:r>
            <a:r>
              <a:rPr lang="zh-CN" altLang="en-US" dirty="0"/>
              <a:t>月</a:t>
            </a:r>
            <a:endParaRPr lang="en-US" altLang="zh-CN" dirty="0"/>
          </a:p>
          <a:p>
            <a:pPr lvl="1"/>
            <a:r>
              <a:rPr lang="zh-CN" altLang="en-US" dirty="0"/>
              <a:t>选取了</a:t>
            </a:r>
            <a:r>
              <a:rPr lang="en-US" altLang="zh-CN" dirty="0"/>
              <a:t>15</a:t>
            </a:r>
            <a:r>
              <a:rPr lang="zh-CN" altLang="en-US" dirty="0"/>
              <a:t>种统计测试</a:t>
            </a:r>
            <a:endParaRPr lang="en-US" altLang="zh-CN" dirty="0"/>
          </a:p>
          <a:p>
            <a:pPr lvl="1"/>
            <a:r>
              <a:rPr lang="zh-CN" altLang="en-US" dirty="0"/>
              <a:t>计算</a:t>
            </a:r>
            <a:r>
              <a:rPr lang="en-US" altLang="zh-CN" dirty="0"/>
              <a:t>P-value</a:t>
            </a:r>
            <a:r>
              <a:rPr lang="zh-CN" altLang="en-US" dirty="0"/>
              <a:t>：产生比测试序列更不随机的序列的概率</a:t>
            </a:r>
            <a:endParaRPr lang="en-US" altLang="zh-CN" dirty="0"/>
          </a:p>
          <a:p>
            <a:pPr lvl="2"/>
            <a:r>
              <a:rPr lang="zh-CN" altLang="en-US" dirty="0"/>
              <a:t>若</a:t>
            </a:r>
            <a:r>
              <a:rPr lang="en-US" altLang="zh-CN" dirty="0"/>
              <a:t>P-value </a:t>
            </a:r>
            <a:r>
              <a:rPr lang="en-US" altLang="zh-CN" dirty="0">
                <a:cs typeface="Times New Roman"/>
              </a:rPr>
              <a:t>≥</a:t>
            </a:r>
            <a:r>
              <a:rPr lang="en-US" altLang="zh-CN" dirty="0"/>
              <a:t> </a:t>
            </a:r>
            <a:r>
              <a:rPr lang="el-GR" altLang="zh-CN" dirty="0">
                <a:cs typeface="Times New Roman"/>
              </a:rPr>
              <a:t>α</a:t>
            </a:r>
            <a:r>
              <a:rPr lang="en-US" altLang="zh-CN" dirty="0">
                <a:cs typeface="Times New Roman"/>
              </a:rPr>
              <a:t>, </a:t>
            </a:r>
            <a:r>
              <a:rPr lang="zh-CN" altLang="en-US" dirty="0">
                <a:cs typeface="Times New Roman"/>
              </a:rPr>
              <a:t>则接受假设，序列是随机的</a:t>
            </a:r>
            <a:endParaRPr lang="en-US" altLang="zh-CN" dirty="0">
              <a:cs typeface="Times New Roman"/>
            </a:endParaRPr>
          </a:p>
          <a:p>
            <a:pPr lvl="2"/>
            <a:r>
              <a:rPr lang="zh-CN" altLang="en-US" dirty="0"/>
              <a:t>若</a:t>
            </a:r>
            <a:r>
              <a:rPr lang="en-US" altLang="zh-CN" dirty="0"/>
              <a:t>P-value </a:t>
            </a:r>
            <a:r>
              <a:rPr lang="en-US" altLang="zh-CN" dirty="0">
                <a:cs typeface="Times New Roman"/>
              </a:rPr>
              <a:t>&lt;</a:t>
            </a:r>
            <a:r>
              <a:rPr lang="en-US" altLang="zh-CN" dirty="0"/>
              <a:t> </a:t>
            </a:r>
            <a:r>
              <a:rPr lang="el-GR" altLang="zh-CN" dirty="0">
                <a:cs typeface="Times New Roman"/>
              </a:rPr>
              <a:t>α</a:t>
            </a:r>
            <a:r>
              <a:rPr lang="en-US" altLang="zh-CN" dirty="0">
                <a:cs typeface="Times New Roman"/>
              </a:rPr>
              <a:t>, </a:t>
            </a:r>
            <a:r>
              <a:rPr lang="zh-CN" altLang="en-US" dirty="0">
                <a:cs typeface="Times New Roman"/>
              </a:rPr>
              <a:t>则拒绝假设，序列是非随机的</a:t>
            </a:r>
            <a:endParaRPr lang="en-US" altLang="zh-CN" dirty="0"/>
          </a:p>
        </p:txBody>
      </p:sp>
      <p:graphicFrame>
        <p:nvGraphicFramePr>
          <p:cNvPr id="6" name="内容占位符 3"/>
          <p:cNvGraphicFramePr>
            <a:graphicFrameLocks/>
          </p:cNvGraphicFramePr>
          <p:nvPr>
            <p:extLst>
              <p:ext uri="{D42A27DB-BD31-4B8C-83A1-F6EECF244321}">
                <p14:modId xmlns:p14="http://schemas.microsoft.com/office/powerpoint/2010/main" val="1272180344"/>
              </p:ext>
            </p:extLst>
          </p:nvPr>
        </p:nvGraphicFramePr>
        <p:xfrm>
          <a:off x="467544" y="3717032"/>
          <a:ext cx="8072439" cy="2477076"/>
        </p:xfrm>
        <a:graphic>
          <a:graphicData uri="http://schemas.openxmlformats.org/drawingml/2006/table">
            <a:tbl>
              <a:tblPr firstRow="1" bandRow="1">
                <a:tableStyleId>{C4B1156A-380E-4F78-BDF5-A606A8083BF9}</a:tableStyleId>
              </a:tblPr>
              <a:tblGrid>
                <a:gridCol w="1800200">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944218">
                  <a:extLst>
                    <a:ext uri="{9D8B030D-6E8A-4147-A177-3AD203B41FA5}">
                      <a16:colId xmlns:a16="http://schemas.microsoft.com/office/drawing/2014/main" val="20002"/>
                    </a:ext>
                  </a:extLst>
                </a:gridCol>
                <a:gridCol w="2095773">
                  <a:extLst>
                    <a:ext uri="{9D8B030D-6E8A-4147-A177-3AD203B41FA5}">
                      <a16:colId xmlns:a16="http://schemas.microsoft.com/office/drawing/2014/main" val="20003"/>
                    </a:ext>
                  </a:extLst>
                </a:gridCol>
              </a:tblGrid>
              <a:tr h="412846">
                <a:tc>
                  <a:txBody>
                    <a:bodyPr/>
                    <a:lstStyle/>
                    <a:p>
                      <a:pPr algn="ctr"/>
                      <a:r>
                        <a:rPr lang="zh-CN" altLang="en-US" dirty="0">
                          <a:latin typeface="微软雅黑" panose="020B0503020204020204" pitchFamily="34" charset="-122"/>
                          <a:ea typeface="微软雅黑" panose="020B0503020204020204" pitchFamily="34" charset="-122"/>
                        </a:rPr>
                        <a:t>随机行走检测</a:t>
                      </a:r>
                      <a:endParaRPr lang="en-US" dirty="0">
                        <a:latin typeface="微软雅黑" panose="020B0503020204020204" pitchFamily="34" charset="-122"/>
                        <a:ea typeface="微软雅黑" panose="020B0503020204020204" pitchFamily="34" charset="-122"/>
                      </a:endParaRPr>
                    </a:p>
                  </a:txBody>
                  <a:tcPr anchor="ctr">
                    <a:lnL w="12700" cmpd="sng">
                      <a:noFill/>
                    </a:lnL>
                    <a:lnR w="12700" cap="flat" cmpd="sng" algn="ctr">
                      <a:solidFill>
                        <a:srgbClr val="7030A0"/>
                      </a:solidFill>
                      <a:prstDash val="solid"/>
                      <a:round/>
                      <a:headEnd type="none" w="med" len="med"/>
                      <a:tailEnd type="none" w="med" len="med"/>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zh-CN" altLang="en-US" dirty="0">
                          <a:latin typeface="微软雅黑" panose="020B0503020204020204" pitchFamily="34" charset="-122"/>
                          <a:ea typeface="微软雅黑" panose="020B0503020204020204" pitchFamily="34" charset="-122"/>
                        </a:rPr>
                        <a:t>模板检测</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pPr algn="ctr"/>
                      <a:r>
                        <a:rPr lang="zh-CN" altLang="en-US" dirty="0">
                          <a:latin typeface="微软雅黑" panose="020B0503020204020204" pitchFamily="34" charset="-122"/>
                          <a:ea typeface="微软雅黑" panose="020B0503020204020204" pitchFamily="34" charset="-122"/>
                        </a:rPr>
                        <a:t>复杂性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可压缩性</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mpd="sng">
                      <a:noFill/>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2846">
                <a:tc>
                  <a:txBody>
                    <a:bodyPr/>
                    <a:lstStyle/>
                    <a:p>
                      <a:pPr algn="ctr"/>
                      <a:r>
                        <a:rPr lang="zh-CN" altLang="en-US" dirty="0">
                          <a:latin typeface="微软雅黑" panose="020B0503020204020204" pitchFamily="34" charset="-122"/>
                          <a:ea typeface="微软雅黑" panose="020B0503020204020204" pitchFamily="34" charset="-122"/>
                        </a:rPr>
                        <a:t>频率</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游程</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en-US" altLang="zh-CN" dirty="0">
                          <a:latin typeface="微软雅黑" panose="020B0503020204020204" pitchFamily="34" charset="-122"/>
                          <a:ea typeface="微软雅黑" panose="020B0503020204020204" pitchFamily="34" charset="-122"/>
                        </a:rPr>
                        <a:t>Maurer</a:t>
                      </a:r>
                      <a:r>
                        <a:rPr lang="zh-CN" altLang="en-US" dirty="0">
                          <a:latin typeface="微软雅黑" panose="020B0503020204020204" pitchFamily="34" charset="-122"/>
                          <a:ea typeface="微软雅黑" panose="020B0503020204020204" pitchFamily="34" charset="-122"/>
                        </a:rPr>
                        <a:t>通用统计</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二进制矩阵秩</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412846">
                <a:tc>
                  <a:txBody>
                    <a:bodyPr/>
                    <a:lstStyle/>
                    <a:p>
                      <a:pPr algn="ctr"/>
                      <a:r>
                        <a:rPr lang="zh-CN" altLang="en-US" dirty="0">
                          <a:latin typeface="微软雅黑" panose="020B0503020204020204" pitchFamily="34" charset="-122"/>
                          <a:ea typeface="微软雅黑" panose="020B0503020204020204" pitchFamily="34" charset="-122"/>
                        </a:rPr>
                        <a:t>块内频率</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块内</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最长游程</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串行测试</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傅立叶谱</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12846">
                <a:tc>
                  <a:txBody>
                    <a:bodyPr/>
                    <a:lstStyle/>
                    <a:p>
                      <a:pPr algn="ctr"/>
                      <a:r>
                        <a:rPr lang="zh-CN" altLang="en-US" dirty="0">
                          <a:latin typeface="微软雅黑" panose="020B0503020204020204" pitchFamily="34" charset="-122"/>
                          <a:ea typeface="微软雅黑" panose="020B0503020204020204" pitchFamily="34" charset="-122"/>
                        </a:rPr>
                        <a:t>累积和</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非重叠模板匹配</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近似熵</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en-US" altLang="zh-CN" i="1" strike="sngStrike" dirty="0">
                          <a:latin typeface="微软雅黑" panose="020B0503020204020204" pitchFamily="34" charset="-122"/>
                          <a:ea typeface="微软雅黑" panose="020B0503020204020204" pitchFamily="34" charset="-122"/>
                        </a:rPr>
                        <a:t>LZ</a:t>
                      </a:r>
                      <a:r>
                        <a:rPr lang="zh-CN" altLang="en-US" i="1" strike="sngStrike" dirty="0">
                          <a:latin typeface="微软雅黑" panose="020B0503020204020204" pitchFamily="34" charset="-122"/>
                          <a:ea typeface="微软雅黑" panose="020B0503020204020204" pitchFamily="34" charset="-122"/>
                        </a:rPr>
                        <a:t>压缩</a:t>
                      </a:r>
                      <a:endParaRPr lang="en-US" i="1" strike="sngStrike"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412846">
                <a:tc>
                  <a:txBody>
                    <a:bodyPr/>
                    <a:lstStyle/>
                    <a:p>
                      <a:pPr algn="ctr"/>
                      <a:r>
                        <a:rPr lang="zh-CN" altLang="en-US" dirty="0">
                          <a:latin typeface="微软雅黑" panose="020B0503020204020204" pitchFamily="34" charset="-122"/>
                          <a:ea typeface="微软雅黑" panose="020B0503020204020204" pitchFamily="34" charset="-122"/>
                        </a:rPr>
                        <a:t>随机偏离</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重叠模板匹配</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zh-CN" altLang="en-US" dirty="0">
                          <a:latin typeface="微软雅黑" panose="020B0503020204020204" pitchFamily="34" charset="-122"/>
                          <a:ea typeface="微软雅黑" panose="020B0503020204020204" pitchFamily="34" charset="-122"/>
                        </a:rPr>
                        <a:t>线性复杂度</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12846">
                <a:tc>
                  <a:txBody>
                    <a:bodyPr/>
                    <a:lstStyle/>
                    <a:p>
                      <a:pPr algn="ctr"/>
                      <a:r>
                        <a:rPr lang="zh-CN" altLang="en-US" dirty="0">
                          <a:latin typeface="微软雅黑" panose="020B0503020204020204" pitchFamily="34" charset="-122"/>
                          <a:ea typeface="微软雅黑" panose="020B0503020204020204" pitchFamily="34" charset="-122"/>
                        </a:rPr>
                        <a:t>随机偏离变量</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gridSpan="3">
                  <a:txBody>
                    <a:bodyPr/>
                    <a:lstStyle/>
                    <a:p>
                      <a:pPr algn="ct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hMerge="1">
                  <a:txBody>
                    <a:bodyPr/>
                    <a:lstStyle/>
                    <a:p>
                      <a:pPr algn="ctr"/>
                      <a:endParaRPr lang="en-US" altLang="zh-CN"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605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331"/>
            <a:ext cx="8229600" cy="868363"/>
          </a:xfrm>
        </p:spPr>
        <p:txBody>
          <a:bodyPr>
            <a:noAutofit/>
          </a:bodyPr>
          <a:lstStyle/>
          <a:p>
            <a:pPr algn="l"/>
            <a:r>
              <a:rPr lang="en-US" altLang="zh-CN" sz="3200" dirty="0"/>
              <a:t>1</a:t>
            </a:r>
            <a:r>
              <a:rPr lang="zh-CN" altLang="en-US" sz="3200" dirty="0"/>
              <a:t>、频率测试（单比特测试）</a:t>
            </a:r>
            <a:br>
              <a:rPr lang="en-US" altLang="zh-CN" sz="3200" dirty="0"/>
            </a:br>
            <a:r>
              <a:rPr lang="en-US" altLang="zh-CN" sz="3200" dirty="0"/>
              <a:t> </a:t>
            </a:r>
            <a:r>
              <a:rPr lang="en-US" altLang="zh-CN" sz="3200" dirty="0">
                <a:latin typeface="Times New Roman" pitchFamily="18" charset="0"/>
                <a:cs typeface="Times New Roman" pitchFamily="18" charset="0"/>
              </a:rPr>
              <a:t>The Frequency (</a:t>
            </a:r>
            <a:r>
              <a:rPr lang="en-US" altLang="zh-CN" sz="3200" dirty="0" err="1">
                <a:latin typeface="Times New Roman" pitchFamily="18" charset="0"/>
                <a:cs typeface="Times New Roman" pitchFamily="18" charset="0"/>
              </a:rPr>
              <a:t>Monobit</a:t>
            </a:r>
            <a:r>
              <a:rPr lang="en-US" altLang="zh-CN" sz="3200" dirty="0">
                <a:latin typeface="Times New Roman" pitchFamily="18" charset="0"/>
                <a:cs typeface="Times New Roman" pitchFamily="18" charset="0"/>
              </a:rPr>
              <a:t>)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zh-CN" altLang="en-US" dirty="0"/>
              <a:t>目的：测试</a:t>
            </a:r>
            <a:r>
              <a:rPr lang="en-US" altLang="zh-CN" dirty="0"/>
              <a:t>s</a:t>
            </a:r>
            <a:r>
              <a:rPr lang="zh-CN" altLang="en-US" dirty="0"/>
              <a:t>中</a:t>
            </a:r>
            <a:r>
              <a:rPr lang="en-US" altLang="zh-CN" dirty="0"/>
              <a:t>0</a:t>
            </a:r>
            <a:r>
              <a:rPr lang="zh-CN" altLang="en-US" dirty="0"/>
              <a:t>的个数与</a:t>
            </a:r>
            <a:r>
              <a:rPr lang="en-US" altLang="zh-CN" dirty="0"/>
              <a:t>1</a:t>
            </a:r>
            <a:r>
              <a:rPr lang="zh-CN" altLang="en-US" dirty="0"/>
              <a:t>的个数是否均衡</a:t>
            </a:r>
            <a:endParaRPr lang="en-US" altLang="zh-CN" dirty="0"/>
          </a:p>
          <a:p>
            <a:r>
              <a:rPr lang="zh-CN" altLang="en-US" dirty="0"/>
              <a:t>令</a:t>
            </a:r>
            <a:r>
              <a:rPr lang="en-US" altLang="zh-CN" dirty="0"/>
              <a:t>n</a:t>
            </a:r>
            <a:r>
              <a:rPr lang="en-US" altLang="zh-CN" baseline="-25000" dirty="0"/>
              <a:t>0</a:t>
            </a:r>
            <a:r>
              <a:rPr lang="zh-CN" altLang="en-US" dirty="0"/>
              <a:t>和</a:t>
            </a:r>
            <a:r>
              <a:rPr lang="en-US" altLang="zh-CN" dirty="0"/>
              <a:t>n</a:t>
            </a:r>
            <a:r>
              <a:rPr lang="en-US" altLang="zh-CN" baseline="-25000" dirty="0"/>
              <a:t>1</a:t>
            </a:r>
            <a:r>
              <a:rPr lang="zh-CN" altLang="en-US" dirty="0"/>
              <a:t>分别表示</a:t>
            </a:r>
            <a:r>
              <a:rPr lang="en-US" altLang="zh-CN" dirty="0"/>
              <a:t>s</a:t>
            </a:r>
            <a:r>
              <a:rPr lang="zh-CN" altLang="en-US" dirty="0"/>
              <a:t>中</a:t>
            </a:r>
            <a:r>
              <a:rPr lang="en-US" altLang="zh-CN" dirty="0"/>
              <a:t>0</a:t>
            </a:r>
            <a:r>
              <a:rPr lang="zh-CN" altLang="en-US" dirty="0"/>
              <a:t>和</a:t>
            </a:r>
            <a:r>
              <a:rPr lang="en-US" altLang="zh-CN" dirty="0"/>
              <a:t>1</a:t>
            </a:r>
            <a:r>
              <a:rPr lang="zh-CN" altLang="en-US" dirty="0"/>
              <a:t>的个数。统计量</a:t>
            </a:r>
            <a:endParaRPr lang="en-US" altLang="zh-CN" dirty="0"/>
          </a:p>
          <a:p>
            <a:pPr lvl="1"/>
            <a:endParaRPr lang="en-US" altLang="zh-CN" dirty="0"/>
          </a:p>
          <a:p>
            <a:pPr lvl="1"/>
            <a:endParaRPr lang="en-US" altLang="zh-CN" dirty="0"/>
          </a:p>
          <a:p>
            <a:pPr lvl="1"/>
            <a:endParaRPr lang="en-US" altLang="zh-CN" dirty="0"/>
          </a:p>
          <a:p>
            <a:r>
              <a:rPr lang="en-US" altLang="zh-CN" dirty="0"/>
              <a:t>n</a:t>
            </a:r>
            <a:r>
              <a:rPr lang="en-US" altLang="zh-CN" dirty="0">
                <a:cs typeface="Times New Roman"/>
              </a:rPr>
              <a:t> ≥ </a:t>
            </a:r>
            <a:r>
              <a:rPr lang="en-US" altLang="zh-CN" dirty="0"/>
              <a:t>100</a:t>
            </a:r>
            <a:r>
              <a:rPr lang="zh-CN" altLang="en-US" dirty="0"/>
              <a:t>时，该统计量近似服从标准半正态</a:t>
            </a:r>
            <a:r>
              <a:rPr lang="zh-CN" altLang="en-US" dirty="0">
                <a:cs typeface="Times New Roman"/>
              </a:rPr>
              <a:t>分布</a:t>
            </a:r>
            <a:endParaRPr lang="en-US" altLang="zh-CN" dirty="0">
              <a:cs typeface="Times New Roman"/>
            </a:endParaRPr>
          </a:p>
          <a:p>
            <a:pPr lvl="1"/>
            <a:r>
              <a:rPr lang="zh-CN" altLang="en-US" dirty="0">
                <a:cs typeface="Times New Roman"/>
              </a:rPr>
              <a:t>若</a:t>
            </a:r>
            <a:r>
              <a:rPr lang="en-US" altLang="zh-CN" dirty="0">
                <a:cs typeface="Times New Roman"/>
              </a:rPr>
              <a:t>z</a:t>
            </a:r>
            <a:r>
              <a:rPr lang="zh-CN" altLang="en-US" dirty="0">
                <a:cs typeface="Times New Roman"/>
              </a:rPr>
              <a:t>服从正态分布，则</a:t>
            </a:r>
            <a:r>
              <a:rPr lang="en-US" altLang="zh-CN" dirty="0">
                <a:cs typeface="Times New Roman"/>
              </a:rPr>
              <a:t>|z|</a:t>
            </a:r>
            <a:r>
              <a:rPr lang="zh-CN" altLang="en-US" dirty="0">
                <a:cs typeface="Times New Roman"/>
              </a:rPr>
              <a:t>服从半正态分布</a:t>
            </a:r>
            <a:endParaRPr lang="en-US" altLang="zh-CN" dirty="0">
              <a:cs typeface="Times New Roman"/>
            </a:endParaRPr>
          </a:p>
          <a:p>
            <a:endParaRPr lang="en-US" altLang="zh-CN" dirty="0">
              <a:cs typeface="Times New Roman"/>
            </a:endParaRPr>
          </a:p>
          <a:p>
            <a:endParaRPr lang="en-US" altLang="zh-CN" dirty="0">
              <a:cs typeface="Times New Roman"/>
            </a:endParaRPr>
          </a:p>
          <a:p>
            <a:endParaRPr lang="en-US" altLang="zh-CN" dirty="0">
              <a:cs typeface="Times New Roman"/>
            </a:endParaRPr>
          </a:p>
          <a:p>
            <a:pPr lvl="1"/>
            <a:r>
              <a:rPr lang="zh-CN" altLang="en-US" dirty="0">
                <a:cs typeface="Times New Roman"/>
              </a:rPr>
              <a:t>余误差函数</a:t>
            </a:r>
            <a:endParaRPr lang="en-US" altLang="zh-CN" dirty="0">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79427848"/>
              </p:ext>
            </p:extLst>
          </p:nvPr>
        </p:nvGraphicFramePr>
        <p:xfrm>
          <a:off x="3635896" y="2060848"/>
          <a:ext cx="1776254" cy="987426"/>
        </p:xfrm>
        <a:graphic>
          <a:graphicData uri="http://schemas.openxmlformats.org/presentationml/2006/ole">
            <mc:AlternateContent xmlns:mc="http://schemas.openxmlformats.org/markup-compatibility/2006">
              <mc:Choice xmlns:v="urn:schemas-microsoft-com:vml" Requires="v">
                <p:oleObj spid="_x0000_s10860" name="Equation" r:id="rId3" imgW="685800" imgH="380880" progId="Equation.DSMT4">
                  <p:embed/>
                </p:oleObj>
              </mc:Choice>
              <mc:Fallback>
                <p:oleObj name="Equation" r:id="rId3" imgW="68580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060848"/>
                        <a:ext cx="1776254" cy="987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00897367"/>
              </p:ext>
            </p:extLst>
          </p:nvPr>
        </p:nvGraphicFramePr>
        <p:xfrm>
          <a:off x="3203848" y="4221088"/>
          <a:ext cx="2979738" cy="1016000"/>
        </p:xfrm>
        <a:graphic>
          <a:graphicData uri="http://schemas.openxmlformats.org/presentationml/2006/ole">
            <mc:AlternateContent xmlns:mc="http://schemas.openxmlformats.org/markup-compatibility/2006">
              <mc:Choice xmlns:v="urn:schemas-microsoft-com:vml" Requires="v">
                <p:oleObj spid="_x0000_s10861" name="Equation" r:id="rId5" imgW="1155600" imgH="393480" progId="Equation.DSMT4">
                  <p:embed/>
                </p:oleObj>
              </mc:Choice>
              <mc:Fallback>
                <p:oleObj name="Equation" r:id="rId5" imgW="11556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221088"/>
                        <a:ext cx="297973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37964271"/>
              </p:ext>
            </p:extLst>
          </p:nvPr>
        </p:nvGraphicFramePr>
        <p:xfrm>
          <a:off x="2843808" y="5301208"/>
          <a:ext cx="3143250" cy="949325"/>
        </p:xfrm>
        <a:graphic>
          <a:graphicData uri="http://schemas.openxmlformats.org/presentationml/2006/ole">
            <mc:AlternateContent xmlns:mc="http://schemas.openxmlformats.org/markup-compatibility/2006">
              <mc:Choice xmlns:v="urn:schemas-microsoft-com:vml" Requires="v">
                <p:oleObj spid="_x0000_s10862" name="Equation" r:id="rId7" imgW="1218960" imgH="368280" progId="Equation.DSMT4">
                  <p:embed/>
                </p:oleObj>
              </mc:Choice>
              <mc:Fallback>
                <p:oleObj name="Equation" r:id="rId7" imgW="1218960" imgH="3682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5301208"/>
                        <a:ext cx="31432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437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618"/>
            <a:ext cx="8229600" cy="868363"/>
          </a:xfrm>
        </p:spPr>
        <p:txBody>
          <a:bodyPr>
            <a:normAutofit fontScale="90000"/>
          </a:bodyPr>
          <a:lstStyle/>
          <a:p>
            <a:pPr algn="l"/>
            <a:r>
              <a:rPr lang="en-US" altLang="zh-CN" sz="3600" dirty="0"/>
              <a:t>2</a:t>
            </a:r>
            <a:r>
              <a:rPr lang="zh-CN" altLang="en-US" sz="3600" dirty="0"/>
              <a:t>、块内频率测试</a:t>
            </a:r>
            <a:br>
              <a:rPr lang="en-US" altLang="zh-CN" sz="3600" dirty="0"/>
            </a:br>
            <a:r>
              <a:rPr lang="en-US" altLang="zh-CN" sz="3600" dirty="0">
                <a:latin typeface="Times New Roman" pitchFamily="18" charset="0"/>
                <a:cs typeface="Times New Roman" pitchFamily="18" charset="0"/>
              </a:rPr>
              <a:t>Frequency Test within a Block</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fontScale="92500"/>
          </a:bodyPr>
          <a:lstStyle/>
          <a:p>
            <a:r>
              <a:rPr lang="zh-CN" altLang="en-US" dirty="0"/>
              <a:t>目的：测试长为</a:t>
            </a:r>
            <a:r>
              <a:rPr lang="en-US" altLang="zh-CN" dirty="0"/>
              <a:t>M</a:t>
            </a:r>
            <a:r>
              <a:rPr lang="zh-CN" altLang="en-US" dirty="0"/>
              <a:t>的块中</a:t>
            </a:r>
            <a:r>
              <a:rPr lang="en-US" altLang="zh-CN" dirty="0"/>
              <a:t>1</a:t>
            </a:r>
            <a:r>
              <a:rPr lang="zh-CN" altLang="en-US" dirty="0"/>
              <a:t>的个数是否近似为</a:t>
            </a:r>
            <a:r>
              <a:rPr lang="en-US" altLang="zh-CN" dirty="0"/>
              <a:t>1/2</a:t>
            </a:r>
          </a:p>
          <a:p>
            <a:r>
              <a:rPr lang="zh-CN" altLang="en-US" dirty="0"/>
              <a:t>将待测序列划分为长为</a:t>
            </a:r>
            <a:r>
              <a:rPr lang="en-US" altLang="zh-CN" dirty="0"/>
              <a:t>M</a:t>
            </a:r>
            <a:r>
              <a:rPr lang="zh-CN" altLang="en-US" dirty="0"/>
              <a:t>的块，令</a:t>
            </a:r>
            <a:r>
              <a:rPr lang="en-US" altLang="zh-CN" dirty="0"/>
              <a:t>N=</a:t>
            </a:r>
            <a:r>
              <a:rPr lang="zh-CN" altLang="en-US" dirty="0">
                <a:sym typeface="Symbol"/>
              </a:rPr>
              <a:t> </a:t>
            </a:r>
            <a:r>
              <a:rPr lang="en-US" altLang="zh-CN" dirty="0">
                <a:sym typeface="Symbol"/>
              </a:rPr>
              <a:t>n/M</a:t>
            </a:r>
            <a:r>
              <a:rPr lang="zh-CN" altLang="en-US" dirty="0">
                <a:sym typeface="Symbol"/>
              </a:rPr>
              <a:t>，即序列的总块数，</a:t>
            </a:r>
            <a:r>
              <a:rPr lang="en-US" altLang="zh-CN" dirty="0" err="1">
                <a:sym typeface="Symbol"/>
              </a:rPr>
              <a:t>n</a:t>
            </a:r>
            <a:r>
              <a:rPr lang="en-US" altLang="zh-CN" baseline="-25000" dirty="0" err="1">
                <a:sym typeface="Symbol"/>
              </a:rPr>
              <a:t>i</a:t>
            </a:r>
            <a:r>
              <a:rPr lang="zh-CN" altLang="en-US" dirty="0">
                <a:sym typeface="Symbol"/>
              </a:rPr>
              <a:t>是第</a:t>
            </a:r>
            <a:r>
              <a:rPr lang="en-US" altLang="zh-CN" dirty="0" err="1">
                <a:sym typeface="Symbol"/>
              </a:rPr>
              <a:t>i</a:t>
            </a:r>
            <a:r>
              <a:rPr lang="zh-CN" altLang="en-US" dirty="0">
                <a:sym typeface="Symbol"/>
              </a:rPr>
              <a:t>个块中</a:t>
            </a:r>
            <a:r>
              <a:rPr lang="en-US" altLang="zh-CN" dirty="0">
                <a:sym typeface="Symbol"/>
              </a:rPr>
              <a:t>1</a:t>
            </a:r>
            <a:r>
              <a:rPr lang="zh-CN" altLang="en-US" dirty="0">
                <a:sym typeface="Symbol"/>
              </a:rPr>
              <a:t>的个数。统计量</a:t>
            </a:r>
            <a:endParaRPr lang="en-US" altLang="zh-CN" dirty="0">
              <a:sym typeface="Symbol"/>
            </a:endParaRPr>
          </a:p>
          <a:p>
            <a:pPr lvl="1"/>
            <a:endParaRPr lang="en-US" altLang="zh-CN" dirty="0">
              <a:sym typeface="Symbol"/>
            </a:endParaRPr>
          </a:p>
          <a:p>
            <a:pPr lvl="1"/>
            <a:endParaRPr lang="en-US" altLang="zh-CN" dirty="0">
              <a:sym typeface="Symbol"/>
            </a:endParaRPr>
          </a:p>
          <a:p>
            <a:pPr lvl="1"/>
            <a:endParaRPr lang="en-US" altLang="zh-CN" dirty="0">
              <a:sym typeface="Symbol"/>
            </a:endParaRPr>
          </a:p>
          <a:p>
            <a:r>
              <a:rPr lang="en-US" altLang="zh-CN" dirty="0"/>
              <a:t>n</a:t>
            </a:r>
            <a:r>
              <a:rPr lang="en-US" altLang="zh-CN" dirty="0">
                <a:cs typeface="Times New Roman"/>
              </a:rPr>
              <a:t> ≥ </a:t>
            </a:r>
            <a:r>
              <a:rPr lang="en-US" altLang="zh-CN" dirty="0"/>
              <a:t>100</a:t>
            </a:r>
            <a:r>
              <a:rPr lang="zh-CN" altLang="en-US" dirty="0"/>
              <a:t>时，该统计量近似服从自由度为</a:t>
            </a:r>
            <a:r>
              <a:rPr lang="en-US" altLang="zh-CN" dirty="0"/>
              <a:t>N</a:t>
            </a:r>
            <a:r>
              <a:rPr lang="zh-CN" altLang="en-US" dirty="0"/>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cs typeface="Times New Roman"/>
            </a:endParaRPr>
          </a:p>
          <a:p>
            <a:pPr lvl="1"/>
            <a:r>
              <a:rPr lang="en-US" altLang="zh-CN" dirty="0"/>
              <a:t>M</a:t>
            </a:r>
            <a:r>
              <a:rPr lang="en-US" altLang="zh-CN" dirty="0">
                <a:cs typeface="Times New Roman"/>
              </a:rPr>
              <a:t> ≥ 20</a:t>
            </a:r>
            <a:r>
              <a:rPr lang="zh-CN" altLang="en-US" dirty="0">
                <a:cs typeface="Times New Roman"/>
              </a:rPr>
              <a:t>，</a:t>
            </a:r>
            <a:r>
              <a:rPr lang="en-US" altLang="zh-CN" dirty="0">
                <a:cs typeface="Times New Roman"/>
              </a:rPr>
              <a:t>M &gt; 0.01n</a:t>
            </a:r>
            <a:r>
              <a:rPr lang="zh-CN" altLang="en-US" dirty="0">
                <a:cs typeface="Times New Roman"/>
              </a:rPr>
              <a:t>，</a:t>
            </a:r>
            <a:r>
              <a:rPr lang="en-US" altLang="zh-CN" dirty="0">
                <a:cs typeface="Times New Roman"/>
              </a:rPr>
              <a:t>N&lt;100</a:t>
            </a:r>
            <a:endParaRPr lang="en-US" altLang="zh-CN" dirty="0"/>
          </a:p>
          <a:p>
            <a:endParaRPr lang="en-US" altLang="zh-CN" sz="3200" dirty="0"/>
          </a:p>
          <a:p>
            <a:endParaRPr lang="en-US" altLang="zh-CN" dirty="0"/>
          </a:p>
          <a:p>
            <a:pPr lvl="1"/>
            <a:r>
              <a:rPr lang="zh-CN" altLang="en-US" dirty="0">
                <a:cs typeface="Times New Roman"/>
              </a:rPr>
              <a:t>不完全</a:t>
            </a:r>
            <a:r>
              <a:rPr lang="el-GR" altLang="zh-CN" dirty="0">
                <a:cs typeface="Times New Roman"/>
              </a:rPr>
              <a:t>γ</a:t>
            </a:r>
            <a:r>
              <a:rPr lang="zh-CN" altLang="en-US" dirty="0">
                <a:cs typeface="Times New Roman"/>
              </a:rPr>
              <a:t>函数</a:t>
            </a:r>
            <a:endParaRPr lang="en-US" altLang="zh-CN" dirty="0">
              <a:cs typeface="Times New Roman"/>
            </a:endParaRPr>
          </a:p>
        </p:txBody>
      </p:sp>
      <p:graphicFrame>
        <p:nvGraphicFramePr>
          <p:cNvPr id="101378" name="Object 2"/>
          <p:cNvGraphicFramePr>
            <a:graphicFrameLocks noChangeAspect="1"/>
          </p:cNvGraphicFramePr>
          <p:nvPr>
            <p:extLst>
              <p:ext uri="{D42A27DB-BD31-4B8C-83A1-F6EECF244321}">
                <p14:modId xmlns:p14="http://schemas.microsoft.com/office/powerpoint/2010/main" val="2099347164"/>
              </p:ext>
            </p:extLst>
          </p:nvPr>
        </p:nvGraphicFramePr>
        <p:xfrm>
          <a:off x="3203848" y="2492896"/>
          <a:ext cx="2927350" cy="1052513"/>
        </p:xfrm>
        <a:graphic>
          <a:graphicData uri="http://schemas.openxmlformats.org/presentationml/2006/ole">
            <mc:AlternateContent xmlns:mc="http://schemas.openxmlformats.org/markup-compatibility/2006">
              <mc:Choice xmlns:v="urn:schemas-microsoft-com:vml" Requires="v">
                <p:oleObj spid="_x0000_s11884" name="Equation" r:id="rId3" imgW="1130040" imgH="406080" progId="Equation.DSMT4">
                  <p:embed/>
                </p:oleObj>
              </mc:Choice>
              <mc:Fallback>
                <p:oleObj name="Equation" r:id="rId3" imgW="11300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492896"/>
                        <a:ext cx="29273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9" name="Object 2"/>
          <p:cNvGraphicFramePr>
            <a:graphicFrameLocks noChangeAspect="1"/>
          </p:cNvGraphicFramePr>
          <p:nvPr>
            <p:extLst>
              <p:ext uri="{D42A27DB-BD31-4B8C-83A1-F6EECF244321}">
                <p14:modId xmlns:p14="http://schemas.microsoft.com/office/powerpoint/2010/main" val="2178298158"/>
              </p:ext>
            </p:extLst>
          </p:nvPr>
        </p:nvGraphicFramePr>
        <p:xfrm>
          <a:off x="3059832" y="4509120"/>
          <a:ext cx="3294074" cy="877736"/>
        </p:xfrm>
        <a:graphic>
          <a:graphicData uri="http://schemas.openxmlformats.org/presentationml/2006/ole">
            <mc:AlternateContent xmlns:mc="http://schemas.openxmlformats.org/markup-compatibility/2006">
              <mc:Choice xmlns:v="urn:schemas-microsoft-com:vml" Requires="v">
                <p:oleObj spid="_x0000_s11885" name="Equation" r:id="rId5" imgW="1384200" imgH="368280" progId="Equation.DSMT4">
                  <p:embed/>
                </p:oleObj>
              </mc:Choice>
              <mc:Fallback>
                <p:oleObj name="Equation" r:id="rId5" imgW="13842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4509120"/>
                        <a:ext cx="3294074" cy="877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0" name="Object 4"/>
          <p:cNvGraphicFramePr>
            <a:graphicFrameLocks noChangeAspect="1"/>
          </p:cNvGraphicFramePr>
          <p:nvPr>
            <p:extLst>
              <p:ext uri="{D42A27DB-BD31-4B8C-83A1-F6EECF244321}">
                <p14:modId xmlns:p14="http://schemas.microsoft.com/office/powerpoint/2010/main" val="297091794"/>
              </p:ext>
            </p:extLst>
          </p:nvPr>
        </p:nvGraphicFramePr>
        <p:xfrm>
          <a:off x="2915816" y="5366916"/>
          <a:ext cx="4124325" cy="1014412"/>
        </p:xfrm>
        <a:graphic>
          <a:graphicData uri="http://schemas.openxmlformats.org/presentationml/2006/ole">
            <mc:AlternateContent xmlns:mc="http://schemas.openxmlformats.org/markup-compatibility/2006">
              <mc:Choice xmlns:v="urn:schemas-microsoft-com:vml" Requires="v">
                <p:oleObj spid="_x0000_s11886" name="Equation" r:id="rId7" imgW="1600200" imgH="393480" progId="Equation.DSMT4">
                  <p:embed/>
                </p:oleObj>
              </mc:Choice>
              <mc:Fallback>
                <p:oleObj name="Equation" r:id="rId7" imgW="16002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366916"/>
                        <a:ext cx="412432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04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8229600" cy="868363"/>
          </a:xfrm>
        </p:spPr>
        <p:txBody>
          <a:bodyPr>
            <a:noAutofit/>
          </a:bodyPr>
          <a:lstStyle/>
          <a:p>
            <a:pPr algn="l"/>
            <a:r>
              <a:rPr lang="en-US" altLang="zh-CN" sz="3200" dirty="0"/>
              <a:t>3</a:t>
            </a:r>
            <a:r>
              <a:rPr lang="zh-CN" altLang="en-US" sz="3200" dirty="0"/>
              <a:t>、游程测试</a:t>
            </a:r>
            <a:br>
              <a:rPr lang="en-US" altLang="zh-CN" sz="3200" dirty="0"/>
            </a:br>
            <a:r>
              <a:rPr lang="en-US" altLang="zh-CN" sz="3200" dirty="0">
                <a:latin typeface="Times New Roman" pitchFamily="18" charset="0"/>
                <a:cs typeface="Times New Roman" pitchFamily="18" charset="0"/>
              </a:rPr>
              <a:t>The Runs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57200" y="1124744"/>
            <a:ext cx="8363272" cy="5199856"/>
          </a:xfrm>
        </p:spPr>
        <p:txBody>
          <a:bodyPr/>
          <a:lstStyle/>
          <a:p>
            <a:r>
              <a:rPr lang="zh-CN" altLang="en-US" dirty="0"/>
              <a:t>目的：测试</a:t>
            </a:r>
            <a:r>
              <a:rPr lang="en-US" dirty="0"/>
              <a:t>s</a:t>
            </a:r>
            <a:r>
              <a:rPr lang="zh-CN" altLang="en-US" dirty="0"/>
              <a:t>中不同长度游程的个数是否与随机序列中所期望的一样</a:t>
            </a:r>
            <a:endParaRPr lang="en-US" altLang="zh-CN" dirty="0"/>
          </a:p>
          <a:p>
            <a:pPr lvl="1"/>
            <a:r>
              <a:rPr lang="zh-CN" altLang="en-US" dirty="0"/>
              <a:t>游程指连续</a:t>
            </a:r>
            <a:r>
              <a:rPr lang="en-US" altLang="zh-CN" dirty="0"/>
              <a:t>0</a:t>
            </a:r>
            <a:r>
              <a:rPr lang="zh-CN" altLang="en-US" dirty="0"/>
              <a:t>（或</a:t>
            </a:r>
            <a:r>
              <a:rPr lang="en-US" altLang="zh-CN" dirty="0"/>
              <a:t>1</a:t>
            </a:r>
            <a:r>
              <a:rPr lang="zh-CN" altLang="en-US" dirty="0"/>
              <a:t>）的子序列，且其前后均为</a:t>
            </a:r>
            <a:r>
              <a:rPr lang="en-US" altLang="zh-CN" dirty="0"/>
              <a:t>1</a:t>
            </a:r>
            <a:r>
              <a:rPr lang="zh-CN" altLang="en-US" dirty="0"/>
              <a:t>（或</a:t>
            </a:r>
            <a:r>
              <a:rPr lang="en-US" altLang="zh-CN" dirty="0"/>
              <a:t>0</a:t>
            </a:r>
            <a:r>
              <a:rPr lang="zh-CN" altLang="en-US" dirty="0"/>
              <a:t>）</a:t>
            </a:r>
            <a:endParaRPr lang="en-US" altLang="zh-CN" dirty="0"/>
          </a:p>
          <a:p>
            <a:r>
              <a:rPr lang="zh-CN" altLang="en-US" dirty="0"/>
              <a:t>令</a:t>
            </a:r>
            <a:r>
              <a:rPr lang="en-US" altLang="zh-CN" dirty="0"/>
              <a:t>n</a:t>
            </a:r>
            <a:r>
              <a:rPr lang="en-US" altLang="zh-CN" baseline="-25000" dirty="0"/>
              <a:t>1</a:t>
            </a:r>
            <a:r>
              <a:rPr lang="zh-CN" altLang="en-US" dirty="0"/>
              <a:t>表示</a:t>
            </a:r>
            <a:r>
              <a:rPr lang="en-US" altLang="zh-CN" dirty="0"/>
              <a:t>s</a:t>
            </a:r>
            <a:r>
              <a:rPr lang="zh-CN" altLang="en-US" dirty="0"/>
              <a:t>中</a:t>
            </a:r>
            <a:r>
              <a:rPr lang="en-US" altLang="zh-CN" dirty="0"/>
              <a:t>1</a:t>
            </a:r>
            <a:r>
              <a:rPr lang="zh-CN" altLang="en-US" dirty="0"/>
              <a:t>的个数，若</a:t>
            </a:r>
            <a:r>
              <a:rPr lang="en-US" altLang="zh-CN" dirty="0"/>
              <a:t>|n</a:t>
            </a:r>
            <a:r>
              <a:rPr lang="en-US" altLang="zh-CN" baseline="-25000" dirty="0"/>
              <a:t>1</a:t>
            </a:r>
            <a:r>
              <a:rPr lang="en-US" altLang="zh-CN" dirty="0"/>
              <a:t>/n-1/2|</a:t>
            </a:r>
            <a:r>
              <a:rPr lang="en-US" altLang="zh-CN" dirty="0">
                <a:cs typeface="Times New Roman"/>
              </a:rPr>
              <a:t>≥2/n</a:t>
            </a:r>
            <a:r>
              <a:rPr lang="en-US" altLang="zh-CN" baseline="30000" dirty="0">
                <a:cs typeface="Times New Roman"/>
              </a:rPr>
              <a:t>1/2</a:t>
            </a:r>
            <a:r>
              <a:rPr lang="zh-CN" altLang="en-US" dirty="0">
                <a:cs typeface="Times New Roman"/>
              </a:rPr>
              <a:t>，则无需做此测试，</a:t>
            </a:r>
            <a:r>
              <a:rPr lang="en-US" altLang="zh-CN" dirty="0">
                <a:cs typeface="Times New Roman"/>
              </a:rPr>
              <a:t>P-value=0</a:t>
            </a:r>
          </a:p>
          <a:p>
            <a:pPr lvl="1"/>
            <a:r>
              <a:rPr lang="zh-CN" altLang="en-US" dirty="0">
                <a:cs typeface="Times New Roman"/>
              </a:rPr>
              <a:t>此时序列</a:t>
            </a:r>
            <a:r>
              <a:rPr lang="en-US" altLang="zh-CN" dirty="0">
                <a:cs typeface="Times New Roman"/>
              </a:rPr>
              <a:t>s</a:t>
            </a:r>
            <a:r>
              <a:rPr lang="zh-CN" altLang="en-US" dirty="0">
                <a:cs typeface="Times New Roman"/>
              </a:rPr>
              <a:t>不能通过频率测试</a:t>
            </a:r>
            <a:endParaRPr lang="en-US" altLang="zh-CN" dirty="0"/>
          </a:p>
          <a:p>
            <a:r>
              <a:rPr lang="zh-CN" altLang="en-US" dirty="0"/>
              <a:t>否则，</a:t>
            </a:r>
            <a:endParaRPr lang="en-US" altLang="zh-CN" dirty="0"/>
          </a:p>
        </p:txBody>
      </p:sp>
      <p:graphicFrame>
        <p:nvGraphicFramePr>
          <p:cNvPr id="102402" name="Object 2"/>
          <p:cNvGraphicFramePr>
            <a:graphicFrameLocks noChangeAspect="1"/>
          </p:cNvGraphicFramePr>
          <p:nvPr>
            <p:extLst>
              <p:ext uri="{D42A27DB-BD31-4B8C-83A1-F6EECF244321}">
                <p14:modId xmlns:p14="http://schemas.microsoft.com/office/powerpoint/2010/main" val="1916207825"/>
              </p:ext>
            </p:extLst>
          </p:nvPr>
        </p:nvGraphicFramePr>
        <p:xfrm>
          <a:off x="3203848" y="4077072"/>
          <a:ext cx="2994025" cy="2008187"/>
        </p:xfrm>
        <a:graphic>
          <a:graphicData uri="http://schemas.openxmlformats.org/presentationml/2006/ole">
            <mc:AlternateContent xmlns:mc="http://schemas.openxmlformats.org/markup-compatibility/2006">
              <mc:Choice xmlns:v="urn:schemas-microsoft-com:vml" Requires="v">
                <p:oleObj spid="_x0000_s12496" name="Equation" r:id="rId3" imgW="1155600" imgH="774360" progId="Equation.DSMT4">
                  <p:embed/>
                </p:oleObj>
              </mc:Choice>
              <mc:Fallback>
                <p:oleObj name="Equation" r:id="rId3" imgW="1155600" imgH="774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077072"/>
                        <a:ext cx="2994025" cy="200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0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n</a:t>
            </a:r>
            <a:r>
              <a:rPr lang="en-US" altLang="zh-CN" dirty="0">
                <a:cs typeface="Times New Roman"/>
              </a:rPr>
              <a:t> ≥ </a:t>
            </a:r>
            <a:r>
              <a:rPr lang="en-US" altLang="zh-CN" dirty="0"/>
              <a:t>100</a:t>
            </a:r>
            <a:r>
              <a:rPr lang="zh-CN" altLang="en-US" dirty="0"/>
              <a:t>时，该统计量近似服从均值为</a:t>
            </a:r>
            <a:r>
              <a:rPr lang="en-US" altLang="zh-CN" dirty="0"/>
              <a:t>2n</a:t>
            </a:r>
            <a:r>
              <a:rPr lang="en-US" altLang="zh-CN" dirty="0">
                <a:sym typeface="Symbol"/>
              </a:rPr>
              <a:t>(1-)</a:t>
            </a:r>
            <a:r>
              <a:rPr lang="zh-CN" altLang="en-US" dirty="0">
                <a:sym typeface="Symbol"/>
              </a:rPr>
              <a:t>，方差为</a:t>
            </a:r>
            <a:r>
              <a:rPr lang="en-US" altLang="zh-CN" dirty="0">
                <a:sym typeface="Symbol"/>
              </a:rPr>
              <a:t>4</a:t>
            </a:r>
            <a:r>
              <a:rPr lang="en-US" altLang="zh-CN" dirty="0"/>
              <a:t>n</a:t>
            </a:r>
            <a:r>
              <a:rPr lang="en-US" altLang="zh-CN" dirty="0">
                <a:sym typeface="Symbol"/>
              </a:rPr>
              <a:t></a:t>
            </a:r>
            <a:r>
              <a:rPr lang="en-US" altLang="zh-CN" baseline="30000" dirty="0">
                <a:sym typeface="Symbol"/>
              </a:rPr>
              <a:t>2</a:t>
            </a:r>
            <a:r>
              <a:rPr lang="en-US" altLang="zh-CN" dirty="0">
                <a:sym typeface="Symbol"/>
              </a:rPr>
              <a:t>(1-)</a:t>
            </a:r>
            <a:r>
              <a:rPr lang="en-US" altLang="zh-CN" baseline="30000" dirty="0">
                <a:sym typeface="Symbol"/>
              </a:rPr>
              <a:t>2</a:t>
            </a:r>
            <a:r>
              <a:rPr lang="zh-CN" altLang="en-US" dirty="0">
                <a:sym typeface="Symbol"/>
              </a:rPr>
              <a:t>的半</a:t>
            </a:r>
            <a:r>
              <a:rPr lang="zh-CN" altLang="en-US" dirty="0"/>
              <a:t>正态</a:t>
            </a:r>
            <a:r>
              <a:rPr lang="zh-CN" altLang="en-US" dirty="0">
                <a:cs typeface="Times New Roman"/>
              </a:rPr>
              <a:t>分布</a:t>
            </a:r>
            <a:endParaRPr lang="zh-CN" altLang="en-US" dirty="0"/>
          </a:p>
        </p:txBody>
      </p:sp>
      <p:graphicFrame>
        <p:nvGraphicFramePr>
          <p:cNvPr id="201730" name="Object 2"/>
          <p:cNvGraphicFramePr>
            <a:graphicFrameLocks noChangeAspect="1"/>
          </p:cNvGraphicFramePr>
          <p:nvPr>
            <p:extLst>
              <p:ext uri="{D42A27DB-BD31-4B8C-83A1-F6EECF244321}">
                <p14:modId xmlns:p14="http://schemas.microsoft.com/office/powerpoint/2010/main" val="1717200697"/>
              </p:ext>
            </p:extLst>
          </p:nvPr>
        </p:nvGraphicFramePr>
        <p:xfrm>
          <a:off x="3995936" y="2564904"/>
          <a:ext cx="1244600" cy="490537"/>
        </p:xfrm>
        <a:graphic>
          <a:graphicData uri="http://schemas.openxmlformats.org/presentationml/2006/ole">
            <mc:AlternateContent xmlns:mc="http://schemas.openxmlformats.org/markup-compatibility/2006">
              <mc:Choice xmlns:v="urn:schemas-microsoft-com:vml" Requires="v">
                <p:oleObj spid="_x0000_s13726" name="Equation" r:id="rId3" imgW="482400" imgH="190440" progId="Equation.DSMT4">
                  <p:embed/>
                </p:oleObj>
              </mc:Choice>
              <mc:Fallback>
                <p:oleObj name="Equation" r:id="rId3" imgW="48240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2564904"/>
                        <a:ext cx="12446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nvGraphicFramePr>
        <p:xfrm>
          <a:off x="2379663" y="3468688"/>
          <a:ext cx="4552950" cy="1212850"/>
        </p:xfrm>
        <a:graphic>
          <a:graphicData uri="http://schemas.openxmlformats.org/presentationml/2006/ole">
            <mc:AlternateContent xmlns:mc="http://schemas.openxmlformats.org/markup-compatibility/2006">
              <mc:Choice xmlns:v="urn:schemas-microsoft-com:vml" Requires="v">
                <p:oleObj spid="_x0000_s13727" name="Equation" r:id="rId5" imgW="1765080" imgH="469800" progId="Equation.DSMT4">
                  <p:embed/>
                </p:oleObj>
              </mc:Choice>
              <mc:Fallback>
                <p:oleObj name="Equation" r:id="rId5" imgW="176508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9663" y="3468688"/>
                        <a:ext cx="4552950"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70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性质：</a:t>
            </a:r>
            <a:endParaRPr lang="en-US" altLang="zh-CN" dirty="0"/>
          </a:p>
          <a:p>
            <a:pPr lvl="1"/>
            <a:r>
              <a:rPr lang="zh-CN" altLang="en-US" dirty="0"/>
              <a:t>严格要求同步</a:t>
            </a:r>
            <a:endParaRPr lang="en-US" altLang="zh-CN" dirty="0"/>
          </a:p>
          <a:p>
            <a:pPr lvl="2"/>
            <a:r>
              <a:rPr lang="zh-CN" altLang="en-US" dirty="0"/>
              <a:t>必须同步，才能保证双方使用相同的密钥位</a:t>
            </a:r>
            <a:endParaRPr lang="en-US" altLang="zh-CN" dirty="0"/>
          </a:p>
          <a:p>
            <a:pPr lvl="2"/>
            <a:r>
              <a:rPr lang="zh-CN" altLang="en-US" dirty="0"/>
              <a:t>需要在密文中嵌入特殊记号，用于同步检测</a:t>
            </a:r>
            <a:endParaRPr lang="en-US" altLang="zh-CN" dirty="0"/>
          </a:p>
          <a:p>
            <a:pPr lvl="3"/>
            <a:r>
              <a:rPr lang="zh-CN" altLang="en-US" dirty="0"/>
              <a:t>或利用明文的冗余进行检测</a:t>
            </a:r>
            <a:endParaRPr lang="en-US" altLang="zh-CN" dirty="0"/>
          </a:p>
          <a:p>
            <a:pPr lvl="2"/>
            <a:r>
              <a:rPr lang="zh-CN" altLang="en-US" dirty="0"/>
              <a:t>若密文在传输中发生插入或删除，或双方时钟不同步，会导致同步丢失</a:t>
            </a:r>
            <a:endParaRPr lang="en-US" altLang="zh-CN" dirty="0"/>
          </a:p>
          <a:p>
            <a:pPr lvl="2"/>
            <a:r>
              <a:rPr lang="zh-CN" altLang="en-US" dirty="0"/>
              <a:t>同步丢失后必须重建同步，包括状态重置、同步记号检测</a:t>
            </a:r>
            <a:endParaRPr lang="en-US" altLang="zh-CN" dirty="0"/>
          </a:p>
          <a:p>
            <a:pPr lvl="1"/>
            <a:r>
              <a:rPr lang="zh-CN" altLang="en-US" dirty="0"/>
              <a:t>无错误传播</a:t>
            </a:r>
            <a:endParaRPr lang="en-US" altLang="zh-CN" dirty="0"/>
          </a:p>
          <a:p>
            <a:pPr lvl="2"/>
            <a:r>
              <a:rPr lang="zh-CN" altLang="en-US" dirty="0"/>
              <a:t>密文字母错误，不影响其它字母的正确解密</a:t>
            </a:r>
            <a:endParaRPr lang="en-US" altLang="zh-CN" dirty="0"/>
          </a:p>
          <a:p>
            <a:pPr lvl="1"/>
            <a:r>
              <a:rPr lang="zh-CN" altLang="en-US" dirty="0"/>
              <a:t>主动攻击</a:t>
            </a:r>
            <a:endParaRPr lang="en-US" altLang="zh-CN" dirty="0"/>
          </a:p>
          <a:p>
            <a:pPr lvl="2"/>
            <a:r>
              <a:rPr lang="zh-CN" altLang="en-US" dirty="0"/>
              <a:t>在密文中插入或删除字符，破坏同步</a:t>
            </a:r>
            <a:endParaRPr lang="en-US" altLang="zh-CN" dirty="0"/>
          </a:p>
          <a:p>
            <a:pPr lvl="2"/>
            <a:r>
              <a:rPr lang="zh-CN" altLang="en-US" dirty="0"/>
              <a:t>有选择的改变密文字符，观察对明文的影响</a:t>
            </a:r>
          </a:p>
        </p:txBody>
      </p:sp>
      <p:grpSp>
        <p:nvGrpSpPr>
          <p:cNvPr id="6" name="组合 5"/>
          <p:cNvGrpSpPr>
            <a:grpSpLocks noChangeAspect="1"/>
          </p:cNvGrpSpPr>
          <p:nvPr/>
        </p:nvGrpSpPr>
        <p:grpSpPr>
          <a:xfrm>
            <a:off x="5651690" y="738675"/>
            <a:ext cx="3345356" cy="1250165"/>
            <a:chOff x="825918" y="2528824"/>
            <a:chExt cx="7151103" cy="2830688"/>
          </a:xfrm>
        </p:grpSpPr>
        <p:sp>
          <p:nvSpPr>
            <p:cNvPr id="7" name="椭圆 6"/>
            <p:cNvSpPr/>
            <p:nvPr/>
          </p:nvSpPr>
          <p:spPr>
            <a:xfrm>
              <a:off x="156823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椭圆 7"/>
            <p:cNvSpPr/>
            <p:nvPr/>
          </p:nvSpPr>
          <p:spPr>
            <a:xfrm>
              <a:off x="2854116"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149679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0" name="直接箭头连接符 9"/>
            <p:cNvCxnSpPr>
              <a:stCxn id="9" idx="3"/>
              <a:endCxn id="8" idx="2"/>
            </p:cNvCxnSpPr>
            <p:nvPr/>
          </p:nvCxnSpPr>
          <p:spPr>
            <a:xfrm>
              <a:off x="2068298" y="4070256"/>
              <a:ext cx="785818"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7" idx="2"/>
              <a:endCxn id="7" idx="6"/>
            </p:cNvCxnSpPr>
            <p:nvPr/>
          </p:nvCxnSpPr>
          <p:spPr>
            <a:xfrm rot="10800000" flipV="1">
              <a:off x="2000232" y="3286110"/>
              <a:ext cx="1012526" cy="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16200000" flipH="1">
              <a:off x="2604926"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854116"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4" name="直接箭头连接符 13"/>
            <p:cNvCxnSpPr>
              <a:stCxn id="8" idx="4"/>
              <a:endCxn id="13" idx="0"/>
            </p:cNvCxnSpPr>
            <p:nvPr/>
          </p:nvCxnSpPr>
          <p:spPr>
            <a:xfrm rot="5400000">
              <a:off x="2750331"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a:off x="928662" y="5143512"/>
              <a:ext cx="192545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a:endCxn id="25" idx="2"/>
            </p:cNvCxnSpPr>
            <p:nvPr/>
          </p:nvCxnSpPr>
          <p:spPr>
            <a:xfrm>
              <a:off x="3286116" y="5143512"/>
              <a:ext cx="2071702"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3012758" y="323211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微软雅黑" panose="020B0503020204020204" pitchFamily="34" charset="-122"/>
                <a:ea typeface="微软雅黑" panose="020B0503020204020204" pitchFamily="34" charset="-122"/>
              </a:endParaRPr>
            </a:p>
          </p:txBody>
        </p:sp>
        <p:sp>
          <p:nvSpPr>
            <p:cNvPr id="18" name="TextBox 17"/>
            <p:cNvSpPr txBox="1"/>
            <p:nvPr/>
          </p:nvSpPr>
          <p:spPr>
            <a:xfrm>
              <a:off x="825918" y="3427313"/>
              <a:ext cx="686219" cy="487819"/>
            </a:xfrm>
            <a:prstGeom prst="rect">
              <a:avLst/>
            </a:prstGeom>
            <a:noFill/>
          </p:spPr>
          <p:txBody>
            <a:bodyPr wrap="square" lIns="0" rIns="0" rtlCol="0">
              <a:spAutoFit/>
            </a:bodyPr>
            <a:lstStyle/>
            <a:p>
              <a:r>
                <a:rPr lang="zh-CN" altLang="zh-CN" sz="800" dirty="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a:latin typeface="微软雅黑" panose="020B0503020204020204" pitchFamily="34" charset="-122"/>
                  <a:ea typeface="微软雅黑" panose="020B0503020204020204" pitchFamily="34" charset="-122"/>
                  <a:cs typeface="Times New Roman" pitchFamily="18" charset="0"/>
                </a:rPr>
                <a:t>i+1</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9" name="TextBox 18"/>
            <p:cNvSpPr txBox="1"/>
            <p:nvPr/>
          </p:nvSpPr>
          <p:spPr>
            <a:xfrm>
              <a:off x="2711240" y="4356007"/>
              <a:ext cx="428627" cy="487819"/>
            </a:xfrm>
            <a:prstGeom prst="rect">
              <a:avLst/>
            </a:prstGeom>
            <a:noFill/>
          </p:spPr>
          <p:txBody>
            <a:bodyPr wrap="square" lIns="0" rIns="0" rtlCol="0">
              <a:spAutoFit/>
            </a:bodyPr>
            <a:lstStyle/>
            <a:p>
              <a:r>
                <a:rPr lang="en-US" altLang="zh-CN" sz="800" dirty="0" err="1">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0" name="TextBox 19"/>
            <p:cNvSpPr txBox="1"/>
            <p:nvPr/>
          </p:nvSpPr>
          <p:spPr>
            <a:xfrm>
              <a:off x="2909789" y="2528824"/>
              <a:ext cx="285753" cy="487819"/>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1" name="TextBox 20"/>
            <p:cNvSpPr txBox="1"/>
            <p:nvPr/>
          </p:nvSpPr>
          <p:spPr>
            <a:xfrm>
              <a:off x="857226" y="4713197"/>
              <a:ext cx="500067" cy="487819"/>
            </a:xfrm>
            <a:prstGeom prst="rect">
              <a:avLst/>
            </a:prstGeom>
            <a:noFill/>
          </p:spPr>
          <p:txBody>
            <a:bodyPr wrap="square" lIns="0" rIns="0"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2" name="曲线连接符 21"/>
            <p:cNvCxnSpPr>
              <a:stCxn id="9" idx="3"/>
              <a:endCxn id="7" idx="6"/>
            </p:cNvCxnSpPr>
            <p:nvPr/>
          </p:nvCxnSpPr>
          <p:spPr>
            <a:xfrm flipH="1" flipV="1">
              <a:off x="2000232" y="3286124"/>
              <a:ext cx="68066" cy="784132"/>
            </a:xfrm>
            <a:prstGeom prst="curvedConnector3">
              <a:avLst>
                <a:gd name="adj1" fmla="val -33585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7" idx="2"/>
              <a:endCxn id="9" idx="1"/>
            </p:cNvCxnSpPr>
            <p:nvPr/>
          </p:nvCxnSpPr>
          <p:spPr>
            <a:xfrm rot="10800000" flipV="1">
              <a:off x="1496794" y="3286124"/>
              <a:ext cx="71438" cy="784132"/>
            </a:xfrm>
            <a:prstGeom prst="curvedConnector3">
              <a:avLst>
                <a:gd name="adj1" fmla="val 4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35692" y="3427315"/>
              <a:ext cx="428627" cy="487819"/>
            </a:xfrm>
            <a:prstGeom prst="rect">
              <a:avLst/>
            </a:prstGeom>
            <a:noFill/>
          </p:spPr>
          <p:txBody>
            <a:bodyPr wrap="square" lIns="0" rIns="0" rtlCol="0">
              <a:spAutoFit/>
            </a:bodyPr>
            <a:lstStyle/>
            <a:p>
              <a:r>
                <a:rPr lang="zh-CN" altLang="zh-CN" sz="800" dirty="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5" name="椭圆 24"/>
            <p:cNvSpPr/>
            <p:nvPr/>
          </p:nvSpPr>
          <p:spPr>
            <a:xfrm>
              <a:off x="535781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800" baseline="3000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8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26" name="椭圆 25"/>
            <p:cNvSpPr/>
            <p:nvPr/>
          </p:nvSpPr>
          <p:spPr>
            <a:xfrm>
              <a:off x="535781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endCxn id="26" idx="0"/>
            </p:cNvCxnSpPr>
            <p:nvPr/>
          </p:nvCxnSpPr>
          <p:spPr>
            <a:xfrm rot="16200000" flipH="1">
              <a:off x="5108628"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01284" y="4356009"/>
              <a:ext cx="428627" cy="487819"/>
            </a:xfrm>
            <a:prstGeom prst="rect">
              <a:avLst/>
            </a:prstGeom>
            <a:noFill/>
          </p:spPr>
          <p:txBody>
            <a:bodyPr wrap="square" lIns="0" rIns="0" rtlCol="0">
              <a:spAutoFit/>
            </a:bodyPr>
            <a:lstStyle/>
            <a:p>
              <a:r>
                <a:rPr lang="en-US" altLang="zh-CN" sz="800" dirty="0" err="1">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9" name="直接箭头连接符 28"/>
            <p:cNvCxnSpPr>
              <a:stCxn id="26" idx="4"/>
              <a:endCxn id="25" idx="0"/>
            </p:cNvCxnSpPr>
            <p:nvPr/>
          </p:nvCxnSpPr>
          <p:spPr>
            <a:xfrm rot="5400000">
              <a:off x="525403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57226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31" name="直接箭头连接符 30"/>
            <p:cNvCxnSpPr>
              <a:stCxn id="30" idx="1"/>
              <a:endCxn id="26" idx="6"/>
            </p:cNvCxnSpPr>
            <p:nvPr/>
          </p:nvCxnSpPr>
          <p:spPr>
            <a:xfrm rot="10800000" flipV="1">
              <a:off x="5789818"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流程图: 联系 31"/>
            <p:cNvSpPr/>
            <p:nvPr/>
          </p:nvSpPr>
          <p:spPr>
            <a:xfrm>
              <a:off x="5500694" y="322876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微软雅黑" panose="020B0503020204020204" pitchFamily="34" charset="-122"/>
                <a:ea typeface="微软雅黑" panose="020B0503020204020204" pitchFamily="34" charset="-122"/>
              </a:endParaRPr>
            </a:p>
          </p:txBody>
        </p:sp>
        <p:sp>
          <p:nvSpPr>
            <p:cNvPr id="33" name="椭圆 32"/>
            <p:cNvSpPr/>
            <p:nvPr/>
          </p:nvSpPr>
          <p:spPr>
            <a:xfrm>
              <a:off x="664370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34" name="直接箭头连接符 33"/>
            <p:cNvCxnSpPr>
              <a:stCxn id="32" idx="6"/>
              <a:endCxn id="33" idx="2"/>
            </p:cNvCxnSpPr>
            <p:nvPr/>
          </p:nvCxnSpPr>
          <p:spPr>
            <a:xfrm>
              <a:off x="5608694" y="3282766"/>
              <a:ext cx="1035008" cy="335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30" idx="1"/>
              <a:endCxn id="33" idx="2"/>
            </p:cNvCxnSpPr>
            <p:nvPr/>
          </p:nvCxnSpPr>
          <p:spPr>
            <a:xfrm rot="10800000" flipH="1">
              <a:off x="6572264" y="3286124"/>
              <a:ext cx="71438" cy="784132"/>
            </a:xfrm>
            <a:prstGeom prst="curvedConnector3">
              <a:avLst>
                <a:gd name="adj1" fmla="val -3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30" idx="3"/>
              <a:endCxn id="33" idx="6"/>
            </p:cNvCxnSpPr>
            <p:nvPr/>
          </p:nvCxnSpPr>
          <p:spPr>
            <a:xfrm flipH="1" flipV="1">
              <a:off x="7075702" y="3286124"/>
              <a:ext cx="68066" cy="784132"/>
            </a:xfrm>
            <a:prstGeom prst="curvedConnector3">
              <a:avLst>
                <a:gd name="adj1" fmla="val -335850"/>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29911" y="3427315"/>
              <a:ext cx="428627" cy="487819"/>
            </a:xfrm>
            <a:prstGeom prst="rect">
              <a:avLst/>
            </a:prstGeom>
            <a:noFill/>
          </p:spPr>
          <p:txBody>
            <a:bodyPr wrap="square" lIns="0" rIns="0" rtlCol="0">
              <a:spAutoFit/>
            </a:bodyPr>
            <a:lstStyle/>
            <a:p>
              <a:r>
                <a:rPr lang="zh-CN" altLang="zh-CN" sz="800" dirty="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38" name="TextBox 37"/>
            <p:cNvSpPr txBox="1"/>
            <p:nvPr/>
          </p:nvSpPr>
          <p:spPr>
            <a:xfrm>
              <a:off x="7262641" y="3427315"/>
              <a:ext cx="714380" cy="673653"/>
            </a:xfrm>
            <a:prstGeom prst="rect">
              <a:avLst/>
            </a:prstGeom>
            <a:noFill/>
          </p:spPr>
          <p:txBody>
            <a:bodyPr wrap="square" rtlCol="0">
              <a:spAutoFit/>
            </a:bodyPr>
            <a:lstStyle/>
            <a:p>
              <a:r>
                <a:rPr lang="zh-CN" altLang="zh-CN" sz="800" dirty="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a:latin typeface="微软雅黑" panose="020B0503020204020204" pitchFamily="34" charset="-122"/>
                  <a:ea typeface="微软雅黑" panose="020B0503020204020204" pitchFamily="34" charset="-122"/>
                  <a:cs typeface="Times New Roman" pitchFamily="18" charset="0"/>
                </a:rPr>
                <a:t>i+1</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39" name="TextBox 38"/>
            <p:cNvSpPr txBox="1"/>
            <p:nvPr/>
          </p:nvSpPr>
          <p:spPr>
            <a:xfrm>
              <a:off x="5397723" y="2528824"/>
              <a:ext cx="285753" cy="487819"/>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40" name="直接箭头连接符 39"/>
            <p:cNvCxnSpPr>
              <a:stCxn id="25" idx="6"/>
            </p:cNvCxnSpPr>
            <p:nvPr/>
          </p:nvCxnSpPr>
          <p:spPr>
            <a:xfrm>
              <a:off x="5789818" y="5143512"/>
              <a:ext cx="192882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18579" y="4713199"/>
              <a:ext cx="500067" cy="487819"/>
            </a:xfrm>
            <a:prstGeom prst="rect">
              <a:avLst/>
            </a:prstGeom>
            <a:noFill/>
          </p:spPr>
          <p:txBody>
            <a:bodyPr wrap="square" lIns="0" rIns="0" rtlCol="0">
              <a:spAutoFit/>
            </a:bodyPr>
            <a:lstStyle/>
            <a:p>
              <a:r>
                <a:rPr lang="en-US" altLang="zh-CN" sz="800" dirty="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42" name="TextBox 41"/>
            <p:cNvSpPr txBox="1"/>
            <p:nvPr/>
          </p:nvSpPr>
          <p:spPr>
            <a:xfrm>
              <a:off x="4211437" y="4713199"/>
              <a:ext cx="428627" cy="487819"/>
            </a:xfrm>
            <a:prstGeom prst="rect">
              <a:avLst/>
            </a:prstGeom>
            <a:noFill/>
          </p:spPr>
          <p:txBody>
            <a:bodyPr wrap="square" lIns="0" rIns="0" rtlCol="0">
              <a:spAutoFit/>
            </a:bodyPr>
            <a:lstStyle/>
            <a:p>
              <a:r>
                <a:rPr lang="en-US" altLang="zh-CN" sz="800" dirty="0" err="1">
                  <a:latin typeface="微软雅黑" panose="020B0503020204020204" pitchFamily="34" charset="-122"/>
                  <a:ea typeface="微软雅黑" panose="020B0503020204020204" pitchFamily="34" charset="-122"/>
                  <a:cs typeface="Times New Roman" pitchFamily="18" charset="0"/>
                </a:rPr>
                <a:t>c</a:t>
              </a:r>
              <a:r>
                <a:rPr lang="en-US" altLang="zh-CN" sz="800" baseline="-25000" dirty="0" err="1">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3" name="灯片编号占位符 42"/>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48" name="流程图: 合并 4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430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331"/>
            <a:ext cx="8229600" cy="868363"/>
          </a:xfrm>
        </p:spPr>
        <p:txBody>
          <a:bodyPr>
            <a:noAutofit/>
          </a:bodyPr>
          <a:lstStyle/>
          <a:p>
            <a:pPr algn="l"/>
            <a:r>
              <a:rPr lang="en-US" altLang="zh-CN" sz="3200" dirty="0"/>
              <a:t>4</a:t>
            </a:r>
            <a:r>
              <a:rPr lang="zh-CN" altLang="en-US" sz="3200" dirty="0"/>
              <a:t>、块内长程</a:t>
            </a:r>
            <a:r>
              <a:rPr lang="en-US" altLang="zh-CN" sz="3200" dirty="0"/>
              <a:t>1</a:t>
            </a:r>
            <a:r>
              <a:rPr lang="zh-CN" altLang="en-US" sz="3200" dirty="0"/>
              <a:t>测试</a:t>
            </a:r>
            <a:br>
              <a:rPr lang="en-US" altLang="zh-CN" sz="3200" dirty="0"/>
            </a:br>
            <a:r>
              <a:rPr lang="en-US" altLang="zh-CN" sz="3200" dirty="0">
                <a:latin typeface="Times New Roman" pitchFamily="18" charset="0"/>
                <a:cs typeface="Times New Roman" pitchFamily="18" charset="0"/>
              </a:rPr>
              <a:t>Tests for the Longest-Run-of-Ones in a Block</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a:t>目的：测试长</a:t>
            </a:r>
            <a:r>
              <a:rPr lang="en-US" altLang="zh-CN" dirty="0"/>
              <a:t>M</a:t>
            </a:r>
            <a:r>
              <a:rPr lang="zh-CN" altLang="en-US" dirty="0"/>
              <a:t>比特的块中最长</a:t>
            </a:r>
            <a:r>
              <a:rPr lang="en-US" altLang="zh-CN" dirty="0"/>
              <a:t>1</a:t>
            </a:r>
            <a:r>
              <a:rPr lang="zh-CN" altLang="en-US" dirty="0"/>
              <a:t>游程的长度是否与随机序列中所期望的一样</a:t>
            </a:r>
            <a:endParaRPr lang="en-US" altLang="zh-CN" dirty="0"/>
          </a:p>
          <a:p>
            <a:r>
              <a:rPr lang="en-US" altLang="zh-CN" dirty="0"/>
              <a:t>M</a:t>
            </a:r>
            <a:r>
              <a:rPr lang="zh-CN" altLang="en-US" dirty="0"/>
              <a:t>的选择：</a:t>
            </a:r>
            <a:endParaRPr lang="en-US" altLang="zh-CN" dirty="0"/>
          </a:p>
          <a:p>
            <a:endParaRPr lang="en-US" altLang="zh-CN" dirty="0"/>
          </a:p>
          <a:p>
            <a:endParaRPr lang="en-US" altLang="zh-CN" dirty="0"/>
          </a:p>
          <a:p>
            <a:endParaRPr lang="en-US" altLang="zh-CN" dirty="0"/>
          </a:p>
          <a:p>
            <a:endParaRPr lang="en-US" altLang="zh-CN" dirty="0"/>
          </a:p>
          <a:p>
            <a:r>
              <a:rPr lang="zh-CN" altLang="en-US" dirty="0"/>
              <a:t>将序列划分为长为</a:t>
            </a:r>
            <a:r>
              <a:rPr lang="en-US" altLang="zh-CN" dirty="0"/>
              <a:t>M</a:t>
            </a:r>
            <a:r>
              <a:rPr lang="zh-CN" altLang="en-US" dirty="0"/>
              <a:t>的块，统计各块中最长</a:t>
            </a:r>
            <a:r>
              <a:rPr lang="en-US" altLang="zh-CN" dirty="0"/>
              <a:t>1</a:t>
            </a:r>
            <a:r>
              <a:rPr lang="zh-CN" altLang="en-US" dirty="0"/>
              <a:t>游程的长度分布</a:t>
            </a:r>
            <a:r>
              <a:rPr lang="en-US" altLang="zh-CN" dirty="0"/>
              <a:t>v</a:t>
            </a:r>
            <a:r>
              <a:rPr lang="en-US" altLang="zh-CN" baseline="-25000" dirty="0"/>
              <a:t>i</a:t>
            </a:r>
            <a:r>
              <a:rPr lang="zh-CN" altLang="en-US" dirty="0"/>
              <a:t>，列成表格</a:t>
            </a:r>
          </a:p>
        </p:txBody>
      </p:sp>
      <p:graphicFrame>
        <p:nvGraphicFramePr>
          <p:cNvPr id="5" name="表格 4"/>
          <p:cNvGraphicFramePr>
            <a:graphicFrameLocks noGrp="1"/>
          </p:cNvGraphicFramePr>
          <p:nvPr>
            <p:extLst>
              <p:ext uri="{D42A27DB-BD31-4B8C-83A1-F6EECF244321}">
                <p14:modId xmlns:p14="http://schemas.microsoft.com/office/powerpoint/2010/main" val="3292500258"/>
              </p:ext>
            </p:extLst>
          </p:nvPr>
        </p:nvGraphicFramePr>
        <p:xfrm>
          <a:off x="2339752" y="2780928"/>
          <a:ext cx="4647460" cy="1584960"/>
        </p:xfrm>
        <a:graphic>
          <a:graphicData uri="http://schemas.openxmlformats.org/drawingml/2006/table">
            <a:tbl>
              <a:tblPr firstRow="1" bandRow="1">
                <a:tableStyleId>{9D7B26C5-4107-4FEC-AEDC-1716B250A1EF}</a:tableStyleId>
              </a:tblPr>
              <a:tblGrid>
                <a:gridCol w="2952328">
                  <a:extLst>
                    <a:ext uri="{9D8B030D-6E8A-4147-A177-3AD203B41FA5}">
                      <a16:colId xmlns:a16="http://schemas.microsoft.com/office/drawing/2014/main" val="20000"/>
                    </a:ext>
                  </a:extLst>
                </a:gridCol>
                <a:gridCol w="1695132">
                  <a:extLst>
                    <a:ext uri="{9D8B030D-6E8A-4147-A177-3AD203B41FA5}">
                      <a16:colId xmlns:a16="http://schemas.microsoft.com/office/drawing/2014/main" val="20001"/>
                    </a:ext>
                  </a:extLst>
                </a:gridCol>
              </a:tblGrid>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N</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M</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128 ≤ n &lt; 6272</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6272 ≤ n &lt; 750,000</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128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750,000 ≤n</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10</a:t>
                      </a:r>
                      <a:r>
                        <a:rPr lang="en-US" altLang="zh-CN" sz="2000" baseline="30000" dirty="0">
                          <a:latin typeface="微软雅黑" panose="020B0503020204020204" pitchFamily="34" charset="-122"/>
                          <a:ea typeface="微软雅黑" panose="020B0503020204020204" pitchFamily="34" charset="-122"/>
                          <a:cs typeface="Times New Roman" pitchFamily="18" charset="0"/>
                        </a:rPr>
                        <a:t>4</a:t>
                      </a:r>
                      <a:endParaRPr lang="zh-CN" altLang="en-US" sz="2000" baseline="30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6" name="页脚占位符 5"/>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025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pPr lvl="1"/>
            <a:r>
              <a:rPr lang="zh-CN" altLang="en-US" dirty="0"/>
              <a:t>最长</a:t>
            </a:r>
            <a:r>
              <a:rPr lang="en-US" altLang="zh-CN" dirty="0"/>
              <a:t>1</a:t>
            </a:r>
            <a:r>
              <a:rPr lang="zh-CN" altLang="en-US" dirty="0"/>
              <a:t>游程的长度分布</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例如，</a:t>
            </a:r>
            <a:r>
              <a:rPr lang="en-US" altLang="zh-CN" dirty="0"/>
              <a:t>M=8</a:t>
            </a:r>
            <a:r>
              <a:rPr lang="zh-CN" altLang="en-US" dirty="0"/>
              <a:t>时</a:t>
            </a:r>
            <a:r>
              <a:rPr lang="en-US" altLang="zh-CN" dirty="0"/>
              <a:t>v</a:t>
            </a:r>
            <a:r>
              <a:rPr lang="en-US" altLang="zh-CN" baseline="-25000" dirty="0"/>
              <a:t>2</a:t>
            </a:r>
            <a:r>
              <a:rPr lang="zh-CN" altLang="en-US" dirty="0"/>
              <a:t>格统计最长</a:t>
            </a:r>
            <a:r>
              <a:rPr lang="en-US" altLang="zh-CN" dirty="0"/>
              <a:t>1</a:t>
            </a:r>
            <a:r>
              <a:rPr lang="zh-CN" altLang="en-US" dirty="0"/>
              <a:t>游程的长度为</a:t>
            </a:r>
            <a:r>
              <a:rPr lang="en-US" altLang="zh-CN" dirty="0"/>
              <a:t>3</a:t>
            </a:r>
            <a:r>
              <a:rPr lang="zh-CN" altLang="en-US" dirty="0"/>
              <a:t>的块的个数</a:t>
            </a:r>
          </a:p>
        </p:txBody>
      </p:sp>
      <p:graphicFrame>
        <p:nvGraphicFramePr>
          <p:cNvPr id="7" name="内容占位符 4"/>
          <p:cNvGraphicFramePr>
            <a:graphicFrameLocks/>
          </p:cNvGraphicFramePr>
          <p:nvPr>
            <p:extLst>
              <p:ext uri="{D42A27DB-BD31-4B8C-83A1-F6EECF244321}">
                <p14:modId xmlns:p14="http://schemas.microsoft.com/office/powerpoint/2010/main" val="1142486022"/>
              </p:ext>
            </p:extLst>
          </p:nvPr>
        </p:nvGraphicFramePr>
        <p:xfrm>
          <a:off x="1835696" y="1700808"/>
          <a:ext cx="5715040" cy="3169920"/>
        </p:xfrm>
        <a:graphic>
          <a:graphicData uri="http://schemas.openxmlformats.org/drawingml/2006/table">
            <a:tbl>
              <a:tblPr firstRow="1" bandRow="1">
                <a:tableStyleId>{9D7B26C5-4107-4FEC-AEDC-1716B250A1EF}</a:tableStyleId>
              </a:tblPr>
              <a:tblGrid>
                <a:gridCol w="1428760">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tblGrid>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M=8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M=128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M=10</a:t>
                      </a:r>
                      <a:r>
                        <a:rPr lang="en-US" altLang="zh-CN" sz="2000" baseline="30000" dirty="0">
                          <a:latin typeface="微软雅黑" panose="020B0503020204020204" pitchFamily="34" charset="-122"/>
                          <a:ea typeface="微软雅黑" panose="020B0503020204020204" pitchFamily="34" charset="-122"/>
                          <a:cs typeface="Times New Roman" pitchFamily="18" charset="0"/>
                        </a:rPr>
                        <a:t>4</a:t>
                      </a:r>
                      <a:endParaRPr lang="zh-CN" altLang="en-US" sz="2000" baseline="30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0</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1</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4</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10</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2</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11</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12</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3</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4</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7</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13</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4</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14</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5</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9</a:t>
                      </a:r>
                      <a:endParaRPr lang="zh-CN" altLang="en-US" sz="2000" b="1"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a:latin typeface="微软雅黑" panose="020B0503020204020204" pitchFamily="34" charset="-122"/>
                          <a:ea typeface="微软雅黑" panose="020B0503020204020204" pitchFamily="34" charset="-122"/>
                          <a:cs typeface="Times New Roman" pitchFamily="18" charset="0"/>
                        </a:rPr>
                        <a:t>6</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16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7"/>
                  </a:ext>
                </a:extLst>
              </a:tr>
            </a:tbl>
          </a:graphicData>
        </a:graphic>
      </p:graphicFrame>
      <p:sp>
        <p:nvSpPr>
          <p:cNvPr id="3" name="页脚占位符 2"/>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71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统计量</a:t>
            </a:r>
            <a:endParaRPr lang="en-US" altLang="zh-CN" dirty="0"/>
          </a:p>
          <a:p>
            <a:endParaRPr lang="en-US" altLang="zh-CN" dirty="0"/>
          </a:p>
          <a:p>
            <a:endParaRPr lang="en-US" altLang="zh-CN" dirty="0"/>
          </a:p>
          <a:p>
            <a:endParaRPr lang="en-US" altLang="zh-CN" dirty="0"/>
          </a:p>
          <a:p>
            <a:pPr lvl="1"/>
            <a:r>
              <a:rPr lang="zh-CN" altLang="en-US" dirty="0"/>
              <a:t>其中</a:t>
            </a:r>
            <a:r>
              <a:rPr lang="zh-CN" altLang="en-US" dirty="0">
                <a:sym typeface="Symbol"/>
              </a:rPr>
              <a:t></a:t>
            </a:r>
            <a:r>
              <a:rPr lang="en-US" altLang="zh-CN" baseline="-25000" dirty="0" err="1">
                <a:sym typeface="Symbol"/>
              </a:rPr>
              <a:t>i</a:t>
            </a:r>
            <a:r>
              <a:rPr lang="zh-CN" altLang="en-US" dirty="0">
                <a:sym typeface="Symbol"/>
              </a:rPr>
              <a:t>是常数，是真随机序列中最长</a:t>
            </a:r>
            <a:r>
              <a:rPr lang="en-US" altLang="zh-CN" dirty="0">
                <a:sym typeface="Symbol"/>
              </a:rPr>
              <a:t>1</a:t>
            </a:r>
            <a:r>
              <a:rPr lang="zh-CN" altLang="en-US" dirty="0">
                <a:sym typeface="Symbol"/>
              </a:rPr>
              <a:t>游程的长度的概率分布</a:t>
            </a:r>
            <a:endParaRPr lang="en-US" altLang="zh-CN" dirty="0"/>
          </a:p>
          <a:p>
            <a:pPr lvl="1"/>
            <a:endParaRPr lang="en-US" altLang="zh-CN" dirty="0"/>
          </a:p>
          <a:p>
            <a:r>
              <a:rPr lang="zh-CN" altLang="en-US" dirty="0"/>
              <a:t>该统计量近似服从自由度为</a:t>
            </a:r>
            <a:r>
              <a:rPr lang="en-US" altLang="zh-CN" dirty="0"/>
              <a:t>K</a:t>
            </a:r>
            <a:r>
              <a:rPr lang="zh-CN" altLang="en-US" dirty="0"/>
              <a:t>的</a:t>
            </a:r>
            <a:r>
              <a:rPr lang="el-GR" altLang="zh-CN" dirty="0">
                <a:cs typeface="Times New Roman"/>
              </a:rPr>
              <a:t>χ</a:t>
            </a:r>
            <a:r>
              <a:rPr lang="en-US" altLang="zh-CN" baseline="30000" dirty="0">
                <a:cs typeface="Times New Roman"/>
              </a:rPr>
              <a:t>2</a:t>
            </a:r>
            <a:r>
              <a:rPr lang="zh-CN" altLang="en-US" dirty="0">
                <a:cs typeface="Times New Roman"/>
              </a:rPr>
              <a:t>分布</a:t>
            </a:r>
            <a:endParaRPr lang="en-US" altLang="zh-CN" dirty="0">
              <a:cs typeface="Times New Roman"/>
            </a:endParaRPr>
          </a:p>
          <a:p>
            <a:pPr lvl="1"/>
            <a:r>
              <a:rPr lang="zh-CN" altLang="en-US" dirty="0">
                <a:cs typeface="Times New Roman"/>
              </a:rPr>
              <a:t>建议</a:t>
            </a:r>
            <a:r>
              <a:rPr lang="en-US" altLang="zh-CN" dirty="0">
                <a:cs typeface="Times New Roman"/>
              </a:rPr>
              <a:t>n</a:t>
            </a:r>
            <a:r>
              <a:rPr lang="zh-CN" altLang="en-US" dirty="0">
                <a:cs typeface="Times New Roman"/>
              </a:rPr>
              <a:t>取每种</a:t>
            </a:r>
            <a:r>
              <a:rPr lang="en-US" altLang="zh-CN" dirty="0">
                <a:cs typeface="Times New Roman"/>
              </a:rPr>
              <a:t>M</a:t>
            </a:r>
            <a:r>
              <a:rPr lang="zh-CN" altLang="en-US" dirty="0">
                <a:cs typeface="Times New Roman"/>
              </a:rPr>
              <a:t>对应的最小值</a:t>
            </a:r>
            <a:endParaRPr lang="zh-CN" altLang="en-US" dirty="0"/>
          </a:p>
        </p:txBody>
      </p:sp>
      <p:graphicFrame>
        <p:nvGraphicFramePr>
          <p:cNvPr id="261122" name="Object 2"/>
          <p:cNvGraphicFramePr>
            <a:graphicFrameLocks noChangeAspect="1"/>
          </p:cNvGraphicFramePr>
          <p:nvPr>
            <p:extLst>
              <p:ext uri="{D42A27DB-BD31-4B8C-83A1-F6EECF244321}">
                <p14:modId xmlns:p14="http://schemas.microsoft.com/office/powerpoint/2010/main" val="877049036"/>
              </p:ext>
            </p:extLst>
          </p:nvPr>
        </p:nvGraphicFramePr>
        <p:xfrm>
          <a:off x="1619672" y="1844824"/>
          <a:ext cx="2632075" cy="1085850"/>
        </p:xfrm>
        <a:graphic>
          <a:graphicData uri="http://schemas.openxmlformats.org/presentationml/2006/ole">
            <mc:AlternateContent xmlns:mc="http://schemas.openxmlformats.org/markup-compatibility/2006">
              <mc:Choice xmlns:v="urn:schemas-microsoft-com:vml" Requires="v">
                <p:oleObj spid="_x0000_s14748" name="Equation" r:id="rId3" imgW="1015920" imgH="419040" progId="Equation.DSMT4">
                  <p:embed/>
                </p:oleObj>
              </mc:Choice>
              <mc:Fallback>
                <p:oleObj name="Equation" r:id="rId3" imgW="10159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844824"/>
                        <a:ext cx="263207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38911341"/>
              </p:ext>
            </p:extLst>
          </p:nvPr>
        </p:nvGraphicFramePr>
        <p:xfrm>
          <a:off x="4860032" y="1340768"/>
          <a:ext cx="3429024" cy="1584960"/>
        </p:xfrm>
        <a:graphic>
          <a:graphicData uri="http://schemas.openxmlformats.org/drawingml/2006/table">
            <a:tbl>
              <a:tblPr firstRow="1" bandRow="1">
                <a:tableStyleId>{9D7B26C5-4107-4FEC-AEDC-1716B250A1EF}</a:tableStyleId>
              </a:tblPr>
              <a:tblGrid>
                <a:gridCol w="1143008">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143008">
                  <a:extLst>
                    <a:ext uri="{9D8B030D-6E8A-4147-A177-3AD203B41FA5}">
                      <a16:colId xmlns:a16="http://schemas.microsoft.com/office/drawing/2014/main" val="20002"/>
                    </a:ext>
                  </a:extLst>
                </a:gridCol>
              </a:tblGrid>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M</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K</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N</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3</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128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49</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10</a:t>
                      </a:r>
                      <a:r>
                        <a:rPr lang="en-US" altLang="zh-CN" sz="2000" baseline="30000" dirty="0">
                          <a:latin typeface="微软雅黑" panose="020B0503020204020204" pitchFamily="34" charset="-122"/>
                          <a:ea typeface="微软雅黑" panose="020B0503020204020204" pitchFamily="34" charset="-122"/>
                          <a:cs typeface="Times New Roman" pitchFamily="18" charset="0"/>
                        </a:rPr>
                        <a:t>4</a:t>
                      </a:r>
                      <a:endParaRPr lang="zh-CN" altLang="en-US" sz="2000" baseline="30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cs typeface="Times New Roman" pitchFamily="18" charset="0"/>
                        </a:rPr>
                        <a:t>75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261123" name="Object 2"/>
          <p:cNvGraphicFramePr>
            <a:graphicFrameLocks noChangeAspect="1"/>
          </p:cNvGraphicFramePr>
          <p:nvPr>
            <p:extLst>
              <p:ext uri="{D42A27DB-BD31-4B8C-83A1-F6EECF244321}">
                <p14:modId xmlns:p14="http://schemas.microsoft.com/office/powerpoint/2010/main" val="3744425258"/>
              </p:ext>
            </p:extLst>
          </p:nvPr>
        </p:nvGraphicFramePr>
        <p:xfrm>
          <a:off x="2987824" y="5301208"/>
          <a:ext cx="3294063" cy="877887"/>
        </p:xfrm>
        <a:graphic>
          <a:graphicData uri="http://schemas.openxmlformats.org/presentationml/2006/ole">
            <mc:AlternateContent xmlns:mc="http://schemas.openxmlformats.org/markup-compatibility/2006">
              <mc:Choice xmlns:v="urn:schemas-microsoft-com:vml" Requires="v">
                <p:oleObj spid="_x0000_s14749" name="Equation" r:id="rId5" imgW="1384200" imgH="368280" progId="Equation.DSMT4">
                  <p:embed/>
                </p:oleObj>
              </mc:Choice>
              <mc:Fallback>
                <p:oleObj name="Equation" r:id="rId5" imgW="13842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5301208"/>
                        <a:ext cx="3294063"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20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5</a:t>
            </a:r>
            <a:r>
              <a:rPr lang="zh-CN" altLang="en-US" sz="3200" dirty="0"/>
              <a:t>、</a:t>
            </a:r>
            <a:r>
              <a:rPr lang="en-US" altLang="zh-CN" sz="3200" dirty="0">
                <a:latin typeface="Times New Roman" pitchFamily="18" charset="0"/>
                <a:cs typeface="Times New Roman" pitchFamily="18" charset="0"/>
              </a:rPr>
              <a:t>The Binary Matrix Rank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a:t>目的：测试固定长度子序列的线性相关度</a:t>
            </a:r>
            <a:endParaRPr lang="en-US" altLang="zh-CN" dirty="0"/>
          </a:p>
          <a:p>
            <a:r>
              <a:rPr lang="zh-CN" altLang="en-US" dirty="0"/>
              <a:t>将待测序列划分为</a:t>
            </a:r>
            <a:r>
              <a:rPr lang="en-US" altLang="zh-CN" dirty="0"/>
              <a:t>M*Q</a:t>
            </a:r>
            <a:r>
              <a:rPr lang="zh-CN" altLang="en-US" dirty="0"/>
              <a:t>比特的块，共</a:t>
            </a:r>
            <a:r>
              <a:rPr lang="en-US" altLang="zh-CN" dirty="0"/>
              <a:t>N=</a:t>
            </a:r>
            <a:r>
              <a:rPr lang="zh-CN" altLang="en-US" dirty="0">
                <a:sym typeface="Symbol"/>
              </a:rPr>
              <a:t></a:t>
            </a:r>
            <a:r>
              <a:rPr lang="en-US" altLang="zh-CN" dirty="0">
                <a:sym typeface="Symbol"/>
              </a:rPr>
              <a:t>n/(M*Q)</a:t>
            </a:r>
            <a:r>
              <a:rPr lang="zh-CN" altLang="en-US" dirty="0">
                <a:sym typeface="Symbol"/>
              </a:rPr>
              <a:t>个块。</a:t>
            </a:r>
            <a:r>
              <a:rPr lang="en-US" altLang="zh-CN" dirty="0">
                <a:sym typeface="Symbol"/>
              </a:rPr>
              <a:t>M</a:t>
            </a:r>
            <a:r>
              <a:rPr lang="zh-CN" altLang="en-US" dirty="0">
                <a:sym typeface="Symbol"/>
              </a:rPr>
              <a:t>：行数，取</a:t>
            </a:r>
            <a:r>
              <a:rPr lang="en-US" altLang="zh-CN" dirty="0">
                <a:sym typeface="Symbol"/>
              </a:rPr>
              <a:t>32</a:t>
            </a:r>
            <a:r>
              <a:rPr lang="zh-CN" altLang="en-US" dirty="0">
                <a:sym typeface="Symbol"/>
              </a:rPr>
              <a:t>；</a:t>
            </a:r>
            <a:r>
              <a:rPr lang="en-US" altLang="zh-CN" dirty="0">
                <a:sym typeface="Symbol"/>
              </a:rPr>
              <a:t>Q</a:t>
            </a:r>
            <a:r>
              <a:rPr lang="zh-CN" altLang="en-US" dirty="0">
                <a:sym typeface="Symbol"/>
              </a:rPr>
              <a:t>：列数，取</a:t>
            </a:r>
            <a:r>
              <a:rPr lang="en-US" altLang="zh-CN" dirty="0">
                <a:sym typeface="Symbol"/>
              </a:rPr>
              <a:t>32</a:t>
            </a:r>
            <a:r>
              <a:rPr lang="zh-CN" altLang="en-US" dirty="0">
                <a:sym typeface="Symbol"/>
              </a:rPr>
              <a:t>。</a:t>
            </a:r>
            <a:endParaRPr lang="en-US" altLang="zh-CN" dirty="0">
              <a:sym typeface="Symbol"/>
            </a:endParaRPr>
          </a:p>
          <a:p>
            <a:r>
              <a:rPr lang="zh-CN" altLang="en-US" dirty="0">
                <a:sym typeface="Symbol"/>
              </a:rPr>
              <a:t>计算各块的秩</a:t>
            </a:r>
            <a:r>
              <a:rPr lang="en-US" altLang="zh-CN" dirty="0" err="1">
                <a:sym typeface="Symbol"/>
              </a:rPr>
              <a:t>R</a:t>
            </a:r>
            <a:r>
              <a:rPr lang="en-US" altLang="zh-CN" baseline="-25000" dirty="0" err="1">
                <a:sym typeface="Symbol"/>
              </a:rPr>
              <a:t>r</a:t>
            </a:r>
            <a:r>
              <a:rPr lang="zh-CN" altLang="en-US" dirty="0">
                <a:sym typeface="Symbol"/>
              </a:rPr>
              <a:t>，</a:t>
            </a:r>
            <a:r>
              <a:rPr lang="en-US" altLang="zh-CN" dirty="0">
                <a:sym typeface="Symbol"/>
              </a:rPr>
              <a:t>r=1,2,…,N</a:t>
            </a:r>
          </a:p>
          <a:p>
            <a:r>
              <a:rPr lang="en-US" altLang="zh-CN" dirty="0">
                <a:sym typeface="Symbol"/>
              </a:rPr>
              <a:t>F</a:t>
            </a:r>
            <a:r>
              <a:rPr lang="en-US" altLang="zh-CN" baseline="-25000" dirty="0">
                <a:sym typeface="Symbol"/>
              </a:rPr>
              <a:t>M</a:t>
            </a:r>
            <a:r>
              <a:rPr lang="en-US" altLang="zh-CN" dirty="0">
                <a:sym typeface="Symbol"/>
              </a:rPr>
              <a:t>=</a:t>
            </a:r>
            <a:r>
              <a:rPr lang="zh-CN" altLang="en-US" dirty="0">
                <a:sym typeface="Symbol"/>
              </a:rPr>
              <a:t>秩为</a:t>
            </a:r>
            <a:r>
              <a:rPr lang="en-US" altLang="zh-CN" dirty="0">
                <a:sym typeface="Symbol"/>
              </a:rPr>
              <a:t>M</a:t>
            </a:r>
            <a:r>
              <a:rPr lang="zh-CN" altLang="en-US" dirty="0">
                <a:sym typeface="Symbol"/>
              </a:rPr>
              <a:t>的块的个数，</a:t>
            </a:r>
            <a:r>
              <a:rPr lang="en-US" altLang="zh-CN" dirty="0">
                <a:sym typeface="Symbol"/>
              </a:rPr>
              <a:t>F</a:t>
            </a:r>
            <a:r>
              <a:rPr lang="en-US" altLang="zh-CN" baseline="-25000" dirty="0">
                <a:sym typeface="Symbol"/>
              </a:rPr>
              <a:t>M-1</a:t>
            </a:r>
            <a:r>
              <a:rPr lang="en-US" altLang="zh-CN" dirty="0">
                <a:sym typeface="Symbol"/>
              </a:rPr>
              <a:t>=</a:t>
            </a:r>
            <a:r>
              <a:rPr lang="zh-CN" altLang="en-US" dirty="0">
                <a:sym typeface="Symbol"/>
              </a:rPr>
              <a:t>秩为</a:t>
            </a:r>
            <a:r>
              <a:rPr lang="en-US" altLang="zh-CN" dirty="0">
                <a:sym typeface="Symbol"/>
              </a:rPr>
              <a:t>M-1</a:t>
            </a:r>
            <a:r>
              <a:rPr lang="zh-CN" altLang="en-US" dirty="0">
                <a:sym typeface="Symbol"/>
              </a:rPr>
              <a:t>的块的个数，</a:t>
            </a:r>
            <a:r>
              <a:rPr lang="en-US" altLang="zh-CN" dirty="0">
                <a:sym typeface="Symbol"/>
              </a:rPr>
              <a:t>N-F</a:t>
            </a:r>
            <a:r>
              <a:rPr lang="en-US" altLang="zh-CN" baseline="-25000" dirty="0">
                <a:sym typeface="Symbol"/>
              </a:rPr>
              <a:t>M</a:t>
            </a:r>
            <a:r>
              <a:rPr lang="en-US" altLang="zh-CN" dirty="0">
                <a:sym typeface="Symbol"/>
              </a:rPr>
              <a:t>-F</a:t>
            </a:r>
            <a:r>
              <a:rPr lang="en-US" altLang="zh-CN" baseline="-25000" dirty="0">
                <a:sym typeface="Symbol"/>
              </a:rPr>
              <a:t>M-1</a:t>
            </a:r>
            <a:r>
              <a:rPr lang="en-US" altLang="zh-CN" dirty="0">
                <a:sym typeface="Symbol"/>
              </a:rPr>
              <a:t>=</a:t>
            </a:r>
            <a:r>
              <a:rPr lang="zh-CN" altLang="en-US" dirty="0">
                <a:sym typeface="Symbol"/>
              </a:rPr>
              <a:t>更低秩的块的个数</a:t>
            </a:r>
            <a:endParaRPr lang="en-US" altLang="zh-CN" dirty="0">
              <a:sym typeface="Symbol"/>
            </a:endParaRPr>
          </a:p>
          <a:p>
            <a:pPr lvl="1"/>
            <a:endParaRPr lang="en-US" altLang="zh-CN" dirty="0">
              <a:sym typeface="Symbol"/>
            </a:endParaRPr>
          </a:p>
          <a:p>
            <a:pPr lvl="1"/>
            <a:endParaRPr lang="en-US" altLang="zh-CN" dirty="0">
              <a:sym typeface="Symbol"/>
            </a:endParaRPr>
          </a:p>
          <a:p>
            <a:pPr lvl="1"/>
            <a:endParaRPr lang="en-US" altLang="zh-CN" dirty="0">
              <a:sym typeface="Symbol"/>
            </a:endParaRPr>
          </a:p>
          <a:p>
            <a:r>
              <a:rPr lang="en-US" altLang="zh-CN" dirty="0">
                <a:sym typeface="Symbol"/>
              </a:rPr>
              <a:t>n&gt;38MQ</a:t>
            </a:r>
          </a:p>
          <a:p>
            <a:endParaRPr lang="zh-CN" altLang="en-US" dirty="0"/>
          </a:p>
        </p:txBody>
      </p:sp>
      <p:graphicFrame>
        <p:nvGraphicFramePr>
          <p:cNvPr id="274433" name="Object 1"/>
          <p:cNvGraphicFramePr>
            <a:graphicFrameLocks noChangeAspect="1"/>
          </p:cNvGraphicFramePr>
          <p:nvPr>
            <p:extLst>
              <p:ext uri="{D42A27DB-BD31-4B8C-83A1-F6EECF244321}">
                <p14:modId xmlns:p14="http://schemas.microsoft.com/office/powerpoint/2010/main" val="3139612048"/>
              </p:ext>
            </p:extLst>
          </p:nvPr>
        </p:nvGraphicFramePr>
        <p:xfrm>
          <a:off x="467544" y="4581128"/>
          <a:ext cx="8393138" cy="881321"/>
        </p:xfrm>
        <a:graphic>
          <a:graphicData uri="http://schemas.openxmlformats.org/presentationml/2006/ole">
            <mc:AlternateContent xmlns:mc="http://schemas.openxmlformats.org/markup-compatibility/2006">
              <mc:Choice xmlns:v="urn:schemas-microsoft-com:vml" Requires="v">
                <p:oleObj spid="_x0000_s15772" name="Equation" r:id="rId3" imgW="3746160" imgH="393480" progId="Equation.DSMT4">
                  <p:embed/>
                </p:oleObj>
              </mc:Choice>
              <mc:Fallback>
                <p:oleObj name="Equation" r:id="rId3" imgW="3746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581128"/>
                        <a:ext cx="8393138" cy="881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34" name="Object 2"/>
          <p:cNvGraphicFramePr>
            <a:graphicFrameLocks noChangeAspect="1"/>
          </p:cNvGraphicFramePr>
          <p:nvPr>
            <p:extLst>
              <p:ext uri="{D42A27DB-BD31-4B8C-83A1-F6EECF244321}">
                <p14:modId xmlns:p14="http://schemas.microsoft.com/office/powerpoint/2010/main" val="2761526547"/>
              </p:ext>
            </p:extLst>
          </p:nvPr>
        </p:nvGraphicFramePr>
        <p:xfrm>
          <a:off x="3347864" y="5733256"/>
          <a:ext cx="2381260" cy="490962"/>
        </p:xfrm>
        <a:graphic>
          <a:graphicData uri="http://schemas.openxmlformats.org/presentationml/2006/ole">
            <mc:AlternateContent xmlns:mc="http://schemas.openxmlformats.org/markup-compatibility/2006">
              <mc:Choice xmlns:v="urn:schemas-microsoft-com:vml" Requires="v">
                <p:oleObj spid="_x0000_s15773" name="Equation" r:id="rId5" imgW="863280" imgH="177480" progId="Equation.DSMT4">
                  <p:embed/>
                </p:oleObj>
              </mc:Choice>
              <mc:Fallback>
                <p:oleObj name="Equation" r:id="rId5" imgW="8632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5733256"/>
                        <a:ext cx="2381260" cy="490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14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目的：测试匹配模式中的比特数目，考察序列能否无损地显著压缩</a:t>
            </a:r>
            <a:endParaRPr lang="en-US" altLang="zh-CN" dirty="0"/>
          </a:p>
          <a:p>
            <a:endParaRPr lang="en-US" altLang="zh-CN" dirty="0"/>
          </a:p>
          <a:p>
            <a:r>
              <a:rPr lang="zh-CN" altLang="en-US" dirty="0"/>
              <a:t>基本思想：随机比特序列不可能被大幅度地压缩。若一个比特生成器的输出序列能被明显地压缩，则该生成器被拒绝</a:t>
            </a:r>
            <a:endParaRPr lang="en-US" altLang="zh-CN" dirty="0"/>
          </a:p>
          <a:p>
            <a:endParaRPr lang="en-US" altLang="zh-CN" dirty="0"/>
          </a:p>
          <a:p>
            <a:r>
              <a:rPr lang="zh-CN" altLang="en-US" dirty="0"/>
              <a:t>实际操作中，该通用测试只是计算一个与被压缩序列长度相关的量，而并不实际地对</a:t>
            </a:r>
            <a:r>
              <a:rPr lang="en-US" altLang="zh-CN" dirty="0"/>
              <a:t>s</a:t>
            </a:r>
            <a:r>
              <a:rPr lang="zh-CN" altLang="en-US" dirty="0"/>
              <a:t>进行压缩</a:t>
            </a:r>
            <a:endParaRPr lang="en-US" altLang="zh-CN" dirty="0"/>
          </a:p>
          <a:p>
            <a:pPr lvl="1"/>
            <a:r>
              <a:rPr lang="zh-CN" altLang="en-US" dirty="0"/>
              <a:t>该测试需要大量的样本输出序列</a:t>
            </a:r>
          </a:p>
        </p:txBody>
      </p:sp>
      <p:sp>
        <p:nvSpPr>
          <p:cNvPr id="6" name="标题 5"/>
          <p:cNvSpPr>
            <a:spLocks noGrp="1"/>
          </p:cNvSpPr>
          <p:nvPr>
            <p:ph type="title"/>
          </p:nvPr>
        </p:nvSpPr>
        <p:spPr>
          <a:xfrm>
            <a:off x="467544" y="18331"/>
            <a:ext cx="8229600" cy="868363"/>
          </a:xfrm>
        </p:spPr>
        <p:txBody>
          <a:bodyPr>
            <a:noAutofit/>
          </a:bodyPr>
          <a:lstStyle/>
          <a:p>
            <a:pPr algn="l"/>
            <a:r>
              <a:rPr lang="en-US" altLang="zh-CN" sz="3200" dirty="0">
                <a:latin typeface="Times New Roman" pitchFamily="18" charset="0"/>
                <a:cs typeface="Times New Roman" pitchFamily="18" charset="0"/>
              </a:rPr>
              <a:t>6</a:t>
            </a:r>
            <a:r>
              <a:rPr lang="zh-CN" altLang="en-US"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Maurer</a:t>
            </a:r>
            <a:r>
              <a:rPr lang="zh-CN" altLang="en-US" sz="3200" dirty="0">
                <a:latin typeface="Times New Roman" pitchFamily="18" charset="0"/>
                <a:cs typeface="Times New Roman" pitchFamily="18" charset="0"/>
              </a:rPr>
              <a:t>通用统计测试</a:t>
            </a:r>
            <a:br>
              <a:rPr lang="en-US" altLang="zh-CN" sz="3200" dirty="0">
                <a:latin typeface="Times New Roman" pitchFamily="18" charset="0"/>
                <a:cs typeface="Times New Roman" pitchFamily="18" charset="0"/>
              </a:rPr>
            </a:br>
            <a:r>
              <a:rPr lang="en-US" altLang="zh-CN" sz="3200" dirty="0">
                <a:latin typeface="Times New Roman" pitchFamily="18" charset="0"/>
                <a:cs typeface="Times New Roman" pitchFamily="18" charset="0"/>
              </a:rPr>
              <a:t>Maurer Universal Statistical Test</a:t>
            </a:r>
            <a:endParaRPr lang="en-US" sz="3200" dirty="0">
              <a:latin typeface="Times New Roman" pitchFamily="18" charset="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94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02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lvl="1"/>
            <a:r>
              <a:rPr lang="zh-CN" altLang="en-US" sz="2200" dirty="0"/>
              <a:t>输入：序列</a:t>
            </a:r>
            <a:r>
              <a:rPr lang="en-US" altLang="zh-CN" sz="2200" dirty="0"/>
              <a:t>s</a:t>
            </a:r>
            <a:r>
              <a:rPr lang="zh-CN" altLang="en-US" sz="2200" dirty="0"/>
              <a:t>，参数</a:t>
            </a:r>
            <a:r>
              <a:rPr lang="en-US" altLang="zh-CN" sz="2200" dirty="0"/>
              <a:t>L,Q,K</a:t>
            </a:r>
            <a:r>
              <a:rPr lang="zh-CN" altLang="en-US" sz="2200" dirty="0"/>
              <a:t>，</a:t>
            </a:r>
            <a:r>
              <a:rPr lang="en-US" altLang="zh-CN" sz="2200" dirty="0"/>
              <a:t>6 ≤ L ≤ 16</a:t>
            </a:r>
            <a:r>
              <a:rPr lang="zh-CN" altLang="en-US" sz="2200" dirty="0"/>
              <a:t>，</a:t>
            </a:r>
            <a:r>
              <a:rPr lang="en-US" altLang="zh-CN" sz="2200" dirty="0"/>
              <a:t>Q ≥ 10·2</a:t>
            </a:r>
            <a:r>
              <a:rPr lang="en-US" altLang="zh-CN" sz="2200" baseline="30000" dirty="0"/>
              <a:t>L</a:t>
            </a:r>
            <a:r>
              <a:rPr lang="zh-CN" altLang="en-US" sz="2200" dirty="0"/>
              <a:t>，</a:t>
            </a:r>
            <a:r>
              <a:rPr lang="en-US" altLang="zh-CN" sz="2200" dirty="0"/>
              <a:t>K ≥ 1000·2</a:t>
            </a:r>
            <a:r>
              <a:rPr lang="en-US" altLang="zh-CN" sz="2200" baseline="30000" dirty="0"/>
              <a:t>L</a:t>
            </a:r>
            <a:endParaRPr lang="en-US" altLang="zh-CN" sz="2200" dirty="0"/>
          </a:p>
          <a:p>
            <a:pPr lvl="1"/>
            <a:r>
              <a:rPr lang="zh-CN" altLang="en-US" sz="2200" dirty="0"/>
              <a:t>输出：统计量</a:t>
            </a:r>
            <a:r>
              <a:rPr lang="en-US" altLang="zh-CN" sz="2200" dirty="0" err="1"/>
              <a:t>X</a:t>
            </a:r>
            <a:r>
              <a:rPr lang="en-US" altLang="zh-CN" sz="2200" baseline="-25000" dirty="0" err="1"/>
              <a:t>u</a:t>
            </a:r>
            <a:endParaRPr lang="en-US" altLang="zh-CN" sz="2200" baseline="-25000" dirty="0"/>
          </a:p>
          <a:p>
            <a:pPr lvl="1"/>
            <a:r>
              <a:rPr lang="zh-CN" altLang="en-US" sz="2200" dirty="0"/>
              <a:t>算法：</a:t>
            </a:r>
            <a:endParaRPr lang="en-US" altLang="zh-CN" sz="2200" dirty="0"/>
          </a:p>
          <a:p>
            <a:pPr marL="857250" lvl="1" indent="-457200">
              <a:buFont typeface="+mj-lt"/>
              <a:buAutoNum type="arabicPeriod"/>
            </a:pPr>
            <a:r>
              <a:rPr lang="zh-CN" altLang="en-US" sz="2200" dirty="0"/>
              <a:t>将</a:t>
            </a:r>
            <a:r>
              <a:rPr lang="en-US" altLang="zh-CN" sz="2200" dirty="0"/>
              <a:t>s</a:t>
            </a:r>
            <a:r>
              <a:rPr lang="zh-CN" altLang="en-US" sz="2200" dirty="0"/>
              <a:t>不交叉地分为长度为</a:t>
            </a:r>
            <a:r>
              <a:rPr lang="en-US" altLang="zh-CN" sz="2200" dirty="0"/>
              <a:t>L</a:t>
            </a:r>
            <a:r>
              <a:rPr lang="zh-CN" altLang="en-US" sz="2200" dirty="0"/>
              <a:t>的</a:t>
            </a:r>
            <a:r>
              <a:rPr lang="en-US" altLang="zh-CN" sz="2200" dirty="0"/>
              <a:t>Q+K</a:t>
            </a:r>
            <a:r>
              <a:rPr lang="zh-CN" altLang="en-US" sz="2200" dirty="0"/>
              <a:t>组</a:t>
            </a:r>
            <a:endParaRPr lang="en-US" altLang="zh-CN" sz="2200" dirty="0"/>
          </a:p>
          <a:p>
            <a:pPr marL="857250" lvl="1" indent="-457200">
              <a:buFont typeface="+mj-lt"/>
              <a:buAutoNum type="arabicPeriod"/>
            </a:pPr>
            <a:r>
              <a:rPr lang="zh-CN" altLang="en-US" sz="2200" dirty="0"/>
              <a:t>初始化表</a:t>
            </a:r>
            <a:r>
              <a:rPr lang="en-US" altLang="zh-CN" sz="2200" dirty="0"/>
              <a:t>T</a:t>
            </a:r>
            <a:r>
              <a:rPr lang="zh-CN" altLang="en-US" sz="2200" dirty="0"/>
              <a:t>：</a:t>
            </a:r>
            <a:endParaRPr lang="en-US" altLang="zh-CN" sz="2200" dirty="0"/>
          </a:p>
          <a:p>
            <a:pPr marL="1314450" lvl="2" indent="-457200">
              <a:buFont typeface="+mj-lt"/>
              <a:buAutoNum type="alphaLcPeriod"/>
            </a:pPr>
            <a:r>
              <a:rPr lang="zh-CN" altLang="en-US" sz="2200" dirty="0"/>
              <a:t>对</a:t>
            </a:r>
            <a:r>
              <a:rPr lang="en-US" altLang="zh-CN" sz="2200" dirty="0"/>
              <a:t>j=0~2</a:t>
            </a:r>
            <a:r>
              <a:rPr lang="en-US" altLang="zh-CN" sz="2200" baseline="30000" dirty="0"/>
              <a:t>L</a:t>
            </a:r>
            <a:r>
              <a:rPr lang="en-US" altLang="zh-CN" sz="2200" dirty="0"/>
              <a:t>-1</a:t>
            </a:r>
            <a:r>
              <a:rPr lang="zh-CN" altLang="en-US" sz="2200" dirty="0"/>
              <a:t>，</a:t>
            </a:r>
            <a:r>
              <a:rPr lang="en-US" altLang="zh-CN" sz="2200" dirty="0"/>
              <a:t>T[j]=0</a:t>
            </a:r>
          </a:p>
          <a:p>
            <a:pPr marL="1314450" lvl="2" indent="-457200">
              <a:buFont typeface="+mj-lt"/>
              <a:buAutoNum type="alphaLcPeriod"/>
            </a:pPr>
            <a:r>
              <a:rPr lang="zh-CN" altLang="en-US" sz="2200" dirty="0"/>
              <a:t>对</a:t>
            </a:r>
            <a:r>
              <a:rPr lang="en-US" altLang="zh-CN" sz="2200" dirty="0" err="1"/>
              <a:t>i</a:t>
            </a:r>
            <a:r>
              <a:rPr lang="en-US" altLang="zh-CN" sz="2200" dirty="0"/>
              <a:t>=1~Q</a:t>
            </a:r>
            <a:r>
              <a:rPr lang="zh-CN" altLang="en-US" sz="2200" dirty="0"/>
              <a:t>，</a:t>
            </a:r>
            <a:r>
              <a:rPr lang="en-US" altLang="zh-CN" sz="2200" dirty="0"/>
              <a:t>T[b</a:t>
            </a:r>
            <a:r>
              <a:rPr lang="en-US" altLang="zh-CN" sz="2200" baseline="-25000" dirty="0"/>
              <a:t>i</a:t>
            </a:r>
            <a:r>
              <a:rPr lang="en-US" altLang="zh-CN" sz="2200" dirty="0"/>
              <a:t>]=</a:t>
            </a:r>
            <a:r>
              <a:rPr lang="en-US" altLang="zh-CN" sz="2200" dirty="0" err="1"/>
              <a:t>i</a:t>
            </a:r>
            <a:r>
              <a:rPr lang="zh-CN" altLang="en-US" sz="2200" dirty="0"/>
              <a:t>，这里</a:t>
            </a:r>
            <a:r>
              <a:rPr lang="en-US" altLang="zh-CN" sz="2200" dirty="0"/>
              <a:t>b</a:t>
            </a:r>
            <a:r>
              <a:rPr lang="en-US" altLang="zh-CN" sz="2200" baseline="-25000" dirty="0"/>
              <a:t>i</a:t>
            </a:r>
            <a:r>
              <a:rPr lang="zh-CN" altLang="en-US" sz="2200" dirty="0"/>
              <a:t>是第</a:t>
            </a:r>
            <a:r>
              <a:rPr lang="en-US" altLang="zh-CN" sz="2200" dirty="0" err="1"/>
              <a:t>i</a:t>
            </a:r>
            <a:r>
              <a:rPr lang="zh-CN" altLang="en-US" sz="2200" dirty="0"/>
              <a:t>个分组对应的二进制值</a:t>
            </a:r>
            <a:endParaRPr lang="en-US" altLang="zh-CN" sz="2200" dirty="0"/>
          </a:p>
          <a:p>
            <a:pPr marL="857250" lvl="1" indent="-457200">
              <a:buFont typeface="+mj-lt"/>
              <a:buAutoNum type="arabicPeriod"/>
            </a:pPr>
            <a:r>
              <a:rPr lang="en-US" altLang="zh-CN" sz="2200" dirty="0"/>
              <a:t>sum=0</a:t>
            </a:r>
          </a:p>
          <a:p>
            <a:pPr marL="857250" lvl="1" indent="-457200">
              <a:buFont typeface="+mj-lt"/>
              <a:buAutoNum type="arabicPeriod"/>
            </a:pPr>
            <a:r>
              <a:rPr lang="zh-CN" altLang="en-US" sz="2200" dirty="0"/>
              <a:t>对</a:t>
            </a:r>
            <a:r>
              <a:rPr lang="en-US" altLang="zh-CN" sz="2200" dirty="0" err="1"/>
              <a:t>i</a:t>
            </a:r>
            <a:r>
              <a:rPr lang="en-US" altLang="zh-CN" sz="2200" dirty="0"/>
              <a:t>=Q+1~Q+K</a:t>
            </a:r>
          </a:p>
          <a:p>
            <a:pPr marL="1314450" lvl="2" indent="-457200">
              <a:buFont typeface="+mj-lt"/>
              <a:buAutoNum type="alphaLcPeriod"/>
            </a:pPr>
            <a:r>
              <a:rPr lang="en-US" altLang="zh-CN" sz="2200" dirty="0"/>
              <a:t>sum=</a:t>
            </a:r>
            <a:r>
              <a:rPr lang="en-US" altLang="zh-CN" sz="2200" dirty="0" err="1"/>
              <a:t>sum+lg</a:t>
            </a:r>
            <a:r>
              <a:rPr lang="en-US" altLang="zh-CN" sz="2200" dirty="0"/>
              <a:t>(</a:t>
            </a:r>
            <a:r>
              <a:rPr lang="en-US" altLang="zh-CN" sz="2200" dirty="0" err="1"/>
              <a:t>i</a:t>
            </a:r>
            <a:r>
              <a:rPr lang="en-US" altLang="zh-CN" sz="2200" dirty="0"/>
              <a:t>-T[b</a:t>
            </a:r>
            <a:r>
              <a:rPr lang="en-US" altLang="zh-CN" sz="2200" baseline="-25000" dirty="0"/>
              <a:t>i</a:t>
            </a:r>
            <a:r>
              <a:rPr lang="en-US" altLang="zh-CN" sz="2200" dirty="0"/>
              <a:t>])</a:t>
            </a:r>
          </a:p>
          <a:p>
            <a:pPr marL="1314450" lvl="2" indent="-457200">
              <a:buFont typeface="+mj-lt"/>
              <a:buAutoNum type="alphaLcPeriod"/>
            </a:pPr>
            <a:r>
              <a:rPr lang="en-US" altLang="zh-CN" sz="2200" dirty="0"/>
              <a:t>T[b</a:t>
            </a:r>
            <a:r>
              <a:rPr lang="en-US" altLang="zh-CN" sz="2200" baseline="-25000" dirty="0"/>
              <a:t>i</a:t>
            </a:r>
            <a:r>
              <a:rPr lang="en-US" altLang="zh-CN" sz="2200" dirty="0"/>
              <a:t>]=</a:t>
            </a:r>
            <a:r>
              <a:rPr lang="en-US" altLang="zh-CN" sz="2200" dirty="0" err="1"/>
              <a:t>i</a:t>
            </a:r>
            <a:endParaRPr lang="en-US" altLang="zh-CN" sz="2200" dirty="0"/>
          </a:p>
          <a:p>
            <a:pPr marL="857250" lvl="1" indent="-457200">
              <a:buFont typeface="+mj-lt"/>
              <a:buAutoNum type="arabicPeriod"/>
            </a:pPr>
            <a:r>
              <a:rPr lang="en-US" altLang="zh-CN" sz="2200" dirty="0" err="1"/>
              <a:t>X</a:t>
            </a:r>
            <a:r>
              <a:rPr lang="en-US" altLang="zh-CN" sz="2200" baseline="-25000" dirty="0" err="1"/>
              <a:t>u</a:t>
            </a:r>
            <a:r>
              <a:rPr lang="en-US" altLang="zh-CN" sz="2200" dirty="0"/>
              <a:t>=sum/K</a:t>
            </a:r>
          </a:p>
          <a:p>
            <a:pPr marL="857250" lvl="1" indent="-457200">
              <a:buFont typeface="+mj-lt"/>
              <a:buAutoNum type="arabicPeriod"/>
            </a:pPr>
            <a:r>
              <a:rPr lang="zh-CN" altLang="en-US" sz="2200" dirty="0"/>
              <a:t>返回</a:t>
            </a:r>
            <a:r>
              <a:rPr lang="en-US" altLang="zh-CN" sz="2200" dirty="0" err="1"/>
              <a:t>X</a:t>
            </a:r>
            <a:r>
              <a:rPr lang="en-US" altLang="zh-CN" sz="2200" baseline="-25000" dirty="0" err="1"/>
              <a:t>u</a:t>
            </a:r>
            <a:endParaRPr lang="zh-CN" altLang="en-US" sz="2200" baseline="-250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05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随机序列统计量</a:t>
            </a:r>
            <a:r>
              <a:rPr lang="en-US" altLang="zh-CN" dirty="0" err="1"/>
              <a:t>X</a:t>
            </a:r>
            <a:r>
              <a:rPr lang="en-US" altLang="zh-CN" baseline="-25000" dirty="0" err="1"/>
              <a:t>u</a:t>
            </a:r>
            <a:r>
              <a:rPr lang="zh-CN" altLang="en-US" dirty="0"/>
              <a:t>的期望和方差</a:t>
            </a:r>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统计量</a:t>
            </a:r>
            <a:r>
              <a:rPr lang="en-US" altLang="zh-CN" dirty="0" err="1"/>
              <a:t>Z</a:t>
            </a:r>
            <a:r>
              <a:rPr lang="en-US" altLang="zh-CN" baseline="-25000" dirty="0" err="1"/>
              <a:t>u</a:t>
            </a:r>
            <a:r>
              <a:rPr lang="en-US" altLang="zh-CN" dirty="0"/>
              <a:t>=(</a:t>
            </a:r>
            <a:r>
              <a:rPr lang="en-US" altLang="zh-CN" dirty="0" err="1"/>
              <a:t>X</a:t>
            </a:r>
            <a:r>
              <a:rPr lang="en-US" altLang="zh-CN" baseline="-25000" dirty="0" err="1"/>
              <a:t>u</a:t>
            </a:r>
            <a:r>
              <a:rPr lang="en-US" altLang="zh-CN" dirty="0"/>
              <a:t>-</a:t>
            </a:r>
            <a:r>
              <a:rPr lang="el-GR" altLang="zh-CN" dirty="0">
                <a:cs typeface="Times New Roman"/>
              </a:rPr>
              <a:t>μ</a:t>
            </a:r>
            <a:r>
              <a:rPr lang="en-US" altLang="zh-CN" dirty="0"/>
              <a:t>)/</a:t>
            </a:r>
            <a:r>
              <a:rPr lang="el-GR" altLang="zh-CN" dirty="0">
                <a:cs typeface="Times New Roman"/>
              </a:rPr>
              <a:t>σ</a:t>
            </a:r>
            <a:r>
              <a:rPr lang="zh-CN" altLang="en-US" dirty="0">
                <a:cs typeface="Times New Roman"/>
              </a:rPr>
              <a:t>近似地服从</a:t>
            </a:r>
            <a:r>
              <a:rPr lang="en-US" altLang="zh-CN" dirty="0">
                <a:cs typeface="Times New Roman"/>
              </a:rPr>
              <a:t>N(0,1)</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726576585"/>
              </p:ext>
            </p:extLst>
          </p:nvPr>
        </p:nvGraphicFramePr>
        <p:xfrm>
          <a:off x="1259632" y="1772816"/>
          <a:ext cx="6840759" cy="3566160"/>
        </p:xfrm>
        <a:graphic>
          <a:graphicData uri="http://schemas.openxmlformats.org/drawingml/2006/table">
            <a:tbl>
              <a:tblPr firstRow="1" bandRow="1">
                <a:tableStyleId>{5C22544A-7EE6-4342-B048-85BDC9FD1C3A}</a:tableStyleId>
              </a:tblPr>
              <a:tblGrid>
                <a:gridCol w="641326">
                  <a:extLst>
                    <a:ext uri="{9D8B030D-6E8A-4147-A177-3AD203B41FA5}">
                      <a16:colId xmlns:a16="http://schemas.microsoft.com/office/drawing/2014/main" val="20000"/>
                    </a:ext>
                  </a:extLst>
                </a:gridCol>
                <a:gridCol w="1638928">
                  <a:extLst>
                    <a:ext uri="{9D8B030D-6E8A-4147-A177-3AD203B41FA5}">
                      <a16:colId xmlns:a16="http://schemas.microsoft.com/office/drawing/2014/main" val="20001"/>
                    </a:ext>
                  </a:extLst>
                </a:gridCol>
                <a:gridCol w="1140126">
                  <a:extLst>
                    <a:ext uri="{9D8B030D-6E8A-4147-A177-3AD203B41FA5}">
                      <a16:colId xmlns:a16="http://schemas.microsoft.com/office/drawing/2014/main" val="20002"/>
                    </a:ext>
                  </a:extLst>
                </a:gridCol>
                <a:gridCol w="668071">
                  <a:extLst>
                    <a:ext uri="{9D8B030D-6E8A-4147-A177-3AD203B41FA5}">
                      <a16:colId xmlns:a16="http://schemas.microsoft.com/office/drawing/2014/main" val="20003"/>
                    </a:ext>
                  </a:extLst>
                </a:gridCol>
                <a:gridCol w="1612182">
                  <a:extLst>
                    <a:ext uri="{9D8B030D-6E8A-4147-A177-3AD203B41FA5}">
                      <a16:colId xmlns:a16="http://schemas.microsoft.com/office/drawing/2014/main" val="20004"/>
                    </a:ext>
                  </a:extLst>
                </a:gridCol>
                <a:gridCol w="1140126">
                  <a:extLst>
                    <a:ext uri="{9D8B030D-6E8A-4147-A177-3AD203B41FA5}">
                      <a16:colId xmlns:a16="http://schemas.microsoft.com/office/drawing/2014/main" val="20005"/>
                    </a:ext>
                  </a:extLst>
                </a:gridCol>
              </a:tblGrid>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L</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μ</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0" baseline="300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b="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L</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μ</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0" baseline="3000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b="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0.732 649 5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0.690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9</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8.176 424 8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3.311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1.537 438 3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1.338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9.172 324 3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3.356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2.401 606 8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1.901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10.170 032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3.384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3.311 224 7</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2.358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11.168 765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3.401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4.253 426 6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2.705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12.168 070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3.410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5.217 705 2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2.954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13.167 693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3.416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6.196 250 7</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3.125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14.167 488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3.419</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7"/>
                  </a:ext>
                </a:extLst>
              </a:tr>
              <a:tr h="370840">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7.183 665 6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3.238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15.167 379</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a:solidFill>
                            <a:schemeClr val="tx1"/>
                          </a:solidFill>
                          <a:latin typeface="微软雅黑" panose="020B0503020204020204" pitchFamily="34" charset="-122"/>
                          <a:ea typeface="微软雅黑" panose="020B0503020204020204" pitchFamily="34" charset="-122"/>
                          <a:cs typeface="Times New Roman" pitchFamily="18" charset="0"/>
                        </a:rPr>
                        <a:t>3.421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8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en-US" altLang="zh-CN" sz="2400" dirty="0"/>
              <a:t>7</a:t>
            </a:r>
            <a:r>
              <a:rPr lang="zh-CN" altLang="en-US" sz="2400" dirty="0"/>
              <a:t>、离散傅立叶谱测试 </a:t>
            </a:r>
            <a:r>
              <a:rPr lang="en-US" altLang="zh-CN" sz="2400" dirty="0"/>
              <a:t>The Discrete Fourier Transform (Spectral) Test</a:t>
            </a:r>
          </a:p>
          <a:p>
            <a:pPr lvl="1"/>
            <a:r>
              <a:rPr lang="zh-CN" altLang="en-US" sz="2000" dirty="0"/>
              <a:t>目的：计算离散傅立叶谱的尖峰高度，并据此测试序列的周期特性</a:t>
            </a:r>
            <a:endParaRPr lang="en-US" altLang="zh-CN" sz="2000" dirty="0"/>
          </a:p>
          <a:p>
            <a:pPr lvl="1"/>
            <a:endParaRPr lang="en-US" altLang="zh-CN" sz="2000" dirty="0"/>
          </a:p>
          <a:p>
            <a:r>
              <a:rPr lang="en-US" altLang="zh-CN" sz="2400" dirty="0"/>
              <a:t>8</a:t>
            </a:r>
            <a:r>
              <a:rPr lang="zh-CN" altLang="en-US" sz="2400" dirty="0"/>
              <a:t>、非重叠模板匹配测试 </a:t>
            </a:r>
            <a:r>
              <a:rPr lang="en-US" altLang="zh-CN" sz="2400" dirty="0"/>
              <a:t>Non-overlapping Template Matching Test</a:t>
            </a:r>
          </a:p>
          <a:p>
            <a:pPr lvl="1"/>
            <a:r>
              <a:rPr lang="zh-CN" altLang="en-US" sz="2000" dirty="0"/>
              <a:t>目的：测试预先定义的非周期模板在序列中的出现次数是否过多或过少</a:t>
            </a:r>
            <a:endParaRPr lang="en-US" altLang="zh-CN" sz="2000" dirty="0"/>
          </a:p>
          <a:p>
            <a:pPr lvl="1"/>
            <a:endParaRPr lang="en-US" altLang="zh-CN" sz="2000" dirty="0"/>
          </a:p>
          <a:p>
            <a:r>
              <a:rPr lang="en-US" altLang="zh-CN" sz="2400" dirty="0"/>
              <a:t>9</a:t>
            </a:r>
            <a:r>
              <a:rPr lang="zh-CN" altLang="en-US" sz="2400" dirty="0"/>
              <a:t>、重叠模板匹配测试 </a:t>
            </a:r>
            <a:r>
              <a:rPr lang="en-US" altLang="zh-CN" sz="2400" dirty="0"/>
              <a:t>Overlapping Template Matching Test</a:t>
            </a:r>
          </a:p>
          <a:p>
            <a:pPr lvl="1"/>
            <a:r>
              <a:rPr lang="zh-CN" altLang="en-US" sz="2000" dirty="0"/>
              <a:t>与非重叠模板匹配测试的区别是窗口每次向后滑动</a:t>
            </a:r>
            <a:r>
              <a:rPr lang="en-US" altLang="zh-CN" sz="2000" dirty="0"/>
              <a:t>1</a:t>
            </a:r>
            <a:r>
              <a:rPr lang="zh-CN" altLang="en-US" sz="2000" dirty="0"/>
              <a:t>个比特</a:t>
            </a:r>
            <a:endParaRPr lang="en-US" altLang="zh-CN" sz="2000" dirty="0"/>
          </a:p>
        </p:txBody>
      </p:sp>
      <p:sp>
        <p:nvSpPr>
          <p:cNvPr id="2" name="页脚占位符 1"/>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420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dirty="0"/>
              <a:t>10</a:t>
            </a:r>
            <a:r>
              <a:rPr lang="zh-CN" altLang="en-US" sz="2400" dirty="0"/>
              <a:t>、线性复杂度测试 </a:t>
            </a:r>
            <a:r>
              <a:rPr lang="en-US" altLang="zh-CN" sz="2400" dirty="0"/>
              <a:t>Linear Complexity Test</a:t>
            </a:r>
          </a:p>
          <a:p>
            <a:pPr lvl="1"/>
            <a:r>
              <a:rPr lang="zh-CN" altLang="en-US" sz="2000" dirty="0"/>
              <a:t>目的：用</a:t>
            </a:r>
            <a:r>
              <a:rPr lang="en-US" altLang="zh-CN" sz="2000" dirty="0"/>
              <a:t>B-M</a:t>
            </a:r>
            <a:r>
              <a:rPr lang="zh-CN" altLang="en-US" sz="2000" dirty="0"/>
              <a:t>算法计算反馈移位寄存器的长度，判断序列是否具有足够高的线性复杂度</a:t>
            </a:r>
            <a:endParaRPr lang="en-US" altLang="zh-CN" sz="2000" dirty="0"/>
          </a:p>
          <a:p>
            <a:pPr lvl="1"/>
            <a:endParaRPr lang="en-US" altLang="zh-CN" sz="2000" dirty="0"/>
          </a:p>
          <a:p>
            <a:r>
              <a:rPr lang="en-US" altLang="zh-CN" sz="2400" dirty="0"/>
              <a:t>11</a:t>
            </a:r>
            <a:r>
              <a:rPr lang="zh-CN" altLang="en-US" sz="2400" dirty="0"/>
              <a:t>、串行测试 </a:t>
            </a:r>
            <a:r>
              <a:rPr lang="en-US" altLang="zh-CN" sz="2400" dirty="0"/>
              <a:t>Serial Test</a:t>
            </a:r>
          </a:p>
          <a:p>
            <a:pPr lvl="1"/>
            <a:r>
              <a:rPr lang="zh-CN" altLang="en-US" sz="2000" dirty="0"/>
              <a:t>目的：计算序列中所有可能的重叠模板（模板长度为</a:t>
            </a:r>
            <a:r>
              <a:rPr lang="en-US" altLang="zh-CN" sz="2000" dirty="0"/>
              <a:t>m</a:t>
            </a:r>
            <a:r>
              <a:rPr lang="zh-CN" altLang="en-US" sz="2000" dirty="0"/>
              <a:t>，共</a:t>
            </a:r>
            <a:r>
              <a:rPr lang="en-US" altLang="zh-CN" sz="2000" dirty="0"/>
              <a:t>2</a:t>
            </a:r>
            <a:r>
              <a:rPr lang="en-US" altLang="zh-CN" sz="2000" baseline="30000" dirty="0"/>
              <a:t>m</a:t>
            </a:r>
            <a:r>
              <a:rPr lang="zh-CN" altLang="en-US" sz="2000" dirty="0"/>
              <a:t>个）的频率，检测其是否与随机序列中模板的出现频率一致</a:t>
            </a:r>
            <a:endParaRPr lang="en-US" altLang="zh-CN" sz="2000" dirty="0"/>
          </a:p>
          <a:p>
            <a:pPr lvl="1"/>
            <a:endParaRPr lang="en-US" altLang="zh-CN" sz="2000" dirty="0"/>
          </a:p>
          <a:p>
            <a:r>
              <a:rPr lang="en-US" altLang="zh-CN" sz="2400" dirty="0"/>
              <a:t>12</a:t>
            </a:r>
            <a:r>
              <a:rPr lang="zh-CN" altLang="en-US" sz="2400" dirty="0"/>
              <a:t>、近似熵测试 </a:t>
            </a:r>
            <a:r>
              <a:rPr lang="en-US" altLang="zh-CN" sz="2400" dirty="0"/>
              <a:t>Approximate Entropy Test</a:t>
            </a:r>
          </a:p>
          <a:p>
            <a:pPr lvl="1"/>
            <a:r>
              <a:rPr lang="zh-CN" altLang="en-US" sz="2000" dirty="0"/>
              <a:t>目的：测试两个长度连续（即长度为</a:t>
            </a:r>
            <a:r>
              <a:rPr lang="en-US" altLang="zh-CN" sz="2000" dirty="0"/>
              <a:t>m</a:t>
            </a:r>
            <a:r>
              <a:rPr lang="zh-CN" altLang="en-US" sz="2000" dirty="0"/>
              <a:t>和</a:t>
            </a:r>
            <a:r>
              <a:rPr lang="en-US" altLang="zh-CN" sz="2000" dirty="0"/>
              <a:t>m+1</a:t>
            </a:r>
            <a:r>
              <a:rPr lang="zh-CN" altLang="en-US" sz="2000" dirty="0"/>
              <a:t>）的可重复块的出现频率是否与随机序列相同</a:t>
            </a:r>
            <a:endParaRPr lang="en-US" altLang="zh-CN" sz="2000" dirty="0"/>
          </a:p>
          <a:p>
            <a:pPr lvl="1"/>
            <a:endParaRPr lang="zh-CN" altLang="en-US" dirty="0"/>
          </a:p>
        </p:txBody>
      </p:sp>
      <p:sp>
        <p:nvSpPr>
          <p:cNvPr id="6" name="页脚占位符 5"/>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519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en-US" altLang="zh-CN" sz="2400" dirty="0"/>
              <a:t>13</a:t>
            </a:r>
            <a:r>
              <a:rPr lang="zh-CN" altLang="en-US" sz="2400" dirty="0"/>
              <a:t>、累积和测试 </a:t>
            </a:r>
            <a:r>
              <a:rPr lang="en-US" altLang="zh-CN" sz="2400" dirty="0"/>
              <a:t>Cumulative Sums </a:t>
            </a:r>
            <a:r>
              <a:rPr lang="zh-CN" altLang="en-US" sz="2400" dirty="0"/>
              <a:t>（</a:t>
            </a:r>
            <a:r>
              <a:rPr lang="en-US" altLang="zh-CN" sz="2400" dirty="0" err="1"/>
              <a:t>Cusum</a:t>
            </a:r>
            <a:r>
              <a:rPr lang="zh-CN" altLang="en-US" sz="2400" dirty="0"/>
              <a:t>） </a:t>
            </a:r>
            <a:r>
              <a:rPr lang="en-US" altLang="zh-CN" sz="2400" dirty="0"/>
              <a:t>Test</a:t>
            </a:r>
          </a:p>
          <a:p>
            <a:pPr lvl="1"/>
            <a:r>
              <a:rPr lang="zh-CN" altLang="en-US" sz="2000" dirty="0"/>
              <a:t>目的：检测序列中是否存在部分序列的累积和相对于随机序列的累积和过大或过小</a:t>
            </a:r>
            <a:endParaRPr lang="en-US" altLang="zh-CN" sz="2000" dirty="0"/>
          </a:p>
          <a:p>
            <a:pPr lvl="1"/>
            <a:endParaRPr lang="en-US" sz="2000" dirty="0"/>
          </a:p>
          <a:p>
            <a:r>
              <a:rPr lang="en-US" altLang="zh-CN" sz="2400" dirty="0"/>
              <a:t>14</a:t>
            </a:r>
            <a:r>
              <a:rPr lang="zh-CN" altLang="en-US" sz="2400" dirty="0"/>
              <a:t>、随机偏离测试 </a:t>
            </a:r>
            <a:r>
              <a:rPr lang="en-US" altLang="zh-CN" sz="2400" dirty="0"/>
              <a:t>Random Excursions Test</a:t>
            </a:r>
          </a:p>
          <a:p>
            <a:pPr lvl="1"/>
            <a:r>
              <a:rPr lang="zh-CN" altLang="en-US" sz="2000" dirty="0"/>
              <a:t>目的：将连续的部分序列累积和视为一维随机行走，检测在每个</a:t>
            </a:r>
            <a:r>
              <a:rPr lang="en-US" altLang="zh-CN" sz="2000" dirty="0"/>
              <a:t>0</a:t>
            </a:r>
            <a:r>
              <a:rPr lang="zh-CN" altLang="en-US" sz="2000" dirty="0"/>
              <a:t>到</a:t>
            </a:r>
            <a:r>
              <a:rPr lang="en-US" altLang="zh-CN" sz="2000" dirty="0"/>
              <a:t>0</a:t>
            </a:r>
            <a:r>
              <a:rPr lang="zh-CN" altLang="en-US" sz="2000" dirty="0"/>
              <a:t>的循环中，访问特定状态（某个整数值）的次数是否与随机序列一致</a:t>
            </a:r>
            <a:endParaRPr lang="en-US" altLang="zh-CN" sz="2000" dirty="0"/>
          </a:p>
          <a:p>
            <a:pPr lvl="1"/>
            <a:endParaRPr lang="en-US" altLang="zh-CN" sz="2000" dirty="0"/>
          </a:p>
          <a:p>
            <a:r>
              <a:rPr lang="en-US" altLang="zh-CN" sz="2400" dirty="0"/>
              <a:t>15</a:t>
            </a:r>
            <a:r>
              <a:rPr lang="zh-CN" altLang="en-US" sz="2400" dirty="0"/>
              <a:t>、随机偏离变量测试 </a:t>
            </a:r>
            <a:r>
              <a:rPr lang="en-US" altLang="zh-CN" sz="2400" dirty="0"/>
              <a:t>Random Excursions Variant Test</a:t>
            </a:r>
          </a:p>
          <a:p>
            <a:pPr lvl="1"/>
            <a:r>
              <a:rPr lang="zh-CN" altLang="en-US" sz="2000" dirty="0"/>
              <a:t>目的：检测所有循环中访问特定状态的总次数是否与随机序列一致</a:t>
            </a:r>
            <a:endParaRPr lang="en-US" altLang="zh-CN" sz="2000" dirty="0"/>
          </a:p>
        </p:txBody>
      </p:sp>
      <p:sp>
        <p:nvSpPr>
          <p:cNvPr id="4" name="页脚占位符 3"/>
          <p:cNvSpPr>
            <a:spLocks noGrp="1"/>
          </p:cNvSpPr>
          <p:nvPr>
            <p:ph type="ftr" sz="quarter" idx="11"/>
          </p:nvPr>
        </p:nvSpPr>
        <p:spPr/>
        <p:txBody>
          <a:bodyPr/>
          <a:lstStyle/>
          <a:p>
            <a:pPr>
              <a:defRPr/>
            </a:pPr>
            <a:r>
              <a:rPr lang="zh-CN" altLang="en-US"/>
              <a:t>密码学导论</a:t>
            </a:r>
            <a:r>
              <a:rPr lang="en-US" altLang="zh-CN"/>
              <a:t>--</a:t>
            </a:r>
            <a:r>
              <a:rPr lang="zh-CN" altLang="en-US"/>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99</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225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5695</TotalTime>
  <Words>9871</Words>
  <Application>Microsoft Macintosh PowerPoint</Application>
  <PresentationFormat>On-screen Show (4:3)</PresentationFormat>
  <Paragraphs>1685</Paragraphs>
  <Slides>101</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101</vt:i4>
      </vt:variant>
    </vt:vector>
  </HeadingPairs>
  <TitlesOfParts>
    <vt:vector size="112" baseType="lpstr">
      <vt:lpstr>华文行楷</vt:lpstr>
      <vt:lpstr>Calibri</vt:lpstr>
      <vt:lpstr>微软雅黑</vt:lpstr>
      <vt:lpstr>宋体</vt:lpstr>
      <vt:lpstr>Arial</vt:lpstr>
      <vt:lpstr>Wingdings</vt:lpstr>
      <vt:lpstr>Symbol</vt:lpstr>
      <vt:lpstr>楷体</vt:lpstr>
      <vt:lpstr>Times New Roman</vt:lpstr>
      <vt:lpstr>2008最新公益系列精品PPT模板</vt:lpstr>
      <vt:lpstr>Equation</vt:lpstr>
      <vt:lpstr>密码学导论˙第6章 序列密码</vt:lpstr>
      <vt:lpstr>本章内容</vt:lpstr>
      <vt:lpstr>第一节 序列密码的概念</vt:lpstr>
      <vt:lpstr>PowerPoint Presentation</vt:lpstr>
      <vt:lpstr>PowerPoint Presentation</vt:lpstr>
      <vt:lpstr>流密码的一些设计准则</vt:lpstr>
      <vt:lpstr>PowerPoint Presentation</vt:lpstr>
      <vt:lpstr>同步流密钥</vt:lpstr>
      <vt:lpstr>PowerPoint Presentation</vt:lpstr>
      <vt:lpstr>自同步流密钥</vt:lpstr>
      <vt:lpstr>PowerPoint Presentation</vt:lpstr>
      <vt:lpstr>第二节 反馈移位寄存器</vt:lpstr>
      <vt:lpstr>一、线性反馈移位寄存器LFSR</vt:lpstr>
      <vt:lpstr>L级LFSR</vt:lpstr>
      <vt:lpstr>PowerPoint Presentation</vt:lpstr>
      <vt:lpstr>PowerPoint Presentation</vt:lpstr>
      <vt:lpstr>矩阵表示</vt:lpstr>
      <vt:lpstr>PowerPoint Presentation</vt:lpstr>
      <vt:lpstr>PowerPoint Presentation</vt:lpstr>
      <vt:lpstr>常用移位寄存器序列</vt:lpstr>
      <vt:lpstr>PowerPoint Presentation</vt:lpstr>
      <vt:lpstr>线性复杂度</vt:lpstr>
      <vt:lpstr>PowerPoint Presentation</vt:lpstr>
      <vt:lpstr>PowerPoint Presentation</vt:lpstr>
      <vt:lpstr>Berlekamp-Massey算法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非线性反馈移位寄存器</vt:lpstr>
      <vt:lpstr>二、基于LFSR的密钥流生成器</vt:lpstr>
      <vt:lpstr>PowerPoint Presentation</vt:lpstr>
      <vt:lpstr>非线性组合生成器</vt:lpstr>
      <vt:lpstr>Geffe生成器</vt:lpstr>
      <vt:lpstr>PowerPoint Presentation</vt:lpstr>
      <vt:lpstr>相关攻击</vt:lpstr>
      <vt:lpstr>求和生成器</vt:lpstr>
      <vt:lpstr>非线性滤波生成器</vt:lpstr>
      <vt:lpstr>PowerPoint Presentation</vt:lpstr>
      <vt:lpstr>钟控生成器</vt:lpstr>
      <vt:lpstr>PowerPoint Presentation</vt:lpstr>
      <vt:lpstr>第三节 其它序列密码介绍</vt:lpstr>
      <vt:lpstr>PowerPoint Presentation</vt:lpstr>
      <vt:lpstr>一、RC4</vt:lpstr>
      <vt:lpstr>初始化转换表</vt:lpstr>
      <vt:lpstr>加/解密算法</vt:lpstr>
      <vt:lpstr>PowerPoint Presentation</vt:lpstr>
      <vt:lpstr>二、SEAL2.0</vt:lpstr>
      <vt:lpstr>PowerPoint Presentation</vt:lpstr>
      <vt:lpstr>表生成函数Ga(i)</vt:lpstr>
      <vt:lpstr>表生成函数Ga(i) 续</vt:lpstr>
      <vt:lpstr>密钥流生成器SEAL(a,n)</vt:lpstr>
      <vt:lpstr>密钥流生成器SEAL(a,n) 续</vt:lpstr>
      <vt:lpstr>密钥流生成器SEAL(a,n) 续</vt:lpstr>
      <vt:lpstr>PowerPoint Presentation</vt:lpstr>
      <vt:lpstr>三、混沌序列</vt:lpstr>
      <vt:lpstr>PowerPoint Presentation</vt:lpstr>
      <vt:lpstr>第四节 伪随机序列</vt:lpstr>
      <vt:lpstr>PowerPoint Presentation</vt:lpstr>
      <vt:lpstr>随机数的要求</vt:lpstr>
      <vt:lpstr>若干定义</vt:lpstr>
      <vt:lpstr>PowerPoint Presentation</vt:lpstr>
      <vt:lpstr>一、真随机数生成</vt:lpstr>
      <vt:lpstr>二、PRNG生成</vt:lpstr>
      <vt:lpstr>PowerPoint Presentation</vt:lpstr>
      <vt:lpstr>Intel数字随机数发生器</vt:lpstr>
      <vt:lpstr>ANSI X9.17生成器</vt:lpstr>
      <vt:lpstr>FIPS 186生成器</vt:lpstr>
      <vt:lpstr>FIPS 186生成器 续</vt:lpstr>
      <vt:lpstr>FIPS 186生成器 续</vt:lpstr>
      <vt:lpstr>FIPS 186生成器 续</vt:lpstr>
      <vt:lpstr>三、CSPRNG生成</vt:lpstr>
      <vt:lpstr>PowerPoint Presentation</vt:lpstr>
      <vt:lpstr>四、统计测试</vt:lpstr>
      <vt:lpstr>PowerPoint Presentation</vt:lpstr>
      <vt:lpstr>PowerPoint Presentation</vt:lpstr>
      <vt:lpstr>PowerPoint Presentation</vt:lpstr>
      <vt:lpstr>PowerPoint Presentation</vt:lpstr>
      <vt:lpstr>PowerPoint Presentation</vt:lpstr>
      <vt:lpstr>PowerPoint Presentation</vt:lpstr>
      <vt:lpstr>SP 800-22 R1</vt:lpstr>
      <vt:lpstr>1、频率测试（单比特测试）  The Frequency (Monobit) Test</vt:lpstr>
      <vt:lpstr>2、块内频率测试 Frequency Test within a Block</vt:lpstr>
      <vt:lpstr>3、游程测试 The Runs Test</vt:lpstr>
      <vt:lpstr>PowerPoint Presentation</vt:lpstr>
      <vt:lpstr>4、块内长程1测试 Tests for the Longest-Run-of-Ones in a Block</vt:lpstr>
      <vt:lpstr>PowerPoint Presentation</vt:lpstr>
      <vt:lpstr>PowerPoint Presentation</vt:lpstr>
      <vt:lpstr>5、The Binary Matrix Rank Test</vt:lpstr>
      <vt:lpstr>6、Maurer通用统计测试 Maurer Universal Statistical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USTC</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i romise</cp:lastModifiedBy>
  <cp:revision>231</cp:revision>
  <dcterms:created xsi:type="dcterms:W3CDTF">2009-10-05T06:48:12Z</dcterms:created>
  <dcterms:modified xsi:type="dcterms:W3CDTF">2018-07-14T13:30:11Z</dcterms:modified>
</cp:coreProperties>
</file>