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  <p:sldMasterId id="2147484109" r:id="rId2"/>
  </p:sldMasterIdLst>
  <p:notesMasterIdLst>
    <p:notesMasterId r:id="rId44"/>
  </p:notesMasterIdLst>
  <p:sldIdLst>
    <p:sldId id="256" r:id="rId3"/>
    <p:sldId id="283" r:id="rId4"/>
    <p:sldId id="276" r:id="rId5"/>
    <p:sldId id="282" r:id="rId6"/>
    <p:sldId id="300" r:id="rId7"/>
    <p:sldId id="297" r:id="rId8"/>
    <p:sldId id="301" r:id="rId9"/>
    <p:sldId id="258" r:id="rId10"/>
    <p:sldId id="307" r:id="rId11"/>
    <p:sldId id="308" r:id="rId12"/>
    <p:sldId id="310" r:id="rId13"/>
    <p:sldId id="318" r:id="rId14"/>
    <p:sldId id="311" r:id="rId15"/>
    <p:sldId id="321" r:id="rId16"/>
    <p:sldId id="312" r:id="rId17"/>
    <p:sldId id="313" r:id="rId18"/>
    <p:sldId id="320" r:id="rId19"/>
    <p:sldId id="314" r:id="rId20"/>
    <p:sldId id="315" r:id="rId21"/>
    <p:sldId id="316" r:id="rId22"/>
    <p:sldId id="288" r:id="rId23"/>
    <p:sldId id="298" r:id="rId24"/>
    <p:sldId id="261" r:id="rId25"/>
    <p:sldId id="292" r:id="rId26"/>
    <p:sldId id="303" r:id="rId27"/>
    <p:sldId id="262" r:id="rId28"/>
    <p:sldId id="293" r:id="rId29"/>
    <p:sldId id="290" r:id="rId30"/>
    <p:sldId id="304" r:id="rId31"/>
    <p:sldId id="305" r:id="rId32"/>
    <p:sldId id="306" r:id="rId33"/>
    <p:sldId id="323" r:id="rId34"/>
    <p:sldId id="322" r:id="rId35"/>
    <p:sldId id="324" r:id="rId36"/>
    <p:sldId id="263" r:id="rId37"/>
    <p:sldId id="264" r:id="rId38"/>
    <p:sldId id="266" r:id="rId39"/>
    <p:sldId id="295" r:id="rId40"/>
    <p:sldId id="299" r:id="rId41"/>
    <p:sldId id="296" r:id="rId42"/>
    <p:sldId id="28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84796" autoAdjust="0"/>
  </p:normalViewPr>
  <p:slideViewPr>
    <p:cSldViewPr>
      <p:cViewPr>
        <p:scale>
          <a:sx n="66" d="100"/>
          <a:sy n="66" d="100"/>
        </p:scale>
        <p:origin x="-941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76A21FD-2CFA-49CC-ADEB-9FF2B4D3B686}" type="datetimeFigureOut">
              <a:rPr lang="zh-CN" altLang="en-US"/>
              <a:pPr>
                <a:defRPr/>
              </a:pPr>
              <a:t>2015/11/24</a:t>
            </a:fld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A611B28-739F-4EFA-AB31-24A3791E2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951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若可分解为次数更低的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次不可约多项式</a:t>
            </a:r>
            <a:r>
              <a:rPr lang="en-US" altLang="zh-CN" dirty="0" smtClean="0"/>
              <a:t>g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可产生原序列，但周期不会超过</a:t>
            </a:r>
            <a:r>
              <a:rPr lang="en-US" altLang="zh-CN" dirty="0" smtClean="0"/>
              <a:t>2^m-1</a:t>
            </a:r>
            <a:r>
              <a:rPr lang="zh-CN" altLang="en-US" dirty="0" smtClean="0"/>
              <a:t>，矛盾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611B28-739F-4EFA-AB31-24A3791E273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5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Wiki:</a:t>
            </a:r>
            <a:r>
              <a:rPr lang="zh-CN" altLang="en-US" dirty="0" smtClean="0"/>
              <a:t>如果一个整系数多项式的所有系数是互素的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则称它是一个本原多项式，本原多项式对判定不可约多项式有很大帮助，高次多项式的不可约多项式判定一直是个未完全解决的难题。有限域的不可约多项式都是本原多项式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相关函数：衡量两个序列之间的差异程度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DT_i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时间日期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611B28-739F-4EFA-AB31-24A3791E273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20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X</a:t>
            </a:r>
            <a:r>
              <a:rPr lang="zh-CN" altLang="en-US" dirty="0" smtClean="0"/>
              <a:t>的两个平方根的离散</a:t>
            </a:r>
            <a:r>
              <a:rPr lang="zh-CN" altLang="en-US" dirty="0" smtClean="0"/>
              <a:t>对数：</a:t>
            </a:r>
            <a:r>
              <a:rPr lang="en-US" altLang="zh-CN" dirty="0" smtClean="0"/>
              <a:t>t&lt;(p-1)/2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principal</a:t>
            </a:r>
            <a:r>
              <a:rPr lang="en-US" altLang="zh-CN" baseline="0" dirty="0" smtClean="0"/>
              <a:t> square root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主平方根</a:t>
            </a:r>
            <a:r>
              <a:rPr lang="en-US" altLang="zh-CN" smtClean="0"/>
              <a:t>\in</a:t>
            </a:r>
            <a:r>
              <a:rPr lang="en-US" altLang="zh-CN" baseline="0" smtClean="0"/>
              <a:t> QR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574B8E9-D0E7-467F-A42F-92E95CCDC83A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DCD7F17-C2AC-45AA-9E3A-687634EB7FB5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611B28-739F-4EFA-AB31-24A3791E273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18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F9DC-76F5-438D-BC0F-A929D65DA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9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BE8AD-6CE1-4F54-A788-C4BBEFA02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D71A-21B2-4C59-A399-D1347A135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09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C7AAC-2C34-47F4-8C95-CAC12486A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71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p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"/>
          <p:cNvGrpSpPr>
            <a:grpSpLocks/>
          </p:cNvGrpSpPr>
          <p:nvPr userDrawn="1"/>
        </p:nvGrpSpPr>
        <p:grpSpPr bwMode="auto">
          <a:xfrm>
            <a:off x="0" y="685800"/>
            <a:ext cx="7086600" cy="838200"/>
            <a:chOff x="0" y="2057400"/>
            <a:chExt cx="9144000" cy="1143000"/>
          </a:xfrm>
        </p:grpSpPr>
        <p:sp>
          <p:nvSpPr>
            <p:cNvPr id="5" name="矩形 4"/>
            <p:cNvSpPr/>
            <p:nvPr userDrawn="1"/>
          </p:nvSpPr>
          <p:spPr>
            <a:xfrm>
              <a:off x="532581" y="2057400"/>
              <a:ext cx="8611419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2057400"/>
              <a:ext cx="381000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17"/>
          <p:cNvGrpSpPr>
            <a:grpSpLocks/>
          </p:cNvGrpSpPr>
          <p:nvPr userDrawn="1"/>
        </p:nvGrpSpPr>
        <p:grpSpPr bwMode="auto">
          <a:xfrm>
            <a:off x="0" y="6324600"/>
            <a:ext cx="914400" cy="46038"/>
            <a:chOff x="0" y="2057400"/>
            <a:chExt cx="8534400" cy="1143000"/>
          </a:xfrm>
        </p:grpSpPr>
        <p:sp>
          <p:nvSpPr>
            <p:cNvPr id="8" name="矩形 7"/>
            <p:cNvSpPr/>
            <p:nvPr userDrawn="1"/>
          </p:nvSpPr>
          <p:spPr>
            <a:xfrm>
              <a:off x="311155" y="2057400"/>
              <a:ext cx="8223245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2057400"/>
              <a:ext cx="385233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TextBox 18"/>
          <p:cNvSpPr txBox="1">
            <a:spLocks noChangeArrowheads="1"/>
          </p:cNvSpPr>
          <p:nvPr userDrawn="1"/>
        </p:nvSpPr>
        <p:spPr bwMode="auto">
          <a:xfrm>
            <a:off x="838200" y="838200"/>
            <a:ext cx="7620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bg1"/>
                </a:solidFill>
                <a:latin typeface="Calibri" pitchFamily="34" charset="0"/>
              </a:rPr>
              <a:t>APPLIED CRYPTOGRAPHY</a:t>
            </a:r>
            <a:endParaRPr lang="zh-CN" altLang="en-US" sz="320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1" name="组合 21"/>
          <p:cNvGrpSpPr>
            <a:grpSpLocks/>
          </p:cNvGrpSpPr>
          <p:nvPr userDrawn="1"/>
        </p:nvGrpSpPr>
        <p:grpSpPr bwMode="auto">
          <a:xfrm>
            <a:off x="8610600" y="685800"/>
            <a:ext cx="533400" cy="838200"/>
            <a:chOff x="0" y="2057400"/>
            <a:chExt cx="9144000" cy="1143000"/>
          </a:xfrm>
        </p:grpSpPr>
        <p:sp>
          <p:nvSpPr>
            <p:cNvPr id="12" name="矩形 11"/>
            <p:cNvSpPr/>
            <p:nvPr userDrawn="1"/>
          </p:nvSpPr>
          <p:spPr>
            <a:xfrm>
              <a:off x="544286" y="2057400"/>
              <a:ext cx="8599714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0" y="2057400"/>
              <a:ext cx="381000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2133600" y="6096000"/>
            <a:ext cx="2438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cap="all" dirty="0">
                <a:solidFill>
                  <a:srgbClr val="C00000"/>
                </a:solidFill>
                <a:latin typeface="Calibri" pitchFamily="34" charset="0"/>
              </a:rPr>
              <a:t>School of Mathematics</a:t>
            </a:r>
            <a:endParaRPr lang="zh-CN" altLang="en-US" sz="1400" cap="all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15" name="组合 25"/>
          <p:cNvGrpSpPr>
            <a:grpSpLocks/>
          </p:cNvGrpSpPr>
          <p:nvPr userDrawn="1"/>
        </p:nvGrpSpPr>
        <p:grpSpPr bwMode="auto">
          <a:xfrm>
            <a:off x="4556125" y="6324600"/>
            <a:ext cx="3048000" cy="46038"/>
            <a:chOff x="0" y="2057400"/>
            <a:chExt cx="8534400" cy="1143000"/>
          </a:xfrm>
        </p:grpSpPr>
        <p:sp>
          <p:nvSpPr>
            <p:cNvPr id="16" name="矩形 15"/>
            <p:cNvSpPr/>
            <p:nvPr userDrawn="1"/>
          </p:nvSpPr>
          <p:spPr>
            <a:xfrm>
              <a:off x="302260" y="2057400"/>
              <a:ext cx="8232140" cy="1143000"/>
            </a:xfrm>
            <a:prstGeom prst="rect">
              <a:avLst/>
            </a:prstGeom>
            <a:solidFill>
              <a:srgbClr val="9C2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0" y="2057400"/>
              <a:ext cx="377826" cy="1143000"/>
            </a:xfrm>
            <a:prstGeom prst="rect">
              <a:avLst/>
            </a:prstGeom>
            <a:solidFill>
              <a:srgbClr val="BC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15000"/>
            <a:ext cx="12382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灯片编号占位符 28"/>
          <p:cNvSpPr txBox="1">
            <a:spLocks/>
          </p:cNvSpPr>
          <p:nvPr userDrawn="1"/>
        </p:nvSpPr>
        <p:spPr>
          <a:xfrm>
            <a:off x="1216025" y="6354763"/>
            <a:ext cx="1219200" cy="3667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pPr algn="r">
              <a:defRPr/>
            </a:pPr>
            <a:fld id="{BD4A3212-E4B4-4AE8-9EF5-43E90783494E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‹#›</a:t>
            </a:fld>
            <a:endParaRPr lang="en-US" altLang="zh-CN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"/>
            <a:ext cx="13335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8489D-A68B-4E96-9935-CEEF9B036B04}" type="datetimeFigureOut">
              <a:rPr lang="zh-CN" altLang="en-US"/>
              <a:pPr>
                <a:defRPr/>
              </a:pPr>
              <a:t>2015/11/24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27599-44CF-43C9-A60C-E4F051A97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4" name="Picture 3" descr="C:\Users\wayne\AppData\Local\Temp\mx329D0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67" y="430523"/>
            <a:ext cx="1403266" cy="13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0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0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E07EE-BD11-4F7B-80B0-F6CECD6F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095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EF0122-4842-43C8-A151-8AE6E5624E8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6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E499B-138A-4D26-AAB9-FF10BC8EDB75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7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8A1EB-FC64-498F-ABA5-65DD9994C49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33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EDD0C-F883-43B7-A309-7FA3213F03F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2F3B3-8385-41FD-A95A-440DDFDF7C9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BBA3B-45E3-4D5A-BE05-05A4E41D4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96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91B68-0B6F-4CDD-B1B8-A14EFD408C3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45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0EFD9-2D87-4232-97A3-903F671648F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77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7528C-8A1B-4623-A372-1B248F23151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98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07578-ABB3-40DC-8C30-F073FF3CAB7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84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CEAD0-06D6-417E-9641-F984426DE636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56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2ACB8-8A1F-4FAE-80C8-AB0D515A1D6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92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5"/>
          <p:cNvGrpSpPr>
            <a:grpSpLocks/>
          </p:cNvGrpSpPr>
          <p:nvPr userDrawn="1"/>
        </p:nvGrpSpPr>
        <p:grpSpPr bwMode="auto">
          <a:xfrm>
            <a:off x="1676400" y="6324600"/>
            <a:ext cx="51054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6" name="矩形 5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25"/>
          <p:cNvGrpSpPr>
            <a:grpSpLocks/>
          </p:cNvGrpSpPr>
          <p:nvPr userDrawn="1"/>
        </p:nvGrpSpPr>
        <p:grpSpPr bwMode="auto">
          <a:xfrm>
            <a:off x="8077200" y="6324600"/>
            <a:ext cx="1066800" cy="45719"/>
            <a:chOff x="0" y="2057400"/>
            <a:chExt cx="8534400" cy="1143000"/>
          </a:xfrm>
          <a:solidFill>
            <a:srgbClr val="C00000">
              <a:alpha val="41000"/>
            </a:srgbClr>
          </a:solidFill>
        </p:grpSpPr>
        <p:sp>
          <p:nvSpPr>
            <p:cNvPr id="9" name="矩形 8"/>
            <p:cNvSpPr/>
            <p:nvPr/>
          </p:nvSpPr>
          <p:spPr>
            <a:xfrm>
              <a:off x="303307" y="2057400"/>
              <a:ext cx="8231093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057400"/>
              <a:ext cx="380005" cy="114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组合 22"/>
          <p:cNvGrpSpPr>
            <a:grpSpLocks/>
          </p:cNvGrpSpPr>
          <p:nvPr userDrawn="1"/>
        </p:nvGrpSpPr>
        <p:grpSpPr bwMode="auto">
          <a:xfrm>
            <a:off x="457200" y="1066800"/>
            <a:ext cx="6172200" cy="46038"/>
            <a:chOff x="1828800" y="1371600"/>
            <a:chExt cx="6172200" cy="45719"/>
          </a:xfrm>
        </p:grpSpPr>
        <p:grpSp>
          <p:nvGrpSpPr>
            <p:cNvPr id="12" name="组合 25"/>
            <p:cNvGrpSpPr>
              <a:grpSpLocks/>
            </p:cNvGrpSpPr>
            <p:nvPr userDrawn="1"/>
          </p:nvGrpSpPr>
          <p:grpSpPr bwMode="auto">
            <a:xfrm>
              <a:off x="1828800" y="1371600"/>
              <a:ext cx="51054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6" name="矩形 15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3" name="组合 25"/>
            <p:cNvGrpSpPr>
              <a:grpSpLocks/>
            </p:cNvGrpSpPr>
            <p:nvPr userDrawn="1"/>
          </p:nvGrpSpPr>
          <p:grpSpPr bwMode="auto">
            <a:xfrm>
              <a:off x="6934200" y="1371600"/>
              <a:ext cx="1066800" cy="45719"/>
              <a:chOff x="0" y="2057400"/>
              <a:chExt cx="8534400" cy="1143000"/>
            </a:xfrm>
            <a:solidFill>
              <a:srgbClr val="C00000">
                <a:alpha val="41000"/>
              </a:srgbClr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303307" y="2057400"/>
                <a:ext cx="8231093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0" y="2057400"/>
                <a:ext cx="380005" cy="1143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3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760"/>
          </a:xfrm>
        </p:spPr>
        <p:txBody>
          <a:bodyPr/>
          <a:lstStyle>
            <a:lvl1pPr>
              <a:buClr>
                <a:srgbClr val="C00000"/>
              </a:buClr>
              <a:buSzPct val="80000"/>
              <a:buFont typeface="Wingdings" pitchFamily="2" charset="2"/>
              <a:buChar char="n"/>
              <a:defRPr sz="2800" baseline="0">
                <a:latin typeface="Times New Roman" pitchFamily="18" charset="0"/>
                <a:ea typeface="宋体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Ø"/>
              <a:defRPr sz="26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buClr>
                <a:srgbClr val="C00000"/>
              </a:buClr>
              <a:buSzPct val="70000"/>
              <a:buFont typeface="Wingdings" pitchFamily="2" charset="2"/>
              <a:buChar char="l"/>
              <a:defRPr sz="2400" baseline="0">
                <a:latin typeface="Times New Roman" pitchFamily="18" charset="0"/>
                <a:ea typeface="宋体" pitchFamily="2" charset="-122"/>
              </a:defRPr>
            </a:lvl3pPr>
            <a:lvl4pPr>
              <a:buClr>
                <a:srgbClr val="C00000"/>
              </a:buClr>
              <a:buSzPct val="65000"/>
              <a:buFont typeface="Wingdings" pitchFamily="2" charset="2"/>
              <a:buChar char="u"/>
              <a:defRPr sz="2200" baseline="0">
                <a:latin typeface="Times New Roman" pitchFamily="18" charset="0"/>
                <a:ea typeface="宋体" pitchFamily="2" charset="-122"/>
              </a:defRPr>
            </a:lvl4pPr>
            <a:lvl5pPr>
              <a:buClr>
                <a:srgbClr val="C00000"/>
              </a:buClr>
              <a:buSzPct val="80000"/>
              <a:buFont typeface="Arial" pitchFamily="34" charset="0"/>
              <a:buChar char="•"/>
              <a:defRPr sz="2000" baseline="0">
                <a:latin typeface="Times New Roman" pitchFamily="18" charset="0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8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E07EE-BD11-4F7B-80B0-F6CECD6F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6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E9C16-BB4A-4CC6-AF47-72BAA27C1C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388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67BD1-5335-432E-A361-C294A023B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1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94070-1572-474E-B13F-035F5E3139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61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D7C9F-01E5-4820-92BD-B50518116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61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193BC-F2CB-4DD9-B274-DFA64847B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2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AF1B-1617-4422-AE78-3601130AC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7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17AE7-1E7E-403B-B710-BD4EB96DF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1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638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6D78DC-B369-498C-A073-0B123F656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95" r:id="rId2"/>
    <p:sldLayoutId id="2147484100" r:id="rId3"/>
    <p:sldLayoutId id="2147484096" r:id="rId4"/>
    <p:sldLayoutId id="2147484097" r:id="rId5"/>
    <p:sldLayoutId id="2147484101" r:id="rId6"/>
    <p:sldLayoutId id="2147484102" r:id="rId7"/>
    <p:sldLayoutId id="2147484103" r:id="rId8"/>
    <p:sldLayoutId id="2147484104" r:id="rId9"/>
    <p:sldLayoutId id="2147484098" r:id="rId10"/>
    <p:sldLayoutId id="2147484105" r:id="rId11"/>
    <p:sldLayoutId id="2147484106" r:id="rId12"/>
    <p:sldLayoutId id="2147484107" r:id="rId13"/>
    <p:sldLayoutId id="214748410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buFont typeface="Arial" pitchFamily="34" charset="0"/>
              <a:buNone/>
            </a:pPr>
            <a:endParaRPr lang="zh-CN" altLang="en-US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buFont typeface="Arial" pitchFamily="34" charset="0"/>
              <a:buNone/>
            </a:pPr>
            <a:endParaRPr lang="en-US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buFont typeface="Arial" pitchFamily="34" charset="0"/>
              <a:buNone/>
            </a:pPr>
            <a:fld id="{643E519A-C134-4162-9D71-89B536AAD6E3}" type="slidenum">
              <a:rPr lang="zh-CN" altLang="en-US" smtClean="0">
                <a:solidFill>
                  <a:srgbClr val="000000"/>
                </a:solidFill>
                <a:latin typeface="Arial" pitchFamily="34" charset="0"/>
              </a:rPr>
              <a:pPr>
                <a:buFont typeface="Arial" pitchFamily="34" charset="0"/>
                <a:buNone/>
              </a:pPr>
              <a:t>‹#›</a:t>
            </a:fld>
            <a:endParaRPr lang="en-US" altLang="zh-CN" smtClean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5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5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6.wmf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image" Target="../media/image5.png"/><Relationship Id="rId21" Type="http://schemas.openxmlformats.org/officeDocument/2006/relationships/oleObject" Target="../embeddings/oleObject35.bin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32.bin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5.wmf"/><Relationship Id="rId24" Type="http://schemas.openxmlformats.org/officeDocument/2006/relationships/image" Target="../media/image41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oleObject" Target="../embeddings/oleObject36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1.bin"/><Relationship Id="rId22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5.png"/><Relationship Id="rId21" Type="http://schemas.openxmlformats.org/officeDocument/2006/relationships/image" Target="../media/image52.wmf"/><Relationship Id="rId7" Type="http://schemas.openxmlformats.org/officeDocument/2006/relationships/image" Target="../media/image46.wmf"/><Relationship Id="rId12" Type="http://schemas.openxmlformats.org/officeDocument/2006/relationships/image" Target="../media/image48.wmf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45.wmf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53.wmf"/><Relationship Id="rId10" Type="http://schemas.openxmlformats.org/officeDocument/2006/relationships/image" Target="../media/image47.wmf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wmf"/><Relationship Id="rId22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.png"/><Relationship Id="rId7" Type="http://schemas.openxmlformats.org/officeDocument/2006/relationships/image" Target="../media/image59.wmf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1.bin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.pn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png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7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9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smtClean="0"/>
              <a:t>第四章   流密码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魏普文</a:t>
            </a:r>
            <a:endParaRPr lang="en-US" altLang="zh-CN" smtClean="0"/>
          </a:p>
          <a:p>
            <a:r>
              <a:rPr lang="zh-CN" altLang="en-US" smtClean="0"/>
              <a:t>山东大学密码技术与信息安全</a:t>
            </a:r>
            <a:endParaRPr lang="en-US" altLang="zh-CN" smtClean="0"/>
          </a:p>
          <a:p>
            <a:r>
              <a:rPr lang="zh-CN" altLang="en-US" smtClean="0">
                <a:cs typeface="Times New Roman" pitchFamily="18" charset="0"/>
              </a:rPr>
              <a:t>教育部重点实验室</a:t>
            </a:r>
            <a:r>
              <a:rPr lang="en-US" altLang="zh-CN" sz="3200" smtClean="0">
                <a:cs typeface="Times New Roman" pitchFamily="18" charset="0"/>
              </a:rPr>
              <a:t/>
            </a:r>
            <a:br>
              <a:rPr lang="en-US" altLang="zh-CN" sz="3200" smtClean="0">
                <a:cs typeface="Times New Roman" pitchFamily="18" charset="0"/>
              </a:rPr>
            </a:br>
            <a:endParaRPr lang="zh-CN" altLang="en-US" sz="32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周期序列</a:t>
            </a:r>
            <a:endParaRPr lang="en-US" altLang="zh-CN" dirty="0"/>
          </a:p>
          <a:p>
            <a:pPr lvl="1"/>
            <a:r>
              <a:rPr lang="zh-CN" altLang="en-US" dirty="0"/>
              <a:t>终归周期序列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871094"/>
              </p:ext>
            </p:extLst>
          </p:nvPr>
        </p:nvGraphicFramePr>
        <p:xfrm>
          <a:off x="1043608" y="2636912"/>
          <a:ext cx="7469188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3822480" imgH="1625400" progId="Equation.DSMT4">
                  <p:embed/>
                </p:oleObj>
              </mc:Choice>
              <mc:Fallback>
                <p:oleObj name="Equation" r:id="rId3" imgW="3822480" imgH="1625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36912"/>
                        <a:ext cx="7469188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组合 25"/>
          <p:cNvGrpSpPr>
            <a:grpSpLocks/>
          </p:cNvGrpSpPr>
          <p:nvPr/>
        </p:nvGrpSpPr>
        <p:grpSpPr bwMode="auto">
          <a:xfrm>
            <a:off x="1676400" y="6324600"/>
            <a:ext cx="5105400" cy="46038"/>
            <a:chOff x="0" y="0"/>
            <a:chExt cx="8534400" cy="1143000"/>
          </a:xfrm>
        </p:grpSpPr>
        <p:sp>
          <p:nvSpPr>
            <p:cNvPr id="3076" name="矩形 5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3077" name="矩形 6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3078" name="组合 25"/>
          <p:cNvGrpSpPr>
            <a:grpSpLocks/>
          </p:cNvGrpSpPr>
          <p:nvPr/>
        </p:nvGrpSpPr>
        <p:grpSpPr bwMode="auto">
          <a:xfrm>
            <a:off x="8077200" y="6324600"/>
            <a:ext cx="1066800" cy="46038"/>
            <a:chOff x="0" y="0"/>
            <a:chExt cx="8534400" cy="1143000"/>
          </a:xfrm>
        </p:grpSpPr>
        <p:sp>
          <p:nvSpPr>
            <p:cNvPr id="3079" name="矩形 8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3080" name="矩形 9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3081" name="组合 22"/>
          <p:cNvGrpSpPr>
            <a:grpSpLocks/>
          </p:cNvGrpSpPr>
          <p:nvPr/>
        </p:nvGrpSpPr>
        <p:grpSpPr bwMode="auto">
          <a:xfrm>
            <a:off x="457200" y="1066800"/>
            <a:ext cx="6172200" cy="46038"/>
            <a:chOff x="0" y="0"/>
            <a:chExt cx="6172200" cy="45719"/>
          </a:xfrm>
        </p:grpSpPr>
        <p:grpSp>
          <p:nvGrpSpPr>
            <p:cNvPr id="3082" name="组合 25"/>
            <p:cNvGrpSpPr>
              <a:grpSpLocks/>
            </p:cNvGrpSpPr>
            <p:nvPr/>
          </p:nvGrpSpPr>
          <p:grpSpPr bwMode="auto">
            <a:xfrm>
              <a:off x="0" y="0"/>
              <a:ext cx="5105400" cy="45719"/>
              <a:chOff x="0" y="0"/>
              <a:chExt cx="8534400" cy="1143000"/>
            </a:xfrm>
          </p:grpSpPr>
          <p:sp>
            <p:nvSpPr>
              <p:cNvPr id="3083" name="矩形 15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3084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  <p:grpSp>
          <p:nvGrpSpPr>
            <p:cNvPr id="3085" name="组合 25"/>
            <p:cNvGrpSpPr>
              <a:grpSpLocks/>
            </p:cNvGrpSpPr>
            <p:nvPr/>
          </p:nvGrpSpPr>
          <p:grpSpPr bwMode="auto">
            <a:xfrm>
              <a:off x="5105400" y="0"/>
              <a:ext cx="1066800" cy="45719"/>
              <a:chOff x="0" y="0"/>
              <a:chExt cx="8534400" cy="1143000"/>
            </a:xfrm>
          </p:grpSpPr>
          <p:sp>
            <p:nvSpPr>
              <p:cNvPr id="3086" name="矩形 13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3087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</p:grpSp>
      <p:sp>
        <p:nvSpPr>
          <p:cNvPr id="3088" name="内容占位符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371600"/>
            <a:ext cx="8229600" cy="4648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：对n级LFSR，第j个状态记为                                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  （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1）若 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                               以后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状态全是零状态，终归周期为1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       （2）当LFSR任何时刻状态不是全零，因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上有           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  个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非零n维向量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                 所以LFSR状态集                                        中，存在 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                 其中                                ，由LFSR性质可知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序列</a:t>
            </a:r>
            <a:r>
              <a:rPr lang="en-US" altLang="zh-CN" sz="1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终归周期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                 且终归周期                                           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         综上，结论成立           </a:t>
            </a:r>
          </a:p>
        </p:txBody>
      </p:sp>
      <p:sp>
        <p:nvSpPr>
          <p:cNvPr id="308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级线性反馈移位寄存器（LFSR）</a:t>
            </a:r>
            <a:endParaRPr lang="zh-CN" altLang="en-US"/>
          </a:p>
        </p:txBody>
      </p:sp>
      <p:graphicFrame>
        <p:nvGraphicFramePr>
          <p:cNvPr id="3092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10158"/>
              </p:ext>
            </p:extLst>
          </p:nvPr>
        </p:nvGraphicFramePr>
        <p:xfrm>
          <a:off x="2198921" y="2708920"/>
          <a:ext cx="1803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4" imgW="939600" imgH="304560" progId="Equation.DSMT4">
                  <p:embed/>
                </p:oleObj>
              </mc:Choice>
              <mc:Fallback>
                <p:oleObj name="Equation" r:id="rId4" imgW="939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21" y="2708920"/>
                        <a:ext cx="1803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2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1534"/>
              </p:ext>
            </p:extLst>
          </p:nvPr>
        </p:nvGraphicFramePr>
        <p:xfrm>
          <a:off x="6275387" y="3356992"/>
          <a:ext cx="7080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6" imgW="380880" imgH="190440" progId="Equation.DSMT4">
                  <p:embed/>
                </p:oleObj>
              </mc:Choice>
              <mc:Fallback>
                <p:oleObj name="Equation" r:id="rId6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7" y="3356992"/>
                        <a:ext cx="70802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5" name="Object 2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13134"/>
              </p:ext>
            </p:extLst>
          </p:nvPr>
        </p:nvGraphicFramePr>
        <p:xfrm>
          <a:off x="3707904" y="3717032"/>
          <a:ext cx="2197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8" imgW="1180800" imgH="304560" progId="Equation.DSMT4">
                  <p:embed/>
                </p:oleObj>
              </mc:Choice>
              <mc:Fallback>
                <p:oleObj name="Equation" r:id="rId8" imgW="1180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717032"/>
                        <a:ext cx="21971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Object 2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557397"/>
              </p:ext>
            </p:extLst>
          </p:nvPr>
        </p:nvGraphicFramePr>
        <p:xfrm>
          <a:off x="6992938" y="3716338"/>
          <a:ext cx="6429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10" imgW="457200" imgH="304560" progId="Equation.DSMT4">
                  <p:embed/>
                </p:oleObj>
              </mc:Choice>
              <mc:Fallback>
                <p:oleObj name="Equation" r:id="rId10" imgW="457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3716338"/>
                        <a:ext cx="6429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7" name="Object 2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94192"/>
              </p:ext>
            </p:extLst>
          </p:nvPr>
        </p:nvGraphicFramePr>
        <p:xfrm>
          <a:off x="2467603" y="4221088"/>
          <a:ext cx="181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r:id="rId12" imgW="1308712" imgH="229007" progId="">
                  <p:embed/>
                </p:oleObj>
              </mc:Choice>
              <mc:Fallback>
                <p:oleObj r:id="rId12" imgW="1308712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603" y="4221088"/>
                        <a:ext cx="181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8" name="Object 26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433136"/>
              </p:ext>
            </p:extLst>
          </p:nvPr>
        </p:nvGraphicFramePr>
        <p:xfrm>
          <a:off x="3530495" y="4725144"/>
          <a:ext cx="202565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Equation" r:id="rId14" imgW="1269720" imgH="228600" progId="Equation.DSMT4">
                  <p:embed/>
                </p:oleObj>
              </mc:Choice>
              <mc:Fallback>
                <p:oleObj name="Equation" r:id="rId14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495" y="4725144"/>
                        <a:ext cx="202565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88813"/>
              </p:ext>
            </p:extLst>
          </p:nvPr>
        </p:nvGraphicFramePr>
        <p:xfrm>
          <a:off x="152400" y="1146892"/>
          <a:ext cx="8991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" name="Equation" r:id="rId16" imgW="4635360" imgH="482400" progId="Equation.DSMT4">
                  <p:embed/>
                </p:oleObj>
              </mc:Choice>
              <mc:Fallback>
                <p:oleObj name="Equation" r:id="rId16" imgW="4635360" imgH="482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6892"/>
                        <a:ext cx="8991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264130"/>
              </p:ext>
            </p:extLst>
          </p:nvPr>
        </p:nvGraphicFramePr>
        <p:xfrm>
          <a:off x="4205287" y="2204864"/>
          <a:ext cx="27146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0" name="Equation" r:id="rId18" imgW="1409400" imgH="419040" progId="Equation.DSMT4">
                  <p:embed/>
                </p:oleObj>
              </mc:Choice>
              <mc:Fallback>
                <p:oleObj name="Equation" r:id="rId18" imgW="140940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7" y="2204864"/>
                        <a:ext cx="27146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57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定义：若</a:t>
            </a:r>
            <a:r>
              <a:rPr lang="en-US" altLang="zh-CN" dirty="0"/>
              <a:t>n</a:t>
            </a:r>
            <a:r>
              <a:rPr lang="zh-CN" altLang="en-US" dirty="0"/>
              <a:t>级</a:t>
            </a:r>
            <a:r>
              <a:rPr lang="en-US" altLang="zh-CN" dirty="0"/>
              <a:t>LFSR</a:t>
            </a:r>
            <a:r>
              <a:rPr lang="zh-CN" altLang="en-US" dirty="0"/>
              <a:t>产生的序列</a:t>
            </a:r>
            <a:r>
              <a:rPr lang="en-US" altLang="zh-CN" dirty="0"/>
              <a:t>S</a:t>
            </a:r>
            <a:r>
              <a:rPr lang="zh-CN" altLang="en-US" dirty="0"/>
              <a:t>的周期为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-1</a:t>
            </a:r>
            <a:r>
              <a:rPr lang="zh-CN" altLang="en-US" dirty="0"/>
              <a:t>，则称该序列为</a:t>
            </a:r>
            <a:r>
              <a:rPr lang="en-US" altLang="zh-CN" dirty="0"/>
              <a:t>n</a:t>
            </a:r>
            <a:r>
              <a:rPr lang="zh-CN" altLang="en-US" dirty="0"/>
              <a:t>级最大周期</a:t>
            </a:r>
            <a:r>
              <a:rPr lang="en-US" altLang="zh-CN" dirty="0"/>
              <a:t>LFSR</a:t>
            </a:r>
            <a:r>
              <a:rPr lang="zh-CN" altLang="en-US" dirty="0"/>
              <a:t>序列，简称</a:t>
            </a:r>
            <a:r>
              <a:rPr lang="en-US" altLang="zh-CN" dirty="0"/>
              <a:t>m-</a:t>
            </a:r>
            <a:r>
              <a:rPr lang="zh-CN" altLang="en-US" dirty="0"/>
              <a:t>序列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2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92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9" name="组合 25"/>
          <p:cNvGrpSpPr>
            <a:grpSpLocks/>
          </p:cNvGrpSpPr>
          <p:nvPr/>
        </p:nvGrpSpPr>
        <p:grpSpPr bwMode="auto">
          <a:xfrm>
            <a:off x="1676400" y="6324600"/>
            <a:ext cx="5105400" cy="46038"/>
            <a:chOff x="0" y="0"/>
            <a:chExt cx="8534400" cy="1143000"/>
          </a:xfrm>
        </p:grpSpPr>
        <p:sp>
          <p:nvSpPr>
            <p:cNvPr id="4100" name="矩形 5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4101" name="矩形 6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4102" name="组合 25"/>
          <p:cNvGrpSpPr>
            <a:grpSpLocks/>
          </p:cNvGrpSpPr>
          <p:nvPr/>
        </p:nvGrpSpPr>
        <p:grpSpPr bwMode="auto">
          <a:xfrm>
            <a:off x="6204992" y="6324600"/>
            <a:ext cx="1066800" cy="46038"/>
            <a:chOff x="0" y="0"/>
            <a:chExt cx="8534400" cy="1143000"/>
          </a:xfrm>
        </p:grpSpPr>
        <p:sp>
          <p:nvSpPr>
            <p:cNvPr id="4103" name="矩形 8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4104" name="矩形 9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4105" name="组合 22"/>
          <p:cNvGrpSpPr>
            <a:grpSpLocks/>
          </p:cNvGrpSpPr>
          <p:nvPr/>
        </p:nvGrpSpPr>
        <p:grpSpPr bwMode="auto">
          <a:xfrm>
            <a:off x="457200" y="1066800"/>
            <a:ext cx="6172200" cy="46038"/>
            <a:chOff x="0" y="0"/>
            <a:chExt cx="6172200" cy="45719"/>
          </a:xfrm>
        </p:grpSpPr>
        <p:grpSp>
          <p:nvGrpSpPr>
            <p:cNvPr id="4106" name="组合 25"/>
            <p:cNvGrpSpPr>
              <a:grpSpLocks/>
            </p:cNvGrpSpPr>
            <p:nvPr/>
          </p:nvGrpSpPr>
          <p:grpSpPr bwMode="auto">
            <a:xfrm>
              <a:off x="0" y="0"/>
              <a:ext cx="5105400" cy="45719"/>
              <a:chOff x="0" y="0"/>
              <a:chExt cx="8534400" cy="1143000"/>
            </a:xfrm>
          </p:grpSpPr>
          <p:sp>
            <p:nvSpPr>
              <p:cNvPr id="4107" name="矩形 15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4108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  <p:grpSp>
          <p:nvGrpSpPr>
            <p:cNvPr id="4109" name="组合 25"/>
            <p:cNvGrpSpPr>
              <a:grpSpLocks/>
            </p:cNvGrpSpPr>
            <p:nvPr/>
          </p:nvGrpSpPr>
          <p:grpSpPr bwMode="auto">
            <a:xfrm>
              <a:off x="5105400" y="0"/>
              <a:ext cx="1066800" cy="45719"/>
              <a:chOff x="0" y="0"/>
              <a:chExt cx="8534400" cy="1143000"/>
            </a:xfrm>
          </p:grpSpPr>
          <p:sp>
            <p:nvSpPr>
              <p:cNvPr id="4110" name="矩形 13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4111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</p:grpSp>
      <p:sp>
        <p:nvSpPr>
          <p:cNvPr id="4112" name="内容占位符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371600"/>
            <a:ext cx="8229600" cy="4556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定理4.2.2：设LFSR的反馈函数为</a:t>
            </a:r>
          </a:p>
          <a:p>
            <a:pPr marL="0" indent="0" algn="ctr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   若         ，则由该LFSR产生的序列S为周期序列。</a:t>
            </a:r>
          </a:p>
          <a:p>
            <a:pPr marL="0" indent="0" algn="ctr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 marL="0" indent="0" algn="ctr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en-US" altLang="zh-CN" sz="1800" dirty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latin typeface="Times New Roman" pitchFamily="18" charset="0"/>
              </a:rPr>
              <a:t>证明</a:t>
            </a:r>
            <a:r>
              <a:rPr lang="zh-CN" altLang="en-US" sz="1800" dirty="0">
                <a:latin typeface="Times New Roman" pitchFamily="18" charset="0"/>
              </a:rPr>
              <a:t>：由定理4.2.1，S是终归周期的。p（S）为最小周期，j</a:t>
            </a:r>
            <a:r>
              <a:rPr lang="zh-CN" altLang="en-US" sz="1800" baseline="-25000" dirty="0">
                <a:latin typeface="Times New Roman" pitchFamily="18" charset="0"/>
              </a:rPr>
              <a:t>0</a:t>
            </a:r>
            <a:r>
              <a:rPr lang="zh-CN" altLang="en-US" sz="1800" dirty="0">
                <a:latin typeface="Times New Roman" pitchFamily="18" charset="0"/>
              </a:rPr>
              <a:t>为预周期。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假设           ，令                         ，则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zh-CN" altLang="en-US" sz="1800" baseline="-25000" dirty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即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zh-CN" altLang="en-US" sz="1800" dirty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再令               ，则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zh-CN" altLang="en-US" sz="1800" dirty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 可得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zh-CN" altLang="en-US" sz="1800" dirty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  与预周期的定义矛盾       j</a:t>
            </a:r>
            <a:r>
              <a:rPr lang="zh-CN" altLang="en-US" sz="1800" baseline="-25000" dirty="0">
                <a:latin typeface="Times New Roman" pitchFamily="18" charset="0"/>
              </a:rPr>
              <a:t>0</a:t>
            </a:r>
            <a:r>
              <a:rPr lang="zh-CN" altLang="en-US" sz="1800" dirty="0">
                <a:latin typeface="Times New Roman" pitchFamily="18" charset="0"/>
              </a:rPr>
              <a:t>=0，即S为周期序列</a:t>
            </a:r>
          </a:p>
          <a:p>
            <a:pPr marL="0" indent="0" algn="ctr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11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级线性反馈移位寄存器（LFSR）</a:t>
            </a:r>
            <a:endParaRPr lang="zh-CN" altLang="en-US"/>
          </a:p>
        </p:txBody>
      </p:sp>
      <p:graphicFrame>
        <p:nvGraphicFramePr>
          <p:cNvPr id="4114" name="Object 1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124575" y="1244600"/>
          <a:ext cx="24257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r:id="rId4" imgW="1385062" imgH="432127" progId="">
                  <p:embed/>
                </p:oleObj>
              </mc:Choice>
              <mc:Fallback>
                <p:oleObj r:id="rId4" imgW="1385062" imgH="4321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1244600"/>
                        <a:ext cx="24257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312863" y="2000250"/>
          <a:ext cx="7270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r:id="rId6" imgW="406717" imgH="229097" progId="">
                  <p:embed/>
                </p:oleObj>
              </mc:Choice>
              <mc:Fallback>
                <p:oleObj r:id="rId6" imgW="406717" imgH="2290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000250"/>
                        <a:ext cx="7270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413753"/>
              </p:ext>
            </p:extLst>
          </p:nvPr>
        </p:nvGraphicFramePr>
        <p:xfrm>
          <a:off x="1691680" y="3356992"/>
          <a:ext cx="59848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r:id="rId8" imgW="381497" imgH="229097" progId="">
                  <p:embed/>
                </p:oleObj>
              </mc:Choice>
              <mc:Fallback>
                <p:oleObj r:id="rId8" imgW="381497" imgH="2290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356992"/>
                        <a:ext cx="59848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2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25270"/>
              </p:ext>
            </p:extLst>
          </p:nvPr>
        </p:nvGraphicFramePr>
        <p:xfrm>
          <a:off x="2726730" y="3356992"/>
          <a:ext cx="1397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5" r:id="rId10" imgW="1029242" imgH="229007" progId="">
                  <p:embed/>
                </p:oleObj>
              </mc:Choice>
              <mc:Fallback>
                <p:oleObj r:id="rId10" imgW="1029242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730" y="3356992"/>
                        <a:ext cx="1397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391226"/>
              </p:ext>
            </p:extLst>
          </p:nvPr>
        </p:nvGraphicFramePr>
        <p:xfrm>
          <a:off x="4064992" y="394119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" r:id="rId12" imgW="915077" imgH="216042" progId="">
                  <p:embed/>
                </p:oleObj>
              </mc:Choice>
              <mc:Fallback>
                <p:oleObj r:id="rId12" imgW="915077" imgH="2160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992" y="3941192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401724"/>
              </p:ext>
            </p:extLst>
          </p:nvPr>
        </p:nvGraphicFramePr>
        <p:xfrm>
          <a:off x="1691680" y="3668142"/>
          <a:ext cx="35607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r:id="rId14" imgW="2425997" imgH="431957" progId="">
                  <p:embed/>
                </p:oleObj>
              </mc:Choice>
              <mc:Fallback>
                <p:oleObj r:id="rId14" imgW="2425997" imgH="4319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668142"/>
                        <a:ext cx="35607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99544"/>
              </p:ext>
            </p:extLst>
          </p:nvPr>
        </p:nvGraphicFramePr>
        <p:xfrm>
          <a:off x="4064992" y="394119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r:id="rId16" imgW="915077" imgH="216042" progId="">
                  <p:embed/>
                </p:oleObj>
              </mc:Choice>
              <mc:Fallback>
                <p:oleObj r:id="rId16" imgW="915077" imgH="2160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992" y="3941192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94883"/>
              </p:ext>
            </p:extLst>
          </p:nvPr>
        </p:nvGraphicFramePr>
        <p:xfrm>
          <a:off x="1691680" y="4301555"/>
          <a:ext cx="5575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r:id="rId17" imgW="3797597" imgH="431957" progId="">
                  <p:embed/>
                </p:oleObj>
              </mc:Choice>
              <mc:Fallback>
                <p:oleObj r:id="rId17" imgW="3797597" imgH="4319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301555"/>
                        <a:ext cx="5575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6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55611"/>
              </p:ext>
            </p:extLst>
          </p:nvPr>
        </p:nvGraphicFramePr>
        <p:xfrm>
          <a:off x="1691680" y="4934967"/>
          <a:ext cx="8112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r:id="rId19" imgW="597432" imgH="229007" progId="">
                  <p:embed/>
                </p:oleObj>
              </mc:Choice>
              <mc:Fallback>
                <p:oleObj r:id="rId19" imgW="597432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934967"/>
                        <a:ext cx="8112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7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88982"/>
              </p:ext>
            </p:extLst>
          </p:nvPr>
        </p:nvGraphicFramePr>
        <p:xfrm>
          <a:off x="1691680" y="5093717"/>
          <a:ext cx="25368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1" r:id="rId21" imgW="1727237" imgH="431957" progId="">
                  <p:embed/>
                </p:oleObj>
              </mc:Choice>
              <mc:Fallback>
                <p:oleObj r:id="rId21" imgW="1727237" imgH="4319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093717"/>
                        <a:ext cx="25368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28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308961"/>
              </p:ext>
            </p:extLst>
          </p:nvPr>
        </p:nvGraphicFramePr>
        <p:xfrm>
          <a:off x="1691680" y="5727130"/>
          <a:ext cx="1511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2" r:id="rId23" imgW="940287" imgH="241612" progId="">
                  <p:embed/>
                </p:oleObj>
              </mc:Choice>
              <mc:Fallback>
                <p:oleObj r:id="rId23" imgW="940287" imgH="2416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727130"/>
                        <a:ext cx="15113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29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8972"/>
              </p:ext>
            </p:extLst>
          </p:nvPr>
        </p:nvGraphicFramePr>
        <p:xfrm>
          <a:off x="3390305" y="6254180"/>
          <a:ext cx="3667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r:id="rId25" imgW="191057" imgH="152837" progId="">
                  <p:embed/>
                </p:oleObj>
              </mc:Choice>
              <mc:Fallback>
                <p:oleObj r:id="rId25" imgW="191057" imgH="1528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305" y="6254180"/>
                        <a:ext cx="36671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7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46935"/>
              </p:ext>
            </p:extLst>
          </p:nvPr>
        </p:nvGraphicFramePr>
        <p:xfrm>
          <a:off x="971600" y="2348880"/>
          <a:ext cx="6696075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3098520" imgH="1117440" progId="Equation.DSMT4">
                  <p:embed/>
                </p:oleObj>
              </mc:Choice>
              <mc:Fallback>
                <p:oleObj name="Equation" r:id="rId3" imgW="3098520" imgH="11174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8880"/>
                        <a:ext cx="6696075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8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25"/>
          <p:cNvGrpSpPr>
            <a:grpSpLocks/>
          </p:cNvGrpSpPr>
          <p:nvPr/>
        </p:nvGrpSpPr>
        <p:grpSpPr bwMode="auto">
          <a:xfrm>
            <a:off x="1676400" y="6324600"/>
            <a:ext cx="5105400" cy="46038"/>
            <a:chOff x="0" y="0"/>
            <a:chExt cx="8534400" cy="1143000"/>
          </a:xfrm>
        </p:grpSpPr>
        <p:sp>
          <p:nvSpPr>
            <p:cNvPr id="5124" name="矩形 5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5125" name="矩形 6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5126" name="组合 25"/>
          <p:cNvGrpSpPr>
            <a:grpSpLocks/>
          </p:cNvGrpSpPr>
          <p:nvPr/>
        </p:nvGrpSpPr>
        <p:grpSpPr bwMode="auto">
          <a:xfrm>
            <a:off x="8077200" y="6324600"/>
            <a:ext cx="1066800" cy="46038"/>
            <a:chOff x="0" y="0"/>
            <a:chExt cx="8534400" cy="1143000"/>
          </a:xfrm>
        </p:grpSpPr>
        <p:sp>
          <p:nvSpPr>
            <p:cNvPr id="5127" name="矩形 8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5128" name="矩形 9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5129" name="组合 22"/>
          <p:cNvGrpSpPr>
            <a:grpSpLocks/>
          </p:cNvGrpSpPr>
          <p:nvPr/>
        </p:nvGrpSpPr>
        <p:grpSpPr bwMode="auto">
          <a:xfrm>
            <a:off x="457200" y="1066800"/>
            <a:ext cx="6172200" cy="46038"/>
            <a:chOff x="0" y="0"/>
            <a:chExt cx="6172200" cy="45719"/>
          </a:xfrm>
        </p:grpSpPr>
        <p:grpSp>
          <p:nvGrpSpPr>
            <p:cNvPr id="5130" name="组合 25"/>
            <p:cNvGrpSpPr>
              <a:grpSpLocks/>
            </p:cNvGrpSpPr>
            <p:nvPr/>
          </p:nvGrpSpPr>
          <p:grpSpPr bwMode="auto">
            <a:xfrm>
              <a:off x="0" y="0"/>
              <a:ext cx="5105400" cy="45719"/>
              <a:chOff x="0" y="0"/>
              <a:chExt cx="8534400" cy="1143000"/>
            </a:xfrm>
          </p:grpSpPr>
          <p:sp>
            <p:nvSpPr>
              <p:cNvPr id="5131" name="矩形 15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5132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  <p:grpSp>
          <p:nvGrpSpPr>
            <p:cNvPr id="5133" name="组合 25"/>
            <p:cNvGrpSpPr>
              <a:grpSpLocks/>
            </p:cNvGrpSpPr>
            <p:nvPr/>
          </p:nvGrpSpPr>
          <p:grpSpPr bwMode="auto">
            <a:xfrm>
              <a:off x="5105400" y="0"/>
              <a:ext cx="1066800" cy="45719"/>
              <a:chOff x="0" y="0"/>
              <a:chExt cx="8534400" cy="1143000"/>
            </a:xfrm>
          </p:grpSpPr>
          <p:sp>
            <p:nvSpPr>
              <p:cNvPr id="5134" name="矩形 13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5135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</p:grpSp>
      <p:sp>
        <p:nvSpPr>
          <p:cNvPr id="513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级线性反馈移位寄存器（LFSR）</a:t>
            </a:r>
            <a:endParaRPr lang="zh-CN" altLang="en-US"/>
          </a:p>
        </p:txBody>
      </p:sp>
      <p:graphicFrame>
        <p:nvGraphicFramePr>
          <p:cNvPr id="5140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179230"/>
              </p:ext>
            </p:extLst>
          </p:nvPr>
        </p:nvGraphicFramePr>
        <p:xfrm>
          <a:off x="909871" y="1628800"/>
          <a:ext cx="68199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4" imgW="2882880" imgH="723600" progId="Equation.DSMT4">
                  <p:embed/>
                </p:oleObj>
              </mc:Choice>
              <mc:Fallback>
                <p:oleObj name="Equation" r:id="rId4" imgW="28828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71" y="1628800"/>
                        <a:ext cx="6819900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271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7" name="组合 25"/>
          <p:cNvGrpSpPr>
            <a:grpSpLocks/>
          </p:cNvGrpSpPr>
          <p:nvPr/>
        </p:nvGrpSpPr>
        <p:grpSpPr bwMode="auto">
          <a:xfrm>
            <a:off x="1676400" y="6324600"/>
            <a:ext cx="5105400" cy="46038"/>
            <a:chOff x="0" y="0"/>
            <a:chExt cx="8534400" cy="1143000"/>
          </a:xfrm>
        </p:grpSpPr>
        <p:sp>
          <p:nvSpPr>
            <p:cNvPr id="6148" name="矩形 5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6149" name="矩形 6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6150" name="组合 25"/>
          <p:cNvGrpSpPr>
            <a:grpSpLocks/>
          </p:cNvGrpSpPr>
          <p:nvPr/>
        </p:nvGrpSpPr>
        <p:grpSpPr bwMode="auto">
          <a:xfrm>
            <a:off x="8077200" y="6324600"/>
            <a:ext cx="1066800" cy="46038"/>
            <a:chOff x="0" y="0"/>
            <a:chExt cx="8534400" cy="1143000"/>
          </a:xfrm>
        </p:grpSpPr>
        <p:sp>
          <p:nvSpPr>
            <p:cNvPr id="6151" name="矩形 8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6152" name="矩形 9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6153" name="组合 22"/>
          <p:cNvGrpSpPr>
            <a:grpSpLocks/>
          </p:cNvGrpSpPr>
          <p:nvPr/>
        </p:nvGrpSpPr>
        <p:grpSpPr bwMode="auto">
          <a:xfrm>
            <a:off x="457200" y="1066800"/>
            <a:ext cx="6172200" cy="46038"/>
            <a:chOff x="0" y="0"/>
            <a:chExt cx="6172200" cy="45719"/>
          </a:xfrm>
        </p:grpSpPr>
        <p:grpSp>
          <p:nvGrpSpPr>
            <p:cNvPr id="6154" name="组合 25"/>
            <p:cNvGrpSpPr>
              <a:grpSpLocks/>
            </p:cNvGrpSpPr>
            <p:nvPr/>
          </p:nvGrpSpPr>
          <p:grpSpPr bwMode="auto">
            <a:xfrm>
              <a:off x="0" y="0"/>
              <a:ext cx="5105400" cy="45719"/>
              <a:chOff x="0" y="0"/>
              <a:chExt cx="8534400" cy="1143000"/>
            </a:xfrm>
          </p:grpSpPr>
          <p:sp>
            <p:nvSpPr>
              <p:cNvPr id="6155" name="矩形 15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6156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  <p:grpSp>
          <p:nvGrpSpPr>
            <p:cNvPr id="6157" name="组合 25"/>
            <p:cNvGrpSpPr>
              <a:grpSpLocks/>
            </p:cNvGrpSpPr>
            <p:nvPr/>
          </p:nvGrpSpPr>
          <p:grpSpPr bwMode="auto">
            <a:xfrm>
              <a:off x="5105400" y="0"/>
              <a:ext cx="1066800" cy="45719"/>
              <a:chOff x="0" y="0"/>
              <a:chExt cx="8534400" cy="1143000"/>
            </a:xfrm>
          </p:grpSpPr>
          <p:sp>
            <p:nvSpPr>
              <p:cNvPr id="6158" name="矩形 13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6159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</p:grpSp>
      <p:sp>
        <p:nvSpPr>
          <p:cNvPr id="6160" name="内容占位符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371600"/>
            <a:ext cx="8229600" cy="4556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定理4.2.3：设           是非退化LFSR产生的序列S的极小多项式，则                     ，即S的周期等于 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              的周期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/>
              <a:t>证明：（1）                                                         ，则序列</a:t>
            </a:r>
            <a:r>
              <a:rPr lang="zh-CN" altLang="en-US" sz="1800" dirty="0">
                <a:latin typeface="Times New Roman" pitchFamily="18" charset="0"/>
              </a:rPr>
              <a:t>S可由             级纯轮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          换LFSR产生，则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（2）序列S显然可由             级纯轮换LFSR产生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           所以                                    ，由定义4.2.2有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综上 </a:t>
            </a:r>
          </a:p>
        </p:txBody>
      </p:sp>
      <p:sp>
        <p:nvSpPr>
          <p:cNvPr id="616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级线性反馈移位寄存器（LFSR）</a:t>
            </a:r>
            <a:endParaRPr lang="zh-CN" altLang="en-US"/>
          </a:p>
        </p:txBody>
      </p:sp>
      <p:graphicFrame>
        <p:nvGraphicFramePr>
          <p:cNvPr id="6162" name="Object 1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038475" y="1371600"/>
          <a:ext cx="9636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r:id="rId4" imgW="394107" imgH="229097" progId="">
                  <p:embed/>
                </p:oleObj>
              </mc:Choice>
              <mc:Fallback>
                <p:oleObj r:id="rId4" imgW="394107" imgH="2290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371600"/>
                        <a:ext cx="9636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016175"/>
              </p:ext>
            </p:extLst>
          </p:nvPr>
        </p:nvGraphicFramePr>
        <p:xfrm>
          <a:off x="3086597" y="1844824"/>
          <a:ext cx="1995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0" r:id="rId6" imgW="863937" imgH="229007" progId="">
                  <p:embed/>
                </p:oleObj>
              </mc:Choice>
              <mc:Fallback>
                <p:oleObj r:id="rId6" imgW="863937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597" y="1844824"/>
                        <a:ext cx="19954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833075"/>
              </p:ext>
            </p:extLst>
          </p:nvPr>
        </p:nvGraphicFramePr>
        <p:xfrm>
          <a:off x="826449" y="2276872"/>
          <a:ext cx="963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1" r:id="rId8" imgW="394107" imgH="229097" progId="">
                  <p:embed/>
                </p:oleObj>
              </mc:Choice>
              <mc:Fallback>
                <p:oleObj r:id="rId8" imgW="394107" imgH="2290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49" y="2276872"/>
                        <a:ext cx="963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874345"/>
              </p:ext>
            </p:extLst>
          </p:nvPr>
        </p:nvGraphicFramePr>
        <p:xfrm>
          <a:off x="1787798" y="3397473"/>
          <a:ext cx="35750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" r:id="rId9" imgW="2235197" imgH="241517" progId="">
                  <p:embed/>
                </p:oleObj>
              </mc:Choice>
              <mc:Fallback>
                <p:oleObj r:id="rId9" imgW="2235197" imgH="2415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798" y="3397473"/>
                        <a:ext cx="35750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17502"/>
              </p:ext>
            </p:extLst>
          </p:nvPr>
        </p:nvGraphicFramePr>
        <p:xfrm>
          <a:off x="6990035" y="3397473"/>
          <a:ext cx="692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r:id="rId11" imgW="419687" imgH="229097" progId="">
                  <p:embed/>
                </p:oleObj>
              </mc:Choice>
              <mc:Fallback>
                <p:oleObj r:id="rId11" imgW="419687" imgH="2290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035" y="3397473"/>
                        <a:ext cx="6921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34018"/>
              </p:ext>
            </p:extLst>
          </p:nvPr>
        </p:nvGraphicFramePr>
        <p:xfrm>
          <a:off x="3573735" y="3814985"/>
          <a:ext cx="1457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r:id="rId13" imgW="838727" imgH="229007" progId="">
                  <p:embed/>
                </p:oleObj>
              </mc:Choice>
              <mc:Fallback>
                <p:oleObj r:id="rId13" imgW="838727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735" y="3814985"/>
                        <a:ext cx="1457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862213"/>
              </p:ext>
            </p:extLst>
          </p:nvPr>
        </p:nvGraphicFramePr>
        <p:xfrm>
          <a:off x="3276873" y="4253135"/>
          <a:ext cx="69056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r:id="rId15" imgW="419687" imgH="229097" progId="">
                  <p:embed/>
                </p:oleObj>
              </mc:Choice>
              <mc:Fallback>
                <p:oleObj r:id="rId15" imgW="419687" imgH="2290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873" y="4253135"/>
                        <a:ext cx="69056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531556"/>
              </p:ext>
            </p:extLst>
          </p:nvPr>
        </p:nvGraphicFramePr>
        <p:xfrm>
          <a:off x="6012135" y="4211860"/>
          <a:ext cx="1800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r:id="rId16" imgW="978462" imgH="229007" progId="">
                  <p:embed/>
                </p:oleObj>
              </mc:Choice>
              <mc:Fallback>
                <p:oleObj r:id="rId16" imgW="978462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35" y="4211860"/>
                        <a:ext cx="1800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08156"/>
              </p:ext>
            </p:extLst>
          </p:nvPr>
        </p:nvGraphicFramePr>
        <p:xfrm>
          <a:off x="2251348" y="4688110"/>
          <a:ext cx="2051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r:id="rId18" imgW="1092627" imgH="241612" progId="">
                  <p:embed/>
                </p:oleObj>
              </mc:Choice>
              <mc:Fallback>
                <p:oleObj r:id="rId18" imgW="1092627" imgH="2416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348" y="4688110"/>
                        <a:ext cx="20510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48452"/>
              </p:ext>
            </p:extLst>
          </p:nvPr>
        </p:nvGraphicFramePr>
        <p:xfrm>
          <a:off x="6029598" y="4688110"/>
          <a:ext cx="14636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r:id="rId20" imgW="838727" imgH="229007" progId="">
                  <p:embed/>
                </p:oleObj>
              </mc:Choice>
              <mc:Fallback>
                <p:oleObj r:id="rId20" imgW="838727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598" y="4688110"/>
                        <a:ext cx="146367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75641"/>
              </p:ext>
            </p:extLst>
          </p:nvPr>
        </p:nvGraphicFramePr>
        <p:xfrm>
          <a:off x="1656035" y="5256435"/>
          <a:ext cx="1485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r:id="rId22" imgW="838727" imgH="229007" progId="">
                  <p:embed/>
                </p:oleObj>
              </mc:Choice>
              <mc:Fallback>
                <p:oleObj r:id="rId22" imgW="838727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035" y="5256435"/>
                        <a:ext cx="1485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54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141122"/>
              </p:ext>
            </p:extLst>
          </p:nvPr>
        </p:nvGraphicFramePr>
        <p:xfrm>
          <a:off x="683568" y="1916832"/>
          <a:ext cx="8112125" cy="336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4" imgW="3429000" imgH="1422360" progId="Equation.DSMT4">
                  <p:embed/>
                </p:oleObj>
              </mc:Choice>
              <mc:Fallback>
                <p:oleObj name="Equation" r:id="rId4" imgW="3429000" imgH="1422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16832"/>
                        <a:ext cx="8112125" cy="336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74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1" name="组合 25"/>
          <p:cNvGrpSpPr>
            <a:grpSpLocks/>
          </p:cNvGrpSpPr>
          <p:nvPr/>
        </p:nvGrpSpPr>
        <p:grpSpPr bwMode="auto">
          <a:xfrm>
            <a:off x="1676400" y="6324600"/>
            <a:ext cx="5105400" cy="46038"/>
            <a:chOff x="0" y="0"/>
            <a:chExt cx="8534400" cy="1143000"/>
          </a:xfrm>
        </p:grpSpPr>
        <p:sp>
          <p:nvSpPr>
            <p:cNvPr id="7172" name="矩形 5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7173" name="矩形 6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7174" name="组合 25"/>
          <p:cNvGrpSpPr>
            <a:grpSpLocks/>
          </p:cNvGrpSpPr>
          <p:nvPr/>
        </p:nvGrpSpPr>
        <p:grpSpPr bwMode="auto">
          <a:xfrm>
            <a:off x="8077200" y="6324600"/>
            <a:ext cx="1066800" cy="46038"/>
            <a:chOff x="0" y="0"/>
            <a:chExt cx="8534400" cy="1143000"/>
          </a:xfrm>
        </p:grpSpPr>
        <p:sp>
          <p:nvSpPr>
            <p:cNvPr id="7175" name="矩形 8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7176" name="矩形 9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7177" name="组合 22"/>
          <p:cNvGrpSpPr>
            <a:grpSpLocks/>
          </p:cNvGrpSpPr>
          <p:nvPr/>
        </p:nvGrpSpPr>
        <p:grpSpPr bwMode="auto">
          <a:xfrm>
            <a:off x="457200" y="1066800"/>
            <a:ext cx="6172200" cy="46038"/>
            <a:chOff x="0" y="0"/>
            <a:chExt cx="6172200" cy="45719"/>
          </a:xfrm>
        </p:grpSpPr>
        <p:grpSp>
          <p:nvGrpSpPr>
            <p:cNvPr id="7178" name="组合 25"/>
            <p:cNvGrpSpPr>
              <a:grpSpLocks/>
            </p:cNvGrpSpPr>
            <p:nvPr/>
          </p:nvGrpSpPr>
          <p:grpSpPr bwMode="auto">
            <a:xfrm>
              <a:off x="0" y="0"/>
              <a:ext cx="5105400" cy="45719"/>
              <a:chOff x="0" y="0"/>
              <a:chExt cx="8534400" cy="1143000"/>
            </a:xfrm>
          </p:grpSpPr>
          <p:sp>
            <p:nvSpPr>
              <p:cNvPr id="7179" name="矩形 15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7180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  <p:grpSp>
          <p:nvGrpSpPr>
            <p:cNvPr id="7181" name="组合 25"/>
            <p:cNvGrpSpPr>
              <a:grpSpLocks/>
            </p:cNvGrpSpPr>
            <p:nvPr/>
          </p:nvGrpSpPr>
          <p:grpSpPr bwMode="auto">
            <a:xfrm>
              <a:off x="5105400" y="0"/>
              <a:ext cx="1066800" cy="45719"/>
              <a:chOff x="0" y="0"/>
              <a:chExt cx="8534400" cy="1143000"/>
            </a:xfrm>
          </p:grpSpPr>
          <p:sp>
            <p:nvSpPr>
              <p:cNvPr id="7182" name="矩形 13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7183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</p:grpSp>
      <p:sp>
        <p:nvSpPr>
          <p:cNvPr id="7184" name="内容占位符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371600"/>
            <a:ext cx="8229600" cy="4556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定理4.2.4：设LFSR的联结多项式f(x)是F2上常数项为1的不可约多项式，则对于LFSR的任一输出序列S≠0，有                     ，且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endParaRPr lang="en-US" altLang="zh-CN" sz="1800" dirty="0" smtClean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 smtClean="0">
                <a:latin typeface="Times New Roman" pitchFamily="18" charset="0"/>
              </a:rPr>
              <a:t>证明</a:t>
            </a:r>
            <a:r>
              <a:rPr lang="zh-CN" altLang="en-US" sz="1800" dirty="0">
                <a:latin typeface="Times New Roman" pitchFamily="18" charset="0"/>
              </a:rPr>
              <a:t>：因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但f(x)为常数项为1的不可约多项式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/>
              <a:t>           所以                       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/>
              <a:t>           再根据定理4.2.3可知</a:t>
            </a:r>
          </a:p>
        </p:txBody>
      </p:sp>
      <p:sp>
        <p:nvSpPr>
          <p:cNvPr id="718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级线性反馈移位寄存器（LFSR）</a:t>
            </a:r>
            <a:endParaRPr lang="zh-CN" altLang="en-US"/>
          </a:p>
        </p:txBody>
      </p:sp>
      <p:graphicFrame>
        <p:nvGraphicFramePr>
          <p:cNvPr id="7186" name="Object 18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19773"/>
              </p:ext>
            </p:extLst>
          </p:nvPr>
        </p:nvGraphicFramePr>
        <p:xfrm>
          <a:off x="1676400" y="2276872"/>
          <a:ext cx="19780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r:id="rId4" imgW="838727" imgH="229007" progId="Equation.3">
                  <p:embed/>
                </p:oleObj>
              </mc:Choice>
              <mc:Fallback>
                <p:oleObj r:id="rId4" imgW="838727" imgH="22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76872"/>
                        <a:ext cx="19780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829214"/>
              </p:ext>
            </p:extLst>
          </p:nvPr>
        </p:nvGraphicFramePr>
        <p:xfrm>
          <a:off x="4499992" y="2276872"/>
          <a:ext cx="1733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r:id="rId6" imgW="787947" imgH="203437" progId="">
                  <p:embed/>
                </p:oleObj>
              </mc:Choice>
              <mc:Fallback>
                <p:oleObj r:id="rId6" imgW="787947" imgH="2034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276872"/>
                        <a:ext cx="17335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39705"/>
              </p:ext>
            </p:extLst>
          </p:nvPr>
        </p:nvGraphicFramePr>
        <p:xfrm>
          <a:off x="1619672" y="3212976"/>
          <a:ext cx="47355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r:id="rId8" imgW="2540117" imgH="228917" progId="">
                  <p:embed/>
                </p:oleObj>
              </mc:Choice>
              <mc:Fallback>
                <p:oleObj r:id="rId8" imgW="2540117" imgH="2289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212976"/>
                        <a:ext cx="47355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21102"/>
              </p:ext>
            </p:extLst>
          </p:nvPr>
        </p:nvGraphicFramePr>
        <p:xfrm>
          <a:off x="2325727" y="4095565"/>
          <a:ext cx="1482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r:id="rId10" imgW="838727" imgH="229007" progId="">
                  <p:embed/>
                </p:oleObj>
              </mc:Choice>
              <mc:Fallback>
                <p:oleObj r:id="rId10" imgW="838727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727" y="4095565"/>
                        <a:ext cx="1482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85960"/>
              </p:ext>
            </p:extLst>
          </p:nvPr>
        </p:nvGraphicFramePr>
        <p:xfrm>
          <a:off x="6091277" y="4095565"/>
          <a:ext cx="1489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r:id="rId11" imgW="787947" imgH="203437" progId="">
                  <p:embed/>
                </p:oleObj>
              </mc:Choice>
              <mc:Fallback>
                <p:oleObj r:id="rId11" imgW="787947" imgH="2034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77" y="4095565"/>
                        <a:ext cx="1489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6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5" name="组合 25"/>
          <p:cNvGrpSpPr>
            <a:grpSpLocks/>
          </p:cNvGrpSpPr>
          <p:nvPr/>
        </p:nvGrpSpPr>
        <p:grpSpPr bwMode="auto">
          <a:xfrm>
            <a:off x="1676400" y="6324600"/>
            <a:ext cx="5105400" cy="46038"/>
            <a:chOff x="0" y="0"/>
            <a:chExt cx="8534400" cy="1143000"/>
          </a:xfrm>
        </p:grpSpPr>
        <p:sp>
          <p:nvSpPr>
            <p:cNvPr id="8196" name="矩形 5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8197" name="矩形 6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8198" name="组合 25"/>
          <p:cNvGrpSpPr>
            <a:grpSpLocks/>
          </p:cNvGrpSpPr>
          <p:nvPr/>
        </p:nvGrpSpPr>
        <p:grpSpPr bwMode="auto">
          <a:xfrm>
            <a:off x="8077200" y="6324600"/>
            <a:ext cx="1066800" cy="46038"/>
            <a:chOff x="0" y="0"/>
            <a:chExt cx="8534400" cy="1143000"/>
          </a:xfrm>
        </p:grpSpPr>
        <p:sp>
          <p:nvSpPr>
            <p:cNvPr id="8199" name="矩形 8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8200" name="矩形 9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8201" name="组合 22"/>
          <p:cNvGrpSpPr>
            <a:grpSpLocks/>
          </p:cNvGrpSpPr>
          <p:nvPr/>
        </p:nvGrpSpPr>
        <p:grpSpPr bwMode="auto">
          <a:xfrm>
            <a:off x="457200" y="1066800"/>
            <a:ext cx="6172200" cy="46038"/>
            <a:chOff x="0" y="0"/>
            <a:chExt cx="6172200" cy="45719"/>
          </a:xfrm>
        </p:grpSpPr>
        <p:grpSp>
          <p:nvGrpSpPr>
            <p:cNvPr id="8202" name="组合 25"/>
            <p:cNvGrpSpPr>
              <a:grpSpLocks/>
            </p:cNvGrpSpPr>
            <p:nvPr/>
          </p:nvGrpSpPr>
          <p:grpSpPr bwMode="auto">
            <a:xfrm>
              <a:off x="0" y="0"/>
              <a:ext cx="5105400" cy="45719"/>
              <a:chOff x="0" y="0"/>
              <a:chExt cx="8534400" cy="1143000"/>
            </a:xfrm>
          </p:grpSpPr>
          <p:sp>
            <p:nvSpPr>
              <p:cNvPr id="8203" name="矩形 15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8204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  <p:grpSp>
          <p:nvGrpSpPr>
            <p:cNvPr id="8205" name="组合 25"/>
            <p:cNvGrpSpPr>
              <a:grpSpLocks/>
            </p:cNvGrpSpPr>
            <p:nvPr/>
          </p:nvGrpSpPr>
          <p:grpSpPr bwMode="auto">
            <a:xfrm>
              <a:off x="5105400" y="0"/>
              <a:ext cx="1066800" cy="45719"/>
              <a:chOff x="0" y="0"/>
              <a:chExt cx="8534400" cy="1143000"/>
            </a:xfrm>
          </p:grpSpPr>
          <p:sp>
            <p:nvSpPr>
              <p:cNvPr id="8206" name="矩形 13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8207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</p:grpSp>
      <p:sp>
        <p:nvSpPr>
          <p:cNvPr id="8208" name="内容占位符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371600"/>
            <a:ext cx="8229600" cy="4556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2800" dirty="0" smtClean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2800" dirty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2800" dirty="0" smtClean="0">
              <a:latin typeface="Times New Roman" pitchFamily="18" charset="0"/>
            </a:endParaRPr>
          </a:p>
          <a:p>
            <a:pPr marL="0" indent="0">
              <a:buClr>
                <a:srgbClr val="C00000"/>
              </a:buClr>
              <a:buSzPct val="80000"/>
              <a:buNone/>
            </a:pPr>
            <a:endParaRPr lang="zh-CN" altLang="en-US" sz="2800" dirty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/>
              <a:t>证明：        若</a:t>
            </a:r>
            <a:r>
              <a:rPr lang="zh-CN" altLang="en-US" sz="1800" dirty="0">
                <a:latin typeface="Times New Roman" pitchFamily="18" charset="0"/>
              </a:rPr>
              <a:t>f(x)为F</a:t>
            </a:r>
            <a:r>
              <a:rPr lang="zh-CN" altLang="en-US" sz="1800" baseline="-25000" dirty="0">
                <a:latin typeface="Times New Roman" pitchFamily="18" charset="0"/>
              </a:rPr>
              <a:t>2</a:t>
            </a:r>
            <a:r>
              <a:rPr lang="zh-CN" altLang="en-US" sz="1800" dirty="0">
                <a:latin typeface="Times New Roman" pitchFamily="18" charset="0"/>
              </a:rPr>
              <a:t>上的n次本原多项式，由定理4.2.4，G(f)中的非零序列周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 期全是</a:t>
            </a:r>
            <a:r>
              <a:rPr lang="zh-CN" altLang="en-US" sz="1800" dirty="0"/>
              <a:t>    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None/>
            </a:pPr>
            <a:r>
              <a:rPr lang="zh-CN" altLang="en-US" sz="1800" dirty="0"/>
              <a:t>                   </a:t>
            </a:r>
            <a:r>
              <a:rPr lang="zh-CN" altLang="en-US" sz="1800" dirty="0" smtClean="0"/>
              <a:t>只需</a:t>
            </a:r>
            <a:r>
              <a:rPr lang="zh-CN" altLang="en-US" sz="1800" dirty="0" smtClean="0">
                <a:latin typeface="Times New Roman" pitchFamily="18" charset="0"/>
              </a:rPr>
              <a:t>用反证法 证f(x)不可约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/>
              <a:t>         由定理4.2.4知                      </a:t>
            </a:r>
            <a:r>
              <a:rPr lang="zh-CN" altLang="en-US" sz="1800" dirty="0" smtClean="0"/>
              <a:t>，则</a:t>
            </a:r>
            <a:r>
              <a:rPr lang="zh-CN" altLang="en-US" sz="1800" dirty="0" smtClean="0">
                <a:latin typeface="Times New Roman" pitchFamily="18" charset="0"/>
              </a:rPr>
              <a:t>f(x)</a:t>
            </a:r>
            <a:r>
              <a:rPr lang="zh-CN" altLang="en-US" sz="1800" dirty="0" smtClean="0"/>
              <a:t>为本原多项式</a:t>
            </a:r>
            <a:endParaRPr lang="zh-CN" altLang="en-US" sz="1800" dirty="0"/>
          </a:p>
          <a:p>
            <a:pPr marL="0" indent="0">
              <a:lnSpc>
                <a:spcPct val="150000"/>
              </a:lnSpc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   </a:t>
            </a:r>
          </a:p>
        </p:txBody>
      </p:sp>
      <p:sp>
        <p:nvSpPr>
          <p:cNvPr id="8209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级线性反馈移位寄存器（LFSR）</a:t>
            </a:r>
            <a:endParaRPr lang="zh-CN" altLang="en-US"/>
          </a:p>
        </p:txBody>
      </p:sp>
      <p:graphicFrame>
        <p:nvGraphicFramePr>
          <p:cNvPr id="8210" name="Object 18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57871"/>
              </p:ext>
            </p:extLst>
          </p:nvPr>
        </p:nvGraphicFramePr>
        <p:xfrm>
          <a:off x="1218282" y="3434011"/>
          <a:ext cx="4921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r:id="rId4" imgW="191057" imgH="152837" progId="">
                  <p:embed/>
                </p:oleObj>
              </mc:Choice>
              <mc:Fallback>
                <p:oleObj r:id="rId4" imgW="191057" imgH="1528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282" y="3434011"/>
                        <a:ext cx="4921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87954"/>
              </p:ext>
            </p:extLst>
          </p:nvPr>
        </p:nvGraphicFramePr>
        <p:xfrm>
          <a:off x="2051720" y="3861048"/>
          <a:ext cx="15303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r:id="rId6" imgW="838727" imgH="229007" progId="Equation.3">
                  <p:embed/>
                </p:oleObj>
              </mc:Choice>
              <mc:Fallback>
                <p:oleObj r:id="rId6" imgW="838727" imgH="2290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861048"/>
                        <a:ext cx="15303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42911"/>
              </p:ext>
            </p:extLst>
          </p:nvPr>
        </p:nvGraphicFramePr>
        <p:xfrm>
          <a:off x="1218282" y="4413498"/>
          <a:ext cx="492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r:id="rId8" imgW="191057" imgH="152837" progId="">
                  <p:embed/>
                </p:oleObj>
              </mc:Choice>
              <mc:Fallback>
                <p:oleObj r:id="rId8" imgW="191057" imgH="1528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282" y="4413498"/>
                        <a:ext cx="4921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45955"/>
              </p:ext>
            </p:extLst>
          </p:nvPr>
        </p:nvGraphicFramePr>
        <p:xfrm>
          <a:off x="2554957" y="4807198"/>
          <a:ext cx="14303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2" r:id="rId10" imgW="838727" imgH="229007" progId="">
                  <p:embed/>
                </p:oleObj>
              </mc:Choice>
              <mc:Fallback>
                <p:oleObj r:id="rId10" imgW="838727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957" y="4807198"/>
                        <a:ext cx="14303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76725"/>
              </p:ext>
            </p:extLst>
          </p:nvPr>
        </p:nvGraphicFramePr>
        <p:xfrm>
          <a:off x="557358" y="1340768"/>
          <a:ext cx="6572251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Equation" r:id="rId11" imgW="3606480" imgH="939600" progId="Equation.DSMT4">
                  <p:embed/>
                </p:oleObj>
              </mc:Choice>
              <mc:Fallback>
                <p:oleObj name="Equation" r:id="rId11" imgW="3606480" imgH="939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58" y="1340768"/>
                        <a:ext cx="6572251" cy="169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94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流密码的基本概念及分类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 </a:t>
            </a:r>
            <a:r>
              <a:rPr lang="en-US" altLang="zh-CN" dirty="0" err="1" smtClean="0"/>
              <a:t>Golomb</a:t>
            </a:r>
            <a:r>
              <a:rPr lang="zh-CN" altLang="en-US" dirty="0" smtClean="0"/>
              <a:t>随机性假设 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 线性反馈移位寄存器（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构造流密码的几种方法 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867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lum bright="62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963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25"/>
          <p:cNvGrpSpPr>
            <a:grpSpLocks/>
          </p:cNvGrpSpPr>
          <p:nvPr/>
        </p:nvGrpSpPr>
        <p:grpSpPr bwMode="auto">
          <a:xfrm>
            <a:off x="1676400" y="6324600"/>
            <a:ext cx="5105400" cy="46038"/>
            <a:chOff x="0" y="0"/>
            <a:chExt cx="8534400" cy="1143000"/>
          </a:xfrm>
        </p:grpSpPr>
        <p:sp>
          <p:nvSpPr>
            <p:cNvPr id="9220" name="矩形 5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9221" name="矩形 6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9222" name="组合 25"/>
          <p:cNvGrpSpPr>
            <a:grpSpLocks/>
          </p:cNvGrpSpPr>
          <p:nvPr/>
        </p:nvGrpSpPr>
        <p:grpSpPr bwMode="auto">
          <a:xfrm>
            <a:off x="8077200" y="6324600"/>
            <a:ext cx="1066800" cy="46038"/>
            <a:chOff x="0" y="0"/>
            <a:chExt cx="8534400" cy="1143000"/>
          </a:xfrm>
        </p:grpSpPr>
        <p:sp>
          <p:nvSpPr>
            <p:cNvPr id="9223" name="矩形 8"/>
            <p:cNvSpPr>
              <a:spLocks noChangeArrowheads="1"/>
            </p:cNvSpPr>
            <p:nvPr/>
          </p:nvSpPr>
          <p:spPr bwMode="auto">
            <a:xfrm>
              <a:off x="303307" y="0"/>
              <a:ext cx="8231093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  <p:sp>
          <p:nvSpPr>
            <p:cNvPr id="9224" name="矩形 9"/>
            <p:cNvSpPr>
              <a:spLocks noChangeArrowheads="1"/>
            </p:cNvSpPr>
            <p:nvPr/>
          </p:nvSpPr>
          <p:spPr bwMode="auto">
            <a:xfrm>
              <a:off x="0" y="0"/>
              <a:ext cx="380005" cy="1143000"/>
            </a:xfrm>
            <a:prstGeom prst="rect">
              <a:avLst/>
            </a:prstGeom>
            <a:solidFill>
              <a:srgbClr val="C00000">
                <a:alpha val="40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endParaRPr lang="zh-CN" altLang="zh-CN" b="1" smtClean="0">
                <a:solidFill>
                  <a:srgbClr val="FFFFFF"/>
                </a:solidFill>
                <a:latin typeface="Gill Sans MT" pitchFamily="34" charset="0"/>
                <a:ea typeface="华文新魏" pitchFamily="2" charset="-122"/>
                <a:sym typeface="Gill Sans MT" pitchFamily="34" charset="0"/>
              </a:endParaRPr>
            </a:p>
          </p:txBody>
        </p:sp>
      </p:grpSp>
      <p:grpSp>
        <p:nvGrpSpPr>
          <p:cNvPr id="9225" name="组合 22"/>
          <p:cNvGrpSpPr>
            <a:grpSpLocks/>
          </p:cNvGrpSpPr>
          <p:nvPr/>
        </p:nvGrpSpPr>
        <p:grpSpPr bwMode="auto">
          <a:xfrm>
            <a:off x="457200" y="1066800"/>
            <a:ext cx="6172200" cy="46038"/>
            <a:chOff x="0" y="0"/>
            <a:chExt cx="6172200" cy="45719"/>
          </a:xfrm>
        </p:grpSpPr>
        <p:grpSp>
          <p:nvGrpSpPr>
            <p:cNvPr id="9226" name="组合 25"/>
            <p:cNvGrpSpPr>
              <a:grpSpLocks/>
            </p:cNvGrpSpPr>
            <p:nvPr/>
          </p:nvGrpSpPr>
          <p:grpSpPr bwMode="auto">
            <a:xfrm>
              <a:off x="0" y="0"/>
              <a:ext cx="5105400" cy="45719"/>
              <a:chOff x="0" y="0"/>
              <a:chExt cx="8534400" cy="1143000"/>
            </a:xfrm>
          </p:grpSpPr>
          <p:sp>
            <p:nvSpPr>
              <p:cNvPr id="9227" name="矩形 15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9228" name="矩形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  <p:grpSp>
          <p:nvGrpSpPr>
            <p:cNvPr id="9229" name="组合 25"/>
            <p:cNvGrpSpPr>
              <a:grpSpLocks/>
            </p:cNvGrpSpPr>
            <p:nvPr/>
          </p:nvGrpSpPr>
          <p:grpSpPr bwMode="auto">
            <a:xfrm>
              <a:off x="5105400" y="0"/>
              <a:ext cx="1066800" cy="45719"/>
              <a:chOff x="0" y="0"/>
              <a:chExt cx="8534400" cy="1143000"/>
            </a:xfrm>
          </p:grpSpPr>
          <p:sp>
            <p:nvSpPr>
              <p:cNvPr id="9230" name="矩形 13"/>
              <p:cNvSpPr>
                <a:spLocks noChangeArrowheads="1"/>
              </p:cNvSpPr>
              <p:nvPr/>
            </p:nvSpPr>
            <p:spPr bwMode="auto">
              <a:xfrm>
                <a:off x="303307" y="0"/>
                <a:ext cx="8231093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  <p:sp>
            <p:nvSpPr>
              <p:cNvPr id="9231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05" cy="1143000"/>
              </a:xfrm>
              <a:prstGeom prst="rect">
                <a:avLst/>
              </a:prstGeom>
              <a:solidFill>
                <a:srgbClr val="C00000">
                  <a:alpha val="40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itchFamily="34" charset="0"/>
                  <a:buNone/>
                </a:pPr>
                <a:endParaRPr lang="zh-CN" altLang="zh-CN" b="1" smtClean="0">
                  <a:solidFill>
                    <a:srgbClr val="FFFFFF"/>
                  </a:solidFill>
                  <a:latin typeface="Gill Sans MT" pitchFamily="34" charset="0"/>
                  <a:ea typeface="华文新魏" pitchFamily="2" charset="-122"/>
                  <a:sym typeface="Gill Sans MT" pitchFamily="34" charset="0"/>
                </a:endParaRPr>
              </a:p>
            </p:txBody>
          </p:sp>
        </p:grpSp>
      </p:grpSp>
      <p:sp>
        <p:nvSpPr>
          <p:cNvPr id="9232" name="内容占位符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57200" y="1371600"/>
            <a:ext cx="8229600" cy="4556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 smtClean="0"/>
              <a:t>反证法：</a:t>
            </a:r>
            <a:endParaRPr lang="zh-CN" altLang="en-US" sz="1800" dirty="0"/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/>
              <a:t>假设有</a:t>
            </a:r>
            <a:r>
              <a:rPr lang="zh-CN" altLang="en-US" sz="1800" dirty="0">
                <a:latin typeface="Times New Roman" pitchFamily="18" charset="0"/>
              </a:rPr>
              <a:t>g(x)，h(x)∈F</a:t>
            </a:r>
            <a:r>
              <a:rPr lang="zh-CN" altLang="en-US" sz="1800" baseline="-25000" dirty="0">
                <a:latin typeface="Times New Roman" pitchFamily="18" charset="0"/>
              </a:rPr>
              <a:t>2</a:t>
            </a:r>
            <a:r>
              <a:rPr lang="zh-CN" altLang="en-US" sz="1800" dirty="0">
                <a:latin typeface="Times New Roman" pitchFamily="18" charset="0"/>
              </a:rPr>
              <a:t>[x]，使f(x)=g(x)h(x),              ，                   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      因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  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/>
              <a:t>       所以   以</a:t>
            </a:r>
            <a:r>
              <a:rPr lang="zh-CN" altLang="en-US" sz="1800" dirty="0">
                <a:latin typeface="Times New Roman" pitchFamily="18" charset="0"/>
              </a:rPr>
              <a:t>h(x)为联结多项式的LFSR产生的某个非零序列S∈G(f)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但此时</a:t>
            </a:r>
          </a:p>
          <a:p>
            <a:pPr marL="0" indent="0">
              <a:buClr>
                <a:srgbClr val="C00000"/>
              </a:buClr>
              <a:buSzPct val="80000"/>
              <a:buFont typeface="Wingdings" pitchFamily="2" charset="2"/>
              <a:buNone/>
            </a:pPr>
            <a:r>
              <a:rPr lang="zh-CN" altLang="en-US" sz="1800" dirty="0">
                <a:latin typeface="Times New Roman" pitchFamily="18" charset="0"/>
              </a:rPr>
              <a:t>与假设矛盾，所以结论成立</a:t>
            </a:r>
          </a:p>
        </p:txBody>
      </p:sp>
      <p:sp>
        <p:nvSpPr>
          <p:cNvPr id="923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i="1">
                <a:solidFill>
                  <a:schemeClr val="tx1"/>
                </a:solidFill>
                <a:latin typeface="Times New Roman" pitchFamily="18" charset="0"/>
              </a:rPr>
              <a:t>L</a:t>
            </a: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</a:rPr>
              <a:t>级线性反馈移位寄存器（LFSR）</a:t>
            </a:r>
            <a:endParaRPr lang="zh-CN" altLang="en-US"/>
          </a:p>
        </p:txBody>
      </p:sp>
      <p:graphicFrame>
        <p:nvGraphicFramePr>
          <p:cNvPr id="9234" name="Object 1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730750" y="1698625"/>
          <a:ext cx="781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r:id="rId4" imgW="470487" imgH="229097" progId="">
                  <p:embed/>
                </p:oleObj>
              </mc:Choice>
              <mc:Fallback>
                <p:oleObj r:id="rId4" imgW="470487" imgH="2290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98625"/>
                        <a:ext cx="781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622925" y="1700213"/>
          <a:ext cx="11588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r:id="rId6" imgW="686387" imgH="203437" progId="">
                  <p:embed/>
                </p:oleObj>
              </mc:Choice>
              <mc:Fallback>
                <p:oleObj r:id="rId6" imgW="686387" imgH="2034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700213"/>
                        <a:ext cx="11588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446213" y="2259013"/>
          <a:ext cx="27892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r:id="rId8" imgW="1461052" imgH="229007" progId="">
                  <p:embed/>
                </p:oleObj>
              </mc:Choice>
              <mc:Fallback>
                <p:oleObj r:id="rId8" imgW="1461052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259013"/>
                        <a:ext cx="27892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279525" y="3049588"/>
          <a:ext cx="18478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r:id="rId10" imgW="1270537" imgH="229007" progId="">
                  <p:embed/>
                </p:oleObj>
              </mc:Choice>
              <mc:Fallback>
                <p:oleObj r:id="rId10" imgW="1270537" imgH="2290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049588"/>
                        <a:ext cx="18478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329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定理：设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上的任意</a:t>
            </a:r>
            <a:r>
              <a:rPr lang="en-US" altLang="zh-CN" dirty="0" smtClean="0"/>
              <a:t>n</a:t>
            </a:r>
            <a:r>
              <a:rPr lang="zh-CN" altLang="en-US" dirty="0" smtClean="0"/>
              <a:t>级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的联结多项式为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G(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表示由此产生的全部序列，则</a:t>
            </a:r>
            <a:r>
              <a:rPr lang="en-US" altLang="zh-CN" dirty="0" smtClean="0"/>
              <a:t>G(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中非零序列全是</a:t>
            </a:r>
            <a:r>
              <a:rPr lang="en-US" altLang="zh-CN" dirty="0" smtClean="0"/>
              <a:t>m-</a:t>
            </a:r>
            <a:r>
              <a:rPr lang="zh-CN" altLang="en-US" dirty="0" smtClean="0"/>
              <a:t>序列的充要条件是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次本原多项式。</a:t>
            </a: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构造大周期的序列</a:t>
            </a:r>
            <a:r>
              <a:rPr lang="en-US" altLang="zh-CN" dirty="0" smtClean="0"/>
              <a:t>)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/>
          </a:p>
          <a:p>
            <a:pPr eaLnBrk="1" hangingPunct="1"/>
            <a:r>
              <a:rPr lang="en-US" altLang="zh-CN" dirty="0"/>
              <a:t>m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序列的统计特性</a:t>
            </a:r>
          </a:p>
        </p:txBody>
      </p:sp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/>
              <a:t>L</a:t>
            </a:r>
            <a:r>
              <a:rPr lang="zh-CN" altLang="en-US" dirty="0" smtClean="0"/>
              <a:t>级线性反馈移位寄存器（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err="1" smtClean="0"/>
              <a:t>Golomb</a:t>
            </a:r>
            <a:r>
              <a:rPr lang="zh-CN" altLang="en-US" dirty="0" smtClean="0"/>
              <a:t>法则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58757"/>
              </p:ext>
            </p:extLst>
          </p:nvPr>
        </p:nvGraphicFramePr>
        <p:xfrm>
          <a:off x="704850" y="1882775"/>
          <a:ext cx="729615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4" imgW="3949560" imgH="2387520" progId="Equation.DSMT4">
                  <p:embed/>
                </p:oleObj>
              </mc:Choice>
              <mc:Fallback>
                <p:oleObj name="Equation" r:id="rId4" imgW="3949560" imgH="23875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882775"/>
                        <a:ext cx="7296150" cy="441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-</a:t>
            </a:r>
            <a:r>
              <a:rPr lang="zh-CN" altLang="en-US" dirty="0" smtClean="0"/>
              <a:t>序列的伪随机特性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638132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随机序列？？？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</a:p>
        </p:txBody>
      </p:sp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4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5" name="Rectangle 3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6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87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16223"/>
              </p:ext>
            </p:extLst>
          </p:nvPr>
        </p:nvGraphicFramePr>
        <p:xfrm>
          <a:off x="689769" y="1196752"/>
          <a:ext cx="7764462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4" imgW="4356000" imgH="1676160" progId="Equation.DSMT4">
                  <p:embed/>
                </p:oleObj>
              </mc:Choice>
              <mc:Fallback>
                <p:oleObj name="Equation" r:id="rId4" imgW="4356000" imgH="167616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9" y="1196752"/>
                        <a:ext cx="7764462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66362"/>
              </p:ext>
            </p:extLst>
          </p:nvPr>
        </p:nvGraphicFramePr>
        <p:xfrm>
          <a:off x="683568" y="3874095"/>
          <a:ext cx="8322843" cy="257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6" imgW="4673520" imgH="1447560" progId="Equation.DSMT4">
                  <p:embed/>
                </p:oleObj>
              </mc:Choice>
              <mc:Fallback>
                <p:oleObj name="Equation" r:id="rId6" imgW="4673520" imgH="144756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874095"/>
                        <a:ext cx="8322843" cy="2579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4993"/>
              </p:ext>
            </p:extLst>
          </p:nvPr>
        </p:nvGraphicFramePr>
        <p:xfrm>
          <a:off x="2915816" y="188640"/>
          <a:ext cx="5716215" cy="875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8" imgW="3314700" imgH="508000" progId="Equation.DSMT4">
                  <p:embed/>
                </p:oleObj>
              </mc:Choice>
              <mc:Fallback>
                <p:oleObj name="Equation" r:id="rId8" imgW="3314700" imgH="508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8640"/>
                        <a:ext cx="5716215" cy="875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4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</a:p>
        </p:txBody>
      </p:sp>
      <p:sp>
        <p:nvSpPr>
          <p:cNvPr id="92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762000" y="2058988"/>
          <a:ext cx="7239000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4" imgW="3949700" imgH="1828800" progId="">
                  <p:embed/>
                </p:oleObj>
              </mc:Choice>
              <mc:Fallback>
                <p:oleObj name="Equation" r:id="rId4" imgW="3949700" imgH="1828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8988"/>
                        <a:ext cx="7239000" cy="335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4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为一个具有线性复杂度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的有限二元序列，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的一个长度至少为</a:t>
            </a:r>
            <a:r>
              <a:rPr lang="en-US" altLang="zh-CN" dirty="0" smtClean="0"/>
              <a:t>2L</a:t>
            </a:r>
            <a:r>
              <a:rPr lang="zh-CN" altLang="en-US" dirty="0" smtClean="0"/>
              <a:t>的有限子序列，那么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－</a:t>
            </a:r>
            <a:r>
              <a:rPr lang="en-US" altLang="zh-CN" dirty="0" smtClean="0"/>
              <a:t>M</a:t>
            </a:r>
            <a:r>
              <a:rPr lang="zh-CN" altLang="en-US" dirty="0" smtClean="0"/>
              <a:t>算法在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作为输入时，将确定出一个可以生成</a:t>
            </a:r>
            <a:r>
              <a:rPr lang="en-US" altLang="zh-CN" dirty="0" smtClean="0"/>
              <a:t>s</a:t>
            </a:r>
            <a:r>
              <a:rPr lang="zh-CN" altLang="en-US" dirty="0" smtClean="0"/>
              <a:t>且长度为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－序列生成器适宜用在密钥流生成器的驱动部分，不能单独作为密钥源</a:t>
            </a:r>
          </a:p>
        </p:txBody>
      </p:sp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81365"/>
              </p:ext>
            </p:extLst>
          </p:nvPr>
        </p:nvGraphicFramePr>
        <p:xfrm>
          <a:off x="792163" y="2035175"/>
          <a:ext cx="68278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4" imgW="3340100" imgH="457200" progId="">
                  <p:embed/>
                </p:oleObj>
              </mc:Choice>
              <mc:Fallback>
                <p:oleObj name="Equation" r:id="rId4" imgW="3340100" imgH="45720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035175"/>
                        <a:ext cx="682783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24729"/>
              </p:ext>
            </p:extLst>
          </p:nvPr>
        </p:nvGraphicFramePr>
        <p:xfrm>
          <a:off x="1600200" y="3048000"/>
          <a:ext cx="4038600" cy="2675508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6450"/>
                <a:gridCol w="1128713"/>
                <a:gridCol w="487362"/>
              </a:tblGrid>
              <a:tr h="453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4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altLang="zh-CN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d</a:t>
                      </a:r>
                      <a:r>
                        <a:rPr kumimoji="0" lang="en-US" altLang="zh-CN" sz="1400" b="1" i="1" u="none" strike="noStrike" kern="1200" cap="none" normalizeH="0" baseline="-2500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n</a:t>
                      </a:r>
                      <a:endParaRPr kumimoji="0" lang="zh-CN" altLang="en-US" sz="1400" b="1" i="1" u="none" strike="noStrike" kern="1200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4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(x)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zh-CN" altLang="en-US" sz="1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1+x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1+x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1+x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1+x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3" name="Object 62"/>
          <p:cNvGraphicFramePr>
            <a:graphicFrameLocks noChangeAspect="1"/>
          </p:cNvGraphicFramePr>
          <p:nvPr/>
        </p:nvGraphicFramePr>
        <p:xfrm>
          <a:off x="914400" y="5791200"/>
          <a:ext cx="6705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6" imgW="3492500" imgH="279400" progId="">
                  <p:embed/>
                </p:oleObj>
              </mc:Choice>
              <mc:Fallback>
                <p:oleObj name="Equation" r:id="rId6" imgW="3492500" imgH="27940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91200"/>
                        <a:ext cx="6705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效率与实现</a:t>
            </a:r>
          </a:p>
        </p:txBody>
      </p:sp>
      <p:sp>
        <p:nvSpPr>
          <p:cNvPr id="1126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非线性反馈移位寄存器</a:t>
            </a: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762000" y="2082800"/>
            <a:ext cx="7897813" cy="3632200"/>
            <a:chOff x="762000" y="2082800"/>
            <a:chExt cx="7897813" cy="3632200"/>
          </a:xfrm>
        </p:grpSpPr>
        <p:grpSp>
          <p:nvGrpSpPr>
            <p:cNvPr id="2" name="组合 1"/>
            <p:cNvGrpSpPr/>
            <p:nvPr/>
          </p:nvGrpSpPr>
          <p:grpSpPr>
            <a:xfrm>
              <a:off x="762000" y="2082800"/>
              <a:ext cx="7897813" cy="3632200"/>
              <a:chOff x="762000" y="2082800"/>
              <a:chExt cx="7897813" cy="3632200"/>
            </a:xfrm>
          </p:grpSpPr>
          <p:graphicFrame>
            <p:nvGraphicFramePr>
              <p:cNvPr id="1126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0820315"/>
                  </p:ext>
                </p:extLst>
              </p:nvPr>
            </p:nvGraphicFramePr>
            <p:xfrm>
              <a:off x="762000" y="2082800"/>
              <a:ext cx="4572000" cy="919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4" name="Equation" r:id="rId4" imgW="2273300" imgH="457200" progId="">
                      <p:embed/>
                    </p:oleObj>
                  </mc:Choice>
                  <mc:Fallback>
                    <p:oleObj name="Equation" r:id="rId4" imgW="2273300" imgH="457200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2000" y="2082800"/>
                            <a:ext cx="4572000" cy="919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269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429000"/>
                <a:ext cx="7897813" cy="228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27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897" y="5372100"/>
              <a:ext cx="132397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信息论方法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当敌手获得不少于</a:t>
            </a:r>
            <a:r>
              <a:rPr lang="en-US" altLang="zh-CN" dirty="0" smtClean="0"/>
              <a:t>H(K)</a:t>
            </a:r>
            <a:r>
              <a:rPr lang="zh-CN" altLang="en-US" dirty="0" smtClean="0"/>
              <a:t>的密钥流比特时，无随机性可言，故假设敌手的观察是有限的。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系统论方法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复杂度理论方法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随机化方法</a:t>
            </a:r>
            <a:endParaRPr lang="en-US" altLang="zh-CN" dirty="0" smtClean="0"/>
          </a:p>
        </p:txBody>
      </p:sp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构造流密码的四种方法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我国学者自主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新一代宽带无线移动通信系统（</a:t>
            </a:r>
            <a:r>
              <a:rPr lang="en-US" altLang="zh-CN" dirty="0"/>
              <a:t>LTE</a:t>
            </a:r>
            <a:r>
              <a:rPr lang="zh-CN" altLang="en-US" dirty="0"/>
              <a:t>）国际标准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中国标准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祖冲之算法（</a:t>
            </a:r>
            <a:r>
              <a:rPr lang="en-US" altLang="zh-CN" dirty="0" smtClean="0"/>
              <a:t>ZUC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08368"/>
            <a:ext cx="5472608" cy="432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6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基本思想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分类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chemeClr val="tx1"/>
                </a:solidFill>
              </a:rPr>
              <a:t>同步流密码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dirty="0" smtClean="0"/>
              <a:t>发送端与接收端有相同的密钥与内部状态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状态更新与明文无关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chemeClr val="tx1"/>
                </a:solidFill>
              </a:rPr>
              <a:t>自同步流密码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14736"/>
              </p:ext>
            </p:extLst>
          </p:nvPr>
        </p:nvGraphicFramePr>
        <p:xfrm>
          <a:off x="735013" y="1947863"/>
          <a:ext cx="79787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3809880" imgH="482400" progId="Equation.DSMT4">
                  <p:embed/>
                </p:oleObj>
              </mc:Choice>
              <mc:Fallback>
                <p:oleObj name="Equation" r:id="rId4" imgW="380988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947863"/>
                        <a:ext cx="79787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467472"/>
            <a:ext cx="8229600" cy="609600"/>
          </a:xfrm>
        </p:spPr>
        <p:txBody>
          <a:bodyPr/>
          <a:lstStyle/>
          <a:p>
            <a:pPr algn="ctr"/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>Pseudorandom </a:t>
            </a:r>
            <a:r>
              <a:rPr lang="en-US" altLang="zh-CN" sz="4000" dirty="0" smtClean="0"/>
              <a:t>Generator</a:t>
            </a:r>
            <a:br>
              <a:rPr lang="en-US" altLang="zh-CN" sz="4000" dirty="0" smtClean="0"/>
            </a:br>
            <a:r>
              <a:rPr lang="zh-CN" altLang="en-US" sz="4000" dirty="0" smtClean="0"/>
              <a:t>伪随机数生成器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543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435280" cy="4556760"/>
          </a:xfrm>
        </p:spPr>
        <p:txBody>
          <a:bodyPr/>
          <a:lstStyle/>
          <a:p>
            <a:r>
              <a:rPr lang="en-US" altLang="zh-CN" dirty="0" smtClean="0"/>
              <a:t>PRG:  An </a:t>
            </a:r>
            <a:r>
              <a:rPr lang="en-US" altLang="zh-CN" dirty="0"/>
              <a:t>algorithm for generating a sequence of numbers whose properties approximate the properties of sequences of random </a:t>
            </a:r>
            <a:r>
              <a:rPr lang="en-US" altLang="zh-CN" dirty="0" smtClean="0"/>
              <a:t>numbers (wiki)</a:t>
            </a:r>
          </a:p>
          <a:p>
            <a:pPr marL="0" indent="0">
              <a:buNone/>
            </a:pPr>
            <a:endParaRPr lang="en-US" altLang="zh-CN" i="1" dirty="0" smtClean="0"/>
          </a:p>
          <a:p>
            <a:pPr marL="0" indent="0">
              <a:buNone/>
            </a:pPr>
            <a:r>
              <a:rPr lang="en-US" altLang="zh-CN" i="1" dirty="0" smtClean="0"/>
              <a:t>Anyone </a:t>
            </a:r>
            <a:r>
              <a:rPr lang="en-US" altLang="zh-CN" i="1" dirty="0"/>
              <a:t>who considers arithmetical methods of producing  </a:t>
            </a:r>
            <a:r>
              <a:rPr lang="en-US" altLang="zh-CN" i="1" dirty="0" smtClean="0"/>
              <a:t>random </a:t>
            </a:r>
            <a:r>
              <a:rPr lang="en-US" altLang="zh-CN" i="1" dirty="0"/>
              <a:t>digits is, of course, in a state of </a:t>
            </a:r>
            <a:r>
              <a:rPr lang="en-US" altLang="zh-CN" i="1" dirty="0" smtClean="0"/>
              <a:t>sin</a:t>
            </a:r>
          </a:p>
          <a:p>
            <a:pPr marL="0" indent="0">
              <a:buNone/>
            </a:pPr>
            <a:endParaRPr lang="en-US" altLang="zh-CN" i="1" dirty="0" smtClean="0"/>
          </a:p>
          <a:p>
            <a:pPr marL="0" indent="0" algn="r">
              <a:buNone/>
            </a:pPr>
            <a:r>
              <a:rPr lang="en-US" altLang="zh-CN" i="1" dirty="0"/>
              <a:t>John von Neumann</a:t>
            </a:r>
            <a:endParaRPr lang="zh-CN" altLang="en-US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Pseudorandom Generator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7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随机数应用</a:t>
            </a:r>
            <a:endParaRPr lang="en-US" altLang="zh-CN" dirty="0" smtClean="0"/>
          </a:p>
          <a:p>
            <a:r>
              <a:rPr lang="zh-CN" altLang="en-US" dirty="0" smtClean="0"/>
              <a:t>随机性要求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均匀</a:t>
            </a:r>
            <a:r>
              <a:rPr lang="en-US" altLang="zh-CN" b="1" dirty="0"/>
              <a:t>Uniform </a:t>
            </a:r>
            <a:r>
              <a:rPr lang="en-US" altLang="zh-CN" b="1" dirty="0" smtClean="0"/>
              <a:t>distribution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</a:t>
            </a:r>
            <a:r>
              <a:rPr lang="en-US" altLang="zh-CN" b="1" dirty="0" smtClean="0"/>
              <a:t>Independence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 smtClean="0"/>
              <a:t>不可预测</a:t>
            </a:r>
            <a:r>
              <a:rPr lang="en-US" altLang="zh-CN" b="1" dirty="0" smtClean="0"/>
              <a:t>Unpredictability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45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伪随机数</a:t>
            </a:r>
            <a:r>
              <a:rPr lang="zh-CN" altLang="en-US" dirty="0" smtClean="0"/>
              <a:t>生成器设计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65" y="1556792"/>
            <a:ext cx="22764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309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利用分组密码、流密码、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函数、公钥密码设计</a:t>
            </a:r>
            <a:r>
              <a:rPr lang="en-US" altLang="zh-CN" dirty="0" smtClean="0"/>
              <a:t>PRG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伪随机数</a:t>
            </a:r>
            <a:r>
              <a:rPr lang="zh-CN" altLang="en-US" dirty="0" smtClean="0"/>
              <a:t>生成器</a:t>
            </a:r>
            <a:r>
              <a:rPr lang="zh-CN" altLang="en-US" dirty="0"/>
              <a:t>设计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72087"/>
            <a:ext cx="2412378" cy="24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420889"/>
            <a:ext cx="4913971" cy="313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7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457200" y="1371600"/>
            <a:ext cx="82296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en-US" altLang="zh-CN" sz="2800" dirty="0">
                <a:latin typeface="Times New Roman" pitchFamily="18" charset="0"/>
              </a:rPr>
              <a:t>Blum-</a:t>
            </a:r>
            <a:r>
              <a:rPr lang="en-US" altLang="zh-CN" sz="2800" dirty="0" err="1">
                <a:latin typeface="Times New Roman" pitchFamily="18" charset="0"/>
              </a:rPr>
              <a:t>Micali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</a:rPr>
              <a:t>伪随机数生成器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3000" dirty="0">
              <a:latin typeface="Times New Roman" pitchFamily="18" charset="0"/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3000" dirty="0">
              <a:latin typeface="Times New Roman" pitchFamily="18" charset="0"/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3000" dirty="0">
              <a:latin typeface="Times New Roman" pitchFamily="18" charset="0"/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3000" dirty="0">
              <a:latin typeface="Times New Roman" pitchFamily="18" charset="0"/>
            </a:endParaRPr>
          </a:p>
          <a:p>
            <a:pPr eaLnBrk="1" hangingPunct="1">
              <a:buClr>
                <a:srgbClr val="C00000"/>
              </a:buClr>
              <a:buSzPct val="80000"/>
            </a:pPr>
            <a:endParaRPr lang="en-US" altLang="zh-CN" sz="3000" dirty="0">
              <a:latin typeface="Times New Roman" pitchFamily="18" charset="0"/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n"/>
            </a:pPr>
            <a:endParaRPr lang="en-US" altLang="zh-CN" sz="3000" dirty="0" smtClean="0">
              <a:latin typeface="Times New Roman" pitchFamily="18" charset="0"/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dirty="0" smtClean="0">
                <a:latin typeface="Times New Roman" pitchFamily="18" charset="0"/>
              </a:rPr>
              <a:t>确定</a:t>
            </a:r>
            <a:r>
              <a:rPr lang="zh-CN" altLang="en-US" sz="2800" dirty="0">
                <a:latin typeface="Times New Roman" pitchFamily="18" charset="0"/>
              </a:rPr>
              <a:t>一个给定的元素是否是关于</a:t>
            </a:r>
            <a:r>
              <a:rPr lang="en-US" altLang="zh-CN" sz="2800" dirty="0">
                <a:latin typeface="Times New Roman" pitchFamily="18" charset="0"/>
              </a:rPr>
              <a:t>p</a:t>
            </a:r>
            <a:r>
              <a:rPr lang="zh-CN" altLang="en-US" sz="2800" dirty="0">
                <a:latin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</a:rPr>
              <a:t>g</a:t>
            </a:r>
            <a:r>
              <a:rPr lang="zh-CN" altLang="en-US" sz="2800" dirty="0">
                <a:latin typeface="Times New Roman" pitchFamily="18" charset="0"/>
              </a:rPr>
              <a:t>的主平方根的有效算法的存在着暗含着计算离散对数的有效算法的</a:t>
            </a:r>
            <a:r>
              <a:rPr lang="zh-CN" altLang="en-US" sz="2800" dirty="0" smtClean="0">
                <a:latin typeface="Times New Roman" pitchFamily="18" charset="0"/>
              </a:rPr>
              <a:t>存在</a:t>
            </a:r>
            <a:endParaRPr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12290" name="Object 5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9836178"/>
              </p:ext>
            </p:extLst>
          </p:nvPr>
        </p:nvGraphicFramePr>
        <p:xfrm>
          <a:off x="685799" y="1981200"/>
          <a:ext cx="8119241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4" imgW="4419360" imgH="1218960" progId="Equation.DSMT4">
                  <p:embed/>
                </p:oleObj>
              </mc:Choice>
              <mc:Fallback>
                <p:oleObj name="Equation" r:id="rId4" imgW="4419360" imgH="1218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9" y="1981200"/>
                        <a:ext cx="8119241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几种基于公钥密码的伪随机数生成器</a:t>
            </a:r>
            <a:r>
              <a:rPr lang="zh-CN" altLang="en-US" sz="4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Blum-</a:t>
            </a:r>
            <a:r>
              <a:rPr lang="en-US" altLang="zh-CN" dirty="0" err="1" smtClean="0"/>
              <a:t>Micali</a:t>
            </a:r>
            <a:r>
              <a:rPr lang="zh-CN" altLang="en-US" dirty="0" smtClean="0"/>
              <a:t>伪随机数生成器 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Blum-</a:t>
            </a:r>
            <a:r>
              <a:rPr lang="en-US" altLang="zh-CN" dirty="0" err="1" smtClean="0"/>
              <a:t>Micali</a:t>
            </a:r>
            <a:r>
              <a:rPr lang="zh-CN" altLang="en-US" dirty="0" smtClean="0"/>
              <a:t>伪随机数生成器 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771314"/>
              </p:ext>
            </p:extLst>
          </p:nvPr>
        </p:nvGraphicFramePr>
        <p:xfrm>
          <a:off x="838200" y="2057400"/>
          <a:ext cx="5638800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4" imgW="2869920" imgH="1549080" progId="Equation.DSMT4">
                  <p:embed/>
                </p:oleObj>
              </mc:Choice>
              <mc:Fallback>
                <p:oleObj name="Equation" r:id="rId4" imgW="2869920" imgH="1549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5638800" cy="304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安全性基于破译</a:t>
            </a:r>
            <a:r>
              <a:rPr lang="en-US" altLang="zh-CN" dirty="0" smtClean="0"/>
              <a:t>RSA</a:t>
            </a:r>
            <a:r>
              <a:rPr lang="zh-CN" altLang="en-US" dirty="0" smtClean="0"/>
              <a:t>体制的困难性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zh-CN" altLang="en-US" dirty="0" smtClean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dirty="0" smtClean="0"/>
              <a:t>算法描述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dirty="0" smtClean="0"/>
              <a:t>      </a:t>
            </a:r>
            <a:endParaRPr lang="en-US" altLang="zh-CN" sz="2800" dirty="0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RSA</a:t>
            </a:r>
            <a:r>
              <a:rPr lang="zh-CN" altLang="en-US" dirty="0" smtClean="0"/>
              <a:t>伪随机数生成器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762000" y="2879725"/>
          <a:ext cx="792480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4" imgW="4521200" imgH="1790700" progId="">
                  <p:embed/>
                </p:oleObj>
              </mc:Choice>
              <mc:Fallback>
                <p:oleObj name="Equation" r:id="rId4" imgW="4521200" imgH="1790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79725"/>
                        <a:ext cx="7924800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内容占位符 4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二次剩余生成器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Blum-Blum-</a:t>
            </a:r>
            <a:r>
              <a:rPr lang="en-US" altLang="zh-CN" dirty="0" err="1" smtClean="0"/>
              <a:t>Shub</a:t>
            </a:r>
            <a:r>
              <a:rPr lang="zh-CN" altLang="en-US" dirty="0" smtClean="0"/>
              <a:t>伪随机数生成器</a:t>
            </a:r>
            <a:endParaRPr lang="zh-CN" altLang="en-US" sz="4000" dirty="0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762000" y="1981200"/>
          <a:ext cx="79327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4" imgW="4495800" imgH="431800" progId="">
                  <p:embed/>
                </p:oleObj>
              </mc:Choice>
              <mc:Fallback>
                <p:oleObj name="Equation" r:id="rId4" imgW="4495800" imgH="431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79327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762000" y="2819400"/>
          <a:ext cx="59182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6" imgW="3162300" imgH="1778000" progId="">
                  <p:embed/>
                </p:oleObj>
              </mc:Choice>
              <mc:Fallback>
                <p:oleObj name="Equation" r:id="rId6" imgW="3162300" imgH="17780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5918200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Number Generators for Cryptographic Applications, NIST Special Publication 800-22, May 15, 2001</a:t>
            </a:r>
          </a:p>
          <a:p>
            <a:r>
              <a:rPr lang="en-US" altLang="zh-CN" dirty="0"/>
              <a:t>A Statistical Test Suite for Random and </a:t>
            </a:r>
            <a:r>
              <a:rPr lang="en-US" altLang="zh-CN" dirty="0" smtClean="0"/>
              <a:t>Pseudorandom</a:t>
            </a:r>
          </a:p>
          <a:p>
            <a:pPr lvl="1" eaLnBrk="1" hangingPunct="1"/>
            <a:r>
              <a:rPr lang="en-US" altLang="zh-CN" dirty="0" smtClean="0"/>
              <a:t>16</a:t>
            </a:r>
            <a:r>
              <a:rPr lang="zh-CN" altLang="en-US" dirty="0" smtClean="0"/>
              <a:t>项检测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频率测试、序列测试、游程测试、自相关测试等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通过各项检测是序列伪随机的必要不充分条件</a:t>
            </a:r>
            <a:endParaRPr lang="en-US" altLang="zh-CN" dirty="0" smtClean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其他测试伪随机性的方法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7"/>
          <p:cNvSpPr txBox="1">
            <a:spLocks/>
          </p:cNvSpPr>
          <p:nvPr/>
        </p:nvSpPr>
        <p:spPr bwMode="auto">
          <a:xfrm>
            <a:off x="467544" y="1340768"/>
            <a:ext cx="82296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273050" indent="-2730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>
              <a:spcBef>
                <a:spcPts val="600"/>
              </a:spcBef>
              <a:buClr>
                <a:srgbClr val="C0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dirty="0">
                <a:latin typeface="Times New Roman" pitchFamily="18" charset="0"/>
              </a:rPr>
              <a:t>同步流密码</a:t>
            </a: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988840"/>
            <a:ext cx="7839577" cy="2883768"/>
          </a:xfrm>
          <a:noFill/>
        </p:spPr>
      </p:pic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838200" y="4953000"/>
          <a:ext cx="662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3886200" imgH="228600" progId="">
                  <p:embed/>
                </p:oleObj>
              </mc:Choice>
              <mc:Fallback>
                <p:oleObj name="Equation" r:id="rId5" imgW="3886200" imgH="2286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6629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标注 5"/>
          <p:cNvSpPr/>
          <p:nvPr/>
        </p:nvSpPr>
        <p:spPr>
          <a:xfrm>
            <a:off x="899592" y="5733256"/>
            <a:ext cx="1524000" cy="457200"/>
          </a:xfrm>
          <a:prstGeom prst="wedgeRectCallout">
            <a:avLst>
              <a:gd name="adj1" fmla="val -17391"/>
              <a:gd name="adj2" fmla="val -13339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非线性变化</a:t>
            </a:r>
          </a:p>
        </p:txBody>
      </p:sp>
      <p:sp>
        <p:nvSpPr>
          <p:cNvPr id="205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流密码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－</a:t>
            </a:r>
            <a:r>
              <a:rPr lang="en-US" altLang="zh-CN" dirty="0" smtClean="0"/>
              <a:t>M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计算长度为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的二元序列</a:t>
            </a:r>
            <a:r>
              <a:rPr lang="en-US" altLang="zh-CN" dirty="0" smtClean="0"/>
              <a:t>{0,0,1,1,0,1,1,1,0}</a:t>
            </a:r>
            <a:r>
              <a:rPr lang="zh-CN" altLang="en-US" dirty="0" smtClean="0"/>
              <a:t>的线性复杂度及生成该序列的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的联结多项式。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&lt;5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＋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3</a:t>
            </a:r>
            <a:r>
              <a:rPr lang="zh-CN" altLang="en-US" dirty="0" smtClean="0"/>
              <a:t>＋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尝试编程实现</a:t>
            </a:r>
            <a:r>
              <a:rPr lang="en-US" altLang="zh-CN" dirty="0" smtClean="0"/>
              <a:t>B-M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507288" cy="4556125"/>
          </a:xfrm>
        </p:spPr>
        <p:txBody>
          <a:bodyPr/>
          <a:lstStyle/>
          <a:p>
            <a:pPr eaLnBrk="1" hangingPunct="1"/>
            <a:r>
              <a:rPr lang="nl-NL" altLang="zh-CN" dirty="0" smtClean="0"/>
              <a:t>A. Menezes, P. van Oorschot and S. Vanstone, </a:t>
            </a:r>
            <a:r>
              <a:rPr lang="en-US" altLang="zh-CN" dirty="0" smtClean="0"/>
              <a:t>Handbook of Applied Cryptography, CRC Press, 1996</a:t>
            </a:r>
          </a:p>
          <a:p>
            <a:pPr eaLnBrk="1" hangingPunct="1"/>
            <a:r>
              <a:rPr lang="nl-NL" altLang="zh-CN" dirty="0" smtClean="0"/>
              <a:t>A. Menezes, P. van Oorschot and S. Vanstone, </a:t>
            </a:r>
            <a:r>
              <a:rPr lang="zh-CN" altLang="en-US" dirty="0" smtClean="0"/>
              <a:t>胡磊，王鹏译，应用密码学手册，电子工业出版社，</a:t>
            </a:r>
            <a:r>
              <a:rPr lang="en-US" altLang="zh-CN" dirty="0" smtClean="0"/>
              <a:t>2005</a:t>
            </a:r>
            <a:endParaRPr lang="zh-CN" altLang="en-US" dirty="0"/>
          </a:p>
          <a:p>
            <a:r>
              <a:rPr lang="en-US" altLang="zh-CN" dirty="0"/>
              <a:t>Specification of the 3GPP Confidentiality and Integrity Algorithms 128-EEA3 &amp; 128-EIA3. Document 2: ZUC </a:t>
            </a:r>
            <a:r>
              <a:rPr lang="en-US" altLang="zh-CN" dirty="0" smtClean="0"/>
              <a:t>Specification     http</a:t>
            </a:r>
            <a:r>
              <a:rPr lang="en-US" altLang="zh-CN" dirty="0"/>
              <a:t>://zuc.dacas.cn/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密码学导引，</a:t>
            </a:r>
            <a:r>
              <a:rPr lang="zh-CN" altLang="en-US" dirty="0" smtClean="0"/>
              <a:t>冯登国</a:t>
            </a:r>
            <a:r>
              <a:rPr lang="zh-CN" altLang="en-US" dirty="0"/>
              <a:t>，裴定一</a:t>
            </a:r>
            <a:r>
              <a:rPr lang="zh-CN" altLang="en-US" dirty="0" smtClean="0"/>
              <a:t>，科学</a:t>
            </a:r>
            <a:r>
              <a:rPr lang="zh-CN" altLang="en-US" dirty="0"/>
              <a:t>出版社，</a:t>
            </a:r>
            <a:r>
              <a:rPr lang="en-US" altLang="zh-CN" dirty="0"/>
              <a:t>2001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参考书目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pPr marL="273050" lvl="1"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</a:rPr>
              <a:t>自同步流密码</a:t>
            </a:r>
          </a:p>
        </p:txBody>
      </p:sp>
      <p:sp>
        <p:nvSpPr>
          <p:cNvPr id="307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流密码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055677"/>
              </p:ext>
            </p:extLst>
          </p:nvPr>
        </p:nvGraphicFramePr>
        <p:xfrm>
          <a:off x="2203450" y="4964113"/>
          <a:ext cx="3898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4" imgW="2286000" imgH="215640" progId="Equation.DSMT4">
                  <p:embed/>
                </p:oleObj>
              </mc:Choice>
              <mc:Fallback>
                <p:oleObj name="Equation" r:id="rId4" imgW="228600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964113"/>
                        <a:ext cx="3898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9150" y="2136775"/>
            <a:ext cx="7029450" cy="2511425"/>
            <a:chOff x="819150" y="2136775"/>
            <a:chExt cx="7029450" cy="2511425"/>
          </a:xfrm>
        </p:grpSpPr>
        <p:pic>
          <p:nvPicPr>
            <p:cNvPr id="307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150" y="2136775"/>
              <a:ext cx="7029450" cy="251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241" y="4343400"/>
              <a:ext cx="1171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安全性取决于密钥流生成器的设计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非线性变换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两部分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驱动部分（扩散）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非线性组合部分（混乱）</a:t>
            </a:r>
            <a:endParaRPr lang="en-US" altLang="zh-CN" dirty="0" smtClean="0"/>
          </a:p>
        </p:txBody>
      </p:sp>
      <p:sp>
        <p:nvSpPr>
          <p:cNvPr id="29699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zh-CN" altLang="en-US" dirty="0" smtClean="0"/>
              <a:t>驱动部分（扩散）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控制生成器的状态序列，为非线性组合部分提供统计性质好的序列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非线性组合部分（混乱）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将驱动部分所提供的序列组合成密码特性好的序列，例如提高密钥流的线性复杂度</a:t>
            </a:r>
          </a:p>
        </p:txBody>
      </p:sp>
      <p:sp>
        <p:nvSpPr>
          <p:cNvPr id="30723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安全性</a:t>
            </a:r>
          </a:p>
        </p:txBody>
      </p:sp>
      <p:grpSp>
        <p:nvGrpSpPr>
          <p:cNvPr id="30724" name="组合 12"/>
          <p:cNvGrpSpPr>
            <a:grpSpLocks/>
          </p:cNvGrpSpPr>
          <p:nvPr/>
        </p:nvGrpSpPr>
        <p:grpSpPr bwMode="auto">
          <a:xfrm>
            <a:off x="1066800" y="4343400"/>
            <a:ext cx="6781800" cy="1752600"/>
            <a:chOff x="1600200" y="4495800"/>
            <a:chExt cx="6781800" cy="1752600"/>
          </a:xfrm>
        </p:grpSpPr>
        <p:sp>
          <p:nvSpPr>
            <p:cNvPr id="4" name="矩形 3"/>
            <p:cNvSpPr/>
            <p:nvPr/>
          </p:nvSpPr>
          <p:spPr>
            <a:xfrm>
              <a:off x="1600200" y="4495800"/>
              <a:ext cx="1905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00200" y="5257800"/>
              <a:ext cx="19050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chemeClr val="tx1"/>
                  </a:solidFill>
                  <a:ea typeface="宋体" pitchFamily="2" charset="-122"/>
                </a:rPr>
                <a:t>驱动部分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105400" y="4495800"/>
              <a:ext cx="1905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05400" y="5257800"/>
              <a:ext cx="19050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solidFill>
                    <a:schemeClr val="tx1"/>
                  </a:solidFill>
                  <a:ea typeface="宋体" pitchFamily="2" charset="-122"/>
                </a:rPr>
                <a:t>非线性组合</a:t>
              </a:r>
              <a:endParaRPr lang="en-US" altLang="zh-CN" sz="2200" dirty="0">
                <a:solidFill>
                  <a:schemeClr val="tx1"/>
                </a:solidFill>
                <a:ea typeface="宋体" pitchFamily="2" charset="-122"/>
              </a:endParaRPr>
            </a:p>
            <a:p>
              <a:pPr algn="ctr">
                <a:defRPr/>
              </a:pPr>
              <a:r>
                <a:rPr lang="zh-CN" altLang="en-US" sz="2200" dirty="0">
                  <a:solidFill>
                    <a:schemeClr val="tx1"/>
                  </a:solidFill>
                  <a:ea typeface="宋体" pitchFamily="2" charset="-122"/>
                </a:rPr>
                <a:t>部分</a:t>
              </a:r>
            </a:p>
          </p:txBody>
        </p:sp>
        <p:sp>
          <p:nvSpPr>
            <p:cNvPr id="8" name="下箭头 7"/>
            <p:cNvSpPr/>
            <p:nvPr/>
          </p:nvSpPr>
          <p:spPr>
            <a:xfrm>
              <a:off x="2209800" y="4953000"/>
              <a:ext cx="533400" cy="3048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5791200" y="4953000"/>
              <a:ext cx="533400" cy="30480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3581400" y="5334000"/>
              <a:ext cx="1295400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7086600" y="5334000"/>
              <a:ext cx="1295400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229600" cy="4556125"/>
          </a:xfrm>
        </p:spPr>
        <p:txBody>
          <a:bodyPr/>
          <a:lstStyle/>
          <a:p>
            <a:r>
              <a:rPr lang="en-US" altLang="zh-CN" i="1" dirty="0" smtClean="0"/>
              <a:t>n</a:t>
            </a:r>
            <a:r>
              <a:rPr lang="zh-CN" altLang="en-US" dirty="0" smtClean="0"/>
              <a:t>级线性反馈移位寄存器 </a:t>
            </a:r>
            <a:endParaRPr lang="en-US" altLang="zh-CN" dirty="0" smtClean="0"/>
          </a:p>
        </p:txBody>
      </p:sp>
      <p:sp>
        <p:nvSpPr>
          <p:cNvPr id="4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zh-CN" altLang="en-US" dirty="0" smtClean="0"/>
              <a:t>驱动部分</a:t>
            </a:r>
            <a:r>
              <a:rPr lang="zh-CN" altLang="en-US" dirty="0"/>
              <a:t>：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级线性反馈移位寄存器（</a:t>
            </a:r>
            <a:r>
              <a:rPr lang="en-US" altLang="zh-CN" dirty="0" smtClean="0"/>
              <a:t>LFSR</a:t>
            </a:r>
            <a:r>
              <a:rPr lang="zh-CN" altLang="en-US" dirty="0" smtClean="0"/>
              <a:t>）</a:t>
            </a:r>
          </a:p>
        </p:txBody>
      </p:sp>
      <p:sp>
        <p:nvSpPr>
          <p:cNvPr id="411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45231"/>
              </p:ext>
            </p:extLst>
          </p:nvPr>
        </p:nvGraphicFramePr>
        <p:xfrm>
          <a:off x="979487" y="4869160"/>
          <a:ext cx="7794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" name="Equation" r:id="rId4" imgW="3466800" imgH="241200" progId="Equation.DSMT4">
                  <p:embed/>
                </p:oleObj>
              </mc:Choice>
              <mc:Fallback>
                <p:oleObj name="Equation" r:id="rId4" imgW="3466800" imgH="241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7" y="4869160"/>
                        <a:ext cx="77946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2" name="组合 85"/>
          <p:cNvGrpSpPr>
            <a:grpSpLocks/>
          </p:cNvGrpSpPr>
          <p:nvPr/>
        </p:nvGrpSpPr>
        <p:grpSpPr bwMode="auto">
          <a:xfrm>
            <a:off x="1143000" y="2155825"/>
            <a:ext cx="5943600" cy="2492375"/>
            <a:chOff x="1371600" y="1219200"/>
            <a:chExt cx="5943600" cy="2492375"/>
          </a:xfrm>
        </p:grpSpPr>
        <p:sp>
          <p:nvSpPr>
            <p:cNvPr id="9" name="矩形 8"/>
            <p:cNvSpPr/>
            <p:nvPr/>
          </p:nvSpPr>
          <p:spPr>
            <a:xfrm>
              <a:off x="2133600" y="3124200"/>
              <a:ext cx="4495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743200" y="3124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581400" y="3124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791200" y="3124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209800" y="1981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9400" y="1981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096000" y="1981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8" name="直接箭头连接符 17"/>
            <p:cNvCxnSpPr>
              <a:endCxn id="51" idx="4"/>
            </p:cNvCxnSpPr>
            <p:nvPr/>
          </p:nvCxnSpPr>
          <p:spPr>
            <a:xfrm flipV="1">
              <a:off x="6324600" y="1676400"/>
              <a:ext cx="0" cy="304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5" idx="0"/>
            </p:cNvCxnSpPr>
            <p:nvPr/>
          </p:nvCxnSpPr>
          <p:spPr>
            <a:xfrm flipV="1">
              <a:off x="3048000" y="1676400"/>
              <a:ext cx="0" cy="3048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4" idx="0"/>
            </p:cNvCxnSpPr>
            <p:nvPr/>
          </p:nvCxnSpPr>
          <p:spPr>
            <a:xfrm flipV="1">
              <a:off x="2438400" y="1447800"/>
              <a:ext cx="0" cy="5334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2438400" y="1447800"/>
              <a:ext cx="38100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2819400" y="1219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2438400" y="2438400"/>
              <a:ext cx="0" cy="685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048000" y="2438400"/>
              <a:ext cx="0" cy="685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8" idx="2"/>
            </p:cNvCxnSpPr>
            <p:nvPr/>
          </p:nvCxnSpPr>
          <p:spPr>
            <a:xfrm>
              <a:off x="2819400" y="1447800"/>
              <a:ext cx="457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3048000" y="1219200"/>
              <a:ext cx="0" cy="685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3276600" y="1447800"/>
              <a:ext cx="99060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5105400" y="1447800"/>
              <a:ext cx="99060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6096000" y="1219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096000" y="1447800"/>
              <a:ext cx="457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324600" y="1219200"/>
              <a:ext cx="0" cy="685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6324600" y="2438400"/>
              <a:ext cx="0" cy="6858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1371600" y="3429000"/>
              <a:ext cx="76200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477000" y="1447800"/>
              <a:ext cx="838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7315200" y="1447800"/>
              <a:ext cx="0" cy="198120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H="1">
              <a:off x="6629400" y="3429000"/>
              <a:ext cx="685800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3004185" y="2154555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" name="Equation" r:id="rId6" imgW="114102" imgH="126780" progId="">
                    <p:embed/>
                  </p:oleObj>
                </mc:Choice>
                <mc:Fallback>
                  <p:oleObj name="Equation" r:id="rId6" imgW="114102" imgH="12678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185" y="2154555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1"/>
            <p:cNvGraphicFramePr>
              <a:graphicFrameLocks noChangeAspect="1"/>
            </p:cNvGraphicFramePr>
            <p:nvPr/>
          </p:nvGraphicFramePr>
          <p:xfrm>
            <a:off x="2386965" y="2151380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" name="Equation" r:id="rId8" imgW="114102" imgH="126780" progId="">
                    <p:embed/>
                  </p:oleObj>
                </mc:Choice>
                <mc:Fallback>
                  <p:oleObj name="Equation" r:id="rId8" imgW="114102" imgH="126780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965" y="2151380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6268720" y="2153920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" name="Equation" r:id="rId9" imgW="114102" imgH="126780" progId="">
                    <p:embed/>
                  </p:oleObj>
                </mc:Choice>
                <mc:Fallback>
                  <p:oleObj name="Equation" r:id="rId9" imgW="114102" imgH="126780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8720" y="2153920"/>
                          <a:ext cx="114300" cy="127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直接连接符 71"/>
            <p:cNvCxnSpPr/>
            <p:nvPr/>
          </p:nvCxnSpPr>
          <p:spPr>
            <a:xfrm>
              <a:off x="4343400" y="14478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4495800" y="14478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648200" y="14478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800600" y="14478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4419600" y="34290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572000" y="34290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724400" y="34290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876800" y="3429000"/>
              <a:ext cx="762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03" name="Object 13"/>
            <p:cNvGraphicFramePr>
              <a:graphicFrameLocks noChangeAspect="1"/>
            </p:cNvGraphicFramePr>
            <p:nvPr/>
          </p:nvGraphicFramePr>
          <p:xfrm>
            <a:off x="2178050" y="3108325"/>
            <a:ext cx="4445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" name="Equation" r:id="rId10" imgW="177646" imgH="241091" progId="">
                    <p:embed/>
                  </p:oleObj>
                </mc:Choice>
                <mc:Fallback>
                  <p:oleObj name="Equation" r:id="rId10" imgW="177646" imgH="241091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050" y="3108325"/>
                          <a:ext cx="444500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4"/>
            <p:cNvGraphicFramePr>
              <a:graphicFrameLocks noChangeAspect="1"/>
            </p:cNvGraphicFramePr>
            <p:nvPr/>
          </p:nvGraphicFramePr>
          <p:xfrm>
            <a:off x="2854325" y="3108325"/>
            <a:ext cx="635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" name="Equation" r:id="rId12" imgW="253890" imgH="241195" progId="">
                    <p:embed/>
                  </p:oleObj>
                </mc:Choice>
                <mc:Fallback>
                  <p:oleObj name="Equation" r:id="rId12" imgW="253890" imgH="241195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4325" y="3108325"/>
                          <a:ext cx="635000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5"/>
            <p:cNvGraphicFramePr>
              <a:graphicFrameLocks noChangeAspect="1"/>
            </p:cNvGraphicFramePr>
            <p:nvPr/>
          </p:nvGraphicFramePr>
          <p:xfrm>
            <a:off x="5775325" y="3108325"/>
            <a:ext cx="889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" name="Equation" r:id="rId14" imgW="355446" imgH="241195" progId="">
                    <p:embed/>
                  </p:oleObj>
                </mc:Choice>
                <mc:Fallback>
                  <p:oleObj name="Equation" r:id="rId14" imgW="355446" imgH="241195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5325" y="3108325"/>
                          <a:ext cx="889000" cy="603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6"/>
            <p:cNvGraphicFramePr>
              <a:graphicFrameLocks noChangeAspect="1"/>
            </p:cNvGraphicFramePr>
            <p:nvPr/>
          </p:nvGraphicFramePr>
          <p:xfrm>
            <a:off x="2438400" y="1524000"/>
            <a:ext cx="4127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" name="Equation" r:id="rId16" imgW="165028" imgH="228501" progId="">
                    <p:embed/>
                  </p:oleObj>
                </mc:Choice>
                <mc:Fallback>
                  <p:oleObj name="Equation" r:id="rId16" imgW="165028" imgH="228501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1524000"/>
                          <a:ext cx="41275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7"/>
            <p:cNvGraphicFramePr>
              <a:graphicFrameLocks noChangeAspect="1"/>
            </p:cNvGraphicFramePr>
            <p:nvPr/>
          </p:nvGraphicFramePr>
          <p:xfrm>
            <a:off x="3124200" y="1524000"/>
            <a:ext cx="6032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5" name="Equation" r:id="rId18" imgW="241300" imgH="228600" progId="">
                    <p:embed/>
                  </p:oleObj>
                </mc:Choice>
                <mc:Fallback>
                  <p:oleObj name="Equation" r:id="rId18" imgW="241300" imgH="228600" progId="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1524000"/>
                          <a:ext cx="60325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8"/>
            <p:cNvGraphicFramePr>
              <a:graphicFrameLocks noChangeAspect="1"/>
            </p:cNvGraphicFramePr>
            <p:nvPr/>
          </p:nvGraphicFramePr>
          <p:xfrm>
            <a:off x="6400800" y="1524000"/>
            <a:ext cx="3492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6" name="Equation" r:id="rId20" imgW="139700" imgH="228600" progId="">
                    <p:embed/>
                  </p:oleObj>
                </mc:Choice>
                <mc:Fallback>
                  <p:oleObj name="Equation" r:id="rId20" imgW="139700" imgH="228600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1524000"/>
                          <a:ext cx="34925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延迟算子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79494"/>
              </p:ext>
            </p:extLst>
          </p:nvPr>
        </p:nvGraphicFramePr>
        <p:xfrm>
          <a:off x="3131840" y="1340768"/>
          <a:ext cx="17002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4" imgW="672840" imgH="228600" progId="Equation.DSMT4">
                  <p:embed/>
                </p:oleObj>
              </mc:Choice>
              <mc:Fallback>
                <p:oleObj name="Equation" r:id="rId4" imgW="67284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340768"/>
                        <a:ext cx="17002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88944"/>
              </p:ext>
            </p:extLst>
          </p:nvPr>
        </p:nvGraphicFramePr>
        <p:xfrm>
          <a:off x="1331640" y="1988840"/>
          <a:ext cx="4691335" cy="129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6" imgW="2400120" imgH="660240" progId="Equation.DSMT4">
                  <p:embed/>
                </p:oleObj>
              </mc:Choice>
              <mc:Fallback>
                <p:oleObj name="Equation" r:id="rId6" imgW="2400120" imgH="660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88840"/>
                        <a:ext cx="4691335" cy="129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58225"/>
              </p:ext>
            </p:extLst>
          </p:nvPr>
        </p:nvGraphicFramePr>
        <p:xfrm>
          <a:off x="1331640" y="2938911"/>
          <a:ext cx="6624736" cy="39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8" imgW="3365280" imgH="2006280" progId="Equation.DSMT4">
                  <p:embed/>
                </p:oleObj>
              </mc:Choice>
              <mc:Fallback>
                <p:oleObj name="Equation" r:id="rId8" imgW="3365280" imgH="2006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38911"/>
                        <a:ext cx="6624736" cy="39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21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2306</TotalTime>
  <Words>1418</Words>
  <Application>Microsoft Office PowerPoint</Application>
  <PresentationFormat>全屏显示(4:3)</PresentationFormat>
  <Paragraphs>243</Paragraphs>
  <Slides>41</Slides>
  <Notes>26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质朴</vt:lpstr>
      <vt:lpstr>默认设计模板</vt:lpstr>
      <vt:lpstr>Equation</vt:lpstr>
      <vt:lpstr>Microsoft 公式 3.0</vt:lpstr>
      <vt:lpstr>第四章   流密码</vt:lpstr>
      <vt:lpstr>流密码</vt:lpstr>
      <vt:lpstr>流密码</vt:lpstr>
      <vt:lpstr>流密码</vt:lpstr>
      <vt:lpstr>流密码</vt:lpstr>
      <vt:lpstr>安全性</vt:lpstr>
      <vt:lpstr>安全性</vt:lpstr>
      <vt:lpstr>  驱动部分：n级线性反馈移位寄存器（LFSR）</vt:lpstr>
      <vt:lpstr>PowerPoint 演示文稿</vt:lpstr>
      <vt:lpstr>PowerPoint 演示文稿</vt:lpstr>
      <vt:lpstr>L级线性反馈移位寄存器（LFSR）</vt:lpstr>
      <vt:lpstr>PowerPoint 演示文稿</vt:lpstr>
      <vt:lpstr>L级线性反馈移位寄存器（LFSR）</vt:lpstr>
      <vt:lpstr>PowerPoint 演示文稿</vt:lpstr>
      <vt:lpstr>L级线性反馈移位寄存器（LFSR）</vt:lpstr>
      <vt:lpstr>L级线性反馈移位寄存器（LFSR）</vt:lpstr>
      <vt:lpstr>PowerPoint 演示文稿</vt:lpstr>
      <vt:lpstr>L级线性反馈移位寄存器（LFSR）</vt:lpstr>
      <vt:lpstr>L级线性反馈移位寄存器（LFSR）</vt:lpstr>
      <vt:lpstr>L级线性反馈移位寄存器（LFSR）</vt:lpstr>
      <vt:lpstr>L级线性反馈移位寄存器（LFSR）</vt:lpstr>
      <vt:lpstr>m-序列的伪随机特性</vt:lpstr>
      <vt:lpstr>B-M算法</vt:lpstr>
      <vt:lpstr>B-M算法</vt:lpstr>
      <vt:lpstr>B-M算法</vt:lpstr>
      <vt:lpstr>B-M算法</vt:lpstr>
      <vt:lpstr>非线性反馈移位寄存器 </vt:lpstr>
      <vt:lpstr>构造流密码的四种方法</vt:lpstr>
      <vt:lpstr>中国标准——祖冲之算法（ZUC）</vt:lpstr>
      <vt:lpstr>   Pseudorandom Generator 伪随机数生成器</vt:lpstr>
      <vt:lpstr>Pseudorandom Generator</vt:lpstr>
      <vt:lpstr>PowerPoint 演示文稿</vt:lpstr>
      <vt:lpstr>伪随机数生成器设计</vt:lpstr>
      <vt:lpstr>伪随机数生成器设计</vt:lpstr>
      <vt:lpstr>几种基于公钥密码的伪随机数生成器 </vt:lpstr>
      <vt:lpstr>Blum-Micali伪随机数生成器 </vt:lpstr>
      <vt:lpstr>RSA伪随机数生成器 </vt:lpstr>
      <vt:lpstr>Blum-Blum-Shub伪随机数生成器</vt:lpstr>
      <vt:lpstr>其他测试伪随机性的方法</vt:lpstr>
      <vt:lpstr>作业</vt:lpstr>
      <vt:lpstr>参考书目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wpw</dc:creator>
  <cp:lastModifiedBy>wayne</cp:lastModifiedBy>
  <cp:revision>197</cp:revision>
  <cp:lastPrinted>1601-01-01T00:00:00Z</cp:lastPrinted>
  <dcterms:created xsi:type="dcterms:W3CDTF">1601-01-01T00:00:00Z</dcterms:created>
  <dcterms:modified xsi:type="dcterms:W3CDTF">2015-11-24T01:07:04Z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