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ctiveX/activeX1.xml" ContentType="application/vnd.ms-office.activeX+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781" r:id="rId2"/>
    <p:sldMasterId id="2147483795" r:id="rId3"/>
    <p:sldMasterId id="2147483809" r:id="rId4"/>
    <p:sldMasterId id="2147483823" r:id="rId5"/>
    <p:sldMasterId id="2147483837" r:id="rId6"/>
    <p:sldMasterId id="2147483851" r:id="rId7"/>
  </p:sldMasterIdLst>
  <p:notesMasterIdLst>
    <p:notesMasterId r:id="rId57"/>
  </p:notesMasterIdLst>
  <p:sldIdLst>
    <p:sldId id="334" r:id="rId8"/>
    <p:sldId id="335" r:id="rId9"/>
    <p:sldId id="300" r:id="rId10"/>
    <p:sldId id="327" r:id="rId11"/>
    <p:sldId id="275" r:id="rId12"/>
    <p:sldId id="276" r:id="rId13"/>
    <p:sldId id="277" r:id="rId14"/>
    <p:sldId id="279" r:id="rId15"/>
    <p:sldId id="328" r:id="rId16"/>
    <p:sldId id="336" r:id="rId17"/>
    <p:sldId id="337" r:id="rId18"/>
    <p:sldId id="338" r:id="rId19"/>
    <p:sldId id="339" r:id="rId20"/>
    <p:sldId id="302" r:id="rId21"/>
    <p:sldId id="304" r:id="rId22"/>
    <p:sldId id="319" r:id="rId23"/>
    <p:sldId id="281" r:id="rId24"/>
    <p:sldId id="305" r:id="rId25"/>
    <p:sldId id="306" r:id="rId26"/>
    <p:sldId id="307" r:id="rId27"/>
    <p:sldId id="308" r:id="rId28"/>
    <p:sldId id="329" r:id="rId29"/>
    <p:sldId id="309" r:id="rId30"/>
    <p:sldId id="282" r:id="rId31"/>
    <p:sldId id="324" r:id="rId32"/>
    <p:sldId id="323" r:id="rId33"/>
    <p:sldId id="326" r:id="rId34"/>
    <p:sldId id="311" r:id="rId35"/>
    <p:sldId id="312" r:id="rId36"/>
    <p:sldId id="283" r:id="rId37"/>
    <p:sldId id="293" r:id="rId38"/>
    <p:sldId id="314" r:id="rId39"/>
    <p:sldId id="284" r:id="rId40"/>
    <p:sldId id="294" r:id="rId41"/>
    <p:sldId id="313" r:id="rId42"/>
    <p:sldId id="285" r:id="rId43"/>
    <p:sldId id="296" r:id="rId44"/>
    <p:sldId id="286" r:id="rId45"/>
    <p:sldId id="287" r:id="rId46"/>
    <p:sldId id="340" r:id="rId47"/>
    <p:sldId id="318" r:id="rId48"/>
    <p:sldId id="333" r:id="rId49"/>
    <p:sldId id="332" r:id="rId50"/>
    <p:sldId id="331" r:id="rId51"/>
    <p:sldId id="330" r:id="rId52"/>
    <p:sldId id="341" r:id="rId53"/>
    <p:sldId id="342" r:id="rId54"/>
    <p:sldId id="322" r:id="rId55"/>
    <p:sldId id="290" r:id="rId5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64" autoAdjust="0"/>
  </p:normalViewPr>
  <p:slideViewPr>
    <p:cSldViewPr>
      <p:cViewPr varScale="1">
        <p:scale>
          <a:sx n="61" d="100"/>
          <a:sy n="61" d="100"/>
        </p:scale>
        <p:origin x="-16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10F3-3ED5-4F47-ADC9-333CDFB2279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776DC763-D2AF-AA47-931A-D6239285C69D}">
      <dgm:prSet phldrT="[Text]" custT="1"/>
      <dgm:spPr/>
      <dgm:t>
        <a:bodyPr/>
        <a:lstStyle/>
        <a:p>
          <a:r>
            <a:rPr lang="en-US" sz="2800" dirty="0" smtClean="0"/>
            <a:t>Key Expansion</a:t>
          </a:r>
          <a:endParaRPr lang="en-US" sz="3300" dirty="0"/>
        </a:p>
      </dgm:t>
    </dgm:pt>
    <dgm:pt modelId="{F21200CE-DD84-7D49-A3E0-B8DDF92BEF6C}" type="parTrans" cxnId="{0AF8AB9F-32D7-7E44-BAA3-E0DC05B37652}">
      <dgm:prSet/>
      <dgm:spPr/>
      <dgm:t>
        <a:bodyPr/>
        <a:lstStyle/>
        <a:p>
          <a:endParaRPr lang="en-US"/>
        </a:p>
      </dgm:t>
    </dgm:pt>
    <dgm:pt modelId="{5B9BFEE1-1CC0-1841-BFF2-84F6220946EE}" type="sibTrans" cxnId="{0AF8AB9F-32D7-7E44-BAA3-E0DC05B37652}">
      <dgm:prSet/>
      <dgm:spPr/>
      <dgm:t>
        <a:bodyPr/>
        <a:lstStyle/>
        <a:p>
          <a:endParaRPr lang="en-US"/>
        </a:p>
      </dgm:t>
    </dgm:pt>
    <dgm:pt modelId="{E659CE1B-BD00-2E4D-A3E7-33AC6A082320}">
      <dgm:prSet phldrT="[Text]" custT="1"/>
      <dgm:spPr/>
      <dgm:t>
        <a:bodyPr/>
        <a:lstStyle/>
        <a:p>
          <a:r>
            <a:rPr lang="en-US" sz="2000" dirty="0" smtClean="0">
              <a:solidFill>
                <a:srgbClr val="404040"/>
              </a:solidFill>
            </a:rPr>
            <a:t>Round keys are derived from the cipher key using </a:t>
          </a:r>
          <a:r>
            <a:rPr lang="en-US" sz="2000" dirty="0" err="1" smtClean="0">
              <a:solidFill>
                <a:srgbClr val="404040"/>
              </a:solidFill>
            </a:rPr>
            <a:t>Rijndael's</a:t>
          </a:r>
          <a:r>
            <a:rPr lang="en-US" sz="2000" dirty="0" smtClean="0">
              <a:solidFill>
                <a:srgbClr val="404040"/>
              </a:solidFill>
            </a:rPr>
            <a:t> key schedule</a:t>
          </a:r>
          <a:endParaRPr lang="en-US" sz="2000" dirty="0"/>
        </a:p>
      </dgm:t>
    </dgm:pt>
    <dgm:pt modelId="{8C3802C1-DE94-724C-9198-6A7FCD817D78}" type="parTrans" cxnId="{8A09B685-43E2-CB4D-B763-DAB5B95A2859}">
      <dgm:prSet/>
      <dgm:spPr/>
      <dgm:t>
        <a:bodyPr/>
        <a:lstStyle/>
        <a:p>
          <a:endParaRPr lang="en-US"/>
        </a:p>
      </dgm:t>
    </dgm:pt>
    <dgm:pt modelId="{99AC88F4-0616-0A4F-A1A4-7A27E2074B05}" type="sibTrans" cxnId="{8A09B685-43E2-CB4D-B763-DAB5B95A2859}">
      <dgm:prSet/>
      <dgm:spPr/>
      <dgm:t>
        <a:bodyPr/>
        <a:lstStyle/>
        <a:p>
          <a:endParaRPr lang="en-US"/>
        </a:p>
      </dgm:t>
    </dgm:pt>
    <dgm:pt modelId="{3A052B4C-1E56-974D-B6DF-DF3933D88910}">
      <dgm:prSet phldrT="[Text]" custT="1"/>
      <dgm:spPr/>
      <dgm:t>
        <a:bodyPr/>
        <a:lstStyle/>
        <a:p>
          <a:r>
            <a:rPr lang="en-US" sz="2800" dirty="0" smtClean="0"/>
            <a:t>Initial Round</a:t>
          </a:r>
        </a:p>
      </dgm:t>
    </dgm:pt>
    <dgm:pt modelId="{7E566721-1D77-5749-993F-3E1E734118DF}" type="parTrans" cxnId="{1A33C03C-30CA-4A45-A95A-3DBB21C46AD3}">
      <dgm:prSet/>
      <dgm:spPr/>
      <dgm:t>
        <a:bodyPr/>
        <a:lstStyle/>
        <a:p>
          <a:endParaRPr lang="en-US"/>
        </a:p>
      </dgm:t>
    </dgm:pt>
    <dgm:pt modelId="{C9F2C130-371A-6640-B39F-739C27663786}" type="sibTrans" cxnId="{1A33C03C-30CA-4A45-A95A-3DBB21C46AD3}">
      <dgm:prSet/>
      <dgm:spPr/>
      <dgm:t>
        <a:bodyPr/>
        <a:lstStyle/>
        <a:p>
          <a:endParaRPr lang="en-US"/>
        </a:p>
      </dgm:t>
    </dgm:pt>
    <dgm:pt modelId="{E2500FEB-452A-494A-9EB1-357E5A4F4AE6}">
      <dgm:prSet phldrT="[Text]" custT="1"/>
      <dgm:spPr/>
      <dgm:t>
        <a:bodyPr/>
        <a:lstStyle/>
        <a:p>
          <a:r>
            <a:rPr lang="en-US" sz="1800" dirty="0" err="1" smtClean="0">
              <a:solidFill>
                <a:srgbClr val="404040"/>
              </a:solidFill>
            </a:rPr>
            <a:t>AddRoundKey</a:t>
          </a:r>
          <a:r>
            <a:rPr lang="en-US" sz="1800" dirty="0" smtClean="0">
              <a:solidFill>
                <a:srgbClr val="404040"/>
              </a:solidFill>
            </a:rPr>
            <a:t>  : Each byte of the state is combined with the round key using bitwise </a:t>
          </a:r>
          <a:r>
            <a:rPr lang="en-US" sz="1800" dirty="0" err="1" smtClean="0">
              <a:solidFill>
                <a:srgbClr val="404040"/>
              </a:solidFill>
            </a:rPr>
            <a:t>xor</a:t>
          </a:r>
          <a:endParaRPr lang="en-US" sz="1800" dirty="0"/>
        </a:p>
      </dgm:t>
    </dgm:pt>
    <dgm:pt modelId="{980F3664-768C-0B42-9374-64A72B393F34}" type="parTrans" cxnId="{3ED0240A-E5C1-7C47-BAF7-3E57A6F5EA73}">
      <dgm:prSet/>
      <dgm:spPr/>
      <dgm:t>
        <a:bodyPr/>
        <a:lstStyle/>
        <a:p>
          <a:endParaRPr lang="en-US"/>
        </a:p>
      </dgm:t>
    </dgm:pt>
    <dgm:pt modelId="{E66465B4-475B-B24A-826A-4FCA6763E628}" type="sibTrans" cxnId="{3ED0240A-E5C1-7C47-BAF7-3E57A6F5EA73}">
      <dgm:prSet/>
      <dgm:spPr/>
      <dgm:t>
        <a:bodyPr/>
        <a:lstStyle/>
        <a:p>
          <a:endParaRPr lang="en-US"/>
        </a:p>
      </dgm:t>
    </dgm:pt>
    <dgm:pt modelId="{43DA3420-9FF9-F946-9970-3B569FE2FA8B}">
      <dgm:prSet phldrT="[Text]" custT="1"/>
      <dgm:spPr/>
      <dgm:t>
        <a:bodyPr/>
        <a:lstStyle/>
        <a:p>
          <a:r>
            <a:rPr lang="en-US" sz="2800" dirty="0" smtClean="0"/>
            <a:t>Rounds</a:t>
          </a:r>
        </a:p>
      </dgm:t>
    </dgm:pt>
    <dgm:pt modelId="{114EDB66-231E-CC46-B257-E2332ED7EC19}" type="parTrans" cxnId="{02247603-7270-A54D-8613-FEEA7D6B1D0D}">
      <dgm:prSet/>
      <dgm:spPr/>
      <dgm:t>
        <a:bodyPr/>
        <a:lstStyle/>
        <a:p>
          <a:endParaRPr lang="en-US"/>
        </a:p>
      </dgm:t>
    </dgm:pt>
    <dgm:pt modelId="{3BE61141-7304-8F46-9381-9BA56FCB31F6}" type="sibTrans" cxnId="{02247603-7270-A54D-8613-FEEA7D6B1D0D}">
      <dgm:prSet/>
      <dgm:spPr/>
      <dgm:t>
        <a:bodyPr/>
        <a:lstStyle/>
        <a:p>
          <a:endParaRPr lang="en-US"/>
        </a:p>
      </dgm:t>
    </dgm:pt>
    <dgm:pt modelId="{FBAA78D7-11A0-3248-85BC-A9A7402A90B8}">
      <dgm:prSet phldrT="[Text]" custT="1"/>
      <dgm:spPr/>
      <dgm:t>
        <a:bodyPr/>
        <a:lstStyle/>
        <a:p>
          <a:r>
            <a:rPr lang="en-US" sz="1800" dirty="0" err="1" smtClean="0">
              <a:solidFill>
                <a:srgbClr val="404040"/>
              </a:solidFill>
            </a:rPr>
            <a:t>SubBytes</a:t>
          </a:r>
          <a:r>
            <a:rPr lang="en-US" sz="1800" dirty="0" smtClean="0">
              <a:solidFill>
                <a:srgbClr val="404040"/>
              </a:solidFill>
            </a:rPr>
            <a:t>         : non-linear substitution step</a:t>
          </a:r>
          <a:endParaRPr lang="en-US" sz="1800" dirty="0"/>
        </a:p>
      </dgm:t>
    </dgm:pt>
    <dgm:pt modelId="{A7A00120-D283-7044-A10D-9D9639E35E11}" type="parTrans" cxnId="{28A72EA2-813C-3C4D-B287-3316B1938D68}">
      <dgm:prSet/>
      <dgm:spPr/>
      <dgm:t>
        <a:bodyPr/>
        <a:lstStyle/>
        <a:p>
          <a:endParaRPr lang="en-US"/>
        </a:p>
      </dgm:t>
    </dgm:pt>
    <dgm:pt modelId="{F1BDC17C-F5A9-D24F-8CC6-F783156A9D31}" type="sibTrans" cxnId="{28A72EA2-813C-3C4D-B287-3316B1938D68}">
      <dgm:prSet/>
      <dgm:spPr/>
      <dgm:t>
        <a:bodyPr/>
        <a:lstStyle/>
        <a:p>
          <a:endParaRPr lang="en-US"/>
        </a:p>
      </dgm:t>
    </dgm:pt>
    <dgm:pt modelId="{46C9C5C1-825C-DB46-B191-6C178E316FDE}">
      <dgm:prSet custT="1"/>
      <dgm:spPr/>
      <dgm:t>
        <a:bodyPr/>
        <a:lstStyle/>
        <a:p>
          <a:r>
            <a:rPr lang="en-US" sz="1800" dirty="0" err="1" smtClean="0">
              <a:solidFill>
                <a:srgbClr val="404040"/>
              </a:solidFill>
            </a:rPr>
            <a:t>ShiftRows</a:t>
          </a:r>
          <a:r>
            <a:rPr lang="en-US" sz="1800" dirty="0" smtClean="0">
              <a:solidFill>
                <a:srgbClr val="404040"/>
              </a:solidFill>
            </a:rPr>
            <a:t>        : transposition step</a:t>
          </a:r>
        </a:p>
      </dgm:t>
    </dgm:pt>
    <dgm:pt modelId="{C700F1B4-F0B1-1149-AE85-9D2C2F047F1C}" type="parTrans" cxnId="{324E8B28-EADC-7C4D-B4D9-728F19786DDD}">
      <dgm:prSet/>
      <dgm:spPr/>
      <dgm:t>
        <a:bodyPr/>
        <a:lstStyle/>
        <a:p>
          <a:endParaRPr lang="en-US"/>
        </a:p>
      </dgm:t>
    </dgm:pt>
    <dgm:pt modelId="{6602AD4B-BDD8-3548-8026-0B08EC1563FB}" type="sibTrans" cxnId="{324E8B28-EADC-7C4D-B4D9-728F19786DDD}">
      <dgm:prSet/>
      <dgm:spPr/>
      <dgm:t>
        <a:bodyPr/>
        <a:lstStyle/>
        <a:p>
          <a:endParaRPr lang="en-US"/>
        </a:p>
      </dgm:t>
    </dgm:pt>
    <dgm:pt modelId="{7990491D-F717-F743-A8D7-FE9BA885297E}">
      <dgm:prSet custT="1"/>
      <dgm:spPr/>
      <dgm:t>
        <a:bodyPr/>
        <a:lstStyle/>
        <a:p>
          <a:r>
            <a:rPr lang="en-US" sz="1800" dirty="0" err="1" smtClean="0">
              <a:solidFill>
                <a:srgbClr val="404040"/>
              </a:solidFill>
            </a:rPr>
            <a:t>MixColumns</a:t>
          </a:r>
          <a:r>
            <a:rPr lang="en-US" sz="1800" dirty="0" smtClean="0">
              <a:solidFill>
                <a:srgbClr val="404040"/>
              </a:solidFill>
            </a:rPr>
            <a:t>    : mixing operation of each column.</a:t>
          </a:r>
        </a:p>
      </dgm:t>
    </dgm:pt>
    <dgm:pt modelId="{C7CC43A1-D8F9-6146-9B78-961FAF03CF1F}" type="parTrans" cxnId="{32C57EE4-4F92-8E48-853B-E60EDE37032F}">
      <dgm:prSet/>
      <dgm:spPr/>
      <dgm:t>
        <a:bodyPr/>
        <a:lstStyle/>
        <a:p>
          <a:endParaRPr lang="en-US"/>
        </a:p>
      </dgm:t>
    </dgm:pt>
    <dgm:pt modelId="{C54FFDBD-69BB-2C4A-9DCF-5D9FF60B5906}" type="sibTrans" cxnId="{32C57EE4-4F92-8E48-853B-E60EDE37032F}">
      <dgm:prSet/>
      <dgm:spPr/>
      <dgm:t>
        <a:bodyPr/>
        <a:lstStyle/>
        <a:p>
          <a:endParaRPr lang="en-US"/>
        </a:p>
      </dgm:t>
    </dgm:pt>
    <dgm:pt modelId="{42C803D9-866E-B048-AB9B-724F1F59AEC1}">
      <dgm:prSet custT="1"/>
      <dgm:spPr/>
      <dgm:t>
        <a:bodyPr/>
        <a:lstStyle/>
        <a:p>
          <a:r>
            <a:rPr lang="en-US" sz="1800" dirty="0" err="1" smtClean="0">
              <a:solidFill>
                <a:srgbClr val="404040"/>
              </a:solidFill>
            </a:rPr>
            <a:t>AddRoundKey</a:t>
          </a:r>
          <a:r>
            <a:rPr lang="en-US" sz="1800" dirty="0" smtClean="0">
              <a:solidFill>
                <a:srgbClr val="404040"/>
              </a:solidFill>
            </a:rPr>
            <a:t> </a:t>
          </a:r>
        </a:p>
      </dgm:t>
    </dgm:pt>
    <dgm:pt modelId="{98E490AD-3523-4E4B-9A5F-1E09DBA5EBC4}" type="parTrans" cxnId="{BFF03EF1-8ED0-7746-ADCF-C7C9D963C4CB}">
      <dgm:prSet/>
      <dgm:spPr/>
      <dgm:t>
        <a:bodyPr/>
        <a:lstStyle/>
        <a:p>
          <a:endParaRPr lang="en-US"/>
        </a:p>
      </dgm:t>
    </dgm:pt>
    <dgm:pt modelId="{63E8874C-66B9-6141-A325-0CB30CD409F7}" type="sibTrans" cxnId="{BFF03EF1-8ED0-7746-ADCF-C7C9D963C4CB}">
      <dgm:prSet/>
      <dgm:spPr/>
      <dgm:t>
        <a:bodyPr/>
        <a:lstStyle/>
        <a:p>
          <a:endParaRPr lang="en-US"/>
        </a:p>
      </dgm:t>
    </dgm:pt>
    <dgm:pt modelId="{80F1058A-AF76-6242-A9C4-A7CC3D6542AB}">
      <dgm:prSet custT="1"/>
      <dgm:spPr/>
      <dgm:t>
        <a:bodyPr/>
        <a:lstStyle/>
        <a:p>
          <a:r>
            <a:rPr lang="en-US" sz="2800" dirty="0" smtClean="0"/>
            <a:t>Final Round</a:t>
          </a:r>
        </a:p>
      </dgm:t>
    </dgm:pt>
    <dgm:pt modelId="{C21A5F4A-C262-EF45-A67B-19E8BD3230AC}" type="parTrans" cxnId="{215E1DAB-658F-5A42-9F53-E6C1F14A46CF}">
      <dgm:prSet/>
      <dgm:spPr/>
      <dgm:t>
        <a:bodyPr/>
        <a:lstStyle/>
        <a:p>
          <a:endParaRPr lang="en-US"/>
        </a:p>
      </dgm:t>
    </dgm:pt>
    <dgm:pt modelId="{C4238235-33A5-5C4C-BE4C-993BE78A1CB3}" type="sibTrans" cxnId="{215E1DAB-658F-5A42-9F53-E6C1F14A46CF}">
      <dgm:prSet/>
      <dgm:spPr/>
      <dgm:t>
        <a:bodyPr/>
        <a:lstStyle/>
        <a:p>
          <a:endParaRPr lang="en-US"/>
        </a:p>
      </dgm:t>
    </dgm:pt>
    <dgm:pt modelId="{B72E3A53-2EC8-A140-86B4-3EFC9F09B9FA}">
      <dgm:prSet custT="1"/>
      <dgm:spPr/>
      <dgm:t>
        <a:bodyPr/>
        <a:lstStyle/>
        <a:p>
          <a:r>
            <a:rPr lang="en-US" sz="1800" dirty="0" err="1" smtClean="0">
              <a:solidFill>
                <a:srgbClr val="404040"/>
              </a:solidFill>
            </a:rPr>
            <a:t>SubBytes</a:t>
          </a:r>
          <a:endParaRPr lang="en-US" sz="1800" dirty="0"/>
        </a:p>
      </dgm:t>
    </dgm:pt>
    <dgm:pt modelId="{B217101A-D162-C443-B0F2-606688068E33}" type="parTrans" cxnId="{E8D2E1BA-BB76-A749-9EC1-46D859288224}">
      <dgm:prSet/>
      <dgm:spPr/>
      <dgm:t>
        <a:bodyPr/>
        <a:lstStyle/>
        <a:p>
          <a:endParaRPr lang="en-US"/>
        </a:p>
      </dgm:t>
    </dgm:pt>
    <dgm:pt modelId="{F7BD0D7C-579D-ED41-B49A-249BCED288BF}" type="sibTrans" cxnId="{E8D2E1BA-BB76-A749-9EC1-46D859288224}">
      <dgm:prSet/>
      <dgm:spPr/>
      <dgm:t>
        <a:bodyPr/>
        <a:lstStyle/>
        <a:p>
          <a:endParaRPr lang="en-US"/>
        </a:p>
      </dgm:t>
    </dgm:pt>
    <dgm:pt modelId="{6739E927-48DB-7E44-AD9F-7447C00F6825}">
      <dgm:prSet custT="1"/>
      <dgm:spPr/>
      <dgm:t>
        <a:bodyPr/>
        <a:lstStyle/>
        <a:p>
          <a:r>
            <a:rPr lang="en-US" sz="1800" smtClean="0">
              <a:solidFill>
                <a:srgbClr val="404040"/>
              </a:solidFill>
            </a:rPr>
            <a:t>ShiftRows</a:t>
          </a:r>
          <a:endParaRPr lang="en-US" sz="1800" dirty="0" smtClean="0">
            <a:solidFill>
              <a:srgbClr val="404040"/>
            </a:solidFill>
          </a:endParaRPr>
        </a:p>
      </dgm:t>
    </dgm:pt>
    <dgm:pt modelId="{5784B4DE-8E9F-1749-92A8-5AA3A2D69B06}" type="parTrans" cxnId="{D0E396C5-FB27-3349-AB1E-DCCD127F80CE}">
      <dgm:prSet/>
      <dgm:spPr/>
      <dgm:t>
        <a:bodyPr/>
        <a:lstStyle/>
        <a:p>
          <a:endParaRPr lang="en-US"/>
        </a:p>
      </dgm:t>
    </dgm:pt>
    <dgm:pt modelId="{F9B9696D-FC63-FA4D-9E9C-FE23FDFA98B9}" type="sibTrans" cxnId="{D0E396C5-FB27-3349-AB1E-DCCD127F80CE}">
      <dgm:prSet/>
      <dgm:spPr/>
      <dgm:t>
        <a:bodyPr/>
        <a:lstStyle/>
        <a:p>
          <a:endParaRPr lang="en-US"/>
        </a:p>
      </dgm:t>
    </dgm:pt>
    <dgm:pt modelId="{7EE5FBA6-7EA6-9A42-B7A5-B71E31D2ADE3}">
      <dgm:prSet custT="1"/>
      <dgm:spPr/>
      <dgm:t>
        <a:bodyPr/>
        <a:lstStyle/>
        <a:p>
          <a:r>
            <a:rPr lang="en-US" sz="1800" dirty="0" err="1" smtClean="0">
              <a:solidFill>
                <a:srgbClr val="404040"/>
              </a:solidFill>
            </a:rPr>
            <a:t>AddRoundKey</a:t>
          </a:r>
          <a:endParaRPr lang="en-US" sz="1800" dirty="0" smtClean="0">
            <a:solidFill>
              <a:srgbClr val="404040"/>
            </a:solidFill>
          </a:endParaRPr>
        </a:p>
      </dgm:t>
    </dgm:pt>
    <dgm:pt modelId="{7C1D5978-39D8-D843-A03D-02E1C854133D}" type="parTrans" cxnId="{262749BE-97DD-CA45-8EC4-C44A604A0709}">
      <dgm:prSet/>
      <dgm:spPr/>
      <dgm:t>
        <a:bodyPr/>
        <a:lstStyle/>
        <a:p>
          <a:endParaRPr lang="en-US"/>
        </a:p>
      </dgm:t>
    </dgm:pt>
    <dgm:pt modelId="{930C0386-9560-654F-B7F7-444CA818DAD5}" type="sibTrans" cxnId="{262749BE-97DD-CA45-8EC4-C44A604A0709}">
      <dgm:prSet/>
      <dgm:spPr/>
      <dgm:t>
        <a:bodyPr/>
        <a:lstStyle/>
        <a:p>
          <a:endParaRPr lang="en-US"/>
        </a:p>
      </dgm:t>
    </dgm:pt>
    <dgm:pt modelId="{42D3380A-F8EF-F041-9A1E-E80C97A9714E}" type="pres">
      <dgm:prSet presAssocID="{BC2E10F3-3ED5-4F47-ADC9-333CDFB22792}" presName="Name0" presStyleCnt="0">
        <dgm:presLayoutVars>
          <dgm:dir/>
          <dgm:animLvl val="lvl"/>
          <dgm:resizeHandles val="exact"/>
        </dgm:presLayoutVars>
      </dgm:prSet>
      <dgm:spPr/>
      <dgm:t>
        <a:bodyPr/>
        <a:lstStyle/>
        <a:p>
          <a:endParaRPr lang="en-US"/>
        </a:p>
      </dgm:t>
    </dgm:pt>
    <dgm:pt modelId="{1D0515AF-393A-4E43-9303-F07836FD645E}" type="pres">
      <dgm:prSet presAssocID="{776DC763-D2AF-AA47-931A-D6239285C69D}" presName="linNode" presStyleCnt="0"/>
      <dgm:spPr/>
    </dgm:pt>
    <dgm:pt modelId="{7DD15A71-D62A-E243-8167-DA519CC00C7B}" type="pres">
      <dgm:prSet presAssocID="{776DC763-D2AF-AA47-931A-D6239285C69D}" presName="parentText" presStyleLbl="node1" presStyleIdx="0" presStyleCnt="4" custScaleX="81724">
        <dgm:presLayoutVars>
          <dgm:chMax val="1"/>
          <dgm:bulletEnabled val="1"/>
        </dgm:presLayoutVars>
      </dgm:prSet>
      <dgm:spPr/>
      <dgm:t>
        <a:bodyPr/>
        <a:lstStyle/>
        <a:p>
          <a:endParaRPr lang="en-US"/>
        </a:p>
      </dgm:t>
    </dgm:pt>
    <dgm:pt modelId="{771FF9A7-FFFD-964E-93CE-D8F85AA75878}" type="pres">
      <dgm:prSet presAssocID="{776DC763-D2AF-AA47-931A-D6239285C69D}" presName="descendantText" presStyleLbl="alignAccFollowNode1" presStyleIdx="0" presStyleCnt="4" custScaleX="104599">
        <dgm:presLayoutVars>
          <dgm:bulletEnabled val="1"/>
        </dgm:presLayoutVars>
      </dgm:prSet>
      <dgm:spPr/>
      <dgm:t>
        <a:bodyPr/>
        <a:lstStyle/>
        <a:p>
          <a:endParaRPr lang="en-US"/>
        </a:p>
      </dgm:t>
    </dgm:pt>
    <dgm:pt modelId="{F248DB27-8338-434A-BE0A-C67B8F974838}" type="pres">
      <dgm:prSet presAssocID="{5B9BFEE1-1CC0-1841-BFF2-84F6220946EE}" presName="sp" presStyleCnt="0"/>
      <dgm:spPr/>
    </dgm:pt>
    <dgm:pt modelId="{4F7CFAB4-2822-C247-BEE8-4D5A4E135B52}" type="pres">
      <dgm:prSet presAssocID="{3A052B4C-1E56-974D-B6DF-DF3933D88910}" presName="linNode" presStyleCnt="0"/>
      <dgm:spPr/>
    </dgm:pt>
    <dgm:pt modelId="{6357FE2C-85CC-094A-9AD7-7C44B94C553D}" type="pres">
      <dgm:prSet presAssocID="{3A052B4C-1E56-974D-B6DF-DF3933D88910}" presName="parentText" presStyleLbl="node1" presStyleIdx="1" presStyleCnt="4" custScaleX="81725">
        <dgm:presLayoutVars>
          <dgm:chMax val="1"/>
          <dgm:bulletEnabled val="1"/>
        </dgm:presLayoutVars>
      </dgm:prSet>
      <dgm:spPr/>
      <dgm:t>
        <a:bodyPr/>
        <a:lstStyle/>
        <a:p>
          <a:endParaRPr lang="en-US"/>
        </a:p>
      </dgm:t>
    </dgm:pt>
    <dgm:pt modelId="{551118B0-072F-004B-B3AF-81C9AD6E32AB}" type="pres">
      <dgm:prSet presAssocID="{3A052B4C-1E56-974D-B6DF-DF3933D88910}" presName="descendantText" presStyleLbl="alignAccFollowNode1" presStyleIdx="1" presStyleCnt="4" custScaleX="104598">
        <dgm:presLayoutVars>
          <dgm:bulletEnabled val="1"/>
        </dgm:presLayoutVars>
      </dgm:prSet>
      <dgm:spPr/>
      <dgm:t>
        <a:bodyPr/>
        <a:lstStyle/>
        <a:p>
          <a:endParaRPr lang="en-US"/>
        </a:p>
      </dgm:t>
    </dgm:pt>
    <dgm:pt modelId="{C9752943-63D6-0C4E-951A-83FF6C4C7D72}" type="pres">
      <dgm:prSet presAssocID="{C9F2C130-371A-6640-B39F-739C27663786}" presName="sp" presStyleCnt="0"/>
      <dgm:spPr/>
    </dgm:pt>
    <dgm:pt modelId="{A8FBFA0B-D0BD-4443-872E-89C5049D7624}" type="pres">
      <dgm:prSet presAssocID="{43DA3420-9FF9-F946-9970-3B569FE2FA8B}" presName="linNode" presStyleCnt="0"/>
      <dgm:spPr/>
    </dgm:pt>
    <dgm:pt modelId="{5A3FAD86-E142-0348-8B60-DDBCEF06D2E5}" type="pres">
      <dgm:prSet presAssocID="{43DA3420-9FF9-F946-9970-3B569FE2FA8B}" presName="parentText" presStyleLbl="node1" presStyleIdx="2" presStyleCnt="4" custScaleX="81724" custLinFactNeighborX="-759" custLinFactNeighborY="-1413">
        <dgm:presLayoutVars>
          <dgm:chMax val="1"/>
          <dgm:bulletEnabled val="1"/>
        </dgm:presLayoutVars>
      </dgm:prSet>
      <dgm:spPr/>
      <dgm:t>
        <a:bodyPr/>
        <a:lstStyle/>
        <a:p>
          <a:endParaRPr lang="en-US"/>
        </a:p>
      </dgm:t>
    </dgm:pt>
    <dgm:pt modelId="{50592E36-6740-AA4C-8D79-E82AE8E3FEBB}" type="pres">
      <dgm:prSet presAssocID="{43DA3420-9FF9-F946-9970-3B569FE2FA8B}" presName="descendantText" presStyleLbl="alignAccFollowNode1" presStyleIdx="2" presStyleCnt="4" custScaleX="104599" custScaleY="161840">
        <dgm:presLayoutVars>
          <dgm:bulletEnabled val="1"/>
        </dgm:presLayoutVars>
      </dgm:prSet>
      <dgm:spPr/>
      <dgm:t>
        <a:bodyPr/>
        <a:lstStyle/>
        <a:p>
          <a:endParaRPr lang="en-US"/>
        </a:p>
      </dgm:t>
    </dgm:pt>
    <dgm:pt modelId="{C065E057-7BA7-DB48-9382-C82FC62FFF1C}" type="pres">
      <dgm:prSet presAssocID="{3BE61141-7304-8F46-9381-9BA56FCB31F6}" presName="sp" presStyleCnt="0"/>
      <dgm:spPr/>
    </dgm:pt>
    <dgm:pt modelId="{1A049549-FF71-6F40-A054-6A19B3C42957}" type="pres">
      <dgm:prSet presAssocID="{80F1058A-AF76-6242-A9C4-A7CC3D6542AB}" presName="linNode" presStyleCnt="0"/>
      <dgm:spPr/>
    </dgm:pt>
    <dgm:pt modelId="{2C80725F-D1B6-D04D-A8FB-C9D06C65E8A0}" type="pres">
      <dgm:prSet presAssocID="{80F1058A-AF76-6242-A9C4-A7CC3D6542AB}" presName="parentText" presStyleLbl="node1" presStyleIdx="3" presStyleCnt="4" custScaleX="81725" custLinFactNeighborX="-759">
        <dgm:presLayoutVars>
          <dgm:chMax val="1"/>
          <dgm:bulletEnabled val="1"/>
        </dgm:presLayoutVars>
      </dgm:prSet>
      <dgm:spPr/>
      <dgm:t>
        <a:bodyPr/>
        <a:lstStyle/>
        <a:p>
          <a:endParaRPr lang="en-US"/>
        </a:p>
      </dgm:t>
    </dgm:pt>
    <dgm:pt modelId="{04CDA81C-9FB6-2744-9642-2CFD2F21FF02}" type="pres">
      <dgm:prSet presAssocID="{80F1058A-AF76-6242-A9C4-A7CC3D6542AB}" presName="descendantText" presStyleLbl="alignAccFollowNode1" presStyleIdx="3" presStyleCnt="4" custScaleX="103514">
        <dgm:presLayoutVars>
          <dgm:bulletEnabled val="1"/>
        </dgm:presLayoutVars>
      </dgm:prSet>
      <dgm:spPr/>
      <dgm:t>
        <a:bodyPr/>
        <a:lstStyle/>
        <a:p>
          <a:endParaRPr lang="en-US"/>
        </a:p>
      </dgm:t>
    </dgm:pt>
  </dgm:ptLst>
  <dgm:cxnLst>
    <dgm:cxn modelId="{D0E396C5-FB27-3349-AB1E-DCCD127F80CE}" srcId="{80F1058A-AF76-6242-A9C4-A7CC3D6542AB}" destId="{6739E927-48DB-7E44-AD9F-7447C00F6825}" srcOrd="1" destOrd="0" parTransId="{5784B4DE-8E9F-1749-92A8-5AA3A2D69B06}" sibTransId="{F9B9696D-FC63-FA4D-9E9C-FE23FDFA98B9}"/>
    <dgm:cxn modelId="{671C25E7-25C7-BC47-AF45-991E0BECA5CB}" type="presOf" srcId="{7EE5FBA6-7EA6-9A42-B7A5-B71E31D2ADE3}" destId="{04CDA81C-9FB6-2744-9642-2CFD2F21FF02}" srcOrd="0" destOrd="2" presId="urn:microsoft.com/office/officeart/2005/8/layout/vList5"/>
    <dgm:cxn modelId="{197A4068-4C26-DD48-AC44-DAA1EA80B713}" type="presOf" srcId="{3A052B4C-1E56-974D-B6DF-DF3933D88910}" destId="{6357FE2C-85CC-094A-9AD7-7C44B94C553D}" srcOrd="0" destOrd="0" presId="urn:microsoft.com/office/officeart/2005/8/layout/vList5"/>
    <dgm:cxn modelId="{A545B92F-4779-A942-BACE-982AF40C64E5}" type="presOf" srcId="{80F1058A-AF76-6242-A9C4-A7CC3D6542AB}" destId="{2C80725F-D1B6-D04D-A8FB-C9D06C65E8A0}" srcOrd="0" destOrd="0" presId="urn:microsoft.com/office/officeart/2005/8/layout/vList5"/>
    <dgm:cxn modelId="{E8D2E1BA-BB76-A749-9EC1-46D859288224}" srcId="{80F1058A-AF76-6242-A9C4-A7CC3D6542AB}" destId="{B72E3A53-2EC8-A140-86B4-3EFC9F09B9FA}" srcOrd="0" destOrd="0" parTransId="{B217101A-D162-C443-B0F2-606688068E33}" sibTransId="{F7BD0D7C-579D-ED41-B49A-249BCED288BF}"/>
    <dgm:cxn modelId="{36B94812-2CDC-DD4A-9337-F620DE66F785}" type="presOf" srcId="{6739E927-48DB-7E44-AD9F-7447C00F6825}" destId="{04CDA81C-9FB6-2744-9642-2CFD2F21FF02}" srcOrd="0" destOrd="1" presId="urn:microsoft.com/office/officeart/2005/8/layout/vList5"/>
    <dgm:cxn modelId="{215E1DAB-658F-5A42-9F53-E6C1F14A46CF}" srcId="{BC2E10F3-3ED5-4F47-ADC9-333CDFB22792}" destId="{80F1058A-AF76-6242-A9C4-A7CC3D6542AB}" srcOrd="3" destOrd="0" parTransId="{C21A5F4A-C262-EF45-A67B-19E8BD3230AC}" sibTransId="{C4238235-33A5-5C4C-BE4C-993BE78A1CB3}"/>
    <dgm:cxn modelId="{B5DECD4E-D182-C142-8475-B203DB57C70C}" type="presOf" srcId="{46C9C5C1-825C-DB46-B191-6C178E316FDE}" destId="{50592E36-6740-AA4C-8D79-E82AE8E3FEBB}" srcOrd="0" destOrd="1" presId="urn:microsoft.com/office/officeart/2005/8/layout/vList5"/>
    <dgm:cxn modelId="{0595729D-C061-D744-8FB3-262093CAE391}" type="presOf" srcId="{E2500FEB-452A-494A-9EB1-357E5A4F4AE6}" destId="{551118B0-072F-004B-B3AF-81C9AD6E32AB}" srcOrd="0" destOrd="0" presId="urn:microsoft.com/office/officeart/2005/8/layout/vList5"/>
    <dgm:cxn modelId="{3169F6DC-6BF3-1948-A659-D4358E7EA730}" type="presOf" srcId="{43DA3420-9FF9-F946-9970-3B569FE2FA8B}" destId="{5A3FAD86-E142-0348-8B60-DDBCEF06D2E5}" srcOrd="0" destOrd="0" presId="urn:microsoft.com/office/officeart/2005/8/layout/vList5"/>
    <dgm:cxn modelId="{F22615A3-8E75-0546-B1FB-82876560E287}" type="presOf" srcId="{BC2E10F3-3ED5-4F47-ADC9-333CDFB22792}" destId="{42D3380A-F8EF-F041-9A1E-E80C97A9714E}" srcOrd="0" destOrd="0" presId="urn:microsoft.com/office/officeart/2005/8/layout/vList5"/>
    <dgm:cxn modelId="{3ED0240A-E5C1-7C47-BAF7-3E57A6F5EA73}" srcId="{3A052B4C-1E56-974D-B6DF-DF3933D88910}" destId="{E2500FEB-452A-494A-9EB1-357E5A4F4AE6}" srcOrd="0" destOrd="0" parTransId="{980F3664-768C-0B42-9374-64A72B393F34}" sibTransId="{E66465B4-475B-B24A-826A-4FCA6763E628}"/>
    <dgm:cxn modelId="{1A33C03C-30CA-4A45-A95A-3DBB21C46AD3}" srcId="{BC2E10F3-3ED5-4F47-ADC9-333CDFB22792}" destId="{3A052B4C-1E56-974D-B6DF-DF3933D88910}" srcOrd="1" destOrd="0" parTransId="{7E566721-1D77-5749-993F-3E1E734118DF}" sibTransId="{C9F2C130-371A-6640-B39F-739C27663786}"/>
    <dgm:cxn modelId="{324E8B28-EADC-7C4D-B4D9-728F19786DDD}" srcId="{43DA3420-9FF9-F946-9970-3B569FE2FA8B}" destId="{46C9C5C1-825C-DB46-B191-6C178E316FDE}" srcOrd="1" destOrd="0" parTransId="{C700F1B4-F0B1-1149-AE85-9D2C2F047F1C}" sibTransId="{6602AD4B-BDD8-3548-8026-0B08EC1563FB}"/>
    <dgm:cxn modelId="{32C57EE4-4F92-8E48-853B-E60EDE37032F}" srcId="{43DA3420-9FF9-F946-9970-3B569FE2FA8B}" destId="{7990491D-F717-F743-A8D7-FE9BA885297E}" srcOrd="2" destOrd="0" parTransId="{C7CC43A1-D8F9-6146-9B78-961FAF03CF1F}" sibTransId="{C54FFDBD-69BB-2C4A-9DCF-5D9FF60B5906}"/>
    <dgm:cxn modelId="{D4A7F018-0492-A84E-BCDC-C77D506B1816}" type="presOf" srcId="{7990491D-F717-F743-A8D7-FE9BA885297E}" destId="{50592E36-6740-AA4C-8D79-E82AE8E3FEBB}" srcOrd="0" destOrd="2" presId="urn:microsoft.com/office/officeart/2005/8/layout/vList5"/>
    <dgm:cxn modelId="{DDB98671-0133-D94B-BA86-32AB3E5F71E4}" type="presOf" srcId="{B72E3A53-2EC8-A140-86B4-3EFC9F09B9FA}" destId="{04CDA81C-9FB6-2744-9642-2CFD2F21FF02}" srcOrd="0" destOrd="0" presId="urn:microsoft.com/office/officeart/2005/8/layout/vList5"/>
    <dgm:cxn modelId="{BFF03EF1-8ED0-7746-ADCF-C7C9D963C4CB}" srcId="{43DA3420-9FF9-F946-9970-3B569FE2FA8B}" destId="{42C803D9-866E-B048-AB9B-724F1F59AEC1}" srcOrd="3" destOrd="0" parTransId="{98E490AD-3523-4E4B-9A5F-1E09DBA5EBC4}" sibTransId="{63E8874C-66B9-6141-A325-0CB30CD409F7}"/>
    <dgm:cxn modelId="{193EECE8-1D39-5941-920C-C7F0D4562604}" type="presOf" srcId="{776DC763-D2AF-AA47-931A-D6239285C69D}" destId="{7DD15A71-D62A-E243-8167-DA519CC00C7B}" srcOrd="0" destOrd="0" presId="urn:microsoft.com/office/officeart/2005/8/layout/vList5"/>
    <dgm:cxn modelId="{02247603-7270-A54D-8613-FEEA7D6B1D0D}" srcId="{BC2E10F3-3ED5-4F47-ADC9-333CDFB22792}" destId="{43DA3420-9FF9-F946-9970-3B569FE2FA8B}" srcOrd="2" destOrd="0" parTransId="{114EDB66-231E-CC46-B257-E2332ED7EC19}" sibTransId="{3BE61141-7304-8F46-9381-9BA56FCB31F6}"/>
    <dgm:cxn modelId="{262749BE-97DD-CA45-8EC4-C44A604A0709}" srcId="{80F1058A-AF76-6242-A9C4-A7CC3D6542AB}" destId="{7EE5FBA6-7EA6-9A42-B7A5-B71E31D2ADE3}" srcOrd="2" destOrd="0" parTransId="{7C1D5978-39D8-D843-A03D-02E1C854133D}" sibTransId="{930C0386-9560-654F-B7F7-444CA818DAD5}"/>
    <dgm:cxn modelId="{78BF6CB5-A58B-EC4F-A3E8-58B374E49221}" type="presOf" srcId="{FBAA78D7-11A0-3248-85BC-A9A7402A90B8}" destId="{50592E36-6740-AA4C-8D79-E82AE8E3FEBB}" srcOrd="0" destOrd="0" presId="urn:microsoft.com/office/officeart/2005/8/layout/vList5"/>
    <dgm:cxn modelId="{28A72EA2-813C-3C4D-B287-3316B1938D68}" srcId="{43DA3420-9FF9-F946-9970-3B569FE2FA8B}" destId="{FBAA78D7-11A0-3248-85BC-A9A7402A90B8}" srcOrd="0" destOrd="0" parTransId="{A7A00120-D283-7044-A10D-9D9639E35E11}" sibTransId="{F1BDC17C-F5A9-D24F-8CC6-F783156A9D31}"/>
    <dgm:cxn modelId="{8C3866BB-071A-864C-B344-3F2934FD389B}" type="presOf" srcId="{42C803D9-866E-B048-AB9B-724F1F59AEC1}" destId="{50592E36-6740-AA4C-8D79-E82AE8E3FEBB}" srcOrd="0" destOrd="3" presId="urn:microsoft.com/office/officeart/2005/8/layout/vList5"/>
    <dgm:cxn modelId="{8A09B685-43E2-CB4D-B763-DAB5B95A2859}" srcId="{776DC763-D2AF-AA47-931A-D6239285C69D}" destId="{E659CE1B-BD00-2E4D-A3E7-33AC6A082320}" srcOrd="0" destOrd="0" parTransId="{8C3802C1-DE94-724C-9198-6A7FCD817D78}" sibTransId="{99AC88F4-0616-0A4F-A1A4-7A27E2074B05}"/>
    <dgm:cxn modelId="{C328E125-C766-E74E-921A-4CA9ED58C1AA}" type="presOf" srcId="{E659CE1B-BD00-2E4D-A3E7-33AC6A082320}" destId="{771FF9A7-FFFD-964E-93CE-D8F85AA75878}" srcOrd="0" destOrd="0" presId="urn:microsoft.com/office/officeart/2005/8/layout/vList5"/>
    <dgm:cxn modelId="{0AF8AB9F-32D7-7E44-BAA3-E0DC05B37652}" srcId="{BC2E10F3-3ED5-4F47-ADC9-333CDFB22792}" destId="{776DC763-D2AF-AA47-931A-D6239285C69D}" srcOrd="0" destOrd="0" parTransId="{F21200CE-DD84-7D49-A3E0-B8DDF92BEF6C}" sibTransId="{5B9BFEE1-1CC0-1841-BFF2-84F6220946EE}"/>
    <dgm:cxn modelId="{7B29DE1F-77F2-7C42-8522-9BE3DF35E37E}" type="presParOf" srcId="{42D3380A-F8EF-F041-9A1E-E80C97A9714E}" destId="{1D0515AF-393A-4E43-9303-F07836FD645E}" srcOrd="0" destOrd="0" presId="urn:microsoft.com/office/officeart/2005/8/layout/vList5"/>
    <dgm:cxn modelId="{8E5A955A-A0F9-4F48-990B-7DE161A5161B}" type="presParOf" srcId="{1D0515AF-393A-4E43-9303-F07836FD645E}" destId="{7DD15A71-D62A-E243-8167-DA519CC00C7B}" srcOrd="0" destOrd="0" presId="urn:microsoft.com/office/officeart/2005/8/layout/vList5"/>
    <dgm:cxn modelId="{96C57E1A-1C62-3E4A-80A6-018F807E2D1E}" type="presParOf" srcId="{1D0515AF-393A-4E43-9303-F07836FD645E}" destId="{771FF9A7-FFFD-964E-93CE-D8F85AA75878}" srcOrd="1" destOrd="0" presId="urn:microsoft.com/office/officeart/2005/8/layout/vList5"/>
    <dgm:cxn modelId="{BA795FC4-11E2-8F49-8FC5-FA5CBD811676}" type="presParOf" srcId="{42D3380A-F8EF-F041-9A1E-E80C97A9714E}" destId="{F248DB27-8338-434A-BE0A-C67B8F974838}" srcOrd="1" destOrd="0" presId="urn:microsoft.com/office/officeart/2005/8/layout/vList5"/>
    <dgm:cxn modelId="{CC1DC2A9-4450-2049-AB70-D95360955301}" type="presParOf" srcId="{42D3380A-F8EF-F041-9A1E-E80C97A9714E}" destId="{4F7CFAB4-2822-C247-BEE8-4D5A4E135B52}" srcOrd="2" destOrd="0" presId="urn:microsoft.com/office/officeart/2005/8/layout/vList5"/>
    <dgm:cxn modelId="{BD36CEF0-F856-2142-A9DD-D0F97C56E8B7}" type="presParOf" srcId="{4F7CFAB4-2822-C247-BEE8-4D5A4E135B52}" destId="{6357FE2C-85CC-094A-9AD7-7C44B94C553D}" srcOrd="0" destOrd="0" presId="urn:microsoft.com/office/officeart/2005/8/layout/vList5"/>
    <dgm:cxn modelId="{7C018EFB-8C8C-364C-9612-250B8F955227}" type="presParOf" srcId="{4F7CFAB4-2822-C247-BEE8-4D5A4E135B52}" destId="{551118B0-072F-004B-B3AF-81C9AD6E32AB}" srcOrd="1" destOrd="0" presId="urn:microsoft.com/office/officeart/2005/8/layout/vList5"/>
    <dgm:cxn modelId="{486C386E-3322-1B4B-8CC6-A21746307739}" type="presParOf" srcId="{42D3380A-F8EF-F041-9A1E-E80C97A9714E}" destId="{C9752943-63D6-0C4E-951A-83FF6C4C7D72}" srcOrd="3" destOrd="0" presId="urn:microsoft.com/office/officeart/2005/8/layout/vList5"/>
    <dgm:cxn modelId="{EC5C1A4D-5CE0-E54E-A51E-44B9D4EBA3B9}" type="presParOf" srcId="{42D3380A-F8EF-F041-9A1E-E80C97A9714E}" destId="{A8FBFA0B-D0BD-4443-872E-89C5049D7624}" srcOrd="4" destOrd="0" presId="urn:microsoft.com/office/officeart/2005/8/layout/vList5"/>
    <dgm:cxn modelId="{165EAAA9-0537-4E4D-98C4-45BE48E8691C}" type="presParOf" srcId="{A8FBFA0B-D0BD-4443-872E-89C5049D7624}" destId="{5A3FAD86-E142-0348-8B60-DDBCEF06D2E5}" srcOrd="0" destOrd="0" presId="urn:microsoft.com/office/officeart/2005/8/layout/vList5"/>
    <dgm:cxn modelId="{E11E016B-F831-BD42-B20A-9235CEB0A447}" type="presParOf" srcId="{A8FBFA0B-D0BD-4443-872E-89C5049D7624}" destId="{50592E36-6740-AA4C-8D79-E82AE8E3FEBB}" srcOrd="1" destOrd="0" presId="urn:microsoft.com/office/officeart/2005/8/layout/vList5"/>
    <dgm:cxn modelId="{434F4A5F-0C08-EF44-9F70-258869CD245A}" type="presParOf" srcId="{42D3380A-F8EF-F041-9A1E-E80C97A9714E}" destId="{C065E057-7BA7-DB48-9382-C82FC62FFF1C}" srcOrd="5" destOrd="0" presId="urn:microsoft.com/office/officeart/2005/8/layout/vList5"/>
    <dgm:cxn modelId="{352126B5-5028-5648-AB2C-528D2D343671}" type="presParOf" srcId="{42D3380A-F8EF-F041-9A1E-E80C97A9714E}" destId="{1A049549-FF71-6F40-A054-6A19B3C42957}" srcOrd="6" destOrd="0" presId="urn:microsoft.com/office/officeart/2005/8/layout/vList5"/>
    <dgm:cxn modelId="{072CCB71-7F91-B045-B310-18A3A4F32AAE}" type="presParOf" srcId="{1A049549-FF71-6F40-A054-6A19B3C42957}" destId="{2C80725F-D1B6-D04D-A8FB-C9D06C65E8A0}" srcOrd="0" destOrd="0" presId="urn:microsoft.com/office/officeart/2005/8/layout/vList5"/>
    <dgm:cxn modelId="{98BF882D-5672-0848-8CA6-3480B1AFDB1E}" type="presParOf" srcId="{1A049549-FF71-6F40-A054-6A19B3C42957}" destId="{04CDA81C-9FB6-2744-9642-2CFD2F21FF0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ACCAD9-680A-D743-971E-975DA0224500}"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8F2D3E8B-1B70-344E-A794-392708999AB0}">
      <dgm:prSet custT="1"/>
      <dgm:spPr/>
      <dgm:t>
        <a:bodyPr/>
        <a:lstStyle/>
        <a:p>
          <a:pPr rtl="0"/>
          <a:r>
            <a:rPr lang="en-US" sz="2000" dirty="0" smtClean="0">
              <a:effectLst>
                <a:outerShdw blurRad="38100" dist="38100" dir="2700000" algn="tl">
                  <a:srgbClr val="000000">
                    <a:alpha val="43137"/>
                  </a:srgbClr>
                </a:outerShdw>
              </a:effectLst>
            </a:rPr>
            <a:t>The specific criteria that were used are</a:t>
          </a:r>
          <a:r>
            <a:rPr lang="en-US" sz="1800" dirty="0" smtClean="0"/>
            <a:t>:</a:t>
          </a:r>
          <a:endParaRPr lang="en-US" sz="1800" dirty="0"/>
        </a:p>
      </dgm:t>
    </dgm:pt>
    <dgm:pt modelId="{DCA46CED-2F94-B94B-A2C2-0C4CCC493AEB}" type="parTrans" cxnId="{1DCB708E-82D2-0649-84C5-D4BF55A19B1B}">
      <dgm:prSet/>
      <dgm:spPr/>
      <dgm:t>
        <a:bodyPr/>
        <a:lstStyle/>
        <a:p>
          <a:endParaRPr lang="en-US"/>
        </a:p>
      </dgm:t>
    </dgm:pt>
    <dgm:pt modelId="{7E3DC81C-27BE-EC4A-ACF0-E95A9E8F3E82}" type="sibTrans" cxnId="{1DCB708E-82D2-0649-84C5-D4BF55A19B1B}">
      <dgm:prSet/>
      <dgm:spPr/>
      <dgm:t>
        <a:bodyPr/>
        <a:lstStyle/>
        <a:p>
          <a:endParaRPr lang="en-US"/>
        </a:p>
      </dgm:t>
    </dgm:pt>
    <dgm:pt modelId="{1382CF7B-C7F1-3E47-B8E6-38E73A1E0D68}">
      <dgm:prSet/>
      <dgm:spPr/>
      <dgm:t>
        <a:bodyPr/>
        <a:lstStyle/>
        <a:p>
          <a:pPr rtl="0"/>
          <a:r>
            <a:rPr lang="en-US" dirty="0" smtClean="0"/>
            <a:t>Knowledge of a part of the cipher key or round key does not enable calculation of many other round-key bits</a:t>
          </a:r>
          <a:endParaRPr lang="en-US" dirty="0"/>
        </a:p>
      </dgm:t>
    </dgm:pt>
    <dgm:pt modelId="{32639EB1-8FAB-7F44-8D51-D0EAFE63F5ED}" type="parTrans" cxnId="{318FFD8D-63B7-5D4F-B38F-7A5580A54F77}">
      <dgm:prSet/>
      <dgm:spPr/>
      <dgm:t>
        <a:bodyPr/>
        <a:lstStyle/>
        <a:p>
          <a:endParaRPr lang="en-US"/>
        </a:p>
      </dgm:t>
    </dgm:pt>
    <dgm:pt modelId="{1CE5FDF6-4CA0-E649-9D45-5484D7563AE2}" type="sibTrans" cxnId="{318FFD8D-63B7-5D4F-B38F-7A5580A54F77}">
      <dgm:prSet/>
      <dgm:spPr/>
      <dgm:t>
        <a:bodyPr/>
        <a:lstStyle/>
        <a:p>
          <a:endParaRPr lang="en-US"/>
        </a:p>
      </dgm:t>
    </dgm:pt>
    <dgm:pt modelId="{1FFB88C8-D23A-284C-B6EB-3EBEF80E1869}">
      <dgm:prSet/>
      <dgm:spPr/>
      <dgm:t>
        <a:bodyPr/>
        <a:lstStyle/>
        <a:p>
          <a:pPr rtl="0"/>
          <a:r>
            <a:rPr lang="en-US" dirty="0" smtClean="0"/>
            <a:t>An invertible transformation</a:t>
          </a:r>
          <a:endParaRPr lang="en-US" dirty="0"/>
        </a:p>
      </dgm:t>
    </dgm:pt>
    <dgm:pt modelId="{D607BA16-35F5-2840-86BD-DEFC0DB66376}" type="parTrans" cxnId="{AC6A97A0-5FB6-D34F-B39D-B9D55E15250B}">
      <dgm:prSet/>
      <dgm:spPr/>
      <dgm:t>
        <a:bodyPr/>
        <a:lstStyle/>
        <a:p>
          <a:endParaRPr lang="en-US"/>
        </a:p>
      </dgm:t>
    </dgm:pt>
    <dgm:pt modelId="{1C9CADD0-2208-7D41-B311-47D1058A3334}" type="sibTrans" cxnId="{AC6A97A0-5FB6-D34F-B39D-B9D55E15250B}">
      <dgm:prSet/>
      <dgm:spPr/>
      <dgm:t>
        <a:bodyPr/>
        <a:lstStyle/>
        <a:p>
          <a:endParaRPr lang="en-US"/>
        </a:p>
      </dgm:t>
    </dgm:pt>
    <dgm:pt modelId="{7E81624B-ED97-894F-AAA0-53E6672DAD9B}">
      <dgm:prSet/>
      <dgm:spPr/>
      <dgm:t>
        <a:bodyPr/>
        <a:lstStyle/>
        <a:p>
          <a:pPr rtl="0"/>
          <a:r>
            <a:rPr lang="en-US" dirty="0" smtClean="0"/>
            <a:t>Speed on a wide range of processors</a:t>
          </a:r>
          <a:endParaRPr lang="en-US" dirty="0"/>
        </a:p>
      </dgm:t>
    </dgm:pt>
    <dgm:pt modelId="{459D7936-5325-AA4E-971B-4B64742D5FAE}" type="parTrans" cxnId="{D6CAF3B9-DA0C-AD4B-B0E5-E11CDCD286C0}">
      <dgm:prSet/>
      <dgm:spPr/>
      <dgm:t>
        <a:bodyPr/>
        <a:lstStyle/>
        <a:p>
          <a:endParaRPr lang="en-US"/>
        </a:p>
      </dgm:t>
    </dgm:pt>
    <dgm:pt modelId="{6BCF9763-FC8A-094F-8F95-48FBBECCACC0}" type="sibTrans" cxnId="{D6CAF3B9-DA0C-AD4B-B0E5-E11CDCD286C0}">
      <dgm:prSet/>
      <dgm:spPr/>
      <dgm:t>
        <a:bodyPr/>
        <a:lstStyle/>
        <a:p>
          <a:endParaRPr lang="en-US"/>
        </a:p>
      </dgm:t>
    </dgm:pt>
    <dgm:pt modelId="{700BFEFE-33AE-304F-BA09-BF4B94815E12}">
      <dgm:prSet/>
      <dgm:spPr/>
      <dgm:t>
        <a:bodyPr/>
        <a:lstStyle/>
        <a:p>
          <a:pPr rtl="0"/>
          <a:r>
            <a:rPr lang="en-US" dirty="0" smtClean="0"/>
            <a:t>Usage of round constants to eliminate symmetries</a:t>
          </a:r>
          <a:endParaRPr lang="en-US" dirty="0"/>
        </a:p>
      </dgm:t>
    </dgm:pt>
    <dgm:pt modelId="{407A0D4A-DBED-6443-9178-E67F3E877D1C}" type="parTrans" cxnId="{263A83DD-E6D1-8C43-B0F8-DC116B949D18}">
      <dgm:prSet/>
      <dgm:spPr/>
      <dgm:t>
        <a:bodyPr/>
        <a:lstStyle/>
        <a:p>
          <a:endParaRPr lang="en-US"/>
        </a:p>
      </dgm:t>
    </dgm:pt>
    <dgm:pt modelId="{88594F36-7FD7-0E4A-9A59-212C7171504A}" type="sibTrans" cxnId="{263A83DD-E6D1-8C43-B0F8-DC116B949D18}">
      <dgm:prSet/>
      <dgm:spPr/>
      <dgm:t>
        <a:bodyPr/>
        <a:lstStyle/>
        <a:p>
          <a:endParaRPr lang="en-US"/>
        </a:p>
      </dgm:t>
    </dgm:pt>
    <dgm:pt modelId="{4AF0CCD5-2CF2-D744-8446-4426FFC10C6E}">
      <dgm:prSet/>
      <dgm:spPr/>
      <dgm:t>
        <a:bodyPr/>
        <a:lstStyle/>
        <a:p>
          <a:pPr rtl="0"/>
          <a:r>
            <a:rPr lang="en-US" dirty="0" smtClean="0"/>
            <a:t>Diffusion of cipher key differences into the round keys</a:t>
          </a:r>
          <a:endParaRPr lang="en-US" dirty="0"/>
        </a:p>
      </dgm:t>
    </dgm:pt>
    <dgm:pt modelId="{8DAB9A00-1D09-A54F-8993-4572FB68EA76}" type="parTrans" cxnId="{27D765EB-7939-624E-825C-272619E25FC3}">
      <dgm:prSet/>
      <dgm:spPr/>
      <dgm:t>
        <a:bodyPr/>
        <a:lstStyle/>
        <a:p>
          <a:endParaRPr lang="en-US"/>
        </a:p>
      </dgm:t>
    </dgm:pt>
    <dgm:pt modelId="{82CD27FE-83EE-B04E-B181-1B66876054B7}" type="sibTrans" cxnId="{27D765EB-7939-624E-825C-272619E25FC3}">
      <dgm:prSet/>
      <dgm:spPr/>
      <dgm:t>
        <a:bodyPr/>
        <a:lstStyle/>
        <a:p>
          <a:endParaRPr lang="en-US"/>
        </a:p>
      </dgm:t>
    </dgm:pt>
    <dgm:pt modelId="{823A72AC-C6E8-FE4C-97D8-12A83A1687D0}">
      <dgm:prSet/>
      <dgm:spPr/>
      <dgm:t>
        <a:bodyPr/>
        <a:lstStyle/>
        <a:p>
          <a:pPr rtl="0"/>
          <a:r>
            <a:rPr lang="en-US" dirty="0" smtClean="0"/>
            <a:t>Enough nonlinearity to prohibit the full determination of round key differences from cipher key differences only</a:t>
          </a:r>
          <a:endParaRPr lang="en-US" dirty="0"/>
        </a:p>
      </dgm:t>
    </dgm:pt>
    <dgm:pt modelId="{8B25F851-DA21-9F46-BF9D-C0B596311C16}" type="parTrans" cxnId="{BCFBC629-6DBC-DC4C-8B99-81D49AF0C67A}">
      <dgm:prSet/>
      <dgm:spPr/>
      <dgm:t>
        <a:bodyPr/>
        <a:lstStyle/>
        <a:p>
          <a:endParaRPr lang="en-US"/>
        </a:p>
      </dgm:t>
    </dgm:pt>
    <dgm:pt modelId="{CFD30177-65EB-1B4C-8258-BE4F42EC0E71}" type="sibTrans" cxnId="{BCFBC629-6DBC-DC4C-8B99-81D49AF0C67A}">
      <dgm:prSet/>
      <dgm:spPr/>
      <dgm:t>
        <a:bodyPr/>
        <a:lstStyle/>
        <a:p>
          <a:endParaRPr lang="en-US"/>
        </a:p>
      </dgm:t>
    </dgm:pt>
    <dgm:pt modelId="{2EDC8CE7-B207-F84C-A98F-CCF647DBB921}">
      <dgm:prSet/>
      <dgm:spPr/>
      <dgm:t>
        <a:bodyPr/>
        <a:lstStyle/>
        <a:p>
          <a:pPr rtl="0"/>
          <a:r>
            <a:rPr lang="en-US" dirty="0" smtClean="0"/>
            <a:t>Simplicity of description</a:t>
          </a:r>
          <a:endParaRPr lang="en-US" dirty="0"/>
        </a:p>
      </dgm:t>
    </dgm:pt>
    <dgm:pt modelId="{F4DFC3F1-EC5B-344E-A21E-42BA4521D281}" type="parTrans" cxnId="{7C50E06D-5BB5-F64C-92B1-48EA9E9367F3}">
      <dgm:prSet/>
      <dgm:spPr/>
      <dgm:t>
        <a:bodyPr/>
        <a:lstStyle/>
        <a:p>
          <a:endParaRPr lang="en-US"/>
        </a:p>
      </dgm:t>
    </dgm:pt>
    <dgm:pt modelId="{D49B164B-4506-9347-A1F1-8D19B6565466}" type="sibTrans" cxnId="{7C50E06D-5BB5-F64C-92B1-48EA9E9367F3}">
      <dgm:prSet/>
      <dgm:spPr/>
      <dgm:t>
        <a:bodyPr/>
        <a:lstStyle/>
        <a:p>
          <a:endParaRPr lang="en-US"/>
        </a:p>
      </dgm:t>
    </dgm:pt>
    <dgm:pt modelId="{DE38E8B3-13D2-6E46-877C-EFD3AFC6EB89}" type="pres">
      <dgm:prSet presAssocID="{83ACCAD9-680A-D743-971E-975DA0224500}" presName="linear" presStyleCnt="0">
        <dgm:presLayoutVars>
          <dgm:dir/>
          <dgm:animLvl val="lvl"/>
          <dgm:resizeHandles val="exact"/>
        </dgm:presLayoutVars>
      </dgm:prSet>
      <dgm:spPr/>
      <dgm:t>
        <a:bodyPr/>
        <a:lstStyle/>
        <a:p>
          <a:endParaRPr lang="en-US"/>
        </a:p>
      </dgm:t>
    </dgm:pt>
    <dgm:pt modelId="{46ACF56D-2B57-6242-BC98-AB71118E2C73}" type="pres">
      <dgm:prSet presAssocID="{8F2D3E8B-1B70-344E-A794-392708999AB0}" presName="parentLin" presStyleCnt="0"/>
      <dgm:spPr/>
    </dgm:pt>
    <dgm:pt modelId="{50C18710-530A-714A-ABE0-1A9F41FF5A5F}" type="pres">
      <dgm:prSet presAssocID="{8F2D3E8B-1B70-344E-A794-392708999AB0}" presName="parentLeftMargin" presStyleLbl="node1" presStyleIdx="0" presStyleCnt="1"/>
      <dgm:spPr/>
      <dgm:t>
        <a:bodyPr/>
        <a:lstStyle/>
        <a:p>
          <a:endParaRPr lang="en-US"/>
        </a:p>
      </dgm:t>
    </dgm:pt>
    <dgm:pt modelId="{145B3E17-2DA7-6B45-BEAA-2B9A7D3B217D}" type="pres">
      <dgm:prSet presAssocID="{8F2D3E8B-1B70-344E-A794-392708999AB0}" presName="parentText" presStyleLbl="node1" presStyleIdx="0" presStyleCnt="1" custScaleX="140816" custLinFactNeighborX="-100000" custLinFactNeighborY="-969">
        <dgm:presLayoutVars>
          <dgm:chMax val="0"/>
          <dgm:bulletEnabled val="1"/>
        </dgm:presLayoutVars>
      </dgm:prSet>
      <dgm:spPr/>
      <dgm:t>
        <a:bodyPr/>
        <a:lstStyle/>
        <a:p>
          <a:endParaRPr lang="en-US"/>
        </a:p>
      </dgm:t>
    </dgm:pt>
    <dgm:pt modelId="{A8F63CEC-6BAC-4E46-9B93-2E21867DEA51}" type="pres">
      <dgm:prSet presAssocID="{8F2D3E8B-1B70-344E-A794-392708999AB0}" presName="negativeSpace" presStyleCnt="0"/>
      <dgm:spPr/>
    </dgm:pt>
    <dgm:pt modelId="{4389547B-5732-A94A-AD6A-3AA2B292FE31}" type="pres">
      <dgm:prSet presAssocID="{8F2D3E8B-1B70-344E-A794-392708999AB0}" presName="childText" presStyleLbl="conFgAcc1" presStyleIdx="0" presStyleCnt="1">
        <dgm:presLayoutVars>
          <dgm:bulletEnabled val="1"/>
        </dgm:presLayoutVars>
      </dgm:prSet>
      <dgm:spPr/>
      <dgm:t>
        <a:bodyPr/>
        <a:lstStyle/>
        <a:p>
          <a:endParaRPr lang="en-US"/>
        </a:p>
      </dgm:t>
    </dgm:pt>
  </dgm:ptLst>
  <dgm:cxnLst>
    <dgm:cxn modelId="{BCFBC629-6DBC-DC4C-8B99-81D49AF0C67A}" srcId="{8F2D3E8B-1B70-344E-A794-392708999AB0}" destId="{823A72AC-C6E8-FE4C-97D8-12A83A1687D0}" srcOrd="5" destOrd="0" parTransId="{8B25F851-DA21-9F46-BF9D-C0B596311C16}" sibTransId="{CFD30177-65EB-1B4C-8258-BE4F42EC0E71}"/>
    <dgm:cxn modelId="{04A68A50-D4F5-4E3B-B910-565CFC0B43A7}" type="presOf" srcId="{2EDC8CE7-B207-F84C-A98F-CCF647DBB921}" destId="{4389547B-5732-A94A-AD6A-3AA2B292FE31}" srcOrd="0" destOrd="6" presId="urn:microsoft.com/office/officeart/2005/8/layout/list1"/>
    <dgm:cxn modelId="{2DDD310D-A069-45F4-A249-1BACFB904FEE}" type="presOf" srcId="{83ACCAD9-680A-D743-971E-975DA0224500}" destId="{DE38E8B3-13D2-6E46-877C-EFD3AFC6EB89}" srcOrd="0" destOrd="0" presId="urn:microsoft.com/office/officeart/2005/8/layout/list1"/>
    <dgm:cxn modelId="{518F08E8-6858-48D0-8317-340BFC4892E4}" type="presOf" srcId="{1382CF7B-C7F1-3E47-B8E6-38E73A1E0D68}" destId="{4389547B-5732-A94A-AD6A-3AA2B292FE31}" srcOrd="0" destOrd="0" presId="urn:microsoft.com/office/officeart/2005/8/layout/list1"/>
    <dgm:cxn modelId="{263A83DD-E6D1-8C43-B0F8-DC116B949D18}" srcId="{8F2D3E8B-1B70-344E-A794-392708999AB0}" destId="{700BFEFE-33AE-304F-BA09-BF4B94815E12}" srcOrd="3" destOrd="0" parTransId="{407A0D4A-DBED-6443-9178-E67F3E877D1C}" sibTransId="{88594F36-7FD7-0E4A-9A59-212C7171504A}"/>
    <dgm:cxn modelId="{66AFBF29-B1B5-4A20-B8C3-9ED1AC3ED45F}" type="presOf" srcId="{7E81624B-ED97-894F-AAA0-53E6672DAD9B}" destId="{4389547B-5732-A94A-AD6A-3AA2B292FE31}" srcOrd="0" destOrd="2" presId="urn:microsoft.com/office/officeart/2005/8/layout/list1"/>
    <dgm:cxn modelId="{BF44238D-B8F7-4CFF-B467-F780FD10F2A6}" type="presOf" srcId="{4AF0CCD5-2CF2-D744-8446-4426FFC10C6E}" destId="{4389547B-5732-A94A-AD6A-3AA2B292FE31}" srcOrd="0" destOrd="4" presId="urn:microsoft.com/office/officeart/2005/8/layout/list1"/>
    <dgm:cxn modelId="{EE63A0AA-DBE9-4677-A1FD-118EA4F1068C}" type="presOf" srcId="{1FFB88C8-D23A-284C-B6EB-3EBEF80E1869}" destId="{4389547B-5732-A94A-AD6A-3AA2B292FE31}" srcOrd="0" destOrd="1" presId="urn:microsoft.com/office/officeart/2005/8/layout/list1"/>
    <dgm:cxn modelId="{4D12B062-F98F-4EAB-8E81-E6657B738800}" type="presOf" srcId="{700BFEFE-33AE-304F-BA09-BF4B94815E12}" destId="{4389547B-5732-A94A-AD6A-3AA2B292FE31}" srcOrd="0" destOrd="3" presId="urn:microsoft.com/office/officeart/2005/8/layout/list1"/>
    <dgm:cxn modelId="{7C50E06D-5BB5-F64C-92B1-48EA9E9367F3}" srcId="{8F2D3E8B-1B70-344E-A794-392708999AB0}" destId="{2EDC8CE7-B207-F84C-A98F-CCF647DBB921}" srcOrd="6" destOrd="0" parTransId="{F4DFC3F1-EC5B-344E-A21E-42BA4521D281}" sibTransId="{D49B164B-4506-9347-A1F1-8D19B6565466}"/>
    <dgm:cxn modelId="{27D765EB-7939-624E-825C-272619E25FC3}" srcId="{8F2D3E8B-1B70-344E-A794-392708999AB0}" destId="{4AF0CCD5-2CF2-D744-8446-4426FFC10C6E}" srcOrd="4" destOrd="0" parTransId="{8DAB9A00-1D09-A54F-8993-4572FB68EA76}" sibTransId="{82CD27FE-83EE-B04E-B181-1B66876054B7}"/>
    <dgm:cxn modelId="{AC6A97A0-5FB6-D34F-B39D-B9D55E15250B}" srcId="{8F2D3E8B-1B70-344E-A794-392708999AB0}" destId="{1FFB88C8-D23A-284C-B6EB-3EBEF80E1869}" srcOrd="1" destOrd="0" parTransId="{D607BA16-35F5-2840-86BD-DEFC0DB66376}" sibTransId="{1C9CADD0-2208-7D41-B311-47D1058A3334}"/>
    <dgm:cxn modelId="{1DCB708E-82D2-0649-84C5-D4BF55A19B1B}" srcId="{83ACCAD9-680A-D743-971E-975DA0224500}" destId="{8F2D3E8B-1B70-344E-A794-392708999AB0}" srcOrd="0" destOrd="0" parTransId="{DCA46CED-2F94-B94B-A2C2-0C4CCC493AEB}" sibTransId="{7E3DC81C-27BE-EC4A-ACF0-E95A9E8F3E82}"/>
    <dgm:cxn modelId="{DEC8CBA2-5B80-488A-B8CE-7FF1CE9AD9A1}" type="presOf" srcId="{823A72AC-C6E8-FE4C-97D8-12A83A1687D0}" destId="{4389547B-5732-A94A-AD6A-3AA2B292FE31}" srcOrd="0" destOrd="5" presId="urn:microsoft.com/office/officeart/2005/8/layout/list1"/>
    <dgm:cxn modelId="{318FFD8D-63B7-5D4F-B38F-7A5580A54F77}" srcId="{8F2D3E8B-1B70-344E-A794-392708999AB0}" destId="{1382CF7B-C7F1-3E47-B8E6-38E73A1E0D68}" srcOrd="0" destOrd="0" parTransId="{32639EB1-8FAB-7F44-8D51-D0EAFE63F5ED}" sibTransId="{1CE5FDF6-4CA0-E649-9D45-5484D7563AE2}"/>
    <dgm:cxn modelId="{B57B284D-D4B0-4E0C-A556-F8C785490F1D}" type="presOf" srcId="{8F2D3E8B-1B70-344E-A794-392708999AB0}" destId="{145B3E17-2DA7-6B45-BEAA-2B9A7D3B217D}" srcOrd="1" destOrd="0" presId="urn:microsoft.com/office/officeart/2005/8/layout/list1"/>
    <dgm:cxn modelId="{472D837A-5834-455F-8F2E-6886BDB8CC0B}" type="presOf" srcId="{8F2D3E8B-1B70-344E-A794-392708999AB0}" destId="{50C18710-530A-714A-ABE0-1A9F41FF5A5F}" srcOrd="0" destOrd="0" presId="urn:microsoft.com/office/officeart/2005/8/layout/list1"/>
    <dgm:cxn modelId="{D6CAF3B9-DA0C-AD4B-B0E5-E11CDCD286C0}" srcId="{8F2D3E8B-1B70-344E-A794-392708999AB0}" destId="{7E81624B-ED97-894F-AAA0-53E6672DAD9B}" srcOrd="2" destOrd="0" parTransId="{459D7936-5325-AA4E-971B-4B64742D5FAE}" sibTransId="{6BCF9763-FC8A-094F-8F95-48FBBECCACC0}"/>
    <dgm:cxn modelId="{1317033A-2257-451E-A8AD-59826EB7539F}" type="presParOf" srcId="{DE38E8B3-13D2-6E46-877C-EFD3AFC6EB89}" destId="{46ACF56D-2B57-6242-BC98-AB71118E2C73}" srcOrd="0" destOrd="0" presId="urn:microsoft.com/office/officeart/2005/8/layout/list1"/>
    <dgm:cxn modelId="{95F7CDEB-404E-43E1-8F02-FB11D23CBC2D}" type="presParOf" srcId="{46ACF56D-2B57-6242-BC98-AB71118E2C73}" destId="{50C18710-530A-714A-ABE0-1A9F41FF5A5F}" srcOrd="0" destOrd="0" presId="urn:microsoft.com/office/officeart/2005/8/layout/list1"/>
    <dgm:cxn modelId="{52D750E3-E7CF-4095-9B6F-067880AAF286}" type="presParOf" srcId="{46ACF56D-2B57-6242-BC98-AB71118E2C73}" destId="{145B3E17-2DA7-6B45-BEAA-2B9A7D3B217D}" srcOrd="1" destOrd="0" presId="urn:microsoft.com/office/officeart/2005/8/layout/list1"/>
    <dgm:cxn modelId="{E8BCFBA1-C36F-43D1-882D-FF9DB1BDCF31}" type="presParOf" srcId="{DE38E8B3-13D2-6E46-877C-EFD3AFC6EB89}" destId="{A8F63CEC-6BAC-4E46-9B93-2E21867DEA51}" srcOrd="1" destOrd="0" presId="urn:microsoft.com/office/officeart/2005/8/layout/list1"/>
    <dgm:cxn modelId="{6D779120-6F6F-488E-B459-4B2CE5115F9F}" type="presParOf" srcId="{DE38E8B3-13D2-6E46-877C-EFD3AFC6EB89}" destId="{4389547B-5732-A94A-AD6A-3AA2B292FE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1E94F2-6013-D24B-89E9-F8280B67806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186A373-D9B0-2F4D-B153-63E2DCE15F71}">
      <dgm:prSet phldrT="[Text]"/>
      <dgm:spPr>
        <a:ln>
          <a:solidFill>
            <a:schemeClr val="tx1"/>
          </a:solidFill>
        </a:ln>
      </dgm:spPr>
      <dgm:t>
        <a:bodyPr/>
        <a:lstStyle/>
        <a:p>
          <a:r>
            <a:rPr lang="en-US" b="1" i="0" dirty="0" smtClean="0">
              <a:effectLst>
                <a:outerShdw blurRad="38100" dist="38100" dir="2700000" algn="tl">
                  <a:srgbClr val="000000">
                    <a:alpha val="43137"/>
                  </a:srgbClr>
                </a:outerShdw>
              </a:effectLst>
              <a:ea typeface="+mn-ea"/>
              <a:cs typeface="+mn-cs"/>
            </a:rPr>
            <a:t>Two separate changes are needed to bring the decryption structure in line with the encryption structure</a:t>
          </a:r>
          <a:endParaRPr lang="en-US" b="1" i="0" dirty="0">
            <a:effectLst>
              <a:outerShdw blurRad="38100" dist="38100" dir="2700000" algn="tl">
                <a:srgbClr val="000000">
                  <a:alpha val="43137"/>
                </a:srgbClr>
              </a:outerShdw>
            </a:effectLst>
          </a:endParaRPr>
        </a:p>
      </dgm:t>
    </dgm:pt>
    <dgm:pt modelId="{6DB9A05D-88CA-D843-8F40-506FDAF1FBEF}" type="parTrans" cxnId="{9BDF072E-BAF0-A44B-9F7B-25E6546E3968}">
      <dgm:prSet/>
      <dgm:spPr/>
      <dgm:t>
        <a:bodyPr/>
        <a:lstStyle/>
        <a:p>
          <a:endParaRPr lang="en-US"/>
        </a:p>
      </dgm:t>
    </dgm:pt>
    <dgm:pt modelId="{171C6503-AA86-7E40-A12A-37BBD3E479B9}" type="sibTrans" cxnId="{9BDF072E-BAF0-A44B-9F7B-25E6546E3968}">
      <dgm:prSet/>
      <dgm:spPr>
        <a:solidFill>
          <a:schemeClr val="bg1"/>
        </a:solidFill>
        <a:ln>
          <a:solidFill>
            <a:schemeClr val="bg2">
              <a:lumMod val="50000"/>
            </a:schemeClr>
          </a:solidFill>
        </a:ln>
      </dgm:spPr>
      <dgm:t>
        <a:bodyPr/>
        <a:lstStyle/>
        <a:p>
          <a:endParaRPr lang="en-US"/>
        </a:p>
      </dgm:t>
    </dgm:pt>
    <dgm:pt modelId="{9D99A53E-2B17-1241-A0DF-858B43704ED7}">
      <dgm:prSet/>
      <dgm:spPr>
        <a:ln>
          <a:solidFill>
            <a:schemeClr val="tx1"/>
          </a:solidFill>
        </a:ln>
      </dgm:spPr>
      <dgm:t>
        <a:bodyPr/>
        <a:lstStyle/>
        <a:p>
          <a:r>
            <a:rPr lang="en-US" b="1" i="0" dirty="0" smtClean="0">
              <a:effectLst>
                <a:outerShdw blurRad="38100" dist="38100" dir="2700000" algn="tl">
                  <a:srgbClr val="000000">
                    <a:alpha val="43137"/>
                  </a:srgbClr>
                </a:outerShdw>
              </a:effectLst>
              <a:ea typeface="+mn-ea"/>
            </a:rPr>
            <a:t>The first two stages of the decryption round need to be interchanged</a:t>
          </a:r>
        </a:p>
      </dgm:t>
    </dgm:pt>
    <dgm:pt modelId="{D1B86625-6B07-5B4D-897A-6A6453B23BCE}" type="parTrans" cxnId="{911968D6-0437-5D4C-B3A0-22CA0DD8DAD7}">
      <dgm:prSet/>
      <dgm:spPr/>
      <dgm:t>
        <a:bodyPr/>
        <a:lstStyle/>
        <a:p>
          <a:endParaRPr lang="en-US"/>
        </a:p>
      </dgm:t>
    </dgm:pt>
    <dgm:pt modelId="{8F85CFA4-D479-A740-90CA-767195B24BB4}" type="sibTrans" cxnId="{911968D6-0437-5D4C-B3A0-22CA0DD8DAD7}">
      <dgm:prSet/>
      <dgm:spPr>
        <a:solidFill>
          <a:schemeClr val="bg1"/>
        </a:solidFill>
        <a:ln>
          <a:solidFill>
            <a:schemeClr val="bg2">
              <a:lumMod val="50000"/>
            </a:schemeClr>
          </a:solidFill>
        </a:ln>
      </dgm:spPr>
      <dgm:t>
        <a:bodyPr/>
        <a:lstStyle/>
        <a:p>
          <a:endParaRPr lang="en-US"/>
        </a:p>
      </dgm:t>
    </dgm:pt>
    <dgm:pt modelId="{16A51E3A-1861-9547-9613-D35F4321D5E6}">
      <dgm:prSet/>
      <dgm:spPr>
        <a:ln>
          <a:solidFill>
            <a:schemeClr val="tx1"/>
          </a:solidFill>
        </a:ln>
      </dgm:spPr>
      <dgm:t>
        <a:bodyPr/>
        <a:lstStyle/>
        <a:p>
          <a:r>
            <a:rPr lang="en-US" b="1" i="0" dirty="0" smtClean="0">
              <a:effectLst>
                <a:outerShdw blurRad="38100" dist="38100" dir="2700000" algn="tl">
                  <a:srgbClr val="000000">
                    <a:alpha val="43137"/>
                  </a:srgbClr>
                </a:outerShdw>
              </a:effectLst>
              <a:ea typeface="+mn-ea"/>
            </a:rPr>
            <a:t>The second two stages of the decryption round need to be interchanged</a:t>
          </a:r>
          <a:endParaRPr lang="en-AU" b="1" i="0" dirty="0">
            <a:effectLst>
              <a:outerShdw blurRad="38100" dist="38100" dir="2700000" algn="tl">
                <a:srgbClr val="000000">
                  <a:alpha val="43137"/>
                </a:srgbClr>
              </a:outerShdw>
            </a:effectLst>
            <a:ea typeface="+mn-ea"/>
          </a:endParaRPr>
        </a:p>
      </dgm:t>
    </dgm:pt>
    <dgm:pt modelId="{26B9E689-05D4-6847-B9ED-DC4E3BCBD84B}" type="parTrans" cxnId="{C9D0E2D9-B661-5241-A933-049C7CCBDA2B}">
      <dgm:prSet/>
      <dgm:spPr/>
      <dgm:t>
        <a:bodyPr/>
        <a:lstStyle/>
        <a:p>
          <a:endParaRPr lang="en-US"/>
        </a:p>
      </dgm:t>
    </dgm:pt>
    <dgm:pt modelId="{C4E05F5D-2DD1-AC41-B105-D168BF526F8A}" type="sibTrans" cxnId="{C9D0E2D9-B661-5241-A933-049C7CCBDA2B}">
      <dgm:prSet/>
      <dgm:spPr/>
      <dgm:t>
        <a:bodyPr/>
        <a:lstStyle/>
        <a:p>
          <a:endParaRPr lang="en-US"/>
        </a:p>
      </dgm:t>
    </dgm:pt>
    <dgm:pt modelId="{46421A4E-2E45-D441-B03A-E01D590E18C1}" type="pres">
      <dgm:prSet presAssocID="{FB1E94F2-6013-D24B-89E9-F8280B678064}" presName="outerComposite" presStyleCnt="0">
        <dgm:presLayoutVars>
          <dgm:chMax val="5"/>
          <dgm:dir/>
          <dgm:resizeHandles val="exact"/>
        </dgm:presLayoutVars>
      </dgm:prSet>
      <dgm:spPr/>
      <dgm:t>
        <a:bodyPr/>
        <a:lstStyle/>
        <a:p>
          <a:endParaRPr lang="en-US"/>
        </a:p>
      </dgm:t>
    </dgm:pt>
    <dgm:pt modelId="{04EA5BA2-9594-EC49-A0E6-82E322DF5B42}" type="pres">
      <dgm:prSet presAssocID="{FB1E94F2-6013-D24B-89E9-F8280B678064}" presName="dummyMaxCanvas" presStyleCnt="0">
        <dgm:presLayoutVars/>
      </dgm:prSet>
      <dgm:spPr/>
    </dgm:pt>
    <dgm:pt modelId="{2B7D8B98-68EB-1F48-9CBD-13820C72237A}" type="pres">
      <dgm:prSet presAssocID="{FB1E94F2-6013-D24B-89E9-F8280B678064}" presName="ThreeNodes_1" presStyleLbl="node1" presStyleIdx="0" presStyleCnt="3">
        <dgm:presLayoutVars>
          <dgm:bulletEnabled val="1"/>
        </dgm:presLayoutVars>
      </dgm:prSet>
      <dgm:spPr/>
      <dgm:t>
        <a:bodyPr/>
        <a:lstStyle/>
        <a:p>
          <a:endParaRPr lang="en-US"/>
        </a:p>
      </dgm:t>
    </dgm:pt>
    <dgm:pt modelId="{1449B5AE-1528-3C49-9519-948A30667D89}" type="pres">
      <dgm:prSet presAssocID="{FB1E94F2-6013-D24B-89E9-F8280B678064}" presName="ThreeNodes_2" presStyleLbl="node1" presStyleIdx="1" presStyleCnt="3">
        <dgm:presLayoutVars>
          <dgm:bulletEnabled val="1"/>
        </dgm:presLayoutVars>
      </dgm:prSet>
      <dgm:spPr/>
      <dgm:t>
        <a:bodyPr/>
        <a:lstStyle/>
        <a:p>
          <a:endParaRPr lang="en-US"/>
        </a:p>
      </dgm:t>
    </dgm:pt>
    <dgm:pt modelId="{3B6FF59A-1DAC-8A47-9105-EF87DEB6E1E1}" type="pres">
      <dgm:prSet presAssocID="{FB1E94F2-6013-D24B-89E9-F8280B678064}" presName="ThreeNodes_3" presStyleLbl="node1" presStyleIdx="2" presStyleCnt="3">
        <dgm:presLayoutVars>
          <dgm:bulletEnabled val="1"/>
        </dgm:presLayoutVars>
      </dgm:prSet>
      <dgm:spPr/>
      <dgm:t>
        <a:bodyPr/>
        <a:lstStyle/>
        <a:p>
          <a:endParaRPr lang="en-US"/>
        </a:p>
      </dgm:t>
    </dgm:pt>
    <dgm:pt modelId="{464FC045-E72C-9345-99CB-5FB97D0ED5C9}" type="pres">
      <dgm:prSet presAssocID="{FB1E94F2-6013-D24B-89E9-F8280B678064}" presName="ThreeConn_1-2" presStyleLbl="fgAccFollowNode1" presStyleIdx="0" presStyleCnt="2">
        <dgm:presLayoutVars>
          <dgm:bulletEnabled val="1"/>
        </dgm:presLayoutVars>
      </dgm:prSet>
      <dgm:spPr/>
      <dgm:t>
        <a:bodyPr/>
        <a:lstStyle/>
        <a:p>
          <a:endParaRPr lang="en-US"/>
        </a:p>
      </dgm:t>
    </dgm:pt>
    <dgm:pt modelId="{4DE87F03-0F21-3D43-90DF-A9451F160134}" type="pres">
      <dgm:prSet presAssocID="{FB1E94F2-6013-D24B-89E9-F8280B678064}" presName="ThreeConn_2-3" presStyleLbl="fgAccFollowNode1" presStyleIdx="1" presStyleCnt="2">
        <dgm:presLayoutVars>
          <dgm:bulletEnabled val="1"/>
        </dgm:presLayoutVars>
      </dgm:prSet>
      <dgm:spPr/>
      <dgm:t>
        <a:bodyPr/>
        <a:lstStyle/>
        <a:p>
          <a:endParaRPr lang="en-US"/>
        </a:p>
      </dgm:t>
    </dgm:pt>
    <dgm:pt modelId="{E2B5F301-86A1-0C4B-B86F-9C15603AE4E3}" type="pres">
      <dgm:prSet presAssocID="{FB1E94F2-6013-D24B-89E9-F8280B678064}" presName="ThreeNodes_1_text" presStyleLbl="node1" presStyleIdx="2" presStyleCnt="3">
        <dgm:presLayoutVars>
          <dgm:bulletEnabled val="1"/>
        </dgm:presLayoutVars>
      </dgm:prSet>
      <dgm:spPr/>
      <dgm:t>
        <a:bodyPr/>
        <a:lstStyle/>
        <a:p>
          <a:endParaRPr lang="en-US"/>
        </a:p>
      </dgm:t>
    </dgm:pt>
    <dgm:pt modelId="{C21B85D8-F744-D540-9E89-3E17779ADA15}" type="pres">
      <dgm:prSet presAssocID="{FB1E94F2-6013-D24B-89E9-F8280B678064}" presName="ThreeNodes_2_text" presStyleLbl="node1" presStyleIdx="2" presStyleCnt="3">
        <dgm:presLayoutVars>
          <dgm:bulletEnabled val="1"/>
        </dgm:presLayoutVars>
      </dgm:prSet>
      <dgm:spPr/>
      <dgm:t>
        <a:bodyPr/>
        <a:lstStyle/>
        <a:p>
          <a:endParaRPr lang="en-US"/>
        </a:p>
      </dgm:t>
    </dgm:pt>
    <dgm:pt modelId="{9F443B27-DEB1-F54B-B054-03C7B22E1215}" type="pres">
      <dgm:prSet presAssocID="{FB1E94F2-6013-D24B-89E9-F8280B678064}" presName="ThreeNodes_3_text" presStyleLbl="node1" presStyleIdx="2" presStyleCnt="3">
        <dgm:presLayoutVars>
          <dgm:bulletEnabled val="1"/>
        </dgm:presLayoutVars>
      </dgm:prSet>
      <dgm:spPr/>
      <dgm:t>
        <a:bodyPr/>
        <a:lstStyle/>
        <a:p>
          <a:endParaRPr lang="en-US"/>
        </a:p>
      </dgm:t>
    </dgm:pt>
  </dgm:ptLst>
  <dgm:cxnLst>
    <dgm:cxn modelId="{2C0F0DEF-3D10-4C02-B64A-9453ABD3B583}" type="presOf" srcId="{8F85CFA4-D479-A740-90CA-767195B24BB4}" destId="{4DE87F03-0F21-3D43-90DF-A9451F160134}" srcOrd="0" destOrd="0" presId="urn:microsoft.com/office/officeart/2005/8/layout/vProcess5"/>
    <dgm:cxn modelId="{D4EE7A0A-767E-4B22-A500-0DD60D1024B2}" type="presOf" srcId="{16A51E3A-1861-9547-9613-D35F4321D5E6}" destId="{9F443B27-DEB1-F54B-B054-03C7B22E1215}" srcOrd="1" destOrd="0" presId="urn:microsoft.com/office/officeart/2005/8/layout/vProcess5"/>
    <dgm:cxn modelId="{911968D6-0437-5D4C-B3A0-22CA0DD8DAD7}" srcId="{FB1E94F2-6013-D24B-89E9-F8280B678064}" destId="{9D99A53E-2B17-1241-A0DF-858B43704ED7}" srcOrd="1" destOrd="0" parTransId="{D1B86625-6B07-5B4D-897A-6A6453B23BCE}" sibTransId="{8F85CFA4-D479-A740-90CA-767195B24BB4}"/>
    <dgm:cxn modelId="{C9D0E2D9-B661-5241-A933-049C7CCBDA2B}" srcId="{FB1E94F2-6013-D24B-89E9-F8280B678064}" destId="{16A51E3A-1861-9547-9613-D35F4321D5E6}" srcOrd="2" destOrd="0" parTransId="{26B9E689-05D4-6847-B9ED-DC4E3BCBD84B}" sibTransId="{C4E05F5D-2DD1-AC41-B105-D168BF526F8A}"/>
    <dgm:cxn modelId="{81D5210C-7CC2-48E1-B06D-48EA858F8953}" type="presOf" srcId="{FB1E94F2-6013-D24B-89E9-F8280B678064}" destId="{46421A4E-2E45-D441-B03A-E01D590E18C1}" srcOrd="0" destOrd="0" presId="urn:microsoft.com/office/officeart/2005/8/layout/vProcess5"/>
    <dgm:cxn modelId="{9BDF072E-BAF0-A44B-9F7B-25E6546E3968}" srcId="{FB1E94F2-6013-D24B-89E9-F8280B678064}" destId="{A186A373-D9B0-2F4D-B153-63E2DCE15F71}" srcOrd="0" destOrd="0" parTransId="{6DB9A05D-88CA-D843-8F40-506FDAF1FBEF}" sibTransId="{171C6503-AA86-7E40-A12A-37BBD3E479B9}"/>
    <dgm:cxn modelId="{7EC9E531-4996-4A4E-857E-D67DBCC492D8}" type="presOf" srcId="{A186A373-D9B0-2F4D-B153-63E2DCE15F71}" destId="{2B7D8B98-68EB-1F48-9CBD-13820C72237A}" srcOrd="0" destOrd="0" presId="urn:microsoft.com/office/officeart/2005/8/layout/vProcess5"/>
    <dgm:cxn modelId="{E9A2E472-5D52-45C6-BB39-0CB98822C94E}" type="presOf" srcId="{9D99A53E-2B17-1241-A0DF-858B43704ED7}" destId="{1449B5AE-1528-3C49-9519-948A30667D89}" srcOrd="0" destOrd="0" presId="urn:microsoft.com/office/officeart/2005/8/layout/vProcess5"/>
    <dgm:cxn modelId="{3CB450FF-813D-4C45-929B-5E8B57084F11}" type="presOf" srcId="{A186A373-D9B0-2F4D-B153-63E2DCE15F71}" destId="{E2B5F301-86A1-0C4B-B86F-9C15603AE4E3}" srcOrd="1" destOrd="0" presId="urn:microsoft.com/office/officeart/2005/8/layout/vProcess5"/>
    <dgm:cxn modelId="{24435EF5-E761-41BB-A561-7A6A8B1C53C3}" type="presOf" srcId="{9D99A53E-2B17-1241-A0DF-858B43704ED7}" destId="{C21B85D8-F744-D540-9E89-3E17779ADA15}" srcOrd="1" destOrd="0" presId="urn:microsoft.com/office/officeart/2005/8/layout/vProcess5"/>
    <dgm:cxn modelId="{60FE883D-E374-468A-970F-16CA1A14B7A6}" type="presOf" srcId="{171C6503-AA86-7E40-A12A-37BBD3E479B9}" destId="{464FC045-E72C-9345-99CB-5FB97D0ED5C9}" srcOrd="0" destOrd="0" presId="urn:microsoft.com/office/officeart/2005/8/layout/vProcess5"/>
    <dgm:cxn modelId="{16C34ABC-E32E-4954-B880-42722FD84A7B}" type="presOf" srcId="{16A51E3A-1861-9547-9613-D35F4321D5E6}" destId="{3B6FF59A-1DAC-8A47-9105-EF87DEB6E1E1}" srcOrd="0" destOrd="0" presId="urn:microsoft.com/office/officeart/2005/8/layout/vProcess5"/>
    <dgm:cxn modelId="{58E7257C-3DFA-4B01-B1AF-3658AAB974DB}" type="presParOf" srcId="{46421A4E-2E45-D441-B03A-E01D590E18C1}" destId="{04EA5BA2-9594-EC49-A0E6-82E322DF5B42}" srcOrd="0" destOrd="0" presId="urn:microsoft.com/office/officeart/2005/8/layout/vProcess5"/>
    <dgm:cxn modelId="{95F2CF18-35BB-4F98-9A86-5735132A07E7}" type="presParOf" srcId="{46421A4E-2E45-D441-B03A-E01D590E18C1}" destId="{2B7D8B98-68EB-1F48-9CBD-13820C72237A}" srcOrd="1" destOrd="0" presId="urn:microsoft.com/office/officeart/2005/8/layout/vProcess5"/>
    <dgm:cxn modelId="{D6296F8E-98DD-43E2-9E42-1439026BF820}" type="presParOf" srcId="{46421A4E-2E45-D441-B03A-E01D590E18C1}" destId="{1449B5AE-1528-3C49-9519-948A30667D89}" srcOrd="2" destOrd="0" presId="urn:microsoft.com/office/officeart/2005/8/layout/vProcess5"/>
    <dgm:cxn modelId="{40D106BA-5A94-4B11-A50E-DBFFCE599948}" type="presParOf" srcId="{46421A4E-2E45-D441-B03A-E01D590E18C1}" destId="{3B6FF59A-1DAC-8A47-9105-EF87DEB6E1E1}" srcOrd="3" destOrd="0" presId="urn:microsoft.com/office/officeart/2005/8/layout/vProcess5"/>
    <dgm:cxn modelId="{305E8D98-942A-4F54-8E27-EB07D0CF8DB3}" type="presParOf" srcId="{46421A4E-2E45-D441-B03A-E01D590E18C1}" destId="{464FC045-E72C-9345-99CB-5FB97D0ED5C9}" srcOrd="4" destOrd="0" presId="urn:microsoft.com/office/officeart/2005/8/layout/vProcess5"/>
    <dgm:cxn modelId="{1EF2FC3B-C0E9-4EE4-9184-8AD2B527B599}" type="presParOf" srcId="{46421A4E-2E45-D441-B03A-E01D590E18C1}" destId="{4DE87F03-0F21-3D43-90DF-A9451F160134}" srcOrd="5" destOrd="0" presId="urn:microsoft.com/office/officeart/2005/8/layout/vProcess5"/>
    <dgm:cxn modelId="{7D7507C4-B70F-422F-B710-19A493688D6E}" type="presParOf" srcId="{46421A4E-2E45-D441-B03A-E01D590E18C1}" destId="{E2B5F301-86A1-0C4B-B86F-9C15603AE4E3}" srcOrd="6" destOrd="0" presId="urn:microsoft.com/office/officeart/2005/8/layout/vProcess5"/>
    <dgm:cxn modelId="{B143558F-4021-4D37-A6D3-C88AE2BCB064}" type="presParOf" srcId="{46421A4E-2E45-D441-B03A-E01D590E18C1}" destId="{C21B85D8-F744-D540-9E89-3E17779ADA15}" srcOrd="7" destOrd="0" presId="urn:microsoft.com/office/officeart/2005/8/layout/vProcess5"/>
    <dgm:cxn modelId="{A18B3F97-E609-4F0C-BFEC-EF88EC7E0D79}" type="presParOf" srcId="{46421A4E-2E45-D441-B03A-E01D590E18C1}" destId="{9F443B27-DEB1-F54B-B054-03C7B22E121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F9A7-FFFD-964E-93CE-D8F85AA75878}">
      <dsp:nvSpPr>
        <dsp:cNvPr id="0" name=""/>
        <dsp:cNvSpPr/>
      </dsp:nvSpPr>
      <dsp:spPr>
        <a:xfrm rot="5400000">
          <a:off x="4987677" y="-2258740"/>
          <a:ext cx="872683" cy="5611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rgbClr val="404040"/>
              </a:solidFill>
            </a:rPr>
            <a:t>Round keys are derived from the cipher key using </a:t>
          </a:r>
          <a:r>
            <a:rPr lang="en-US" sz="2000" kern="1200" dirty="0" err="1" smtClean="0">
              <a:solidFill>
                <a:srgbClr val="404040"/>
              </a:solidFill>
            </a:rPr>
            <a:t>Rijndael's</a:t>
          </a:r>
          <a:r>
            <a:rPr lang="en-US" sz="2000" kern="1200" dirty="0" smtClean="0">
              <a:solidFill>
                <a:srgbClr val="404040"/>
              </a:solidFill>
            </a:rPr>
            <a:t> key schedule</a:t>
          </a:r>
          <a:endParaRPr lang="en-US" sz="2000" kern="1200" dirty="0"/>
        </a:p>
      </dsp:txBody>
      <dsp:txXfrm rot="-5400000">
        <a:off x="2618423" y="153115"/>
        <a:ext cx="5568591" cy="787481"/>
      </dsp:txXfrm>
    </dsp:sp>
    <dsp:sp modelId="{7DD15A71-D62A-E243-8167-DA519CC00C7B}">
      <dsp:nvSpPr>
        <dsp:cNvPr id="0" name=""/>
        <dsp:cNvSpPr/>
      </dsp:nvSpPr>
      <dsp:spPr>
        <a:xfrm>
          <a:off x="152384" y="1428"/>
          <a:ext cx="2466038" cy="1090854"/>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Key Expansion</a:t>
          </a:r>
          <a:endParaRPr lang="en-US" sz="3300" kern="1200" dirty="0"/>
        </a:p>
      </dsp:txBody>
      <dsp:txXfrm>
        <a:off x="205635" y="54679"/>
        <a:ext cx="2359536" cy="984352"/>
      </dsp:txXfrm>
    </dsp:sp>
    <dsp:sp modelId="{551118B0-072F-004B-B3AF-81C9AD6E32AB}">
      <dsp:nvSpPr>
        <dsp:cNvPr id="0" name=""/>
        <dsp:cNvSpPr/>
      </dsp:nvSpPr>
      <dsp:spPr>
        <a:xfrm rot="5400000">
          <a:off x="4987680" y="-1113316"/>
          <a:ext cx="872683" cy="561113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solidFill>
                <a:srgbClr val="404040"/>
              </a:solidFill>
            </a:rPr>
            <a:t>AddRoundKey</a:t>
          </a:r>
          <a:r>
            <a:rPr lang="en-US" sz="1800" kern="1200" dirty="0" smtClean="0">
              <a:solidFill>
                <a:srgbClr val="404040"/>
              </a:solidFill>
            </a:rPr>
            <a:t>  : Each byte of the state is combined with the round key using bitwise </a:t>
          </a:r>
          <a:r>
            <a:rPr lang="en-US" sz="1800" kern="1200" dirty="0" err="1" smtClean="0">
              <a:solidFill>
                <a:srgbClr val="404040"/>
              </a:solidFill>
            </a:rPr>
            <a:t>xor</a:t>
          </a:r>
          <a:endParaRPr lang="en-US" sz="1800" kern="1200" dirty="0"/>
        </a:p>
      </dsp:txBody>
      <dsp:txXfrm rot="-5400000">
        <a:off x="2618453" y="1298512"/>
        <a:ext cx="5568537" cy="787481"/>
      </dsp:txXfrm>
    </dsp:sp>
    <dsp:sp modelId="{6357FE2C-85CC-094A-9AD7-7C44B94C553D}">
      <dsp:nvSpPr>
        <dsp:cNvPr id="0" name=""/>
        <dsp:cNvSpPr/>
      </dsp:nvSpPr>
      <dsp:spPr>
        <a:xfrm>
          <a:off x="152384" y="1146825"/>
          <a:ext cx="2466068" cy="1090854"/>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Initial Round</a:t>
          </a:r>
        </a:p>
      </dsp:txBody>
      <dsp:txXfrm>
        <a:off x="205635" y="1200076"/>
        <a:ext cx="2359566" cy="984352"/>
      </dsp:txXfrm>
    </dsp:sp>
    <dsp:sp modelId="{50592E36-6740-AA4C-8D79-E82AE8E3FEBB}">
      <dsp:nvSpPr>
        <dsp:cNvPr id="0" name=""/>
        <dsp:cNvSpPr/>
      </dsp:nvSpPr>
      <dsp:spPr>
        <a:xfrm rot="5400000">
          <a:off x="4712695" y="195542"/>
          <a:ext cx="1412350" cy="56057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solidFill>
                <a:srgbClr val="404040"/>
              </a:solidFill>
            </a:rPr>
            <a:t>SubBytes</a:t>
          </a:r>
          <a:r>
            <a:rPr lang="en-US" sz="1800" kern="1200" dirty="0" smtClean="0">
              <a:solidFill>
                <a:srgbClr val="404040"/>
              </a:solidFill>
            </a:rPr>
            <a:t>         : non-linear substitution step</a:t>
          </a:r>
          <a:endParaRPr lang="en-US" sz="1800" kern="1200" dirty="0"/>
        </a:p>
        <a:p>
          <a:pPr marL="171450" lvl="1" indent="-171450" algn="l" defTabSz="800100">
            <a:lnSpc>
              <a:spcPct val="90000"/>
            </a:lnSpc>
            <a:spcBef>
              <a:spcPct val="0"/>
            </a:spcBef>
            <a:spcAft>
              <a:spcPct val="15000"/>
            </a:spcAft>
            <a:buChar char="••"/>
          </a:pPr>
          <a:r>
            <a:rPr lang="en-US" sz="1800" kern="1200" dirty="0" err="1" smtClean="0">
              <a:solidFill>
                <a:srgbClr val="404040"/>
              </a:solidFill>
            </a:rPr>
            <a:t>ShiftRows</a:t>
          </a:r>
          <a:r>
            <a:rPr lang="en-US" sz="1800" kern="1200" dirty="0" smtClean="0">
              <a:solidFill>
                <a:srgbClr val="404040"/>
              </a:solidFill>
            </a:rPr>
            <a:t>        : transposition step</a:t>
          </a:r>
        </a:p>
        <a:p>
          <a:pPr marL="171450" lvl="1" indent="-171450" algn="l" defTabSz="800100">
            <a:lnSpc>
              <a:spcPct val="90000"/>
            </a:lnSpc>
            <a:spcBef>
              <a:spcPct val="0"/>
            </a:spcBef>
            <a:spcAft>
              <a:spcPct val="15000"/>
            </a:spcAft>
            <a:buChar char="••"/>
          </a:pPr>
          <a:r>
            <a:rPr lang="en-US" sz="1800" kern="1200" dirty="0" err="1" smtClean="0">
              <a:solidFill>
                <a:srgbClr val="404040"/>
              </a:solidFill>
            </a:rPr>
            <a:t>MixColumns</a:t>
          </a:r>
          <a:r>
            <a:rPr lang="en-US" sz="1800" kern="1200" dirty="0" smtClean="0">
              <a:solidFill>
                <a:srgbClr val="404040"/>
              </a:solidFill>
            </a:rPr>
            <a:t>    : mixing operation of each column.</a:t>
          </a:r>
        </a:p>
        <a:p>
          <a:pPr marL="171450" lvl="1" indent="-171450" algn="l" defTabSz="800100">
            <a:lnSpc>
              <a:spcPct val="90000"/>
            </a:lnSpc>
            <a:spcBef>
              <a:spcPct val="0"/>
            </a:spcBef>
            <a:spcAft>
              <a:spcPct val="15000"/>
            </a:spcAft>
            <a:buChar char="••"/>
          </a:pPr>
          <a:r>
            <a:rPr lang="en-US" sz="1800" kern="1200" dirty="0" err="1" smtClean="0">
              <a:solidFill>
                <a:srgbClr val="404040"/>
              </a:solidFill>
            </a:rPr>
            <a:t>AddRoundKey</a:t>
          </a:r>
          <a:r>
            <a:rPr lang="en-US" sz="1800" kern="1200" dirty="0" smtClean="0">
              <a:solidFill>
                <a:srgbClr val="404040"/>
              </a:solidFill>
            </a:rPr>
            <a:t> </a:t>
          </a:r>
        </a:p>
      </dsp:txBody>
      <dsp:txXfrm rot="-5400000">
        <a:off x="2616015" y="2361168"/>
        <a:ext cx="5536767" cy="1274460"/>
      </dsp:txXfrm>
    </dsp:sp>
    <dsp:sp modelId="{5A3FAD86-E142-0348-8B60-DDBCEF06D2E5}">
      <dsp:nvSpPr>
        <dsp:cNvPr id="0" name=""/>
        <dsp:cNvSpPr/>
      </dsp:nvSpPr>
      <dsp:spPr>
        <a:xfrm>
          <a:off x="111708" y="2437557"/>
          <a:ext cx="2463629" cy="1090854"/>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Rounds</a:t>
          </a:r>
        </a:p>
      </dsp:txBody>
      <dsp:txXfrm>
        <a:off x="164959" y="2490808"/>
        <a:ext cx="2357127" cy="984352"/>
      </dsp:txXfrm>
    </dsp:sp>
    <dsp:sp modelId="{04CDA81C-9FB6-2744-9642-2CFD2F21FF02}">
      <dsp:nvSpPr>
        <dsp:cNvPr id="0" name=""/>
        <dsp:cNvSpPr/>
      </dsp:nvSpPr>
      <dsp:spPr>
        <a:xfrm rot="5400000">
          <a:off x="4958605" y="1528049"/>
          <a:ext cx="872683" cy="555298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smtClean="0">
              <a:solidFill>
                <a:srgbClr val="404040"/>
              </a:solidFill>
            </a:rPr>
            <a:t>SubBytes</a:t>
          </a:r>
          <a:endParaRPr lang="en-US" sz="1800" kern="1200" dirty="0"/>
        </a:p>
        <a:p>
          <a:pPr marL="171450" lvl="1" indent="-171450" algn="l" defTabSz="800100">
            <a:lnSpc>
              <a:spcPct val="90000"/>
            </a:lnSpc>
            <a:spcBef>
              <a:spcPct val="0"/>
            </a:spcBef>
            <a:spcAft>
              <a:spcPct val="15000"/>
            </a:spcAft>
            <a:buChar char="••"/>
          </a:pPr>
          <a:r>
            <a:rPr lang="en-US" sz="1800" kern="1200" smtClean="0">
              <a:solidFill>
                <a:srgbClr val="404040"/>
              </a:solidFill>
            </a:rPr>
            <a:t>ShiftRows</a:t>
          </a:r>
          <a:endParaRPr lang="en-US" sz="1800" kern="1200" dirty="0" smtClean="0">
            <a:solidFill>
              <a:srgbClr val="404040"/>
            </a:solidFill>
          </a:endParaRPr>
        </a:p>
        <a:p>
          <a:pPr marL="171450" lvl="1" indent="-171450" algn="l" defTabSz="800100">
            <a:lnSpc>
              <a:spcPct val="90000"/>
            </a:lnSpc>
            <a:spcBef>
              <a:spcPct val="0"/>
            </a:spcBef>
            <a:spcAft>
              <a:spcPct val="15000"/>
            </a:spcAft>
            <a:buChar char="••"/>
          </a:pPr>
          <a:r>
            <a:rPr lang="en-US" sz="1800" kern="1200" dirty="0" err="1" smtClean="0">
              <a:solidFill>
                <a:srgbClr val="404040"/>
              </a:solidFill>
            </a:rPr>
            <a:t>AddRoundKey</a:t>
          </a:r>
          <a:endParaRPr lang="en-US" sz="1800" kern="1200" dirty="0" smtClean="0">
            <a:solidFill>
              <a:srgbClr val="404040"/>
            </a:solidFill>
          </a:endParaRPr>
        </a:p>
      </dsp:txBody>
      <dsp:txXfrm rot="-5400000">
        <a:off x="2618454" y="3910802"/>
        <a:ext cx="5510386" cy="787481"/>
      </dsp:txXfrm>
    </dsp:sp>
    <dsp:sp modelId="{2C80725F-D1B6-D04D-A8FB-C9D06C65E8A0}">
      <dsp:nvSpPr>
        <dsp:cNvPr id="0" name=""/>
        <dsp:cNvSpPr/>
      </dsp:nvSpPr>
      <dsp:spPr>
        <a:xfrm>
          <a:off x="111668" y="3759116"/>
          <a:ext cx="2466068" cy="1090854"/>
        </a:xfrm>
        <a:prstGeom prst="roundRect">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Final Round</a:t>
          </a:r>
        </a:p>
      </dsp:txBody>
      <dsp:txXfrm>
        <a:off x="164919" y="3812367"/>
        <a:ext cx="2359566" cy="98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547B-5732-A94A-AD6A-3AA2B292FE31}">
      <dsp:nvSpPr>
        <dsp:cNvPr id="0" name=""/>
        <dsp:cNvSpPr/>
      </dsp:nvSpPr>
      <dsp:spPr>
        <a:xfrm>
          <a:off x="0" y="518927"/>
          <a:ext cx="4800600" cy="4082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72580" tIns="374904" rIns="37258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Knowledge of a part of the cipher key or round key does not enable calculation of many other round-key bits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An invertible transformation</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Speed on a wide range of processors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Usage of round constants to eliminate symmetries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Diffusion of cipher key differences into the round keys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Enough nonlinearity to prohibit the full determination of round key differences from cipher key differences only</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Simplicity of description</a:t>
          </a:r>
          <a:endParaRPr lang="en-US" sz="1800" kern="1200" dirty="0"/>
        </a:p>
      </dsp:txBody>
      <dsp:txXfrm>
        <a:off x="0" y="518927"/>
        <a:ext cx="4800600" cy="4082400"/>
      </dsp:txXfrm>
    </dsp:sp>
    <dsp:sp modelId="{145B3E17-2DA7-6B45-BEAA-2B9A7D3B217D}">
      <dsp:nvSpPr>
        <dsp:cNvPr id="0" name=""/>
        <dsp:cNvSpPr/>
      </dsp:nvSpPr>
      <dsp:spPr>
        <a:xfrm>
          <a:off x="0" y="248098"/>
          <a:ext cx="4565649" cy="5313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16" tIns="0" rIns="127016" bIns="0" numCol="1" spcCol="1270" anchor="ctr" anchorCtr="0">
          <a:noAutofit/>
        </a:bodyPr>
        <a:lstStyle/>
        <a:p>
          <a:pPr lvl="0" algn="l"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The specific criteria that were used are</a:t>
          </a:r>
          <a:r>
            <a:rPr lang="en-US" sz="1800" kern="1200" dirty="0" smtClean="0"/>
            <a:t>:</a:t>
          </a:r>
          <a:endParaRPr lang="en-US" sz="1800" kern="1200" dirty="0"/>
        </a:p>
      </dsp:txBody>
      <dsp:txXfrm>
        <a:off x="25939" y="274037"/>
        <a:ext cx="4513771"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D8B98-68EB-1F48-9CBD-13820C72237A}">
      <dsp:nvSpPr>
        <dsp:cNvPr id="0" name=""/>
        <dsp:cNvSpPr/>
      </dsp:nvSpPr>
      <dsp:spPr>
        <a:xfrm>
          <a:off x="0" y="0"/>
          <a:ext cx="4210050" cy="12192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i="0" kern="1200" dirty="0" smtClean="0">
              <a:effectLst>
                <a:outerShdw blurRad="38100" dist="38100" dir="2700000" algn="tl">
                  <a:srgbClr val="000000">
                    <a:alpha val="43137"/>
                  </a:srgbClr>
                </a:outerShdw>
              </a:effectLst>
              <a:ea typeface="+mn-ea"/>
              <a:cs typeface="+mn-cs"/>
            </a:rPr>
            <a:t>Two separate changes are needed to bring the decryption structure in line with the encryption structure</a:t>
          </a:r>
          <a:endParaRPr lang="en-US" sz="1700" b="1" i="0" kern="1200" dirty="0">
            <a:effectLst>
              <a:outerShdw blurRad="38100" dist="38100" dir="2700000" algn="tl">
                <a:srgbClr val="000000">
                  <a:alpha val="43137"/>
                </a:srgbClr>
              </a:outerShdw>
            </a:effectLst>
          </a:endParaRPr>
        </a:p>
      </dsp:txBody>
      <dsp:txXfrm>
        <a:off x="35709" y="35709"/>
        <a:ext cx="2894438" cy="1147782"/>
      </dsp:txXfrm>
    </dsp:sp>
    <dsp:sp modelId="{1449B5AE-1528-3C49-9519-948A30667D89}">
      <dsp:nvSpPr>
        <dsp:cNvPr id="0" name=""/>
        <dsp:cNvSpPr/>
      </dsp:nvSpPr>
      <dsp:spPr>
        <a:xfrm>
          <a:off x="371474" y="1422399"/>
          <a:ext cx="4210050" cy="12192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i="0" kern="1200" dirty="0" smtClean="0">
              <a:effectLst>
                <a:outerShdw blurRad="38100" dist="38100" dir="2700000" algn="tl">
                  <a:srgbClr val="000000">
                    <a:alpha val="43137"/>
                  </a:srgbClr>
                </a:outerShdw>
              </a:effectLst>
              <a:ea typeface="+mn-ea"/>
            </a:rPr>
            <a:t>The first two stages of the decryption round need to be interchanged</a:t>
          </a:r>
        </a:p>
      </dsp:txBody>
      <dsp:txXfrm>
        <a:off x="407183" y="1458108"/>
        <a:ext cx="2974677" cy="1147782"/>
      </dsp:txXfrm>
    </dsp:sp>
    <dsp:sp modelId="{3B6FF59A-1DAC-8A47-9105-EF87DEB6E1E1}">
      <dsp:nvSpPr>
        <dsp:cNvPr id="0" name=""/>
        <dsp:cNvSpPr/>
      </dsp:nvSpPr>
      <dsp:spPr>
        <a:xfrm>
          <a:off x="742949" y="2844799"/>
          <a:ext cx="4210050" cy="12192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i="0" kern="1200" dirty="0" smtClean="0">
              <a:effectLst>
                <a:outerShdw blurRad="38100" dist="38100" dir="2700000" algn="tl">
                  <a:srgbClr val="000000">
                    <a:alpha val="43137"/>
                  </a:srgbClr>
                </a:outerShdw>
              </a:effectLst>
              <a:ea typeface="+mn-ea"/>
            </a:rPr>
            <a:t>The second two stages of the decryption round need to be interchanged</a:t>
          </a:r>
          <a:endParaRPr lang="en-AU" sz="1700" b="1" i="0" kern="1200" dirty="0">
            <a:effectLst>
              <a:outerShdw blurRad="38100" dist="38100" dir="2700000" algn="tl">
                <a:srgbClr val="000000">
                  <a:alpha val="43137"/>
                </a:srgbClr>
              </a:outerShdw>
            </a:effectLst>
            <a:ea typeface="+mn-ea"/>
          </a:endParaRPr>
        </a:p>
      </dsp:txBody>
      <dsp:txXfrm>
        <a:off x="778658" y="2880508"/>
        <a:ext cx="2974677" cy="1147782"/>
      </dsp:txXfrm>
    </dsp:sp>
    <dsp:sp modelId="{464FC045-E72C-9345-99CB-5FB97D0ED5C9}">
      <dsp:nvSpPr>
        <dsp:cNvPr id="0" name=""/>
        <dsp:cNvSpPr/>
      </dsp:nvSpPr>
      <dsp:spPr>
        <a:xfrm>
          <a:off x="3417570" y="924560"/>
          <a:ext cx="792480" cy="792480"/>
        </a:xfrm>
        <a:prstGeom prst="downArrow">
          <a:avLst>
            <a:gd name="adj1" fmla="val 55000"/>
            <a:gd name="adj2" fmla="val 45000"/>
          </a:avLst>
        </a:prstGeom>
        <a:solidFill>
          <a:schemeClr val="bg1"/>
        </a:solidFill>
        <a:ln w="38100" cap="flat" cmpd="sng" algn="ctr">
          <a:solidFill>
            <a:schemeClr val="bg2">
              <a:lumMod val="5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3595878" y="924560"/>
        <a:ext cx="435864" cy="596341"/>
      </dsp:txXfrm>
    </dsp:sp>
    <dsp:sp modelId="{4DE87F03-0F21-3D43-90DF-A9451F160134}">
      <dsp:nvSpPr>
        <dsp:cNvPr id="0" name=""/>
        <dsp:cNvSpPr/>
      </dsp:nvSpPr>
      <dsp:spPr>
        <a:xfrm>
          <a:off x="3789045" y="2338832"/>
          <a:ext cx="792480" cy="792480"/>
        </a:xfrm>
        <a:prstGeom prst="downArrow">
          <a:avLst>
            <a:gd name="adj1" fmla="val 55000"/>
            <a:gd name="adj2" fmla="val 45000"/>
          </a:avLst>
        </a:prstGeom>
        <a:solidFill>
          <a:schemeClr val="bg1"/>
        </a:solidFill>
        <a:ln w="38100" cap="flat" cmpd="sng" algn="ctr">
          <a:solidFill>
            <a:schemeClr val="bg2">
              <a:lumMod val="5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3967353" y="2338832"/>
        <a:ext cx="435864" cy="59634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5D088AD-2964-43A7-9932-74B448CC9B12}" type="slidenum">
              <a:rPr lang="en-AU"/>
              <a:pPr/>
              <a:t>‹#›</a:t>
            </a:fld>
            <a:endParaRPr lang="en-AU"/>
          </a:p>
        </p:txBody>
      </p:sp>
    </p:spTree>
    <p:extLst>
      <p:ext uri="{BB962C8B-B14F-4D97-AF65-F5344CB8AC3E}">
        <p14:creationId xmlns:p14="http://schemas.microsoft.com/office/powerpoint/2010/main" val="7461141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solidFill>
                  <a:prstClr val="black"/>
                </a:solidFill>
              </a:rPr>
              <a:pPr/>
              <a:t>1</a:t>
            </a:fld>
            <a:endParaRPr lang="en-AU">
              <a:solidFill>
                <a:prstClr val="black"/>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smtClean="0">
                <a:latin typeface="Arial" pitchFamily="-84" charset="0"/>
                <a:ea typeface="ＭＳ Ｐゴシック" pitchFamily="-84" charset="-128"/>
                <a:cs typeface="ＭＳ Ｐゴシック" pitchFamily="-84" charset="-128"/>
              </a:rPr>
              <a:t>, Chapter 5 – “</a:t>
            </a:r>
            <a:r>
              <a:rPr lang="en-AU" smtClean="0">
                <a:latin typeface="Arial" pitchFamily="-84" charset="0"/>
                <a:ea typeface="ＭＳ Ｐゴシック" pitchFamily="-84" charset="-128"/>
                <a:cs typeface="ＭＳ Ｐゴシック" pitchFamily="-84" charset="-128"/>
              </a:rPr>
              <a:t>Advanced Encryption Standard</a:t>
            </a:r>
            <a:r>
              <a:rPr lang="en-US" smtClean="0">
                <a:latin typeface="Arial" pitchFamily="-84" charset="0"/>
                <a:ea typeface="ＭＳ Ｐゴシック" pitchFamily="-84" charset="-128"/>
                <a:cs typeface="ＭＳ Ｐゴシック" pitchFamily="-84" charset="-128"/>
              </a:rPr>
              <a:t>”.</a:t>
            </a:r>
            <a:endParaRPr lang="en-AU" smtClean="0">
              <a:latin typeface="Arial" pitchFamily="-84" charset="0"/>
              <a:ea typeface="ＭＳ Ｐゴシック" pitchFamily="-84" charset="-128"/>
              <a:cs typeface="ＭＳ Ｐゴシック" pitchFamily="-84" charset="-128"/>
            </a:endParaRPr>
          </a:p>
          <a:p>
            <a:pPr eaLnBrk="1" hangingPunct="1"/>
            <a:endParaRPr lang="en-AU" smtClean="0">
              <a:latin typeface="Times New Roman" pitchFamily="-84" charset="0"/>
              <a:ea typeface="ＭＳ Ｐゴシック" pitchFamily="-84" charset="-128"/>
              <a:cs typeface="ＭＳ Ｐゴシック" pitchFamily="-84" charset="-128"/>
            </a:endParaRPr>
          </a:p>
          <a:p>
            <a:pPr eaLnBrk="1" hangingPunct="1"/>
            <a:endParaRPr lang="en-US"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D3178CD-E717-E34A-A881-B019EC9117C1}" type="slidenum">
              <a:rPr lang="en-AU">
                <a:solidFill>
                  <a:prstClr val="black"/>
                </a:solidFill>
              </a:rPr>
              <a:pPr/>
              <a:t>13</a:t>
            </a:fld>
            <a:endParaRPr lang="en-AU">
              <a:solidFill>
                <a:prstClr val="black"/>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Figure 5.3 shows the AES cipher in more detail, indicating the sequence of transformations</a:t>
            </a:r>
          </a:p>
          <a:p>
            <a:r>
              <a:rPr lang="en-US" smtClean="0">
                <a:latin typeface="Arial" pitchFamily="-84" charset="0"/>
                <a:ea typeface="ＭＳ Ｐゴシック" pitchFamily="-84" charset="-128"/>
                <a:cs typeface="ＭＳ Ｐゴシック" pitchFamily="-84" charset="-128"/>
              </a:rPr>
              <a:t>in each round and showing the corresponding decryption function. As was</a:t>
            </a:r>
          </a:p>
          <a:p>
            <a:r>
              <a:rPr lang="en-US" smtClean="0">
                <a:latin typeface="Arial" pitchFamily="-84" charset="0"/>
                <a:ea typeface="ＭＳ Ｐゴシック" pitchFamily="-84" charset="-128"/>
                <a:cs typeface="ＭＳ Ｐゴシック" pitchFamily="-84" charset="-128"/>
              </a:rPr>
              <a:t>done in Chapter 3, we show encryption proceeding down the page and decryption</a:t>
            </a:r>
          </a:p>
          <a:p>
            <a:r>
              <a:rPr lang="en-US" smtClean="0">
                <a:latin typeface="Arial" pitchFamily="-84" charset="0"/>
                <a:ea typeface="ＭＳ Ｐゴシック" pitchFamily="-84" charset="-128"/>
                <a:cs typeface="ＭＳ Ｐゴシック" pitchFamily="-84" charset="-128"/>
              </a:rPr>
              <a:t>proceeding up the page.</a:t>
            </a:r>
            <a:endParaRPr lang="en-US" smtClean="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smtClean="0">
                <a:latin typeface="Helvetica" charset="0"/>
                <a:ea typeface="ＭＳ Ｐゴシック" pitchFamily="34" charset="-128"/>
              </a:rPr>
              <a:t> </a:t>
            </a:r>
            <a:r>
              <a:rPr lang="en-US" smtClean="0">
                <a:latin typeface="Times-Roman" charset="0"/>
                <a:ea typeface="ＭＳ Ｐゴシック" pitchFamily="34" charset="-128"/>
              </a:rPr>
              <a:t>State is copied to an output.</a:t>
            </a:r>
          </a:p>
          <a:p>
            <a:pPr eaLnBrk="1" hangingPunct="1"/>
            <a:r>
              <a:rPr lang="en-US" smtClean="0">
                <a:latin typeface="Arial" pitchFamily="34" charset="0"/>
                <a:ea typeface="ＭＳ Ｐゴシック" pitchFamily="34" charset="-128"/>
              </a:rPr>
              <a:t>The key is expanded into 44/52/60 lots of 32-bit words (see later), with 4 used in each round.</a:t>
            </a:r>
          </a:p>
          <a:p>
            <a:pPr eaLnBrk="1" hangingPunct="1"/>
            <a:r>
              <a:rPr lang="en-US" smtClean="0">
                <a:latin typeface="Arial" pitchFamily="34" charset="0"/>
                <a:ea typeface="ＭＳ Ｐゴシック" pitchFamily="34" charset="-128"/>
              </a:rPr>
              <a:t>The data computation then consists of an “add round key” step, then 9/11/13 rounds with all 4 steps, and a final 10</a:t>
            </a:r>
            <a:r>
              <a:rPr lang="en-US" baseline="30000" smtClean="0">
                <a:latin typeface="Arial" pitchFamily="34" charset="0"/>
                <a:ea typeface="ＭＳ Ｐゴシック" pitchFamily="34" charset="-128"/>
              </a:rPr>
              <a:t>th</a:t>
            </a:r>
            <a:r>
              <a:rPr lang="en-US" smtClean="0">
                <a:latin typeface="Arial" pitchFamily="34" charset="0"/>
                <a:ea typeface="ＭＳ Ｐゴシック" pitchFamily="34" charset="-128"/>
              </a:rPr>
              <a:t>/12</a:t>
            </a:r>
            <a:r>
              <a:rPr lang="en-US" baseline="30000" smtClean="0">
                <a:latin typeface="Arial" pitchFamily="34" charset="0"/>
                <a:ea typeface="ＭＳ Ｐゴシック" pitchFamily="34" charset="-128"/>
              </a:rPr>
              <a:t>th</a:t>
            </a:r>
            <a:r>
              <a:rPr lang="en-US" smtClean="0">
                <a:latin typeface="Arial" pitchFamily="34" charset="0"/>
                <a:ea typeface="ＭＳ Ｐゴシック" pitchFamily="34" charset="-128"/>
              </a:rPr>
              <a:t>/14</a:t>
            </a:r>
            <a:r>
              <a:rPr lang="en-US" baseline="30000" smtClean="0">
                <a:latin typeface="Arial" pitchFamily="34" charset="0"/>
                <a:ea typeface="ＭＳ Ｐゴシック" pitchFamily="34" charset="-128"/>
              </a:rPr>
              <a:t>th</a:t>
            </a:r>
            <a:r>
              <a:rPr lang="en-US" smtClean="0">
                <a:latin typeface="Arial" pitchFamily="34" charset="0"/>
                <a:ea typeface="ＭＳ Ｐゴシック"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31AAB45-A098-4D13-9D17-93E000F559B2}" type="slidenum">
              <a:rPr lang="en-AU" sz="1200"/>
              <a:pPr eaLnBrk="1" hangingPunct="1"/>
              <a:t>15</a:t>
            </a:fld>
            <a:endParaRPr lang="en-AU"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smtClean="0">
                <a:latin typeface="Helvetica" charset="0"/>
                <a:ea typeface="ＭＳ Ｐゴシック" pitchFamily="34" charset="-128"/>
              </a:rPr>
              <a:t> </a:t>
            </a:r>
            <a:r>
              <a:rPr lang="en-US" smtClean="0">
                <a:latin typeface="Times-Roman" charset="0"/>
                <a:ea typeface="ＭＳ Ｐゴシック" pitchFamily="34" charset="-128"/>
              </a:rPr>
              <a:t>State is copied to an output.</a:t>
            </a:r>
          </a:p>
          <a:p>
            <a:pPr eaLnBrk="1" hangingPunct="1"/>
            <a:r>
              <a:rPr lang="en-US" smtClean="0">
                <a:latin typeface="Arial" pitchFamily="34" charset="0"/>
                <a:ea typeface="ＭＳ Ｐゴシック" pitchFamily="34" charset="-128"/>
              </a:rPr>
              <a:t>The key is expanded into 44/52/60 lots of 32-bit words (see later), with 4 used in each round.</a:t>
            </a:r>
          </a:p>
          <a:p>
            <a:pPr eaLnBrk="1" hangingPunct="1"/>
            <a:r>
              <a:rPr lang="en-US" smtClean="0">
                <a:latin typeface="Arial" pitchFamily="34" charset="0"/>
                <a:ea typeface="ＭＳ Ｐゴシック" pitchFamily="34" charset="-128"/>
              </a:rPr>
              <a:t>The data computation then consists of an “add round key” step, then 9/11/13 rounds with all 4 steps, and a final 10</a:t>
            </a:r>
            <a:r>
              <a:rPr lang="en-US" baseline="30000" smtClean="0">
                <a:latin typeface="Arial" pitchFamily="34" charset="0"/>
                <a:ea typeface="ＭＳ Ｐゴシック" pitchFamily="34" charset="-128"/>
              </a:rPr>
              <a:t>th</a:t>
            </a:r>
            <a:r>
              <a:rPr lang="en-US" smtClean="0">
                <a:latin typeface="Arial" pitchFamily="34" charset="0"/>
                <a:ea typeface="ＭＳ Ｐゴシック" pitchFamily="34" charset="-128"/>
              </a:rPr>
              <a:t>/12</a:t>
            </a:r>
            <a:r>
              <a:rPr lang="en-US" baseline="30000" smtClean="0">
                <a:latin typeface="Arial" pitchFamily="34" charset="0"/>
                <a:ea typeface="ＭＳ Ｐゴシック" pitchFamily="34" charset="-128"/>
              </a:rPr>
              <a:t>th</a:t>
            </a:r>
            <a:r>
              <a:rPr lang="en-US" smtClean="0">
                <a:latin typeface="Arial" pitchFamily="34" charset="0"/>
                <a:ea typeface="ＭＳ Ｐゴシック" pitchFamily="34" charset="-128"/>
              </a:rPr>
              <a:t>/14</a:t>
            </a:r>
            <a:r>
              <a:rPr lang="en-US" baseline="30000" smtClean="0">
                <a:latin typeface="Arial" pitchFamily="34" charset="0"/>
                <a:ea typeface="ＭＳ Ｐゴシック" pitchFamily="34" charset="-128"/>
              </a:rPr>
              <a:t>th</a:t>
            </a:r>
            <a:r>
              <a:rPr lang="en-US" smtClean="0">
                <a:latin typeface="Arial" pitchFamily="34" charset="0"/>
                <a:ea typeface="ＭＳ Ｐゴシック"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E463A35-26AA-4229-BDDE-31762EC37E8B}" type="slidenum">
              <a:rPr lang="en-AU" sz="1200"/>
              <a:pPr eaLnBrk="1" hangingPunct="1"/>
              <a:t>16</a:t>
            </a:fld>
            <a:endParaRPr lang="en-AU"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CFDC802-F193-47A3-B6FE-0185FF43B23E}" type="slidenum">
              <a:rPr lang="en-AU" sz="1200"/>
              <a:pPr eaLnBrk="1" hangingPunct="1"/>
              <a:t>17</a:t>
            </a:fld>
            <a:endParaRPr lang="en-AU"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ea typeface="ＭＳ Ｐゴシック" pitchFamily="34" charset="-128"/>
              </a:rPr>
              <a:t>Stallings Figure 5.1 s</a:t>
            </a:r>
            <a:r>
              <a:rPr lang="en-US" smtClean="0">
                <a:latin typeface="Times-Roman" charset="0"/>
                <a:ea typeface="ＭＳ Ｐゴシック" pitchFamily="34" charset="-128"/>
              </a:rPr>
              <a:t>hows the overall structure of AES, as detailed on the previous slide.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A848977-8086-4E29-92C7-2CF6F6D06D7E}" type="slidenum">
              <a:rPr lang="en-AU" sz="1200"/>
              <a:pPr eaLnBrk="1" hangingPunct="1"/>
              <a:t>24</a:t>
            </a:fld>
            <a:endParaRPr lang="en-AU"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Now discuss each of the four stages used in AES. The Substitute bytes stage uses an S-box to perform a byte-by-byte substitution of the block.</a:t>
            </a:r>
            <a:r>
              <a:rPr lang="en-US" smtClean="0">
                <a:latin typeface="Arial" pitchFamily="34" charset="0"/>
                <a:ea typeface="ＭＳ Ｐゴシック" pitchFamily="34" charset="-128"/>
              </a:rPr>
              <a:t> There is a single 8-bit wide S-box used on every byte. This S-box is a permutation of all 256 8-bit values, constructed using a transformation which treats the values as polynomials in GF(2</a:t>
            </a:r>
            <a:r>
              <a:rPr lang="en-US" baseline="30000" smtClean="0">
                <a:latin typeface="Arial" pitchFamily="34" charset="0"/>
                <a:ea typeface="ＭＳ Ｐゴシック" pitchFamily="34" charset="-128"/>
              </a:rPr>
              <a:t>8</a:t>
            </a:r>
            <a:r>
              <a:rPr lang="en-US" smtClean="0">
                <a:latin typeface="Arial" pitchFamily="34" charset="0"/>
                <a:ea typeface="ＭＳ Ｐゴシック" pitchFamily="34" charset="-128"/>
              </a:rPr>
              <a:t>) – however it is fixed, so really only need to know the table when implementing. Decryption requires the inverse of the table. These tables are given in Stallings Table 4.5.</a:t>
            </a:r>
          </a:p>
          <a:p>
            <a:pPr eaLnBrk="1" hangingPunct="1"/>
            <a:r>
              <a:rPr lang="en-US" smtClean="0">
                <a:latin typeface="Arial" pitchFamily="34" charset="0"/>
                <a:ea typeface="ＭＳ Ｐゴシック" pitchFamily="34" charset="-128"/>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smtClean="0">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208D14E-EE52-4B2C-9911-3E1C7BEB0D8D}" type="slidenum">
              <a:rPr lang="en-AU" sz="1200"/>
              <a:pPr eaLnBrk="1" hangingPunct="1"/>
              <a:t>30</a:t>
            </a:fld>
            <a:endParaRPr lang="en-AU"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ea typeface="ＭＳ Ｐゴシック" pitchFamily="34" charset="-128"/>
              </a:rPr>
              <a:t>The </a:t>
            </a:r>
            <a:r>
              <a:rPr lang="en-US" smtClean="0">
                <a:latin typeface="Times-Roman" charset="0"/>
                <a:ea typeface="ＭＳ Ｐゴシック" pitchFamily="34" charset="-128"/>
              </a:rPr>
              <a:t>ShiftRows stage </a:t>
            </a:r>
            <a:r>
              <a:rPr lang="en-US" smtClean="0">
                <a:latin typeface="Arial" pitchFamily="34" charset="0"/>
                <a:ea typeface="ＭＳ Ｐゴシック" pitchFamily="34" charset="-128"/>
              </a:rPr>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smtClean="0">
                <a:latin typeface="Times-Roman" charset="0"/>
                <a:ea typeface="ＭＳ Ｐゴシック" pitchFamily="34" charset="-128"/>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smtClean="0">
              <a:latin typeface="Arial" pitchFamily="34" charset="0"/>
              <a:ea typeface="ＭＳ Ｐゴシック" pitchFamily="34" charset="-128"/>
            </a:endParaRPr>
          </a:p>
          <a:p>
            <a:pPr eaLnBrk="1" hangingPunct="1"/>
            <a:endParaRPr lang="en-AU" smtClean="0">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8507B2F-C371-4E83-BF5A-C3FEAA59EAE4}" type="slidenum">
              <a:rPr lang="en-AU" sz="1200"/>
              <a:pPr eaLnBrk="1" hangingPunct="1"/>
              <a:t>31</a:t>
            </a:fld>
            <a:endParaRPr lang="en-AU" sz="120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AU" smtClean="0">
                <a:latin typeface="Arial" pitchFamily="34" charset="0"/>
                <a:ea typeface="ＭＳ Ｐゴシック" pitchFamily="34" charset="-128"/>
              </a:rPr>
              <a:t>Stalling Figure 5.5a illustrates the Shift Rows permutation.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F464CB1-F182-4772-A494-45CD1F6C5963}" type="slidenum">
              <a:rPr lang="en-AU" sz="1200"/>
              <a:pPr eaLnBrk="1" hangingPunct="1"/>
              <a:t>33</a:t>
            </a:fld>
            <a:endParaRPr lang="en-AU"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ea typeface="ＭＳ Ｐゴシック" pitchFamily="34" charset="-128"/>
              </a:rPr>
              <a:t>The </a:t>
            </a:r>
            <a:r>
              <a:rPr lang="en-US" smtClean="0">
                <a:latin typeface="Times-Roman" charset="0"/>
                <a:ea typeface="ＭＳ Ｐゴシック" pitchFamily="34" charset="-128"/>
              </a:rPr>
              <a:t>MixColumns stage is a substitution that makes use of arithmetic over GF</a:t>
            </a:r>
            <a:r>
              <a:rPr lang="en-US" smtClean="0">
                <a:latin typeface="Helvetica" charset="0"/>
                <a:ea typeface="ＭＳ Ｐゴシック" pitchFamily="34" charset="-128"/>
              </a:rPr>
              <a:t>(2^8). </a:t>
            </a:r>
            <a:r>
              <a:rPr lang="en-US" smtClean="0">
                <a:latin typeface="Times-Roman" charset="0"/>
                <a:ea typeface="ＭＳ Ｐゴシック" pitchFamily="34" charset="-128"/>
              </a:rPr>
              <a:t>Each byte of a column is mapped into a new value that is a function of all four bytes in that column. </a:t>
            </a:r>
            <a:r>
              <a:rPr lang="en-US" smtClean="0">
                <a:latin typeface="Arial" pitchFamily="34" charset="0"/>
                <a:ea typeface="ＭＳ Ｐゴシック" pitchFamily="34" charset="-128"/>
              </a:rPr>
              <a:t>It is designed as a matrix multiplication where each byte is treated as a polynomial in GF(2</a:t>
            </a:r>
            <a:r>
              <a:rPr lang="en-US" baseline="30000" smtClean="0">
                <a:latin typeface="Arial" pitchFamily="34" charset="0"/>
                <a:ea typeface="ＭＳ Ｐゴシック" pitchFamily="34" charset="-128"/>
              </a:rPr>
              <a:t>8</a:t>
            </a:r>
            <a:r>
              <a:rPr lang="en-US" smtClean="0">
                <a:latin typeface="Arial" pitchFamily="34" charset="0"/>
                <a:ea typeface="ＭＳ Ｐゴシック" pitchFamily="34" charset="-128"/>
              </a:rPr>
              <a:t>). The inverse used for decryption involves a different set of constants.</a:t>
            </a:r>
          </a:p>
          <a:p>
            <a:pPr eaLnBrk="1" hangingPunct="1"/>
            <a:r>
              <a:rPr lang="en-US" smtClean="0">
                <a:latin typeface="Arial" pitchFamily="34" charset="0"/>
                <a:ea typeface="ＭＳ Ｐゴシック" pitchFamily="34"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a:p>
            <a:pPr eaLnBrk="1" hangingPunct="1"/>
            <a:endParaRPr lang="en-AU" smtClean="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16C929C-C3D6-4276-B662-ACB085BBC15D}" type="slidenum">
              <a:rPr lang="en-AU" sz="1200"/>
              <a:pPr eaLnBrk="1" hangingPunct="1"/>
              <a:t>34</a:t>
            </a:fld>
            <a:endParaRPr lang="en-AU" sz="120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AU" smtClean="0">
                <a:latin typeface="Arial" pitchFamily="34" charset="0"/>
                <a:ea typeface="ＭＳ Ｐゴシック" pitchFamily="34" charset="-128"/>
              </a:rPr>
              <a:t>Stalling Figure 5.5b illustrates the Mix Columns transformation.</a:t>
            </a:r>
          </a:p>
          <a:p>
            <a:pPr eaLnBrk="1" hangingPunct="1"/>
            <a:r>
              <a:rPr lang="en-AU" smtClean="0">
                <a:latin typeface="Arial" pitchFamily="34" charset="0"/>
                <a:ea typeface="ＭＳ Ｐゴシック" pitchFamily="34"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smtClean="0">
                <a:latin typeface="Arial" pitchFamily="34" charset="0"/>
                <a:ea typeface="ＭＳ Ｐゴシック" pitchFamily="34" charset="-128"/>
              </a:rPr>
              <a:t>The decryption computation requires the use of the inverse of the matrix, which has larger </a:t>
            </a:r>
            <a:r>
              <a:rPr lang="en-US" smtClean="0">
                <a:latin typeface="Arial" pitchFamily="34" charset="0"/>
                <a:ea typeface="ＭＳ Ｐゴシック" pitchFamily="34" charset="-128"/>
              </a:rPr>
              <a:t>coefficients, and is thus potentially a little harder &amp; slower to implement.</a:t>
            </a:r>
          </a:p>
          <a:p>
            <a:pPr eaLnBrk="1" hangingPunct="1"/>
            <a:r>
              <a:rPr lang="en-US" smtClean="0">
                <a:latin typeface="Arial" pitchFamily="34" charset="0"/>
                <a:ea typeface="ＭＳ Ｐゴシック" pitchFamily="34" charset="-128"/>
              </a:rPr>
              <a:t>The designers &amp; the AES standard provide an alternate characterisation of Mix Columns, which treats each column of State to be a four-term polynomial with coefficients in GF(2</a:t>
            </a:r>
            <a:r>
              <a:rPr lang="en-US" baseline="30000" smtClean="0">
                <a:latin typeface="Arial" pitchFamily="34" charset="0"/>
                <a:ea typeface="ＭＳ Ｐゴシック" pitchFamily="34" charset="-128"/>
              </a:rPr>
              <a:t>8</a:t>
            </a:r>
            <a:r>
              <a:rPr lang="en-US" smtClean="0">
                <a:latin typeface="Arial" pitchFamily="34" charset="0"/>
                <a:ea typeface="ＭＳ Ｐゴシック" pitchFamily="34" charset="-128"/>
              </a:rPr>
              <a:t>). Each column is multiplied by a fixed polynomial a(x) given in Stallings eqn 5.7. Whilst this is useful for analysis of the stage, the matrix description is all that’s required for implementation.</a:t>
            </a:r>
            <a:endParaRPr lang="en-AU" smtClean="0">
              <a:latin typeface="Arial" pitchFamily="34" charset="0"/>
              <a:ea typeface="ＭＳ Ｐゴシック" pitchFamily="34" charset="-128"/>
            </a:endParaRPr>
          </a:p>
          <a:p>
            <a:pPr eaLnBrk="1" hangingPunct="1"/>
            <a:endParaRPr lang="en-AU" smtClean="0">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F592E30-4869-4B8D-9827-4D4E1132D259}" type="slidenum">
              <a:rPr lang="en-AU" sz="1200"/>
              <a:pPr eaLnBrk="1" hangingPunct="1"/>
              <a:t>35</a:t>
            </a:fld>
            <a:endParaRPr lang="en-AU"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The Advanced Encryption Standard (AES) was published by the National Institute</a:t>
            </a:r>
          </a:p>
          <a:p>
            <a:r>
              <a:rPr lang="en-US" smtClean="0">
                <a:latin typeface="Arial" pitchFamily="-84" charset="0"/>
                <a:ea typeface="ＭＳ Ｐゴシック" pitchFamily="-84" charset="-128"/>
                <a:cs typeface="ＭＳ Ｐゴシック" pitchFamily="-84" charset="-128"/>
              </a:rPr>
              <a:t>of Standards and Technology (NIST) in 2001. AES is a symmetric block cipher that</a:t>
            </a:r>
          </a:p>
          <a:p>
            <a:r>
              <a:rPr lang="en-US" smtClean="0">
                <a:latin typeface="Arial" pitchFamily="-84" charset="0"/>
                <a:ea typeface="ＭＳ Ｐゴシック" pitchFamily="-84" charset="-128"/>
                <a:cs typeface="ＭＳ Ｐゴシック" pitchFamily="-84" charset="-128"/>
              </a:rPr>
              <a:t>is intended to replace DES as the approved standard for a wide range of applications.</a:t>
            </a:r>
          </a:p>
          <a:p>
            <a:r>
              <a:rPr lang="en-US" smtClean="0">
                <a:latin typeface="Arial" pitchFamily="-84" charset="0"/>
                <a:ea typeface="ＭＳ Ｐゴシック" pitchFamily="-84" charset="-128"/>
                <a:cs typeface="ＭＳ Ｐゴシック" pitchFamily="-84" charset="-128"/>
              </a:rPr>
              <a:t>Compared to public-key ciphers such as RSA, the structure of AES and most symmetric</a:t>
            </a:r>
          </a:p>
          <a:p>
            <a:r>
              <a:rPr lang="en-US" smtClean="0">
                <a:latin typeface="Arial" pitchFamily="-84" charset="0"/>
                <a:ea typeface="ＭＳ Ｐゴシック" pitchFamily="-84" charset="-128"/>
                <a:cs typeface="ＭＳ Ｐゴシック" pitchFamily="-84" charset="-128"/>
              </a:rPr>
              <a:t>ciphers is quite complex and cannot be explained as easily as many other cryptographic</a:t>
            </a:r>
          </a:p>
          <a:p>
            <a:r>
              <a:rPr lang="en-US" smtClean="0">
                <a:latin typeface="Arial" pitchFamily="-84" charset="0"/>
                <a:ea typeface="ＭＳ Ｐゴシック" pitchFamily="-84" charset="-128"/>
                <a:cs typeface="ＭＳ Ｐゴシック" pitchFamily="-84" charset="-128"/>
              </a:rPr>
              <a:t>algorithms. Accordingly, the reader may wish to begin with a simplified version</a:t>
            </a:r>
          </a:p>
          <a:p>
            <a:r>
              <a:rPr lang="en-US" smtClean="0">
                <a:latin typeface="Arial" pitchFamily="-84" charset="0"/>
                <a:ea typeface="ＭＳ Ｐゴシック" pitchFamily="-84" charset="-128"/>
                <a:cs typeface="ＭＳ Ｐゴシック" pitchFamily="-84" charset="-128"/>
              </a:rPr>
              <a:t>of AES, which is described in Appendix 5B. This version allows the reader to perform</a:t>
            </a:r>
          </a:p>
          <a:p>
            <a:r>
              <a:rPr lang="en-US" smtClean="0">
                <a:latin typeface="Arial" pitchFamily="-84" charset="0"/>
                <a:ea typeface="ＭＳ Ｐゴシック" pitchFamily="-84" charset="-128"/>
                <a:cs typeface="ＭＳ Ｐゴシック" pitchFamily="-84" charset="-128"/>
              </a:rPr>
              <a:t>encryption and decryption by hand and gain a good understanding of the working of</a:t>
            </a:r>
          </a:p>
          <a:p>
            <a:r>
              <a:rPr lang="en-US" smtClean="0">
                <a:latin typeface="Arial" pitchFamily="-84" charset="0"/>
                <a:ea typeface="ＭＳ Ｐゴシック" pitchFamily="-84" charset="-128"/>
                <a:cs typeface="ＭＳ Ｐゴシック" pitchFamily="-84" charset="-128"/>
              </a:rPr>
              <a:t>the algorithm details. Classroom experience indicates that a study of this simplified</a:t>
            </a:r>
          </a:p>
          <a:p>
            <a:r>
              <a:rPr lang="en-US" smtClean="0">
                <a:latin typeface="Arial" pitchFamily="-84" charset="0"/>
                <a:ea typeface="ＭＳ Ｐゴシック" pitchFamily="-84" charset="-128"/>
                <a:cs typeface="ＭＳ Ｐゴシック" pitchFamily="-84" charset="-128"/>
              </a:rPr>
              <a:t>version enhances understanding of AES.  One possible approach is to read the chapter</a:t>
            </a:r>
          </a:p>
          <a:p>
            <a:r>
              <a:rPr lang="en-US" smtClean="0">
                <a:latin typeface="Arial" pitchFamily="-84" charset="0"/>
                <a:ea typeface="ＭＳ Ｐゴシック" pitchFamily="-84" charset="-128"/>
                <a:cs typeface="ＭＳ Ｐゴシック" pitchFamily="-84" charset="-128"/>
              </a:rPr>
              <a:t>first, then carefully read Appendix 5B, and then re-read the main body of the chapter.</a:t>
            </a:r>
          </a:p>
          <a:p>
            <a:endParaRPr lang="en-US"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solidFill>
                  <a:prstClr val="black"/>
                </a:solidFill>
              </a:rPr>
              <a:pPr/>
              <a:t>2</a:t>
            </a:fld>
            <a:endParaRPr lang="en-AU"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DC74775-7A82-440D-BD0F-1A65AB32E43C}" type="slidenum">
              <a:rPr lang="en-AU" sz="1200"/>
              <a:pPr eaLnBrk="1" hangingPunct="1"/>
              <a:t>36</a:t>
            </a:fld>
            <a:endParaRPr lang="en-AU"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ea typeface="ＭＳ Ｐゴシック" pitchFamily="34" charset="-128"/>
              </a:rPr>
              <a:t>Lastly is the </a:t>
            </a:r>
            <a:r>
              <a:rPr lang="en-AU" smtClean="0">
                <a:latin typeface="Arial" pitchFamily="34" charset="0"/>
                <a:ea typeface="ＭＳ Ｐゴシック" pitchFamily="34" charset="-128"/>
              </a:rPr>
              <a:t>Add Round Key</a:t>
            </a:r>
            <a:r>
              <a:rPr lang="en-US" smtClean="0">
                <a:latin typeface="Arial" pitchFamily="34" charset="0"/>
                <a:ea typeface="ＭＳ Ｐゴシック" pitchFamily="34" charset="-128"/>
              </a:rPr>
              <a:t> stage which </a:t>
            </a:r>
            <a:r>
              <a:rPr lang="en-US" smtClean="0">
                <a:latin typeface="Times-Roman" charset="0"/>
                <a:ea typeface="ＭＳ Ｐゴシック" pitchFamily="34" charset="-128"/>
              </a:rPr>
              <a:t>is a simple bitwise XOR of the current block with a portion of the expanded </a:t>
            </a:r>
            <a:r>
              <a:rPr lang="en-US" smtClean="0">
                <a:latin typeface="Arial" pitchFamily="34" charset="0"/>
                <a:ea typeface="ＭＳ Ｐゴシック" pitchFamily="34"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32A36FB-8EB4-495C-9DDF-9417E7B32D0D}" type="slidenum">
              <a:rPr lang="en-AU" sz="1200"/>
              <a:pPr eaLnBrk="1" hangingPunct="1"/>
              <a:t>37</a:t>
            </a:fld>
            <a:endParaRPr lang="en-AU"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ea typeface="ＭＳ Ｐゴシック" pitchFamily="34" charset="-128"/>
              </a:rPr>
              <a:t>Stallings Figure 5.4b illustrates the </a:t>
            </a:r>
            <a:r>
              <a:rPr lang="en-AU" smtClean="0">
                <a:latin typeface="Arial" pitchFamily="34" charset="0"/>
                <a:ea typeface="ＭＳ Ｐゴシック" pitchFamily="34" charset="-128"/>
              </a:rPr>
              <a:t>Add Round Key stage</a:t>
            </a:r>
            <a:r>
              <a:rPr lang="en-US" smtClean="0">
                <a:latin typeface="Arial" pitchFamily="34" charset="0"/>
                <a:ea typeface="ＭＳ Ｐゴシック" pitchFamily="34" charset="-128"/>
              </a:rPr>
              <a:t>, which like </a:t>
            </a:r>
            <a:r>
              <a:rPr lang="en-AU" smtClean="0">
                <a:latin typeface="Arial" pitchFamily="34" charset="0"/>
                <a:ea typeface="ＭＳ Ｐゴシック" pitchFamily="34" charset="-128"/>
              </a:rPr>
              <a:t>Byte Substitution, operates on each byte of state independently.</a:t>
            </a:r>
          </a:p>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571CF76-EBF3-4E22-89B8-9852838A045B}" type="slidenum">
              <a:rPr lang="en-AU" sz="1200"/>
              <a:pPr eaLnBrk="1" hangingPunct="1"/>
              <a:t>38</a:t>
            </a:fld>
            <a:endParaRPr lang="en-AU"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latin typeface="Arial" pitchFamily="34" charset="0"/>
                <a:ea typeface="ＭＳ Ｐゴシック" pitchFamily="34" charset="-128"/>
              </a:rPr>
              <a:t>Can thus now view all the internal details of the AES round, showing how each byte of the state is manipulated, as shown in Stallings Figure 5.3.</a:t>
            </a:r>
            <a:endParaRPr lang="en-US" smtClean="0">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18C3FEE-2938-4A6D-992A-71084D0A51DD}" type="slidenum">
              <a:rPr lang="en-AU" sz="1200"/>
              <a:pPr eaLnBrk="1" hangingPunct="1"/>
              <a:t>39</a:t>
            </a:fld>
            <a:endParaRPr lang="en-AU"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The AES key expansion algorithm takes as input a 4-word (16-byte) key and produces a linear array of words, providing a 4-word round key for the initial AddRoundKey stage and each of the 10/12/14 rounds of the cipher</a:t>
            </a:r>
            <a:r>
              <a:rPr lang="en-US" smtClean="0">
                <a:latin typeface="Arial" pitchFamily="34" charset="0"/>
                <a:ea typeface="ＭＳ Ｐゴシック"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smtClean="0">
              <a:latin typeface="Arial"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ED21BAF-D79C-924B-B52C-F6C67F3DDD4A}" type="slidenum">
              <a:rPr lang="en-AU">
                <a:solidFill>
                  <a:prstClr val="black"/>
                </a:solidFill>
              </a:rPr>
              <a:pPr/>
              <a:t>40</a:t>
            </a:fld>
            <a:endParaRPr lang="en-AU">
              <a:solidFill>
                <a:prstClr val="black"/>
              </a:solidFill>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The </a:t>
            </a:r>
            <a:r>
              <a:rPr lang="en-US" dirty="0" err="1" smtClean="0">
                <a:latin typeface="Arial" pitchFamily="-84" charset="0"/>
                <a:ea typeface="ＭＳ Ｐゴシック" pitchFamily="-84" charset="-128"/>
                <a:cs typeface="ＭＳ Ｐゴシック" pitchFamily="-84" charset="-128"/>
              </a:rPr>
              <a:t>Rijndael</a:t>
            </a:r>
            <a:r>
              <a:rPr lang="en-US" dirty="0" smtClean="0">
                <a:latin typeface="Arial" pitchFamily="-84" charset="0"/>
                <a:ea typeface="ＭＳ Ｐゴシック" pitchFamily="-84" charset="-128"/>
                <a:cs typeface="ＭＳ Ｐゴシック" pitchFamily="-84" charset="-128"/>
              </a:rPr>
              <a:t> developers designed the expansion key algorithm to be resistant to</a:t>
            </a:r>
          </a:p>
          <a:p>
            <a:r>
              <a:rPr lang="en-US" dirty="0" smtClean="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smtClean="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smtClean="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smtClean="0">
                <a:latin typeface="Arial" pitchFamily="-84" charset="0"/>
                <a:ea typeface="ＭＳ Ｐゴシック" pitchFamily="-84" charset="-128"/>
                <a:cs typeface="ＭＳ Ｐゴシック" pitchFamily="-84" charset="-128"/>
              </a:rPr>
              <a:t>of many other round-key bits.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An invertible transformation [i.e., knowledge of any </a:t>
            </a:r>
            <a:r>
              <a:rPr lang="en-US" dirty="0" err="1" smtClean="0">
                <a:latin typeface="Arial" pitchFamily="-84" charset="0"/>
                <a:ea typeface="ＭＳ Ｐゴシック" pitchFamily="-84" charset="-128"/>
                <a:cs typeface="ＭＳ Ｐゴシック" pitchFamily="-84" charset="-128"/>
              </a:rPr>
              <a:t>Nk</a:t>
            </a:r>
            <a:r>
              <a:rPr lang="en-US" dirty="0" smtClean="0">
                <a:latin typeface="Arial" pitchFamily="-84" charset="0"/>
                <a:ea typeface="ＭＳ Ｐゴシック" pitchFamily="-84" charset="-128"/>
                <a:cs typeface="ＭＳ Ｐゴシック" pitchFamily="-84" charset="-128"/>
              </a:rPr>
              <a:t>  consecutive words of</a:t>
            </a:r>
          </a:p>
          <a:p>
            <a:r>
              <a:rPr lang="en-US" dirty="0" smtClean="0">
                <a:latin typeface="Arial" pitchFamily="-84" charset="0"/>
                <a:ea typeface="ＭＳ Ｐゴシック" pitchFamily="-84" charset="-128"/>
                <a:cs typeface="ＭＳ Ｐゴシック" pitchFamily="-84" charset="-128"/>
              </a:rPr>
              <a:t>the expanded key enables regeneration of the entire expanded key (</a:t>
            </a:r>
            <a:r>
              <a:rPr lang="en-US" dirty="0" err="1" smtClean="0">
                <a:latin typeface="Arial" pitchFamily="-84" charset="0"/>
                <a:ea typeface="ＭＳ Ｐゴシック" pitchFamily="-84" charset="-128"/>
                <a:cs typeface="ＭＳ Ｐゴシック" pitchFamily="-84" charset="-128"/>
              </a:rPr>
              <a:t>Nk</a:t>
            </a:r>
            <a:r>
              <a:rPr lang="en-US" dirty="0" smtClean="0">
                <a:latin typeface="Arial" pitchFamily="-84" charset="0"/>
                <a:ea typeface="ＭＳ Ｐゴシック" pitchFamily="-84" charset="-128"/>
                <a:cs typeface="ＭＳ Ｐゴシック" pitchFamily="-84" charset="-128"/>
              </a:rPr>
              <a:t> =  key</a:t>
            </a:r>
          </a:p>
          <a:p>
            <a:r>
              <a:rPr lang="en-US" dirty="0" smtClean="0">
                <a:latin typeface="Arial" pitchFamily="-84" charset="0"/>
                <a:ea typeface="ＭＳ Ｐゴシック" pitchFamily="-84" charset="-128"/>
                <a:cs typeface="ＭＳ Ｐゴシック" pitchFamily="-84" charset="-128"/>
              </a:rPr>
              <a:t>size in words)].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Speed on a wide range of processors.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Usage of round constants to eliminate symmetries.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smtClean="0">
                <a:latin typeface="Arial" pitchFamily="-84" charset="0"/>
                <a:ea typeface="ＭＳ Ｐゴシック" pitchFamily="-84" charset="-128"/>
                <a:cs typeface="ＭＳ Ｐゴシック" pitchFamily="-84" charset="-128"/>
              </a:rPr>
              <a:t>affects many round key bits.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smtClean="0">
                <a:latin typeface="Arial" pitchFamily="-84" charset="0"/>
                <a:ea typeface="ＭＳ Ｐゴシック" pitchFamily="-84" charset="-128"/>
                <a:cs typeface="ＭＳ Ｐゴシック" pitchFamily="-84" charset="-128"/>
              </a:rPr>
              <a:t>from cipher key differences only.</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Simplicity of description.</a:t>
            </a:r>
            <a:endParaRPr lang="en-US" dirty="0" smtClean="0">
              <a:latin typeface="Arial" pitchFamily="-84" charset="0"/>
              <a:ea typeface="Arial" pitchFamily="-84" charset="0"/>
              <a:cs typeface="Arial" pitchFamily="-84" charset="0"/>
            </a:endParaRPr>
          </a:p>
          <a:p>
            <a:pPr eaLnBrk="1" hangingPunct="1"/>
            <a:endParaRPr lang="en-AU" dirty="0" smtClean="0">
              <a:latin typeface="Arial" pitchFamily="-84" charset="0"/>
              <a:ea typeface="Arial" pitchFamily="-84" charset="0"/>
              <a:cs typeface="Arial" pitchFamily="-84" charset="0"/>
            </a:endParaRPr>
          </a:p>
          <a:p>
            <a:r>
              <a:rPr lang="en-US" dirty="0" smtClean="0">
                <a:latin typeface="Arial" pitchFamily="-84" charset="0"/>
                <a:ea typeface="ＭＳ Ｐゴシック" pitchFamily="-84" charset="-128"/>
                <a:cs typeface="ＭＳ Ｐゴシック" pitchFamily="-84" charset="-128"/>
              </a:rPr>
              <a:t> he authors do not quantify the first point on the preceding list, but the idea</a:t>
            </a:r>
          </a:p>
          <a:p>
            <a:r>
              <a:rPr lang="en-US" dirty="0" smtClean="0">
                <a:latin typeface="Arial" pitchFamily="-84" charset="0"/>
                <a:ea typeface="ＭＳ Ｐゴシック" pitchFamily="-84" charset="-128"/>
                <a:cs typeface="ＭＳ Ｐゴシック" pitchFamily="-84" charset="-128"/>
              </a:rPr>
              <a:t>is that if you know less than </a:t>
            </a:r>
            <a:r>
              <a:rPr lang="en-US" dirty="0" err="1" smtClean="0">
                <a:latin typeface="Arial" pitchFamily="-84" charset="0"/>
                <a:ea typeface="ＭＳ Ｐゴシック" pitchFamily="-84" charset="-128"/>
                <a:cs typeface="ＭＳ Ｐゴシック" pitchFamily="-84" charset="-128"/>
              </a:rPr>
              <a:t>Nk</a:t>
            </a:r>
            <a:r>
              <a:rPr lang="en-US" dirty="0" smtClean="0">
                <a:latin typeface="Arial" pitchFamily="-84" charset="0"/>
                <a:ea typeface="ＭＳ Ｐゴシック" pitchFamily="-84" charset="-128"/>
                <a:cs typeface="ＭＳ Ｐゴシック" pitchFamily="-84" charset="-128"/>
              </a:rPr>
              <a:t>  consecutive words of either the cipher key or one of</a:t>
            </a:r>
          </a:p>
          <a:p>
            <a:r>
              <a:rPr lang="en-US" dirty="0" smtClean="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smtClean="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smtClean="0">
                <a:latin typeface="Arial" pitchFamily="-84" charset="0"/>
                <a:ea typeface="ＭＳ Ｐゴシック" pitchFamily="-84" charset="-128"/>
                <a:cs typeface="ＭＳ Ｐゴシック" pitchFamily="-84" charset="-128"/>
              </a:rPr>
              <a:t>other bits in the key expansion.</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45C6549-4801-2942-9A8F-B31F51D24AF2}" type="slidenum">
              <a:rPr lang="en-AU">
                <a:solidFill>
                  <a:prstClr val="black"/>
                </a:solidFill>
              </a:rPr>
              <a:pPr/>
              <a:t>46</a:t>
            </a:fld>
            <a:endParaRPr lang="en-AU">
              <a:solidFill>
                <a:prstClr val="black"/>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As was mentioned, the AES decryption cipher is not identical to the encryption</a:t>
            </a:r>
          </a:p>
          <a:p>
            <a:r>
              <a:rPr lang="en-US" dirty="0" smtClean="0">
                <a:latin typeface="Arial" pitchFamily="-84" charset="0"/>
                <a:ea typeface="ＭＳ Ｐゴシック" pitchFamily="-84" charset="-128"/>
                <a:cs typeface="ＭＳ Ｐゴシック" pitchFamily="-84" charset="-128"/>
              </a:rPr>
              <a:t>cipher (Figure 5.3). That is, the sequence of transformations for decryption differs</a:t>
            </a:r>
          </a:p>
          <a:p>
            <a:r>
              <a:rPr lang="en-US" dirty="0" smtClean="0">
                <a:latin typeface="Arial" pitchFamily="-84" charset="0"/>
                <a:ea typeface="ＭＳ Ｐゴシック" pitchFamily="-84" charset="-128"/>
                <a:cs typeface="ＭＳ Ｐゴシック" pitchFamily="-84" charset="-128"/>
              </a:rPr>
              <a:t>from that for encryption, although the form of the key schedules for encryption</a:t>
            </a:r>
          </a:p>
          <a:p>
            <a:r>
              <a:rPr lang="en-US" dirty="0" smtClean="0">
                <a:latin typeface="Arial" pitchFamily="-84" charset="0"/>
                <a:ea typeface="ＭＳ Ｐゴシック" pitchFamily="-84" charset="-128"/>
                <a:cs typeface="ＭＳ Ｐゴシック" pitchFamily="-84" charset="-128"/>
              </a:rPr>
              <a:t>and decryption is the same. This has the disadvantage that two separate software</a:t>
            </a:r>
          </a:p>
          <a:p>
            <a:r>
              <a:rPr lang="en-US" dirty="0" smtClean="0">
                <a:latin typeface="Arial" pitchFamily="-84" charset="0"/>
                <a:ea typeface="ＭＳ Ｐゴシック" pitchFamily="-84" charset="-128"/>
                <a:cs typeface="ＭＳ Ｐゴシック" pitchFamily="-84" charset="-128"/>
              </a:rPr>
              <a:t>or firmware modules are needed for applications that require both encryption and</a:t>
            </a:r>
          </a:p>
          <a:p>
            <a:r>
              <a:rPr lang="en-US" dirty="0" smtClean="0">
                <a:latin typeface="Arial" pitchFamily="-84" charset="0"/>
                <a:ea typeface="ＭＳ Ｐゴシック" pitchFamily="-84" charset="-128"/>
                <a:cs typeface="ＭＳ Ｐゴシック" pitchFamily="-84" charset="-128"/>
              </a:rPr>
              <a:t>decryption. There is, however, an equivalent version of the decryption algorithm</a:t>
            </a:r>
          </a:p>
          <a:p>
            <a:r>
              <a:rPr lang="en-US" dirty="0" smtClean="0">
                <a:latin typeface="Arial" pitchFamily="-84" charset="0"/>
                <a:ea typeface="ＭＳ Ｐゴシック" pitchFamily="-84" charset="-128"/>
                <a:cs typeface="ＭＳ Ｐゴシック" pitchFamily="-84" charset="-128"/>
              </a:rPr>
              <a:t>that has the same structure as the encryption algorithm. The equivalent version has</a:t>
            </a:r>
          </a:p>
          <a:p>
            <a:r>
              <a:rPr lang="en-US" dirty="0" smtClean="0">
                <a:latin typeface="Arial" pitchFamily="-84" charset="0"/>
                <a:ea typeface="ＭＳ Ｐゴシック" pitchFamily="-84" charset="-128"/>
                <a:cs typeface="ＭＳ Ｐゴシック" pitchFamily="-84" charset="-128"/>
              </a:rPr>
              <a:t>the same sequence of transformations as the encryption algorithm (with transformations</a:t>
            </a:r>
          </a:p>
          <a:p>
            <a:r>
              <a:rPr lang="en-US" dirty="0" smtClean="0">
                <a:latin typeface="Arial" pitchFamily="-84" charset="0"/>
                <a:ea typeface="ＭＳ Ｐゴシック" pitchFamily="-84" charset="-128"/>
                <a:cs typeface="ＭＳ Ｐゴシック" pitchFamily="-84" charset="-128"/>
              </a:rPr>
              <a:t>replaced by their inverses). To achieve this equivalence, a change in key</a:t>
            </a:r>
          </a:p>
          <a:p>
            <a:r>
              <a:rPr lang="en-US" dirty="0" smtClean="0">
                <a:latin typeface="Arial" pitchFamily="-84" charset="0"/>
                <a:ea typeface="ＭＳ Ｐゴシック" pitchFamily="-84" charset="-128"/>
                <a:cs typeface="ＭＳ Ｐゴシック" pitchFamily="-84" charset="-128"/>
              </a:rPr>
              <a:t>schedule is needed.</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Two separate changes are needed to bring the decryption structure in line</a:t>
            </a:r>
          </a:p>
          <a:p>
            <a:r>
              <a:rPr lang="en-US" dirty="0" smtClean="0">
                <a:latin typeface="Arial" pitchFamily="-84" charset="0"/>
                <a:ea typeface="ＭＳ Ｐゴシック" pitchFamily="-84" charset="-128"/>
                <a:cs typeface="ＭＳ Ｐゴシック" pitchFamily="-84" charset="-128"/>
              </a:rPr>
              <a:t>with the encryption structure. As illustrated in Figure 5.3, an encryption round has</a:t>
            </a:r>
          </a:p>
          <a:p>
            <a:r>
              <a:rPr lang="en-US" dirty="0" smtClean="0">
                <a:latin typeface="Arial" pitchFamily="-84" charset="0"/>
                <a:ea typeface="ＭＳ Ｐゴシック" pitchFamily="-84" charset="-128"/>
                <a:cs typeface="ＭＳ Ｐゴシック" pitchFamily="-84" charset="-128"/>
              </a:rPr>
              <a:t>the structure </a:t>
            </a:r>
            <a:r>
              <a:rPr lang="en-US" dirty="0" err="1" smtClean="0">
                <a:latin typeface="Arial" pitchFamily="-84" charset="0"/>
                <a:ea typeface="ＭＳ Ｐゴシック" pitchFamily="-84" charset="-128"/>
                <a:cs typeface="ＭＳ Ｐゴシック" pitchFamily="-84" charset="-128"/>
              </a:rPr>
              <a:t>SubBytes</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ShiftRows</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MixColumns</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AddRoundKey</a:t>
            </a:r>
            <a:r>
              <a:rPr lang="en-US" dirty="0" smtClean="0">
                <a:latin typeface="Arial" pitchFamily="-84" charset="0"/>
                <a:ea typeface="ＭＳ Ｐゴシック" pitchFamily="-84" charset="-128"/>
                <a:cs typeface="ＭＳ Ｐゴシック" pitchFamily="-84" charset="-128"/>
              </a:rPr>
              <a:t>. The standard</a:t>
            </a:r>
          </a:p>
          <a:p>
            <a:r>
              <a:rPr lang="en-US" dirty="0" smtClean="0">
                <a:latin typeface="Arial" pitchFamily="-84" charset="0"/>
                <a:ea typeface="ＭＳ Ｐゴシック" pitchFamily="-84" charset="-128"/>
                <a:cs typeface="ＭＳ Ｐゴシック" pitchFamily="-84" charset="-128"/>
              </a:rPr>
              <a:t>decryption round has the structure </a:t>
            </a:r>
            <a:r>
              <a:rPr lang="en-US" dirty="0" err="1" smtClean="0">
                <a:latin typeface="Arial" pitchFamily="-84" charset="0"/>
                <a:ea typeface="ＭＳ Ｐゴシック" pitchFamily="-84" charset="-128"/>
                <a:cs typeface="ＭＳ Ｐゴシック" pitchFamily="-84" charset="-128"/>
              </a:rPr>
              <a:t>InvShiftRows</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InvSubBytes</a:t>
            </a:r>
            <a:r>
              <a:rPr lang="en-US" dirty="0" smtClean="0">
                <a:latin typeface="Arial" pitchFamily="-84" charset="0"/>
                <a:ea typeface="ＭＳ Ｐゴシック" pitchFamily="-84" charset="-128"/>
                <a:cs typeface="ＭＳ Ｐゴシック" pitchFamily="-84" charset="-128"/>
              </a:rPr>
              <a:t>, </a:t>
            </a:r>
            <a:r>
              <a:rPr lang="en-US" dirty="0" err="1" smtClean="0">
                <a:latin typeface="Arial" pitchFamily="-84" charset="0"/>
                <a:ea typeface="ＭＳ Ｐゴシック" pitchFamily="-84" charset="-128"/>
                <a:cs typeface="ＭＳ Ｐゴシック" pitchFamily="-84" charset="-128"/>
              </a:rPr>
              <a:t>AddRoundKey</a:t>
            </a:r>
            <a:r>
              <a:rPr lang="en-US" dirty="0" smtClean="0">
                <a:latin typeface="Arial" pitchFamily="-84" charset="0"/>
                <a:ea typeface="ＭＳ Ｐゴシック" pitchFamily="-84" charset="-128"/>
                <a:cs typeface="ＭＳ Ｐゴシック" pitchFamily="-84" charset="-128"/>
              </a:rPr>
              <a:t>,</a:t>
            </a:r>
          </a:p>
          <a:p>
            <a:r>
              <a:rPr lang="en-US" dirty="0" err="1" smtClean="0">
                <a:latin typeface="Arial" pitchFamily="-84" charset="0"/>
                <a:ea typeface="ＭＳ Ｐゴシック" pitchFamily="-84" charset="-128"/>
                <a:cs typeface="ＭＳ Ｐゴシック" pitchFamily="-84" charset="-128"/>
              </a:rPr>
              <a:t>InvMixColumns</a:t>
            </a:r>
            <a:r>
              <a:rPr lang="en-US" dirty="0" smtClean="0">
                <a:latin typeface="Arial" pitchFamily="-84" charset="0"/>
                <a:ea typeface="ＭＳ Ｐゴシック" pitchFamily="-84" charset="-128"/>
                <a:cs typeface="ＭＳ Ｐゴシック" pitchFamily="-84" charset="-128"/>
              </a:rPr>
              <a:t>. Thus, the first two stages of the decryption round need to</a:t>
            </a:r>
          </a:p>
          <a:p>
            <a:r>
              <a:rPr lang="en-US" dirty="0" smtClean="0">
                <a:latin typeface="Arial" pitchFamily="-84" charset="0"/>
                <a:ea typeface="ＭＳ Ｐゴシック" pitchFamily="-84" charset="-128"/>
                <a:cs typeface="ＭＳ Ｐゴシック" pitchFamily="-84" charset="-128"/>
              </a:rPr>
              <a:t>be interchanged, and the second two stages of the decryption round need to be</a:t>
            </a:r>
          </a:p>
          <a:p>
            <a:r>
              <a:rPr lang="en-US" dirty="0" smtClean="0">
                <a:latin typeface="Arial" pitchFamily="-84" charset="0"/>
                <a:ea typeface="ＭＳ Ｐゴシック" pitchFamily="-84" charset="-128"/>
                <a:cs typeface="ＭＳ Ｐゴシック" pitchFamily="-84" charset="-128"/>
              </a:rPr>
              <a:t>interchanged.</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B01237B-ED77-447B-ADD3-738034ABB696}" type="slidenum">
              <a:rPr lang="en-AU" sz="1200"/>
              <a:pPr eaLnBrk="1" hangingPunct="1"/>
              <a:t>49</a:t>
            </a:fld>
            <a:endParaRPr lang="en-AU"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smtClean="0">
                <a:latin typeface="Times-Roman" charset="0"/>
                <a:ea typeface="ＭＳ Ｐゴシック" pitchFamily="34" charset="-128"/>
              </a:rPr>
              <a:t>The developers of Rijndael believe that this compact, efficient implementation was probably one of the most important factors in the selection of Rijndael for AES.</a:t>
            </a:r>
            <a:r>
              <a:rPr lang="en-US" smtClean="0">
                <a:latin typeface="Helvetica" charset="0"/>
                <a:ea typeface="ＭＳ Ｐゴシック" pitchFamily="34" charset="-128"/>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6F6F209-9B62-43BF-8999-B69D804A05D7}" type="slidenum">
              <a:rPr lang="en-AU" sz="1200"/>
              <a:pPr eaLnBrk="1" hangingPunct="1"/>
              <a:t>5</a:t>
            </a:fld>
            <a:endParaRPr lang="en-AU"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The Advanced Encryption Standard (AES) was published by NIST (National Institute of Standards and Technology) in 2001. AES is a symmetric block cipher that is intended to replace DES as the approved standard for a wide range of applications.</a:t>
            </a:r>
            <a:r>
              <a:rPr lang="en-AU" smtClean="0">
                <a:latin typeface="Arial" pitchFamily="34" charset="0"/>
                <a:ea typeface="ＭＳ Ｐゴシック" pitchFamily="34"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smtClean="0">
                <a:latin typeface="Times-Roman" charset="0"/>
                <a:ea typeface="ＭＳ Ｐゴシック" pitchFamily="34" charset="-128"/>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smtClean="0">
              <a:latin typeface="Times-Roman"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8F072AD-EF17-4AEE-9793-EC12E979FD38}" type="slidenum">
              <a:rPr lang="en-AU" sz="1200"/>
              <a:pPr eaLnBrk="1" hangingPunct="1"/>
              <a:t>6</a:t>
            </a:fld>
            <a:endParaRPr lang="en-AU"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ea typeface="ＭＳ Ｐゴシック" pitchFamily="34" charset="-128"/>
              </a:rPr>
              <a:t>Listed above are NIST’s requirements for the AES candidate submissions. </a:t>
            </a:r>
            <a:r>
              <a:rPr lang="en-US" smtClean="0">
                <a:latin typeface="Times-Roman" charset="0"/>
                <a:ea typeface="ＭＳ Ｐゴシック" pitchFamily="34" charset="-128"/>
              </a:rPr>
              <a:t>These criteria span the range of concerns for the practical application of modern symmetric block ciphers.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30C338C-1C15-4DB8-9117-A8A5BF925559}" type="slidenum">
              <a:rPr lang="en-AU" sz="1200"/>
              <a:pPr eaLnBrk="1" hangingPunct="1"/>
              <a:t>7</a:t>
            </a:fld>
            <a:endParaRPr lang="en-AU"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In fact, two set of criteria evolved. When NIST issued its original request for candidate algorithm nominations in 1997, the request stated that candidate algorithms would be compared based on the factors shown in Stallings Table5.1, which were used </a:t>
            </a:r>
            <a:r>
              <a:rPr lang="en-US" smtClean="0">
                <a:latin typeface="Arial" pitchFamily="34" charset="0"/>
                <a:ea typeface="ＭＳ Ｐゴシック" pitchFamily="34" charset="-128"/>
              </a:rPr>
              <a:t>to evaluate field of 15 candidates to select shortlist of 5. These </a:t>
            </a:r>
            <a:r>
              <a:rPr lang="en-US" smtClean="0">
                <a:latin typeface="Times-Roman" charset="0"/>
                <a:ea typeface="ＭＳ Ｐゴシック" pitchFamily="34" charset="-128"/>
              </a:rPr>
              <a:t>had categories of security, cost, and </a:t>
            </a:r>
            <a:r>
              <a:rPr lang="en-US" smtClean="0">
                <a:latin typeface="Arial" pitchFamily="34" charset="0"/>
                <a:ea typeface="ＭＳ Ｐゴシック" pitchFamily="34" charset="-128"/>
              </a:rPr>
              <a:t>algorithm &amp; implementation characteristics.</a:t>
            </a:r>
            <a:endParaRPr lang="en-US" smtClean="0">
              <a:latin typeface="Times-Roman" charset="0"/>
              <a:ea typeface="ＭＳ Ｐゴシック" pitchFamily="34" charset="-128"/>
            </a:endParaRPr>
          </a:p>
          <a:p>
            <a:pPr eaLnBrk="1" hangingPunct="1"/>
            <a:r>
              <a:rPr lang="en-US" smtClean="0">
                <a:latin typeface="Arial" pitchFamily="34" charset="0"/>
                <a:ea typeface="ＭＳ Ｐゴシック" pitchFamily="34" charset="-128"/>
              </a:rPr>
              <a:t>The final criteria evolved during the evaluation process, and were used to select Rijndael from that short-list, and more details are given in Stallings Table 5.2, with categories of: general security, ease of software &amp; hardware implementation, implementation attacks, &amp; flexibility (in en/decrypt, keying, other factors).</a:t>
            </a:r>
            <a:endParaRPr lang="en-AU" smtClean="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76EDB15-E158-44B7-944E-DDE21AE22141}" type="slidenum">
              <a:rPr lang="en-AU" sz="1200"/>
              <a:pPr eaLnBrk="1" hangingPunct="1"/>
              <a:t>8</a:t>
            </a:fld>
            <a:endParaRPr lang="en-AU"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Roman" charset="0"/>
                <a:ea typeface="ＭＳ Ｐゴシック" pitchFamily="34" charset="-128"/>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smtClean="0">
                <a:latin typeface="Arial" pitchFamily="34" charset="0"/>
                <a:ea typeface="ＭＳ Ｐゴシック" pitchFamily="34" charset="-128"/>
              </a:rPr>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smtClean="0">
                <a:latin typeface="Times-Roman" charset="0"/>
                <a:ea typeface="ＭＳ Ｐゴシック" pitchFamily="34" charset="-128"/>
              </a:rPr>
              <a:t>Resistance against all known attacks, Speed and code compactness on a wide range of platforms, &amp; Design simplicity.</a:t>
            </a:r>
            <a:endParaRPr lang="en-US"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a:p>
            <a:pPr eaLnBrk="1" hangingPunct="1"/>
            <a:endParaRPr lang="en-AU" smtClean="0">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61E74D2-3F03-3243-A1F1-330250C6D9FA}" type="slidenum">
              <a:rPr lang="en-AU">
                <a:solidFill>
                  <a:prstClr val="black"/>
                </a:solidFill>
              </a:rPr>
              <a:pPr/>
              <a:t>10</a:t>
            </a:fld>
            <a:endParaRPr lang="en-AU">
              <a:solidFill>
                <a:prstClr val="black"/>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Figure 5.1 shows the overall structure of the AES encryption process. The cipher</a:t>
            </a:r>
          </a:p>
          <a:p>
            <a:r>
              <a:rPr lang="en-US" smtClean="0">
                <a:latin typeface="Arial" pitchFamily="-84" charset="0"/>
                <a:ea typeface="ＭＳ Ｐゴシック" pitchFamily="-84" charset="-128"/>
                <a:cs typeface="ＭＳ Ｐゴシック" pitchFamily="-84" charset="-128"/>
              </a:rPr>
              <a:t>takes a plaintext block size of 128 bits, or 16 bytes. The key length can be 16, 24, or</a:t>
            </a:r>
          </a:p>
          <a:p>
            <a:r>
              <a:rPr lang="en-US" smtClean="0">
                <a:latin typeface="Arial" pitchFamily="-84" charset="0"/>
                <a:ea typeface="ＭＳ Ｐゴシック" pitchFamily="-84" charset="-128"/>
                <a:cs typeface="ＭＳ Ｐゴシック" pitchFamily="-84" charset="-128"/>
              </a:rPr>
              <a:t>32 bytes (128, 192, or 256 bits). The algorithm is referred to as AES-128, AES-192, or</a:t>
            </a:r>
          </a:p>
          <a:p>
            <a:r>
              <a:rPr lang="en-US" smtClean="0">
                <a:latin typeface="Arial" pitchFamily="-84" charset="0"/>
                <a:ea typeface="ＭＳ Ｐゴシック" pitchFamily="-84" charset="-128"/>
                <a:cs typeface="ＭＳ Ｐゴシック" pitchFamily="-84" charset="-128"/>
              </a:rPr>
              <a:t>AES-256, depending on the key length.</a:t>
            </a:r>
            <a:endParaRPr lang="en-US" smtClean="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5D511A4-E535-6742-AB8A-0C6D2D1966EA}" type="slidenum">
              <a:rPr lang="en-AU">
                <a:solidFill>
                  <a:prstClr val="black"/>
                </a:solidFill>
              </a:rPr>
              <a:pPr/>
              <a:t>11</a:t>
            </a:fld>
            <a:endParaRPr lang="en-AU">
              <a:solidFill>
                <a:prstClr val="black"/>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mtClean="0">
                <a:latin typeface="Arial" pitchFamily="-84" charset="0"/>
                <a:ea typeface="ＭＳ Ｐゴシック" pitchFamily="-84" charset="-128"/>
                <a:cs typeface="ＭＳ Ｐゴシック" pitchFamily="-84" charset="-128"/>
              </a:rPr>
              <a:t> The input to the encryption and decryption algorithms is a single 128-bit block.</a:t>
            </a:r>
          </a:p>
          <a:p>
            <a:r>
              <a:rPr lang="en-US" smtClean="0">
                <a:latin typeface="Arial" pitchFamily="-84" charset="0"/>
                <a:ea typeface="ＭＳ Ｐゴシック" pitchFamily="-84" charset="-128"/>
                <a:cs typeface="ＭＳ Ｐゴシック" pitchFamily="-84" charset="-128"/>
              </a:rPr>
              <a:t>In FIPS PUB 197, this block is depicted as a 4 *  4 square matrix of bytes. This</a:t>
            </a:r>
          </a:p>
          <a:p>
            <a:r>
              <a:rPr lang="en-US" smtClean="0">
                <a:latin typeface="Arial" pitchFamily="-84" charset="0"/>
                <a:ea typeface="ＭＳ Ｐゴシック" pitchFamily="-84" charset="-128"/>
                <a:cs typeface="ＭＳ Ｐゴシック" pitchFamily="-84" charset="-128"/>
              </a:rPr>
              <a:t>block is copied into the State  array, which is modified at each stage of encryption or</a:t>
            </a:r>
          </a:p>
          <a:p>
            <a:r>
              <a:rPr lang="en-US" smtClean="0">
                <a:latin typeface="Arial" pitchFamily="-84" charset="0"/>
                <a:ea typeface="ＭＳ Ｐゴシック" pitchFamily="-84" charset="-128"/>
                <a:cs typeface="ＭＳ Ｐゴシック" pitchFamily="-84" charset="-128"/>
              </a:rPr>
              <a:t>decryption. After the final stage, State  is copied to an output matrix. These operations</a:t>
            </a:r>
          </a:p>
          <a:p>
            <a:r>
              <a:rPr lang="en-US" smtClean="0">
                <a:latin typeface="Arial" pitchFamily="-84" charset="0"/>
                <a:ea typeface="ＭＳ Ｐゴシック" pitchFamily="-84" charset="-128"/>
                <a:cs typeface="ＭＳ Ｐゴシック" pitchFamily="-84" charset="-128"/>
              </a:rPr>
              <a:t>are depicted in Figure 5.2a. Similarly, the key is depicted as a square matrix of bytes.</a:t>
            </a:r>
          </a:p>
          <a:p>
            <a:r>
              <a:rPr lang="en-US" smtClean="0">
                <a:latin typeface="Arial" pitchFamily="-84" charset="0"/>
                <a:ea typeface="ＭＳ Ｐゴシック" pitchFamily="-84" charset="-128"/>
                <a:cs typeface="ＭＳ Ｐゴシック" pitchFamily="-84" charset="-128"/>
              </a:rPr>
              <a:t>This key is then expanded into an array of key schedule words. Figure 5.2b shows the</a:t>
            </a:r>
          </a:p>
          <a:p>
            <a:r>
              <a:rPr lang="en-US" smtClean="0">
                <a:latin typeface="Arial" pitchFamily="-84" charset="0"/>
                <a:ea typeface="ＭＳ Ｐゴシック" pitchFamily="-84" charset="-128"/>
                <a:cs typeface="ＭＳ Ｐゴシック" pitchFamily="-84" charset="-128"/>
              </a:rPr>
              <a:t>expansion for the 128-bit key. Each word is four bytes, and the total key schedule</a:t>
            </a:r>
          </a:p>
          <a:p>
            <a:r>
              <a:rPr lang="en-US" smtClean="0">
                <a:latin typeface="Arial" pitchFamily="-84" charset="0"/>
                <a:ea typeface="ＭＳ Ｐゴシック" pitchFamily="-84" charset="-128"/>
                <a:cs typeface="ＭＳ Ｐゴシック" pitchFamily="-84" charset="-128"/>
              </a:rPr>
              <a:t>is 44 words for the 128-bit key. Note that the ordering of bytes within a matrix is by</a:t>
            </a:r>
          </a:p>
          <a:p>
            <a:r>
              <a:rPr lang="en-US" smtClean="0">
                <a:latin typeface="Arial" pitchFamily="-84" charset="0"/>
                <a:ea typeface="ＭＳ Ｐゴシック" pitchFamily="-84" charset="-128"/>
                <a:cs typeface="ＭＳ Ｐゴシック" pitchFamily="-84" charset="-128"/>
              </a:rPr>
              <a:t>column. So, for example, the first four bytes of a 128-bit plaintext input to the encryption</a:t>
            </a:r>
          </a:p>
          <a:p>
            <a:r>
              <a:rPr lang="en-US" smtClean="0">
                <a:latin typeface="Arial" pitchFamily="-84" charset="0"/>
                <a:ea typeface="ＭＳ Ｐゴシック" pitchFamily="-84" charset="-128"/>
                <a:cs typeface="ＭＳ Ｐゴシック" pitchFamily="-84" charset="-128"/>
              </a:rPr>
              <a:t>cipher occupy the first column of the in  matrix, the second four bytes occupy the</a:t>
            </a:r>
          </a:p>
          <a:p>
            <a:r>
              <a:rPr lang="en-US" smtClean="0">
                <a:latin typeface="Arial" pitchFamily="-84" charset="0"/>
                <a:ea typeface="ＭＳ Ｐゴシック" pitchFamily="-84" charset="-128"/>
                <a:cs typeface="ＭＳ Ｐゴシック" pitchFamily="-84" charset="-128"/>
              </a:rPr>
              <a:t>second column, and so on. Similarly, the first four bytes of the expanded key, which</a:t>
            </a:r>
          </a:p>
          <a:p>
            <a:r>
              <a:rPr lang="en-US" smtClean="0">
                <a:latin typeface="Arial" pitchFamily="-84" charset="0"/>
                <a:ea typeface="ＭＳ Ｐゴシック" pitchFamily="-84" charset="-128"/>
                <a:cs typeface="ＭＳ Ｐゴシック" pitchFamily="-84" charset="-128"/>
              </a:rPr>
              <a:t>form a word, occupy the first column of the w  matrix.</a:t>
            </a:r>
            <a:endParaRPr lang="en-US" smtClean="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smtClean="0"/>
              <a:t> The cipher consists of </a:t>
            </a:r>
            <a:r>
              <a:rPr lang="en-US" i="1" dirty="0" smtClean="0"/>
              <a:t>N</a:t>
            </a:r>
            <a:r>
              <a:rPr lang="en-US" dirty="0" smtClean="0"/>
              <a:t>  rounds, where the number of rounds depends on the</a:t>
            </a:r>
          </a:p>
          <a:p>
            <a:pPr>
              <a:defRPr/>
            </a:pPr>
            <a:r>
              <a:rPr lang="en-US" dirty="0" smtClean="0"/>
              <a:t>key length: 10 rounds for a 16-byte key, 12 rounds for a 24-byte key, and 14 rounds</a:t>
            </a:r>
          </a:p>
          <a:p>
            <a:pPr>
              <a:defRPr/>
            </a:pPr>
            <a:r>
              <a:rPr lang="en-US" dirty="0" smtClean="0"/>
              <a:t>for a 32-byte key (Table 5.1). The first </a:t>
            </a:r>
            <a:r>
              <a:rPr lang="en-US" i="1" dirty="0" smtClean="0"/>
              <a:t>N</a:t>
            </a:r>
            <a:r>
              <a:rPr lang="en-US" dirty="0" smtClean="0"/>
              <a:t> -  1 rounds consist of four distinct transformation</a:t>
            </a:r>
          </a:p>
          <a:p>
            <a:pPr>
              <a:defRPr/>
            </a:pPr>
            <a:r>
              <a:rPr lang="en-US" dirty="0" smtClean="0"/>
              <a:t>functions: SubBytes, ShiftRows, MixColumns, and AddRoundKey, which are</a:t>
            </a:r>
          </a:p>
          <a:p>
            <a:pPr>
              <a:defRPr/>
            </a:pPr>
            <a:r>
              <a:rPr lang="en-US" dirty="0" smtClean="0"/>
              <a:t>described subsequently. The final round contains only three transformations, and</a:t>
            </a:r>
          </a:p>
          <a:p>
            <a:pPr>
              <a:defRPr/>
            </a:pPr>
            <a:r>
              <a:rPr lang="en-US" dirty="0" smtClean="0"/>
              <a:t>there is a initial single transformation (AddRoundKey) before the first round, which</a:t>
            </a:r>
          </a:p>
          <a:p>
            <a:pPr>
              <a:defRPr/>
            </a:pPr>
            <a:r>
              <a:rPr lang="en-US" dirty="0" smtClean="0"/>
              <a:t>can be considered Round 0. Each transformation takes one or more 4 *  4 matrices</a:t>
            </a:r>
          </a:p>
          <a:p>
            <a:pPr>
              <a:defRPr/>
            </a:pPr>
            <a:r>
              <a:rPr lang="en-US" dirty="0" smtClean="0"/>
              <a:t> as input and produces a 4 *  4 matrix as output. Figure 5.1 shows that the output of</a:t>
            </a:r>
          </a:p>
          <a:p>
            <a:pPr>
              <a:defRPr/>
            </a:pPr>
            <a:r>
              <a:rPr lang="en-US" dirty="0" smtClean="0"/>
              <a:t>each round is a 4 *  4 matrix, with the output of the final round being the ciphertext.</a:t>
            </a:r>
          </a:p>
          <a:p>
            <a:pPr>
              <a:defRPr/>
            </a:pPr>
            <a:r>
              <a:rPr lang="en-US" dirty="0" smtClean="0"/>
              <a:t>Also, the key expansion function generates N +  1 round keys, each of which is a distinct</a:t>
            </a:r>
          </a:p>
          <a:p>
            <a:pPr>
              <a:defRPr/>
            </a:pPr>
            <a:r>
              <a:rPr lang="en-US" dirty="0" smtClean="0"/>
              <a:t>4 *  4 matrix. Each round key serves as one of the inputs to the AddRoundKey</a:t>
            </a:r>
          </a:p>
          <a:p>
            <a:pPr>
              <a:defRPr/>
            </a:pPr>
            <a:r>
              <a:rPr lang="en-US" dirty="0" smtClean="0"/>
              <a:t>transformation in each round.</a:t>
            </a:r>
            <a:endParaRPr lang="en-US" dirty="0"/>
          </a:p>
        </p:txBody>
      </p:sp>
      <p:sp>
        <p:nvSpPr>
          <p:cNvPr id="44036" name="Slide Number Placeholder 3"/>
          <p:cNvSpPr>
            <a:spLocks noGrp="1"/>
          </p:cNvSpPr>
          <p:nvPr>
            <p:ph type="sldNum" sz="quarter" idx="5"/>
          </p:nvPr>
        </p:nvSpPr>
        <p:spPr>
          <a:noFill/>
        </p:spPr>
        <p:txBody>
          <a:bodyPr/>
          <a:lstStyle/>
          <a:p>
            <a:fld id="{66A32D76-911A-2040-9CE2-098566D28153}" type="slidenum">
              <a:rPr lang="en-AU" smtClean="0">
                <a:solidFill>
                  <a:prstClr val="black"/>
                </a:solidFill>
              </a:rPr>
              <a:pPr/>
              <a:t>12</a:t>
            </a:fld>
            <a:endParaRPr lang="en-AU"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fld id="{59289B07-9B38-4E4F-93CA-AE959E816105}" type="slidenum">
              <a:rPr lang="en-US"/>
              <a:pPr/>
              <a:t>‹#›</a:t>
            </a:fld>
            <a:endParaRPr lang="en-US"/>
          </a:p>
        </p:txBody>
      </p:sp>
    </p:spTree>
    <p:extLst>
      <p:ext uri="{BB962C8B-B14F-4D97-AF65-F5344CB8AC3E}">
        <p14:creationId xmlns:p14="http://schemas.microsoft.com/office/powerpoint/2010/main" val="235113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2A1D98A6-D827-48CD-BA14-EB205EBA7444}" type="slidenum">
              <a:rPr lang="en-US"/>
              <a:pPr/>
              <a:t>‹#›</a:t>
            </a:fld>
            <a:endParaRPr lang="en-US"/>
          </a:p>
        </p:txBody>
      </p:sp>
    </p:spTree>
    <p:extLst>
      <p:ext uri="{BB962C8B-B14F-4D97-AF65-F5344CB8AC3E}">
        <p14:creationId xmlns:p14="http://schemas.microsoft.com/office/powerpoint/2010/main" val="283663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17A11D6-01A0-4F0D-9EC3-E7CF9FCAFEE7}" type="slidenum">
              <a:rPr lang="en-US"/>
              <a:pPr/>
              <a:t>‹#›</a:t>
            </a:fld>
            <a:endParaRPr lang="en-US"/>
          </a:p>
        </p:txBody>
      </p:sp>
    </p:spTree>
    <p:extLst>
      <p:ext uri="{BB962C8B-B14F-4D97-AF65-F5344CB8AC3E}">
        <p14:creationId xmlns:p14="http://schemas.microsoft.com/office/powerpoint/2010/main" val="283437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solidFill>
                  <a:srgbClr val="2F1F58"/>
                </a:solidFill>
              </a:rPr>
              <a:pPr>
                <a:defRPr/>
              </a:pPr>
              <a:t>1/21/2017</a:t>
            </a:fld>
            <a:endParaRPr lang="en-US" dirty="0">
              <a:solidFill>
                <a:srgbClr val="2F1F58"/>
              </a:solidFill>
            </a:endParaRPr>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382599125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967851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solidFill>
                <a:srgbClr val="2F1F58"/>
              </a:solidFill>
            </a:endParaRPr>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3415804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solidFill>
                  <a:srgbClr val="2F1F58">
                    <a:lumMod val="40000"/>
                    <a:lumOff val="60000"/>
                  </a:srgbClr>
                </a:solidFill>
              </a:rPr>
              <a:pPr>
                <a:defRPr/>
              </a:pPr>
              <a:t>1/21/2017</a:t>
            </a:fld>
            <a:endParaRPr lang="en-US">
              <a:solidFill>
                <a:srgbClr val="2F1F58">
                  <a:lumMod val="40000"/>
                  <a:lumOff val="60000"/>
                </a:srgbClr>
              </a:solidFill>
            </a:endParaRPr>
          </a:p>
        </p:txBody>
      </p:sp>
      <p:sp>
        <p:nvSpPr>
          <p:cNvPr id="12"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14345384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786859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13" name="Footer Placeholder 7"/>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515956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3"/>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027418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16069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33953C1C-FAAA-4472-9B79-06A267E6F404}" type="slidenum">
              <a:rPr lang="en-US"/>
              <a:pPr/>
              <a:t>‹#›</a:t>
            </a:fld>
            <a:endParaRPr lang="en-US"/>
          </a:p>
        </p:txBody>
      </p:sp>
    </p:spTree>
    <p:extLst>
      <p:ext uri="{BB962C8B-B14F-4D97-AF65-F5344CB8AC3E}">
        <p14:creationId xmlns:p14="http://schemas.microsoft.com/office/powerpoint/2010/main" val="3790440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solidFill>
                <a:srgbClr val="2F1F58"/>
              </a:solidFill>
            </a:endParaRP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943308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125213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519307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045880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232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solidFill>
                  <a:srgbClr val="2F1F58"/>
                </a:solidFill>
              </a:rPr>
              <a:pPr>
                <a:defRPr/>
              </a:pPr>
              <a:t>1/21/2017</a:t>
            </a:fld>
            <a:endParaRPr lang="en-US" dirty="0">
              <a:solidFill>
                <a:srgbClr val="2F1F58"/>
              </a:solidFill>
            </a:endParaRPr>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324339393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697824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solidFill>
                <a:srgbClr val="2F1F58"/>
              </a:solidFill>
            </a:endParaRPr>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938075852"/>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solidFill>
                  <a:srgbClr val="2F1F58">
                    <a:lumMod val="40000"/>
                    <a:lumOff val="60000"/>
                  </a:srgbClr>
                </a:solidFill>
              </a:rPr>
              <a:pPr>
                <a:defRPr/>
              </a:pPr>
              <a:t>1/21/2017</a:t>
            </a:fld>
            <a:endParaRPr lang="en-US">
              <a:solidFill>
                <a:srgbClr val="2F1F58">
                  <a:lumMod val="40000"/>
                  <a:lumOff val="60000"/>
                </a:srgbClr>
              </a:solidFill>
            </a:endParaRPr>
          </a:p>
        </p:txBody>
      </p:sp>
      <p:sp>
        <p:nvSpPr>
          <p:cNvPr id="12"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87696508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26558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fld id="{7FCABD5A-8CED-4109-9321-5AD05999398F}" type="slidenum">
              <a:rPr lang="en-US"/>
              <a:pPr/>
              <a:t>‹#›</a:t>
            </a:fld>
            <a:endParaRPr lang="en-US"/>
          </a:p>
        </p:txBody>
      </p:sp>
    </p:spTree>
    <p:extLst>
      <p:ext uri="{BB962C8B-B14F-4D97-AF65-F5344CB8AC3E}">
        <p14:creationId xmlns:p14="http://schemas.microsoft.com/office/powerpoint/2010/main" val="62736995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13" name="Footer Placeholder 7"/>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1422473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3"/>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48888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196650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solidFill>
                <a:srgbClr val="2F1F58"/>
              </a:solidFill>
            </a:endParaRP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234311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793991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921683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90026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9814648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solidFill>
                  <a:srgbClr val="2F1F58"/>
                </a:solidFill>
              </a:rPr>
              <a:pPr>
                <a:defRPr/>
              </a:pPr>
              <a:t>1/21/2017</a:t>
            </a:fld>
            <a:endParaRPr lang="en-US" dirty="0">
              <a:solidFill>
                <a:srgbClr val="2F1F58"/>
              </a:solidFill>
            </a:endParaRPr>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709933721"/>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03333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69F47ECF-35CC-4E04-A426-2DE927288E9E}" type="slidenum">
              <a:rPr lang="en-US"/>
              <a:pPr/>
              <a:t>‹#›</a:t>
            </a:fld>
            <a:endParaRPr lang="en-US"/>
          </a:p>
        </p:txBody>
      </p:sp>
    </p:spTree>
    <p:extLst>
      <p:ext uri="{BB962C8B-B14F-4D97-AF65-F5344CB8AC3E}">
        <p14:creationId xmlns:p14="http://schemas.microsoft.com/office/powerpoint/2010/main" val="4228680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solidFill>
                <a:srgbClr val="2F1F58"/>
              </a:solidFill>
            </a:endParaRPr>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85890828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solidFill>
                  <a:srgbClr val="2F1F58">
                    <a:lumMod val="40000"/>
                    <a:lumOff val="60000"/>
                  </a:srgbClr>
                </a:solidFill>
              </a:rPr>
              <a:pPr>
                <a:defRPr/>
              </a:pPr>
              <a:t>1/21/2017</a:t>
            </a:fld>
            <a:endParaRPr lang="en-US">
              <a:solidFill>
                <a:srgbClr val="2F1F58">
                  <a:lumMod val="40000"/>
                  <a:lumOff val="60000"/>
                </a:srgbClr>
              </a:solidFill>
            </a:endParaRPr>
          </a:p>
        </p:txBody>
      </p:sp>
      <p:sp>
        <p:nvSpPr>
          <p:cNvPr id="12"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12613215"/>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967081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13" name="Footer Placeholder 7"/>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9234985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3"/>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466044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9712269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solidFill>
                <a:srgbClr val="2F1F58"/>
              </a:solidFill>
            </a:endParaRP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7955659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0213255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3111962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309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FCBBB1DE-11C5-41E7-95FD-3AFDDE816C31}" type="slidenum">
              <a:rPr lang="en-US"/>
              <a:pPr/>
              <a:t>‹#›</a:t>
            </a:fld>
            <a:endParaRPr lang="en-US"/>
          </a:p>
        </p:txBody>
      </p:sp>
    </p:spTree>
    <p:extLst>
      <p:ext uri="{BB962C8B-B14F-4D97-AF65-F5344CB8AC3E}">
        <p14:creationId xmlns:p14="http://schemas.microsoft.com/office/powerpoint/2010/main" val="37398383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480557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solidFill>
                  <a:srgbClr val="2F1F58"/>
                </a:solidFill>
              </a:rPr>
              <a:pPr>
                <a:defRPr/>
              </a:pPr>
              <a:t>1/21/2017</a:t>
            </a:fld>
            <a:endParaRPr lang="en-US" dirty="0">
              <a:solidFill>
                <a:srgbClr val="2F1F58"/>
              </a:solidFill>
            </a:endParaRPr>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331442681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154529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solidFill>
                <a:srgbClr val="2F1F58"/>
              </a:solidFill>
            </a:endParaRPr>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1070870051"/>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solidFill>
                  <a:srgbClr val="2F1F58">
                    <a:lumMod val="40000"/>
                    <a:lumOff val="60000"/>
                  </a:srgbClr>
                </a:solidFill>
              </a:rPr>
              <a:pPr>
                <a:defRPr/>
              </a:pPr>
              <a:t>1/21/2017</a:t>
            </a:fld>
            <a:endParaRPr lang="en-US">
              <a:solidFill>
                <a:srgbClr val="2F1F58">
                  <a:lumMod val="40000"/>
                  <a:lumOff val="60000"/>
                </a:srgbClr>
              </a:solidFill>
            </a:endParaRPr>
          </a:p>
        </p:txBody>
      </p:sp>
      <p:sp>
        <p:nvSpPr>
          <p:cNvPr id="12"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215121957"/>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8283672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13" name="Footer Placeholder 7"/>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6962338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3"/>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8497236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547193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solidFill>
                <a:srgbClr val="2F1F58"/>
              </a:solidFill>
            </a:endParaRP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94841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12F638B0-C3AA-42C6-94B8-056D2D07C037}" type="slidenum">
              <a:rPr lang="en-US"/>
              <a:pPr/>
              <a:t>‹#›</a:t>
            </a:fld>
            <a:endParaRPr lang="en-US"/>
          </a:p>
        </p:txBody>
      </p:sp>
    </p:spTree>
    <p:extLst>
      <p:ext uri="{BB962C8B-B14F-4D97-AF65-F5344CB8AC3E}">
        <p14:creationId xmlns:p14="http://schemas.microsoft.com/office/powerpoint/2010/main" val="3401005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8481471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6896666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5145064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510502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solidFill>
                  <a:srgbClr val="2F1F58"/>
                </a:solidFill>
              </a:rPr>
              <a:pPr>
                <a:defRPr/>
              </a:pPr>
              <a:t>1/21/2017</a:t>
            </a:fld>
            <a:endParaRPr lang="en-US" dirty="0">
              <a:solidFill>
                <a:srgbClr val="2F1F58"/>
              </a:solidFill>
            </a:endParaRPr>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361577719"/>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7191130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solidFill>
                <a:srgbClr val="2F1F58"/>
              </a:solidFill>
            </a:endParaRPr>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2710406086"/>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solidFill>
                  <a:srgbClr val="2F1F58">
                    <a:lumMod val="40000"/>
                    <a:lumOff val="60000"/>
                  </a:srgbClr>
                </a:solidFill>
              </a:rPr>
              <a:pPr>
                <a:defRPr/>
              </a:pPr>
              <a:t>1/21/2017</a:t>
            </a:fld>
            <a:endParaRPr lang="en-US">
              <a:solidFill>
                <a:srgbClr val="2F1F58">
                  <a:lumMod val="40000"/>
                  <a:lumOff val="60000"/>
                </a:srgbClr>
              </a:solidFill>
            </a:endParaRPr>
          </a:p>
        </p:txBody>
      </p:sp>
      <p:sp>
        <p:nvSpPr>
          <p:cNvPr id="12"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20870284"/>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9902944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13" name="Footer Placeholder 7"/>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26390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fld id="{684ECE4E-47A7-4179-B623-F07F48CB3878}" type="slidenum">
              <a:rPr lang="en-US"/>
              <a:pPr/>
              <a:t>‹#›</a:t>
            </a:fld>
            <a:endParaRPr lang="en-US"/>
          </a:p>
        </p:txBody>
      </p:sp>
    </p:spTree>
    <p:extLst>
      <p:ext uri="{BB962C8B-B14F-4D97-AF65-F5344CB8AC3E}">
        <p14:creationId xmlns:p14="http://schemas.microsoft.com/office/powerpoint/2010/main" val="381538188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3"/>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1174526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6020362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solidFill>
                <a:srgbClr val="2F1F58"/>
              </a:solidFill>
            </a:endParaRP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2612913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0582132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763551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9689710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6579582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solidFill>
                  <a:srgbClr val="2F1F58"/>
                </a:solidFill>
              </a:rPr>
              <a:pPr>
                <a:defRPr/>
              </a:pPr>
              <a:t>1/21/2017</a:t>
            </a:fld>
            <a:endParaRPr lang="en-US" dirty="0">
              <a:solidFill>
                <a:srgbClr val="2F1F58"/>
              </a:solidFill>
            </a:endParaRPr>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3605081022"/>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2945774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solidFill>
                <a:srgbClr val="2F1F58"/>
              </a:solidFill>
            </a:endParaRPr>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solidFill>
                <a:srgbClr val="2F1F58"/>
              </a:solidFill>
            </a:endParaRPr>
          </a:p>
        </p:txBody>
      </p:sp>
    </p:spTree>
    <p:extLst>
      <p:ext uri="{BB962C8B-B14F-4D97-AF65-F5344CB8AC3E}">
        <p14:creationId xmlns:p14="http://schemas.microsoft.com/office/powerpoint/2010/main" val="45546655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Arial" charset="0"/>
              <a:ea typeface="+mn-ea"/>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9CDBAE07-8814-4E24-98E3-6A7755DB7F1F}" type="slidenum">
              <a:rPr lang="en-US"/>
              <a:pPr/>
              <a:t>‹#›</a:t>
            </a:fld>
            <a:endParaRPr lang="en-US"/>
          </a:p>
        </p:txBody>
      </p:sp>
    </p:spTree>
    <p:extLst>
      <p:ext uri="{BB962C8B-B14F-4D97-AF65-F5344CB8AC3E}">
        <p14:creationId xmlns:p14="http://schemas.microsoft.com/office/powerpoint/2010/main" val="36037585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solidFill>
                  <a:srgbClr val="2F1F58">
                    <a:lumMod val="40000"/>
                    <a:lumOff val="60000"/>
                  </a:srgbClr>
                </a:solidFill>
              </a:rPr>
              <a:pPr>
                <a:defRPr/>
              </a:pPr>
              <a:t>1/21/2017</a:t>
            </a:fld>
            <a:endParaRPr lang="en-US">
              <a:solidFill>
                <a:srgbClr val="2F1F58">
                  <a:lumMod val="40000"/>
                  <a:lumOff val="60000"/>
                </a:srgbClr>
              </a:solidFill>
            </a:endParaRPr>
          </a:p>
        </p:txBody>
      </p:sp>
      <p:sp>
        <p:nvSpPr>
          <p:cNvPr id="12"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890301204"/>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4479293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13" name="Footer Placeholder 7"/>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25204398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3"/>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2048704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6811893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solidFill>
                <a:srgbClr val="2F1F58"/>
              </a:solidFill>
            </a:endParaRP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94319802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8532081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9" name="Footer Placeholder 5"/>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9384028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34978988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solidFill>
                <a:srgbClr val="2F1F58">
                  <a:lumMod val="40000"/>
                  <a:lumOff val="60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2F1F58">
                  <a:lumMod val="40000"/>
                  <a:lumOff val="60000"/>
                </a:srgbClr>
              </a:solidFill>
            </a:endParaRP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solidFill>
                  <a:srgbClr val="2F1F58">
                    <a:lumMod val="40000"/>
                    <a:lumOff val="60000"/>
                  </a:srgbClr>
                </a:solidFill>
              </a:rPr>
              <a:pPr>
                <a:defRPr/>
              </a:pPr>
              <a:t>‹#›</a:t>
            </a:fld>
            <a:endParaRPr lang="en-US" dirty="0">
              <a:solidFill>
                <a:srgbClr val="2F1F58">
                  <a:lumMod val="40000"/>
                  <a:lumOff val="60000"/>
                </a:srgbClr>
              </a:solidFill>
            </a:endParaRPr>
          </a:p>
        </p:txBody>
      </p:sp>
    </p:spTree>
    <p:extLst>
      <p:ext uri="{BB962C8B-B14F-4D97-AF65-F5344CB8AC3E}">
        <p14:creationId xmlns:p14="http://schemas.microsoft.com/office/powerpoint/2010/main" val="18644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3E47D1FA-1B79-4DC9-A987-B7048F120DA8}" type="slidenum">
              <a:rPr lang="en-US"/>
              <a:pPr/>
              <a:t>‹#›</a:t>
            </a:fld>
            <a:endParaRPr lang="en-US"/>
          </a:p>
        </p:txBody>
      </p:sp>
    </p:spTree>
    <p:extLst>
      <p:ext uri="{BB962C8B-B14F-4D97-AF65-F5344CB8AC3E}">
        <p14:creationId xmlns:p14="http://schemas.microsoft.com/office/powerpoint/2010/main" val="22142941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ea typeface="+mn-ea"/>
              </a:defRPr>
            </a:lvl1pPr>
          </a:lstStyle>
          <a:p>
            <a:pPr>
              <a:defRPr/>
            </a:pPr>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ea typeface="+mn-ea"/>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fld id="{75C58C69-F865-4BE1-96DA-8EEE6811C28B}" type="slidenum">
              <a:rPr lang="en-US"/>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774" r:id="rId1"/>
    <p:sldLayoutId id="2147483770" r:id="rId2"/>
    <p:sldLayoutId id="2147483775" r:id="rId3"/>
    <p:sldLayoutId id="2147483771" r:id="rId4"/>
    <p:sldLayoutId id="2147483772" r:id="rId5"/>
    <p:sldLayoutId id="2147483776" r:id="rId6"/>
    <p:sldLayoutId id="2147483777" r:id="rId7"/>
    <p:sldLayoutId id="2147483778" r:id="rId8"/>
    <p:sldLayoutId id="2147483779" r:id="rId9"/>
    <p:sldLayoutId id="2147483773" r:id="rId10"/>
    <p:sldLayoutId id="2147483780" r:id="rId11"/>
  </p:sldLayoutIdLst>
  <p:txStyles>
    <p:titleStyle>
      <a:lvl1pPr algn="l" rtl="0" eaLnBrk="0" fontAlgn="base" hangingPunct="0">
        <a:spcBef>
          <a:spcPct val="0"/>
        </a:spcBef>
        <a:spcAft>
          <a:spcPct val="0"/>
        </a:spcAft>
        <a:defRPr sz="3200" kern="12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2pPr>
      <a:lvl3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3pPr>
      <a:lvl4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4pPr>
      <a:lvl5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5pPr>
      <a:lvl6pPr marL="4572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6pPr>
      <a:lvl7pPr marL="9144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7pPr>
      <a:lvl8pPr marL="13716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8pPr>
      <a:lvl9pPr marL="18288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solidFill>
                  <a:srgbClr val="2F1F58">
                    <a:lumMod val="40000"/>
                    <a:lumOff val="60000"/>
                  </a:srgbClr>
                </a:solidFill>
                <a:ea typeface="+mn-ea"/>
              </a:rPr>
              <a:pPr>
                <a:defRPr/>
              </a:pPr>
              <a:t>‹#›</a:t>
            </a:fld>
            <a:endParaRPr lang="en-US" dirty="0">
              <a:solidFill>
                <a:srgbClr val="2F1F58">
                  <a:lumMod val="40000"/>
                  <a:lumOff val="60000"/>
                </a:srgbClr>
              </a:solidFill>
              <a:ea typeface="+mn-ea"/>
            </a:endParaRPr>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Tree>
    <p:extLst>
      <p:ext uri="{BB962C8B-B14F-4D97-AF65-F5344CB8AC3E}">
        <p14:creationId xmlns:p14="http://schemas.microsoft.com/office/powerpoint/2010/main" val="152774957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solidFill>
                  <a:srgbClr val="2F1F58">
                    <a:lumMod val="40000"/>
                    <a:lumOff val="60000"/>
                  </a:srgbClr>
                </a:solidFill>
                <a:ea typeface="+mn-ea"/>
              </a:rPr>
              <a:pPr>
                <a:defRPr/>
              </a:pPr>
              <a:t>‹#›</a:t>
            </a:fld>
            <a:endParaRPr lang="en-US" dirty="0">
              <a:solidFill>
                <a:srgbClr val="2F1F58">
                  <a:lumMod val="40000"/>
                  <a:lumOff val="60000"/>
                </a:srgbClr>
              </a:solidFill>
              <a:ea typeface="+mn-ea"/>
            </a:endParaRPr>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Tree>
    <p:extLst>
      <p:ext uri="{BB962C8B-B14F-4D97-AF65-F5344CB8AC3E}">
        <p14:creationId xmlns:p14="http://schemas.microsoft.com/office/powerpoint/2010/main" val="262896975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solidFill>
                  <a:srgbClr val="2F1F58">
                    <a:lumMod val="40000"/>
                    <a:lumOff val="60000"/>
                  </a:srgbClr>
                </a:solidFill>
                <a:ea typeface="+mn-ea"/>
              </a:rPr>
              <a:pPr>
                <a:defRPr/>
              </a:pPr>
              <a:t>‹#›</a:t>
            </a:fld>
            <a:endParaRPr lang="en-US" dirty="0">
              <a:solidFill>
                <a:srgbClr val="2F1F58">
                  <a:lumMod val="40000"/>
                  <a:lumOff val="60000"/>
                </a:srgbClr>
              </a:solidFill>
              <a:ea typeface="+mn-ea"/>
            </a:endParaRPr>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Tree>
    <p:extLst>
      <p:ext uri="{BB962C8B-B14F-4D97-AF65-F5344CB8AC3E}">
        <p14:creationId xmlns:p14="http://schemas.microsoft.com/office/powerpoint/2010/main" val="173809516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solidFill>
                  <a:srgbClr val="2F1F58">
                    <a:lumMod val="40000"/>
                    <a:lumOff val="60000"/>
                  </a:srgbClr>
                </a:solidFill>
                <a:ea typeface="+mn-ea"/>
              </a:rPr>
              <a:pPr>
                <a:defRPr/>
              </a:pPr>
              <a:t>‹#›</a:t>
            </a:fld>
            <a:endParaRPr lang="en-US" dirty="0">
              <a:solidFill>
                <a:srgbClr val="2F1F58">
                  <a:lumMod val="40000"/>
                  <a:lumOff val="60000"/>
                </a:srgbClr>
              </a:solidFill>
              <a:ea typeface="+mn-ea"/>
            </a:endParaRPr>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Tree>
    <p:extLst>
      <p:ext uri="{BB962C8B-B14F-4D97-AF65-F5344CB8AC3E}">
        <p14:creationId xmlns:p14="http://schemas.microsoft.com/office/powerpoint/2010/main" val="2872134595"/>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solidFill>
                  <a:srgbClr val="2F1F58">
                    <a:lumMod val="40000"/>
                    <a:lumOff val="60000"/>
                  </a:srgbClr>
                </a:solidFill>
                <a:ea typeface="+mn-ea"/>
              </a:rPr>
              <a:pPr>
                <a:defRPr/>
              </a:pPr>
              <a:t>‹#›</a:t>
            </a:fld>
            <a:endParaRPr lang="en-US" dirty="0">
              <a:solidFill>
                <a:srgbClr val="2F1F58">
                  <a:lumMod val="40000"/>
                  <a:lumOff val="60000"/>
                </a:srgbClr>
              </a:solidFill>
              <a:ea typeface="+mn-ea"/>
            </a:endParaRPr>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Tree>
    <p:extLst>
      <p:ext uri="{BB962C8B-B14F-4D97-AF65-F5344CB8AC3E}">
        <p14:creationId xmlns:p14="http://schemas.microsoft.com/office/powerpoint/2010/main" val="3866761899"/>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solidFill>
                  <a:srgbClr val="2F1F58">
                    <a:lumMod val="40000"/>
                    <a:lumOff val="60000"/>
                  </a:srgbClr>
                </a:solidFill>
                <a:ea typeface="+mn-ea"/>
              </a:rPr>
              <a:pPr>
                <a:defRPr/>
              </a:pPr>
              <a:t>‹#›</a:t>
            </a:fld>
            <a:endParaRPr lang="en-US" dirty="0">
              <a:solidFill>
                <a:srgbClr val="2F1F58">
                  <a:lumMod val="40000"/>
                  <a:lumOff val="60000"/>
                </a:srgbClr>
              </a:solidFill>
              <a:ea typeface="+mn-ea"/>
            </a:endParaRPr>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a:solidFill>
                <a:srgbClr val="2F1F58">
                  <a:lumMod val="40000"/>
                  <a:lumOff val="60000"/>
                </a:srgbClr>
              </a:solidFill>
              <a:ea typeface="+mn-ea"/>
            </a:endParaRPr>
          </a:p>
        </p:txBody>
      </p:sp>
    </p:spTree>
    <p:extLst>
      <p:ext uri="{BB962C8B-B14F-4D97-AF65-F5344CB8AC3E}">
        <p14:creationId xmlns:p14="http://schemas.microsoft.com/office/powerpoint/2010/main" val="2148618255"/>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6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8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4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smtClean="0"/>
              <a:t>Sixth Edition</a:t>
            </a:r>
          </a:p>
          <a:p>
            <a:pPr>
              <a:buFont typeface="Wingdings" pitchFamily="-84" charset="2"/>
              <a:buNone/>
            </a:pPr>
            <a:r>
              <a:rPr lang="en-US" smtClean="0"/>
              <a:t>by William Stallings	</a:t>
            </a:r>
          </a:p>
          <a:p>
            <a:pPr>
              <a:buFont typeface="Wingdings" pitchFamily="-84" charset="2"/>
              <a:buNone/>
            </a:pPr>
            <a:endParaRPr lang="en-US"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extLst>
      <p:ext uri="{BB962C8B-B14F-4D97-AF65-F5344CB8AC3E}">
        <p14:creationId xmlns:p14="http://schemas.microsoft.com/office/powerpoint/2010/main" val="189153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609600"/>
            <a:ext cx="3613150" cy="2819400"/>
          </a:xfrm>
        </p:spPr>
        <p:txBody>
          <a:bodyPr/>
          <a:lstStyle/>
          <a:p>
            <a:r>
              <a:rPr lang="en-AU" sz="5400" smtClean="0"/>
              <a:t>AES </a:t>
            </a:r>
            <a:br>
              <a:rPr lang="en-AU" sz="5400" smtClean="0"/>
            </a:br>
            <a:r>
              <a:rPr lang="en-AU" sz="5400" smtClean="0"/>
              <a:t>Encryption Process</a:t>
            </a:r>
          </a:p>
        </p:txBody>
      </p:sp>
      <p:pic>
        <p:nvPicPr>
          <p:cNvPr id="38915" name="Picture 5" descr="f1.pdf"/>
          <p:cNvPicPr>
            <a:picLocks noChangeAspect="1"/>
          </p:cNvPicPr>
          <p:nvPr/>
        </p:nvPicPr>
        <p:blipFill>
          <a:blip r:embed="rId3"/>
          <a:srcRect r="3529"/>
          <a:stretch>
            <a:fillRect/>
          </a:stretch>
        </p:blipFill>
        <p:spPr bwMode="auto">
          <a:xfrm>
            <a:off x="4032250" y="0"/>
            <a:ext cx="5111750" cy="6858000"/>
          </a:xfrm>
          <a:prstGeom prst="rect">
            <a:avLst/>
          </a:prstGeom>
          <a:noFill/>
          <a:ln w="9525">
            <a:noFill/>
            <a:miter lim="800000"/>
            <a:headEnd/>
            <a:tailEnd/>
          </a:ln>
        </p:spPr>
      </p:pic>
    </p:spTree>
    <p:extLst>
      <p:ext uri="{BB962C8B-B14F-4D97-AF65-F5344CB8AC3E}">
        <p14:creationId xmlns:p14="http://schemas.microsoft.com/office/powerpoint/2010/main" val="3742765117"/>
      </p:ext>
    </p:extLst>
  </p:cSld>
  <p:clrMapOvr>
    <a:masterClrMapping/>
  </p:clrMapOvr>
  <p:transition spd="med">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0"/>
            <a:ext cx="9144000" cy="1295400"/>
          </a:xfrm>
        </p:spPr>
        <p:txBody>
          <a:bodyPr/>
          <a:lstStyle/>
          <a:p>
            <a:r>
              <a:rPr lang="en-AU" smtClean="0"/>
              <a:t>AES Data Structures</a:t>
            </a:r>
          </a:p>
        </p:txBody>
      </p:sp>
      <p:pic>
        <p:nvPicPr>
          <p:cNvPr id="40963" name="Picture 3" descr="f2.pdf"/>
          <p:cNvPicPr>
            <a:picLocks noChangeAspect="1"/>
          </p:cNvPicPr>
          <p:nvPr/>
        </p:nvPicPr>
        <p:blipFill>
          <a:blip r:embed="rId3"/>
          <a:srcRect l="2727" t="8235" r="3636" b="16470"/>
          <a:stretch>
            <a:fillRect/>
          </a:stretch>
        </p:blipFill>
        <p:spPr bwMode="auto">
          <a:xfrm>
            <a:off x="0" y="1174750"/>
            <a:ext cx="9147175" cy="5683250"/>
          </a:xfrm>
          <a:prstGeom prst="rect">
            <a:avLst/>
          </a:prstGeom>
          <a:noFill/>
          <a:ln w="9525">
            <a:noFill/>
            <a:miter lim="800000"/>
            <a:headEnd/>
            <a:tailEnd/>
          </a:ln>
        </p:spPr>
      </p:pic>
    </p:spTree>
    <p:extLst>
      <p:ext uri="{BB962C8B-B14F-4D97-AF65-F5344CB8AC3E}">
        <p14:creationId xmlns:p14="http://schemas.microsoft.com/office/powerpoint/2010/main" val="1701332459"/>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p:txBody>
          <a:bodyPr/>
          <a:lstStyle/>
          <a:p>
            <a:r>
              <a:rPr lang="en-US" smtClean="0"/>
              <a:t>Table 5.1</a:t>
            </a:r>
            <a:br>
              <a:rPr lang="en-US" smtClean="0"/>
            </a:br>
            <a:r>
              <a:rPr lang="en-US" smtClean="0"/>
              <a:t>AES Parameters</a:t>
            </a:r>
          </a:p>
        </p:txBody>
      </p:sp>
      <p:pic>
        <p:nvPicPr>
          <p:cNvPr id="43011" name="Picture 3"/>
          <p:cNvPicPr>
            <a:picLocks noChangeAspect="1"/>
          </p:cNvPicPr>
          <p:nvPr/>
        </p:nvPicPr>
        <p:blipFill>
          <a:blip r:embed="rId3"/>
          <a:srcRect/>
          <a:stretch>
            <a:fillRect/>
          </a:stretch>
        </p:blipFill>
        <p:spPr bwMode="auto">
          <a:xfrm>
            <a:off x="166688" y="2692400"/>
            <a:ext cx="8705850" cy="2108200"/>
          </a:xfrm>
          <a:prstGeom prst="rect">
            <a:avLst/>
          </a:prstGeom>
          <a:noFill/>
          <a:ln w="9525">
            <a:noFill/>
            <a:miter lim="800000"/>
            <a:headEnd/>
            <a:tailEnd/>
          </a:ln>
        </p:spPr>
      </p:pic>
    </p:spTree>
    <p:extLst>
      <p:ext uri="{BB962C8B-B14F-4D97-AF65-F5344CB8AC3E}">
        <p14:creationId xmlns:p14="http://schemas.microsoft.com/office/powerpoint/2010/main" val="1452470854"/>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838200"/>
            <a:ext cx="3613150" cy="3060700"/>
          </a:xfrm>
        </p:spPr>
        <p:txBody>
          <a:bodyPr/>
          <a:lstStyle/>
          <a:p>
            <a:r>
              <a:rPr lang="en-AU" sz="4800" smtClean="0"/>
              <a:t>AES </a:t>
            </a:r>
            <a:br>
              <a:rPr lang="en-AU" sz="4800" smtClean="0"/>
            </a:br>
            <a:r>
              <a:rPr lang="en-AU" sz="4800" smtClean="0"/>
              <a:t>Encryption</a:t>
            </a:r>
            <a:br>
              <a:rPr lang="en-AU" sz="4800" smtClean="0"/>
            </a:br>
            <a:r>
              <a:rPr lang="en-AU" sz="4800" smtClean="0"/>
              <a:t>and</a:t>
            </a:r>
            <a:br>
              <a:rPr lang="en-AU" sz="4800" smtClean="0"/>
            </a:br>
            <a:r>
              <a:rPr lang="en-AU" sz="4800" smtClean="0"/>
              <a:t>Decryption</a:t>
            </a:r>
          </a:p>
        </p:txBody>
      </p:sp>
      <p:pic>
        <p:nvPicPr>
          <p:cNvPr id="45059" name="Picture 9" descr="f3.pdf"/>
          <p:cNvPicPr>
            <a:picLocks noChangeAspect="1"/>
          </p:cNvPicPr>
          <p:nvPr/>
        </p:nvPicPr>
        <p:blipFill>
          <a:blip r:embed="rId3"/>
          <a:srcRect l="5882" t="909" r="8235" b="8182"/>
          <a:stretch>
            <a:fillRect/>
          </a:stretch>
        </p:blipFill>
        <p:spPr bwMode="auto">
          <a:xfrm>
            <a:off x="4360863" y="152400"/>
            <a:ext cx="4783137" cy="6553200"/>
          </a:xfrm>
          <a:prstGeom prst="rect">
            <a:avLst/>
          </a:prstGeom>
          <a:noFill/>
          <a:ln w="9525">
            <a:noFill/>
            <a:miter lim="800000"/>
            <a:headEnd/>
            <a:tailEnd/>
          </a:ln>
        </p:spPr>
      </p:pic>
    </p:spTree>
    <p:extLst>
      <p:ext uri="{BB962C8B-B14F-4D97-AF65-F5344CB8AC3E}">
        <p14:creationId xmlns:p14="http://schemas.microsoft.com/office/powerpoint/2010/main" val="3433649464"/>
      </p:ext>
    </p:extLst>
  </p:cSld>
  <p:clrMapOvr>
    <a:masterClrMapping/>
  </p:clrMapOvr>
  <p:transition spd="med">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ea typeface="ＭＳ Ｐゴシック" pitchFamily="34" charset="-128"/>
              </a:rPr>
              <a:t>AES Conceptual Scheme</a:t>
            </a:r>
            <a:endParaRPr lang="en-GB" smtClean="0">
              <a:ea typeface="ＭＳ Ｐゴシック" pitchFamily="34" charset="-128"/>
            </a:endParaRPr>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979C6AE-157B-4B48-BAFE-2F84DBCF451D}" type="slidenum">
              <a:rPr lang="en-GB" sz="1400">
                <a:solidFill>
                  <a:schemeClr val="tx2"/>
                </a:solidFill>
              </a:rPr>
              <a:pPr eaLnBrk="1" hangingPunct="1"/>
              <a:t>14</a:t>
            </a:fld>
            <a:endParaRPr lang="en-GB" sz="1400">
              <a:solidFill>
                <a:schemeClr val="tx2"/>
              </a:solidFill>
            </a:endParaRPr>
          </a:p>
        </p:txBody>
      </p:sp>
      <p:sp>
        <p:nvSpPr>
          <p:cNvPr id="25604" name="Rectangle 3"/>
          <p:cNvSpPr>
            <a:spLocks noChangeArrowheads="1"/>
          </p:cNvSpPr>
          <p:nvPr/>
        </p:nvSpPr>
        <p:spPr bwMode="auto">
          <a:xfrm>
            <a:off x="2971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p>
            <a:r>
              <a:rPr lang="en-US">
                <a:latin typeface="Gill Sans MT" pitchFamily="34" charset="0"/>
              </a:rPr>
              <a:t>     </a:t>
            </a:r>
            <a:r>
              <a:rPr lang="en-US" sz="2800">
                <a:latin typeface="Gill Sans MT" pitchFamily="34" charset="0"/>
              </a:rPr>
              <a:t>AES</a:t>
            </a:r>
            <a:endParaRPr lang="en-GB" sz="2800">
              <a:latin typeface="Gill Sans MT" pitchFamily="34" charset="0"/>
            </a:endParaRPr>
          </a:p>
        </p:txBody>
      </p:sp>
      <p:sp>
        <p:nvSpPr>
          <p:cNvPr id="25605" name="Text Box 4"/>
          <p:cNvSpPr txBox="1">
            <a:spLocks noChangeArrowheads="1"/>
          </p:cNvSpPr>
          <p:nvPr/>
        </p:nvSpPr>
        <p:spPr bwMode="auto">
          <a:xfrm>
            <a:off x="2743200" y="1676400"/>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atin typeface="Gill Sans MT" pitchFamily="34" charset="0"/>
              </a:rPr>
              <a:t>Plaintext (128 bits)</a:t>
            </a:r>
            <a:endParaRPr lang="en-GB">
              <a:latin typeface="Gill Sans MT" pitchFamily="34" charset="0"/>
            </a:endParaRPr>
          </a:p>
        </p:txBody>
      </p:sp>
      <p:sp>
        <p:nvSpPr>
          <p:cNvPr id="25606" name="Text Box 5"/>
          <p:cNvSpPr txBox="1">
            <a:spLocks noChangeArrowheads="1"/>
          </p:cNvSpPr>
          <p:nvPr/>
        </p:nvSpPr>
        <p:spPr bwMode="auto">
          <a:xfrm>
            <a:off x="2514600" y="5029200"/>
            <a:ext cx="28336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atin typeface="Gill Sans MT" pitchFamily="34" charset="0"/>
              </a:rPr>
              <a:t>Ciphertext (128 bits) </a:t>
            </a:r>
            <a:endParaRPr lang="en-GB">
              <a:latin typeface="Gill Sans MT" pitchFamily="34" charset="0"/>
            </a:endParaRPr>
          </a:p>
        </p:txBody>
      </p:sp>
      <p:sp>
        <p:nvSpPr>
          <p:cNvPr id="25607" name="Text Box 6"/>
          <p:cNvSpPr txBox="1">
            <a:spLocks noChangeArrowheads="1"/>
          </p:cNvSpPr>
          <p:nvPr/>
        </p:nvSpPr>
        <p:spPr bwMode="auto">
          <a:xfrm>
            <a:off x="5181600" y="3352800"/>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atin typeface="Gill Sans MT" pitchFamily="34" charset="0"/>
              </a:rPr>
              <a:t>Key (128-256 bits)</a:t>
            </a:r>
            <a:endParaRPr lang="en-GB">
              <a:latin typeface="Gill Sans MT" pitchFamily="34" charset="0"/>
            </a:endParaRPr>
          </a:p>
        </p:txBody>
      </p:sp>
      <p:sp>
        <p:nvSpPr>
          <p:cNvPr id="16" name="Down Arrow 15"/>
          <p:cNvSpPr/>
          <p:nvPr/>
        </p:nvSpPr>
        <p:spPr>
          <a:xfrm>
            <a:off x="3505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p:cNvSpPr/>
          <p:nvPr/>
        </p:nvSpPr>
        <p:spPr>
          <a:xfrm>
            <a:off x="3505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p:cNvSpPr/>
          <p:nvPr/>
        </p:nvSpPr>
        <p:spPr>
          <a:xfrm>
            <a:off x="4495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ea typeface="ＭＳ Ｐゴシック" pitchFamily="34" charset="-128"/>
              </a:rPr>
              <a:t>Multiple rounds</a:t>
            </a:r>
            <a:endParaRPr lang="en-GB" smtClean="0">
              <a:ea typeface="ＭＳ Ｐゴシック" pitchFamily="34" charset="-128"/>
            </a:endParaRPr>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2B997BB-DA1E-49C5-93A3-47D3FFF0A2FC}" type="slidenum">
              <a:rPr lang="en-GB" sz="1400">
                <a:solidFill>
                  <a:schemeClr val="tx2"/>
                </a:solidFill>
              </a:rPr>
              <a:pPr eaLnBrk="1" hangingPunct="1"/>
              <a:t>15</a:t>
            </a:fld>
            <a:endParaRPr lang="en-GB" sz="1400">
              <a:solidFill>
                <a:schemeClr val="tx2"/>
              </a:solidFill>
            </a:endParaRPr>
          </a:p>
        </p:txBody>
      </p:sp>
      <p:sp>
        <p:nvSpPr>
          <p:cNvPr id="28676" name="Rectangle 3"/>
          <p:cNvSpPr>
            <a:spLocks noGrp="1" noChangeArrowheads="1"/>
          </p:cNvSpPr>
          <p:nvPr>
            <p:ph sz="quarter" idx="1"/>
          </p:nvPr>
        </p:nvSpPr>
        <p:spPr>
          <a:xfrm>
            <a:off x="609600" y="1295400"/>
            <a:ext cx="7696200" cy="990600"/>
          </a:xfrm>
        </p:spPr>
        <p:txBody>
          <a:bodyPr/>
          <a:lstStyle/>
          <a:p>
            <a:pPr eaLnBrk="1" hangingPunct="1"/>
            <a:r>
              <a:rPr lang="en-US" sz="2000" smtClean="0">
                <a:solidFill>
                  <a:srgbClr val="595959"/>
                </a:solidFill>
                <a:ea typeface="ＭＳ Ｐゴシック" pitchFamily="34" charset="-128"/>
              </a:rPr>
              <a:t>Rounds are (almost) identical</a:t>
            </a:r>
          </a:p>
          <a:p>
            <a:pPr lvl="1" eaLnBrk="1" hangingPunct="1"/>
            <a:r>
              <a:rPr lang="en-AU" sz="1800" smtClean="0">
                <a:solidFill>
                  <a:srgbClr val="595959"/>
                </a:solidFill>
                <a:ea typeface="ＭＳ Ｐゴシック" pitchFamily="34" charset="-128"/>
              </a:rPr>
              <a:t>First and last round are a little different</a:t>
            </a:r>
          </a:p>
        </p:txBody>
      </p:sp>
      <p:pic>
        <p:nvPicPr>
          <p:cNvPr id="2867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AU" smtClean="0">
                <a:ea typeface="ＭＳ Ｐゴシック" pitchFamily="34" charset="-128"/>
              </a:rPr>
              <a:t>High Level Description</a:t>
            </a:r>
            <a:endParaRPr lang="en-US" smtClean="0">
              <a:ea typeface="ＭＳ Ｐゴシック" pitchFamily="34" charset="-128"/>
            </a:endParaRPr>
          </a:p>
        </p:txBody>
      </p:sp>
      <p:graphicFrame>
        <p:nvGraphicFramePr>
          <p:cNvPr id="5" name="Diagram 4"/>
          <p:cNvGraphicFramePr/>
          <p:nvPr/>
        </p:nvGraphicFramePr>
        <p:xfrm>
          <a:off x="533400" y="1371600"/>
          <a:ext cx="8382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Rectangle 5"/>
          <p:cNvSpPr>
            <a:spLocks noChangeArrowheads="1"/>
          </p:cNvSpPr>
          <p:nvPr/>
        </p:nvSpPr>
        <p:spPr bwMode="auto">
          <a:xfrm>
            <a:off x="5715000" y="5410200"/>
            <a:ext cx="1812925" cy="369888"/>
          </a:xfrm>
          <a:prstGeom prst="rect">
            <a:avLst/>
          </a:prstGeom>
          <a:solidFill>
            <a:srgbClr val="9ED3D7"/>
          </a:solidFill>
          <a:ln w="9525">
            <a:solidFill>
              <a:srgbClr val="595959"/>
            </a:solidFill>
            <a:miter lim="800000"/>
            <a:headEnd/>
            <a:tailEnd/>
          </a:ln>
        </p:spPr>
        <p:txBody>
          <a:bodyPr wrap="none">
            <a:spAutoFit/>
          </a:bodyPr>
          <a:lstStyle/>
          <a:p>
            <a:r>
              <a:rPr lang="en-US">
                <a:solidFill>
                  <a:srgbClr val="595959"/>
                </a:solidFill>
              </a:rPr>
              <a:t>No MixColumns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ea typeface="ＭＳ Ｐゴシック" pitchFamily="34" charset="-128"/>
              </a:rPr>
              <a:t>Overall Structure</a:t>
            </a:r>
          </a:p>
        </p:txBody>
      </p:sp>
      <p:pic>
        <p:nvPicPr>
          <p:cNvPr id="3277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295400"/>
            <a:ext cx="7542212"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ea typeface="ＭＳ Ｐゴシック" pitchFamily="34" charset="-128"/>
              </a:rPr>
              <a:t>128-bit values</a:t>
            </a:r>
            <a:endParaRPr lang="en-GB" smtClean="0">
              <a:ea typeface="ＭＳ Ｐゴシック" pitchFamily="34" charset="-128"/>
            </a:endParaRP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B1322FA-B346-4F92-80A6-26E3B72893B9}" type="slidenum">
              <a:rPr lang="en-GB" sz="1400">
                <a:solidFill>
                  <a:schemeClr val="tx2"/>
                </a:solidFill>
              </a:rPr>
              <a:pPr eaLnBrk="1" hangingPunct="1"/>
              <a:t>18</a:t>
            </a:fld>
            <a:endParaRPr lang="en-GB" sz="1400">
              <a:solidFill>
                <a:schemeClr val="tx2"/>
              </a:solidFill>
            </a:endParaRPr>
          </a:p>
        </p:txBody>
      </p:sp>
      <p:sp>
        <p:nvSpPr>
          <p:cNvPr id="34820" name="Rectangle 3"/>
          <p:cNvSpPr>
            <a:spLocks noGrp="1" noChangeArrowheads="1"/>
          </p:cNvSpPr>
          <p:nvPr>
            <p:ph sz="quarter" idx="1"/>
          </p:nvPr>
        </p:nvSpPr>
        <p:spPr>
          <a:xfrm>
            <a:off x="457200" y="1676400"/>
            <a:ext cx="8229600" cy="2438400"/>
          </a:xfrm>
        </p:spPr>
        <p:txBody>
          <a:bodyPr/>
          <a:lstStyle/>
          <a:p>
            <a:pPr eaLnBrk="1" hangingPunct="1"/>
            <a:r>
              <a:rPr lang="en-US" smtClean="0">
                <a:solidFill>
                  <a:srgbClr val="595959"/>
                </a:solidFill>
                <a:ea typeface="ＭＳ Ｐゴシック" pitchFamily="34" charset="-128"/>
              </a:rPr>
              <a:t>Data block viewed as </a:t>
            </a:r>
            <a:r>
              <a:rPr lang="en-AU" smtClean="0">
                <a:solidFill>
                  <a:srgbClr val="595959"/>
                </a:solidFill>
                <a:ea typeface="ＭＳ Ｐゴシック" pitchFamily="34" charset="-128"/>
              </a:rPr>
              <a:t>4-by-4 table of bytes</a:t>
            </a:r>
            <a:endParaRPr lang="en-US" smtClean="0">
              <a:solidFill>
                <a:srgbClr val="595959"/>
              </a:solidFill>
              <a:ea typeface="ＭＳ Ｐゴシック" pitchFamily="34" charset="-128"/>
            </a:endParaRPr>
          </a:p>
          <a:p>
            <a:pPr eaLnBrk="1" hangingPunct="1"/>
            <a:r>
              <a:rPr lang="en-US" smtClean="0">
                <a:solidFill>
                  <a:srgbClr val="595959"/>
                </a:solidFill>
                <a:ea typeface="ＭＳ Ｐゴシック" pitchFamily="34" charset="-128"/>
              </a:rPr>
              <a:t>Represented as 4 by 4 matrix of 8-bit bytes.</a:t>
            </a:r>
          </a:p>
          <a:p>
            <a:pPr eaLnBrk="1" hangingPunct="1"/>
            <a:r>
              <a:rPr lang="en-AU" smtClean="0">
                <a:solidFill>
                  <a:srgbClr val="595959"/>
                </a:solidFill>
                <a:ea typeface="ＭＳ Ｐゴシック" pitchFamily="34" charset="-128"/>
              </a:rPr>
              <a:t>Key is expanded to array of 32 bits words</a:t>
            </a:r>
          </a:p>
          <a:p>
            <a:pPr eaLnBrk="1" hangingPunct="1"/>
            <a:endParaRPr lang="en-GB" smtClean="0">
              <a:solidFill>
                <a:srgbClr val="595959"/>
              </a:solidFill>
              <a:ea typeface="ＭＳ Ｐゴシック" pitchFamily="34" charset="-128"/>
            </a:endParaRPr>
          </a:p>
        </p:txBody>
      </p:sp>
      <p:grpSp>
        <p:nvGrpSpPr>
          <p:cNvPr id="34821" name="Group 9"/>
          <p:cNvGrpSpPr>
            <a:grpSpLocks/>
          </p:cNvGrpSpPr>
          <p:nvPr/>
        </p:nvGrpSpPr>
        <p:grpSpPr bwMode="auto">
          <a:xfrm>
            <a:off x="3733800" y="3505200"/>
            <a:ext cx="2070100" cy="1993900"/>
            <a:chOff x="3873500" y="3797300"/>
            <a:chExt cx="1244600" cy="1244600"/>
          </a:xfrm>
        </p:grpSpPr>
        <p:sp>
          <p:nvSpPr>
            <p:cNvPr id="34824" name="Rectangle 4"/>
            <p:cNvSpPr>
              <a:spLocks noChangeArrowheads="1"/>
            </p:cNvSpPr>
            <p:nvPr/>
          </p:nvSpPr>
          <p:spPr bwMode="auto">
            <a:xfrm>
              <a:off x="3886200" y="3810000"/>
              <a:ext cx="1219200" cy="1219200"/>
            </a:xfrm>
            <a:prstGeom prst="rect">
              <a:avLst/>
            </a:prstGeom>
            <a:solidFill>
              <a:srgbClr val="FFFFFF"/>
            </a:solidFill>
            <a:ln w="25400">
              <a:solidFill>
                <a:schemeClr val="tx1"/>
              </a:solidFill>
              <a:miter lim="800000"/>
              <a:headEnd/>
              <a:tailEnd type="none" w="med" len="lg"/>
            </a:ln>
          </p:spPr>
          <p:txBody>
            <a:bodyPr wrap="none" anchor="ctr"/>
            <a:lstStyle/>
            <a:p>
              <a:endParaRPr lang="en-US"/>
            </a:p>
          </p:txBody>
        </p:sp>
        <p:sp>
          <p:nvSpPr>
            <p:cNvPr id="34825" name="Rectangle 5"/>
            <p:cNvSpPr>
              <a:spLocks noChangeArrowheads="1"/>
            </p:cNvSpPr>
            <p:nvPr/>
          </p:nvSpPr>
          <p:spPr bwMode="auto">
            <a:xfrm>
              <a:off x="4191000" y="3810000"/>
              <a:ext cx="609600" cy="1219200"/>
            </a:xfrm>
            <a:prstGeom prst="rect">
              <a:avLst/>
            </a:prstGeom>
            <a:solidFill>
              <a:srgbClr val="FFFFFF"/>
            </a:solidFill>
            <a:ln w="25400">
              <a:solidFill>
                <a:schemeClr val="tx1"/>
              </a:solidFill>
              <a:miter lim="800000"/>
              <a:headEnd/>
              <a:tailEnd type="none" w="med" len="lg"/>
            </a:ln>
          </p:spPr>
          <p:txBody>
            <a:bodyPr wrap="none" anchor="ctr"/>
            <a:lstStyle/>
            <a:p>
              <a:endParaRPr lang="en-US"/>
            </a:p>
          </p:txBody>
        </p:sp>
        <p:cxnSp>
          <p:nvCxnSpPr>
            <p:cNvPr id="34826" name="AutoShape 6"/>
            <p:cNvCxnSpPr>
              <a:cxnSpLocks noChangeShapeType="1"/>
              <a:stCxn id="34825" idx="0"/>
              <a:endCxn id="34825" idx="2"/>
            </p:cNvCxnSpPr>
            <p:nvPr/>
          </p:nvCxnSpPr>
          <p:spPr bwMode="auto">
            <a:xfrm>
              <a:off x="4495800" y="3797300"/>
              <a:ext cx="0" cy="124460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sp>
          <p:nvSpPr>
            <p:cNvPr id="34827" name="Rectangle 7"/>
            <p:cNvSpPr>
              <a:spLocks noChangeArrowheads="1"/>
            </p:cNvSpPr>
            <p:nvPr/>
          </p:nvSpPr>
          <p:spPr bwMode="auto">
            <a:xfrm>
              <a:off x="3886200" y="4114800"/>
              <a:ext cx="1219200" cy="609600"/>
            </a:xfrm>
            <a:prstGeom prst="rect">
              <a:avLst/>
            </a:prstGeom>
            <a:noFill/>
            <a:ln w="2540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4828" name="AutoShape 8"/>
            <p:cNvCxnSpPr>
              <a:cxnSpLocks noChangeShapeType="1"/>
              <a:stCxn id="34827" idx="1"/>
              <a:endCxn id="34827" idx="3"/>
            </p:cNvCxnSpPr>
            <p:nvPr/>
          </p:nvCxnSpPr>
          <p:spPr bwMode="auto">
            <a:xfrm>
              <a:off x="3873500" y="4419600"/>
              <a:ext cx="1244600" cy="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grpSp>
      <p:sp>
        <p:nvSpPr>
          <p:cNvPr id="34822" name="Rectangle 10"/>
          <p:cNvSpPr>
            <a:spLocks noChangeArrowheads="1"/>
          </p:cNvSpPr>
          <p:nvPr/>
        </p:nvSpPr>
        <p:spPr bwMode="auto">
          <a:xfrm>
            <a:off x="2057400" y="3657600"/>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a:t>1 byte</a:t>
            </a:r>
            <a:endParaRPr lang="en-US"/>
          </a:p>
        </p:txBody>
      </p:sp>
      <p:cxnSp>
        <p:nvCxnSpPr>
          <p:cNvPr id="13" name="Straight Connector 12"/>
          <p:cNvCxnSpPr>
            <a:cxnSpLocks noChangeShapeType="1"/>
          </p:cNvCxnSpPr>
          <p:nvPr/>
        </p:nvCxnSpPr>
        <p:spPr bwMode="auto">
          <a:xfrm>
            <a:off x="2971800" y="3810000"/>
            <a:ext cx="914400" cy="1588"/>
          </a:xfrm>
          <a:prstGeom prst="line">
            <a:avLst/>
          </a:prstGeom>
          <a:noFill/>
          <a:ln w="19050">
            <a:solidFill>
              <a:schemeClr val="accent1"/>
            </a:solidFill>
            <a:round/>
            <a:headEnd/>
            <a:tailEn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ea typeface="ＭＳ Ｐゴシック" pitchFamily="34" charset="-128"/>
              </a:rPr>
              <a:t>Data Unit</a:t>
            </a:r>
          </a:p>
        </p:txBody>
      </p:sp>
      <p:pic>
        <p:nvPicPr>
          <p:cNvPr id="3584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30325"/>
            <a:ext cx="8537575"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5</a:t>
            </a:r>
            <a:endParaRPr lang="en-US" dirty="0">
              <a:ea typeface="+mj-ea"/>
              <a:cs typeface="+mj-cs"/>
            </a:endParaRPr>
          </a:p>
        </p:txBody>
      </p:sp>
      <p:sp>
        <p:nvSpPr>
          <p:cNvPr id="30723" name="Subtitle 13"/>
          <p:cNvSpPr>
            <a:spLocks noGrp="1"/>
          </p:cNvSpPr>
          <p:nvPr>
            <p:ph type="subTitle" idx="1"/>
          </p:nvPr>
        </p:nvSpPr>
        <p:spPr>
          <a:xfrm>
            <a:off x="1524000" y="5203825"/>
            <a:ext cx="6096000" cy="852488"/>
          </a:xfrm>
        </p:spPr>
        <p:txBody>
          <a:bodyPr>
            <a:normAutofit fontScale="92500"/>
          </a:bodyPr>
          <a:lstStyle/>
          <a:p>
            <a:r>
              <a:rPr lang="en-US" sz="3600" smtClean="0"/>
              <a:t>Advanced Encryption Standard</a:t>
            </a:r>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extLst>
      <p:ext uri="{BB962C8B-B14F-4D97-AF65-F5344CB8AC3E}">
        <p14:creationId xmlns:p14="http://schemas.microsoft.com/office/powerpoint/2010/main" val="2145533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ea typeface="ＭＳ Ｐゴシック" pitchFamily="34" charset="-128"/>
              </a:rPr>
              <a:t>Unit Transformation</a:t>
            </a:r>
          </a:p>
        </p:txBody>
      </p:sp>
      <p:pic>
        <p:nvPicPr>
          <p:cNvPr id="3686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65175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ea typeface="ＭＳ Ｐゴシック" pitchFamily="34" charset="-128"/>
              </a:rPr>
              <a:t>Changing Plaintext to State</a:t>
            </a:r>
          </a:p>
        </p:txBody>
      </p:sp>
      <p:pic>
        <p:nvPicPr>
          <p:cNvPr id="3789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44838"/>
            <a:ext cx="8308975"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ea typeface="ＭＳ Ｐゴシック" pitchFamily="34" charset="-128"/>
              </a:rPr>
              <a:t>Topics</a:t>
            </a:r>
          </a:p>
        </p:txBody>
      </p:sp>
      <p:sp>
        <p:nvSpPr>
          <p:cNvPr id="38915" name="Content Placeholder 2"/>
          <p:cNvSpPr>
            <a:spLocks noGrp="1"/>
          </p:cNvSpPr>
          <p:nvPr>
            <p:ph sz="quarter" idx="1"/>
          </p:nvPr>
        </p:nvSpPr>
        <p:spPr>
          <a:xfrm>
            <a:off x="457200" y="1219200"/>
            <a:ext cx="8229600" cy="4937125"/>
          </a:xfrm>
        </p:spPr>
        <p:txBody>
          <a:bodyPr/>
          <a:lstStyle/>
          <a:p>
            <a:r>
              <a:rPr lang="en-US" smtClean="0">
                <a:solidFill>
                  <a:srgbClr val="595959"/>
                </a:solidFill>
                <a:ea typeface="ＭＳ Ｐゴシック" pitchFamily="34" charset="-128"/>
              </a:rPr>
              <a:t>Origin of AES</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Basic AES </a:t>
            </a:r>
          </a:p>
          <a:p>
            <a:endParaRPr lang="en-US" smtClean="0">
              <a:solidFill>
                <a:srgbClr val="595959"/>
              </a:solidFill>
              <a:ea typeface="ＭＳ Ｐゴシック" pitchFamily="34" charset="-128"/>
            </a:endParaRPr>
          </a:p>
          <a:p>
            <a:r>
              <a:rPr lang="en-US" b="1" smtClean="0">
                <a:solidFill>
                  <a:srgbClr val="595959"/>
                </a:solidFill>
                <a:ea typeface="ＭＳ Ｐゴシック" pitchFamily="34" charset="-128"/>
              </a:rPr>
              <a:t>Inside Algorithm</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Final Notes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ea typeface="ＭＳ Ｐゴシック" pitchFamily="34" charset="-128"/>
              </a:rPr>
              <a:t>Details of Each Round</a:t>
            </a:r>
          </a:p>
        </p:txBody>
      </p:sp>
      <p:pic>
        <p:nvPicPr>
          <p:cNvPr id="399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0"/>
            <a:ext cx="519271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AU" smtClean="0">
                <a:ea typeface="ＭＳ Ｐゴシック" pitchFamily="34" charset="-128"/>
              </a:rPr>
              <a:t>SubBytes: Byte Substitution</a:t>
            </a:r>
          </a:p>
        </p:txBody>
      </p:sp>
      <p:sp>
        <p:nvSpPr>
          <p:cNvPr id="40963" name="Rectangle 3"/>
          <p:cNvSpPr>
            <a:spLocks noGrp="1" noChangeArrowheads="1"/>
          </p:cNvSpPr>
          <p:nvPr>
            <p:ph sz="quarter" idx="1"/>
          </p:nvPr>
        </p:nvSpPr>
        <p:spPr>
          <a:xfrm>
            <a:off x="457200" y="1219200"/>
            <a:ext cx="8229600" cy="4343400"/>
          </a:xfrm>
        </p:spPr>
        <p:txBody>
          <a:bodyPr/>
          <a:lstStyle/>
          <a:p>
            <a:pPr eaLnBrk="1" hangingPunct="1">
              <a:lnSpc>
                <a:spcPct val="90000"/>
              </a:lnSpc>
            </a:pPr>
            <a:r>
              <a:rPr lang="en-US" sz="2000" smtClean="0">
                <a:solidFill>
                  <a:srgbClr val="595959"/>
                </a:solidFill>
                <a:ea typeface="ＭＳ Ｐゴシック" pitchFamily="34" charset="-128"/>
              </a:rPr>
              <a:t>A simple substitution of each byte</a:t>
            </a:r>
          </a:p>
          <a:p>
            <a:pPr lvl="1" eaLnBrk="1" hangingPunct="1">
              <a:lnSpc>
                <a:spcPct val="90000"/>
              </a:lnSpc>
            </a:pPr>
            <a:r>
              <a:rPr lang="en-US" sz="2000" smtClean="0">
                <a:solidFill>
                  <a:srgbClr val="595959"/>
                </a:solidFill>
                <a:ea typeface="ＭＳ Ｐゴシック" pitchFamily="34" charset="-128"/>
              </a:rPr>
              <a:t>provide a confusion </a:t>
            </a:r>
          </a:p>
          <a:p>
            <a:pPr eaLnBrk="1" hangingPunct="1">
              <a:lnSpc>
                <a:spcPct val="90000"/>
              </a:lnSpc>
            </a:pPr>
            <a:endParaRPr lang="en-US" sz="2000" smtClean="0">
              <a:solidFill>
                <a:srgbClr val="595959"/>
              </a:solidFill>
              <a:ea typeface="ＭＳ Ｐゴシック" pitchFamily="34" charset="-128"/>
            </a:endParaRPr>
          </a:p>
          <a:p>
            <a:pPr eaLnBrk="1" hangingPunct="1">
              <a:lnSpc>
                <a:spcPct val="90000"/>
              </a:lnSpc>
            </a:pPr>
            <a:r>
              <a:rPr lang="en-US" sz="2000" smtClean="0">
                <a:solidFill>
                  <a:srgbClr val="595959"/>
                </a:solidFill>
                <a:ea typeface="ＭＳ Ｐゴシック" pitchFamily="34" charset="-128"/>
              </a:rPr>
              <a:t>Uses one S-box of 16x16 bytes containing a permutation of all 256 8-bit values</a:t>
            </a:r>
          </a:p>
          <a:p>
            <a:pPr eaLnBrk="1" hangingPunct="1">
              <a:lnSpc>
                <a:spcPct val="90000"/>
              </a:lnSpc>
            </a:pPr>
            <a:endParaRPr lang="en-US" sz="2000" smtClean="0">
              <a:solidFill>
                <a:srgbClr val="595959"/>
              </a:solidFill>
              <a:ea typeface="ＭＳ Ｐゴシック" pitchFamily="34" charset="-128"/>
            </a:endParaRPr>
          </a:p>
          <a:p>
            <a:pPr eaLnBrk="1" hangingPunct="1">
              <a:lnSpc>
                <a:spcPct val="90000"/>
              </a:lnSpc>
            </a:pPr>
            <a:r>
              <a:rPr lang="en-US" sz="2000" smtClean="0">
                <a:solidFill>
                  <a:srgbClr val="595959"/>
                </a:solidFill>
                <a:ea typeface="ＭＳ Ｐゴシック" pitchFamily="34" charset="-128"/>
              </a:rPr>
              <a:t>Each byte of state is replaced by byte indexed by row (left 4-bits) &amp; column (right 4-bits)</a:t>
            </a:r>
          </a:p>
          <a:p>
            <a:pPr lvl="1" eaLnBrk="1" hangingPunct="1">
              <a:lnSpc>
                <a:spcPct val="90000"/>
              </a:lnSpc>
            </a:pPr>
            <a:r>
              <a:rPr lang="en-US" sz="1800" smtClean="0">
                <a:solidFill>
                  <a:srgbClr val="595959"/>
                </a:solidFill>
                <a:ea typeface="ＭＳ Ｐゴシック" pitchFamily="34" charset="-128"/>
              </a:rPr>
              <a:t>eg. byte {95} is replaced by byte in row 9 column 5</a:t>
            </a:r>
          </a:p>
          <a:p>
            <a:pPr lvl="1" eaLnBrk="1" hangingPunct="1">
              <a:lnSpc>
                <a:spcPct val="90000"/>
              </a:lnSpc>
            </a:pPr>
            <a:r>
              <a:rPr lang="en-US" sz="1800" smtClean="0">
                <a:solidFill>
                  <a:srgbClr val="595959"/>
                </a:solidFill>
                <a:ea typeface="ＭＳ Ｐゴシック" pitchFamily="34" charset="-128"/>
              </a:rPr>
              <a:t>which has value {2A}</a:t>
            </a:r>
          </a:p>
          <a:p>
            <a:pPr eaLnBrk="1" hangingPunct="1">
              <a:lnSpc>
                <a:spcPct val="90000"/>
              </a:lnSpc>
            </a:pPr>
            <a:endParaRPr lang="en-US" sz="2000" smtClean="0">
              <a:solidFill>
                <a:srgbClr val="595959"/>
              </a:solidFill>
              <a:ea typeface="ＭＳ Ｐゴシック" pitchFamily="34" charset="-128"/>
            </a:endParaRPr>
          </a:p>
          <a:p>
            <a:pPr eaLnBrk="1" hangingPunct="1">
              <a:lnSpc>
                <a:spcPct val="90000"/>
              </a:lnSpc>
            </a:pPr>
            <a:r>
              <a:rPr lang="en-US" sz="2000" smtClean="0">
                <a:solidFill>
                  <a:srgbClr val="595959"/>
                </a:solidFill>
                <a:ea typeface="ＭＳ Ｐゴシック" pitchFamily="34" charset="-128"/>
              </a:rPr>
              <a:t>S-box constructed using defined transformation of values in Galois Field- GF(2</a:t>
            </a:r>
            <a:r>
              <a:rPr lang="en-US" sz="2000" baseline="30000" smtClean="0">
                <a:solidFill>
                  <a:srgbClr val="595959"/>
                </a:solidFill>
                <a:ea typeface="ＭＳ Ｐゴシック" pitchFamily="34" charset="-128"/>
              </a:rPr>
              <a:t>8</a:t>
            </a:r>
            <a:r>
              <a:rPr lang="en-US" sz="2000" smtClean="0">
                <a:solidFill>
                  <a:srgbClr val="595959"/>
                </a:solidFill>
                <a:ea typeface="ＭＳ Ｐゴシック" pitchFamily="34" charset="-128"/>
              </a:rPr>
              <a:t>)</a:t>
            </a:r>
          </a:p>
        </p:txBody>
      </p:sp>
      <p:sp>
        <p:nvSpPr>
          <p:cNvPr id="40964" name="Rectangle 3"/>
          <p:cNvSpPr>
            <a:spLocks noChangeArrowheads="1"/>
          </p:cNvSpPr>
          <p:nvPr/>
        </p:nvSpPr>
        <p:spPr bwMode="auto">
          <a:xfrm>
            <a:off x="838200" y="5791200"/>
            <a:ext cx="19748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100">
                <a:solidFill>
                  <a:srgbClr val="595959"/>
                </a:solidFill>
              </a:rPr>
              <a:t>Galois : pronounce “Gal-Wa”</a:t>
            </a:r>
            <a:endParaRPr lang="en-US" sz="11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ea typeface="ＭＳ Ｐゴシック" pitchFamily="34" charset="-128"/>
              </a:rPr>
              <a:t>SubBytes and InvSubBytes</a:t>
            </a:r>
          </a:p>
        </p:txBody>
      </p:sp>
      <p:pic>
        <p:nvPicPr>
          <p:cNvPr id="4301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95400"/>
            <a:ext cx="45339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ea typeface="ＭＳ Ｐゴシック" pitchFamily="34" charset="-128"/>
              </a:rPr>
              <a:t>SubBytes Operation</a:t>
            </a:r>
          </a:p>
        </p:txBody>
      </p:sp>
      <p:sp>
        <p:nvSpPr>
          <p:cNvPr id="44035" name="Content Placeholder 2"/>
          <p:cNvSpPr>
            <a:spLocks noGrp="1"/>
          </p:cNvSpPr>
          <p:nvPr>
            <p:ph sz="quarter" idx="1"/>
          </p:nvPr>
        </p:nvSpPr>
        <p:spPr>
          <a:xfrm>
            <a:off x="457200" y="1219200"/>
            <a:ext cx="8229600" cy="1828800"/>
          </a:xfrm>
        </p:spPr>
        <p:txBody>
          <a:bodyPr/>
          <a:lstStyle/>
          <a:p>
            <a:pPr eaLnBrk="1" hangingPunct="1"/>
            <a:r>
              <a:rPr lang="en-US" sz="2400" smtClean="0">
                <a:solidFill>
                  <a:srgbClr val="595959"/>
                </a:solidFill>
                <a:ea typeface="ＭＳ Ｐゴシック" pitchFamily="34" charset="-128"/>
              </a:rPr>
              <a:t>The SubBytes operation involves 16 independent byte-to-byte transformations.</a:t>
            </a:r>
          </a:p>
          <a:p>
            <a:pPr eaLnBrk="1" hangingPunct="1"/>
            <a:endParaRPr lang="en-US" sz="2400" smtClean="0">
              <a:solidFill>
                <a:srgbClr val="595959"/>
              </a:solidFill>
              <a:ea typeface="ＭＳ Ｐゴシック" pitchFamily="34" charset="-128"/>
            </a:endParaRPr>
          </a:p>
        </p:txBody>
      </p:sp>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23100" cy="4127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p:cNvSpPr>
            <a:spLocks noChangeArrowheads="1"/>
          </p:cNvSpPr>
          <p:nvPr/>
        </p:nvSpPr>
        <p:spPr bwMode="auto">
          <a:xfrm>
            <a:off x="5334000" y="1828800"/>
            <a:ext cx="3581400" cy="1077913"/>
          </a:xfrm>
          <a:prstGeom prst="rect">
            <a:avLst/>
          </a:prstGeom>
          <a:noFill/>
          <a:ln w="9525">
            <a:noFill/>
            <a:miter lim="800000"/>
            <a:headEnd/>
            <a:tailEnd/>
          </a:ln>
        </p:spPr>
        <p:txBody>
          <a:bodyPr>
            <a:spAutoFit/>
          </a:bodyPr>
          <a:lstStyle/>
          <a:p>
            <a:pPr marL="177800" indent="-177800">
              <a:buClr>
                <a:schemeClr val="accent1">
                  <a:lumMod val="75000"/>
                </a:schemeClr>
              </a:buClr>
              <a:buFont typeface="Arial"/>
              <a:buChar char="•"/>
              <a:defRPr/>
            </a:pPr>
            <a:r>
              <a:rPr lang="en-US" sz="1600" b="1" dirty="0">
                <a:solidFill>
                  <a:schemeClr val="accent2">
                    <a:lumMod val="50000"/>
                  </a:schemeClr>
                </a:solidFill>
                <a:latin typeface="+mn-lt"/>
                <a:ea typeface="+mn-ea"/>
              </a:rPr>
              <a:t>Interpret the byte as two hexadecimal digits </a:t>
            </a:r>
            <a:r>
              <a:rPr lang="en-US" sz="1600" b="1" i="1" dirty="0" err="1">
                <a:solidFill>
                  <a:schemeClr val="accent2">
                    <a:lumMod val="50000"/>
                  </a:schemeClr>
                </a:solidFill>
                <a:latin typeface="+mn-lt"/>
                <a:ea typeface="+mn-ea"/>
              </a:rPr>
              <a:t>xy</a:t>
            </a:r>
            <a:endParaRPr lang="en-US" sz="1600" b="1" dirty="0">
              <a:solidFill>
                <a:schemeClr val="accent2">
                  <a:lumMod val="50000"/>
                </a:schemeClr>
              </a:solidFill>
              <a:latin typeface="+mn-lt"/>
              <a:ea typeface="+mn-ea"/>
            </a:endParaRPr>
          </a:p>
          <a:p>
            <a:pPr marL="177800" indent="-177800">
              <a:buClr>
                <a:schemeClr val="accent1">
                  <a:lumMod val="75000"/>
                </a:schemeClr>
              </a:buClr>
              <a:buFont typeface="Arial"/>
              <a:buChar char="•"/>
              <a:defRPr/>
            </a:pPr>
            <a:r>
              <a:rPr lang="en-US" sz="1600" b="1" dirty="0">
                <a:solidFill>
                  <a:schemeClr val="accent2">
                    <a:lumMod val="50000"/>
                  </a:schemeClr>
                </a:solidFill>
                <a:latin typeface="+mn-lt"/>
                <a:ea typeface="+mn-ea"/>
              </a:rPr>
              <a:t>SW implementation, use row (</a:t>
            </a:r>
            <a:r>
              <a:rPr lang="en-US" sz="1600" b="1" i="1" dirty="0" err="1">
                <a:solidFill>
                  <a:schemeClr val="accent2">
                    <a:lumMod val="50000"/>
                  </a:schemeClr>
                </a:solidFill>
                <a:latin typeface="+mn-lt"/>
                <a:ea typeface="+mn-ea"/>
              </a:rPr>
              <a:t>x</a:t>
            </a:r>
            <a:r>
              <a:rPr lang="en-US" sz="1600" b="1" dirty="0">
                <a:solidFill>
                  <a:schemeClr val="accent2">
                    <a:lumMod val="50000"/>
                  </a:schemeClr>
                </a:solidFill>
                <a:latin typeface="+mn-lt"/>
                <a:ea typeface="+mn-ea"/>
              </a:rPr>
              <a:t>) and column (</a:t>
            </a:r>
            <a:r>
              <a:rPr lang="en-US" sz="1600" b="1" i="1" dirty="0" err="1">
                <a:solidFill>
                  <a:schemeClr val="accent2">
                    <a:lumMod val="50000"/>
                  </a:schemeClr>
                </a:solidFill>
                <a:latin typeface="+mn-lt"/>
                <a:ea typeface="+mn-ea"/>
              </a:rPr>
              <a:t>y</a:t>
            </a:r>
            <a:r>
              <a:rPr lang="en-US" sz="1600" b="1" dirty="0">
                <a:solidFill>
                  <a:schemeClr val="accent2">
                    <a:lumMod val="50000"/>
                  </a:schemeClr>
                </a:solidFill>
                <a:latin typeface="+mn-lt"/>
                <a:ea typeface="+mn-ea"/>
              </a:rPr>
              <a:t>) as lookup pointer</a:t>
            </a:r>
          </a:p>
        </p:txBody>
      </p:sp>
      <p:sp>
        <p:nvSpPr>
          <p:cNvPr id="44038" name="Rectangle 5"/>
          <p:cNvSpPr>
            <a:spLocks noChangeArrowheads="1"/>
          </p:cNvSpPr>
          <p:nvPr/>
        </p:nvSpPr>
        <p:spPr bwMode="auto">
          <a:xfrm>
            <a:off x="457200" y="2362200"/>
            <a:ext cx="1217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S</a:t>
            </a:r>
            <a:r>
              <a:rPr lang="en-US" baseline="-25000"/>
              <a:t>1,1</a:t>
            </a:r>
            <a:r>
              <a:rPr lang="en-US"/>
              <a:t> = xy</a:t>
            </a:r>
            <a:r>
              <a:rPr lang="en-US" baseline="-25000"/>
              <a:t>16</a:t>
            </a:r>
          </a:p>
        </p:txBody>
      </p:sp>
      <p:sp>
        <p:nvSpPr>
          <p:cNvPr id="44039" name="Rectangle 6"/>
          <p:cNvSpPr>
            <a:spLocks noChangeArrowheads="1"/>
          </p:cNvSpPr>
          <p:nvPr/>
        </p:nvSpPr>
        <p:spPr bwMode="auto">
          <a:xfrm>
            <a:off x="5410200" y="3124200"/>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x’y’</a:t>
            </a:r>
            <a:r>
              <a:rPr lang="en-US" baseline="-25000"/>
              <a:t>16</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ea typeface="ＭＳ Ｐゴシック" pitchFamily="34" charset="-128"/>
              </a:rPr>
              <a:t>SubBytes Table</a:t>
            </a:r>
          </a:p>
        </p:txBody>
      </p:sp>
      <p:sp>
        <p:nvSpPr>
          <p:cNvPr id="41987" name="Content Placeholder 2"/>
          <p:cNvSpPr>
            <a:spLocks noGrp="1"/>
          </p:cNvSpPr>
          <p:nvPr>
            <p:ph sz="quarter" idx="1"/>
          </p:nvPr>
        </p:nvSpPr>
        <p:spPr>
          <a:xfrm>
            <a:off x="457200" y="1219200"/>
            <a:ext cx="8229600" cy="533400"/>
          </a:xfrm>
        </p:spPr>
        <p:txBody>
          <a:bodyPr/>
          <a:lstStyle/>
          <a:p>
            <a:pPr eaLnBrk="1" hangingPunct="1"/>
            <a:r>
              <a:rPr lang="en-US" dirty="0" smtClean="0">
                <a:solidFill>
                  <a:srgbClr val="7F7F7F"/>
                </a:solidFill>
                <a:ea typeface="ＭＳ Ｐゴシック" pitchFamily="34" charset="-128"/>
              </a:rPr>
              <a:t>Implement by Table Lookup (S-box):</a:t>
            </a:r>
          </a:p>
        </p:txBody>
      </p:sp>
      <p:pic>
        <p:nvPicPr>
          <p:cNvPr id="5" name="Picture 5"/>
          <p:cNvPicPr>
            <a:picLocks noChangeAspect="1"/>
          </p:cNvPicPr>
          <p:nvPr/>
        </p:nvPicPr>
        <p:blipFill>
          <a:blip r:embed="rId2"/>
          <a:srcRect r="-3000"/>
          <a:stretch>
            <a:fillRect/>
          </a:stretch>
        </p:blipFill>
        <p:spPr bwMode="auto">
          <a:xfrm>
            <a:off x="60325" y="1752600"/>
            <a:ext cx="9142413"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dirty="0" err="1" smtClean="0">
                <a:ea typeface="ＭＳ Ｐゴシック" pitchFamily="34" charset="-128"/>
              </a:rPr>
              <a:t>InvSubBytes</a:t>
            </a:r>
            <a:r>
              <a:rPr lang="en-US" dirty="0" smtClean="0">
                <a:ea typeface="ＭＳ Ｐゴシック" pitchFamily="34" charset="-128"/>
              </a:rPr>
              <a:t> Table (</a:t>
            </a:r>
            <a:r>
              <a:rPr lang="en-US" dirty="0" smtClean="0"/>
              <a:t>Inverse S-box </a:t>
            </a:r>
            <a:r>
              <a:rPr lang="en-US" dirty="0" smtClean="0">
                <a:ea typeface="ＭＳ Ｐゴシック" pitchFamily="34" charset="-128"/>
              </a:rPr>
              <a:t>):</a:t>
            </a:r>
          </a:p>
        </p:txBody>
      </p:sp>
      <p:pic>
        <p:nvPicPr>
          <p:cNvPr id="4" name="Picture 9"/>
          <p:cNvPicPr>
            <a:picLocks noChangeAspect="1"/>
          </p:cNvPicPr>
          <p:nvPr/>
        </p:nvPicPr>
        <p:blipFill>
          <a:blip r:embed="rId2"/>
          <a:srcRect/>
          <a:stretch>
            <a:fillRect/>
          </a:stretch>
        </p:blipFill>
        <p:spPr bwMode="auto">
          <a:xfrm>
            <a:off x="152400" y="1828800"/>
            <a:ext cx="8782050"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ea typeface="ＭＳ Ｐゴシック" pitchFamily="34" charset="-128"/>
              </a:rPr>
              <a:t>Sample SubByte Transformation</a:t>
            </a:r>
          </a:p>
        </p:txBody>
      </p:sp>
      <p:sp>
        <p:nvSpPr>
          <p:cNvPr id="47107" name="Content Placeholder 2"/>
          <p:cNvSpPr>
            <a:spLocks noGrp="1"/>
          </p:cNvSpPr>
          <p:nvPr>
            <p:ph sz="quarter" idx="1"/>
          </p:nvPr>
        </p:nvSpPr>
        <p:spPr>
          <a:xfrm>
            <a:off x="457200" y="1676400"/>
            <a:ext cx="8229600" cy="1219200"/>
          </a:xfrm>
        </p:spPr>
        <p:txBody>
          <a:bodyPr/>
          <a:lstStyle/>
          <a:p>
            <a:pPr eaLnBrk="1" hangingPunct="1"/>
            <a:r>
              <a:rPr lang="en-US" smtClean="0">
                <a:solidFill>
                  <a:srgbClr val="7F7F7F"/>
                </a:solidFill>
                <a:ea typeface="ＭＳ Ｐゴシック" pitchFamily="34" charset="-128"/>
              </a:rPr>
              <a:t>The SubBytes and InvSubBytes transformations are inverses of each other.</a:t>
            </a:r>
          </a:p>
          <a:p>
            <a:pPr eaLnBrk="1" hangingPunct="1"/>
            <a:endParaRPr lang="en-US" smtClean="0">
              <a:solidFill>
                <a:srgbClr val="7F7F7F"/>
              </a:solidFill>
              <a:ea typeface="ＭＳ Ｐゴシック" pitchFamily="34" charset="-128"/>
            </a:endParaRPr>
          </a:p>
        </p:txBody>
      </p:sp>
      <p:pic>
        <p:nvPicPr>
          <p:cNvPr id="4710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016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smtClean="0">
                <a:ea typeface="ＭＳ Ｐゴシック" pitchFamily="34" charset="-128"/>
              </a:rPr>
              <a:t>Advance Encryption Standard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AU" smtClean="0">
                <a:ea typeface="ＭＳ Ｐゴシック" pitchFamily="34" charset="-128"/>
              </a:rPr>
              <a:t>ShiftRows</a:t>
            </a:r>
          </a:p>
        </p:txBody>
      </p:sp>
      <p:sp>
        <p:nvSpPr>
          <p:cNvPr id="48131" name="Rectangle 3"/>
          <p:cNvSpPr>
            <a:spLocks noGrp="1" noChangeArrowheads="1"/>
          </p:cNvSpPr>
          <p:nvPr>
            <p:ph sz="quarter" idx="1"/>
          </p:nvPr>
        </p:nvSpPr>
        <p:spPr>
          <a:xfrm>
            <a:off x="457200" y="1676400"/>
            <a:ext cx="6324600" cy="4454525"/>
          </a:xfrm>
        </p:spPr>
        <p:txBody>
          <a:bodyPr/>
          <a:lstStyle/>
          <a:p>
            <a:pPr eaLnBrk="1" hangingPunct="1">
              <a:lnSpc>
                <a:spcPct val="90000"/>
              </a:lnSpc>
            </a:pPr>
            <a:r>
              <a:rPr lang="en-US" sz="2400" smtClean="0">
                <a:solidFill>
                  <a:srgbClr val="595959"/>
                </a:solidFill>
                <a:ea typeface="ＭＳ Ｐゴシック" pitchFamily="34" charset="-128"/>
              </a:rPr>
              <a:t>Shifting, which permutes the bytes. </a:t>
            </a:r>
          </a:p>
          <a:p>
            <a:pPr eaLnBrk="1" hangingPunct="1">
              <a:lnSpc>
                <a:spcPct val="90000"/>
              </a:lnSpc>
            </a:pPr>
            <a:r>
              <a:rPr lang="en-US" sz="2400" smtClean="0">
                <a:solidFill>
                  <a:srgbClr val="595959"/>
                </a:solidFill>
                <a:ea typeface="ＭＳ Ｐゴシック" pitchFamily="34" charset="-128"/>
              </a:rPr>
              <a:t>A circular byte shift in each each</a:t>
            </a:r>
          </a:p>
          <a:p>
            <a:pPr lvl="1" eaLnBrk="1" hangingPunct="1">
              <a:lnSpc>
                <a:spcPct val="90000"/>
              </a:lnSpc>
            </a:pPr>
            <a:r>
              <a:rPr lang="en-US" sz="2000" smtClean="0">
                <a:solidFill>
                  <a:srgbClr val="595959"/>
                </a:solidFill>
                <a:ea typeface="ＭＳ Ｐゴシック" pitchFamily="34" charset="-128"/>
              </a:rPr>
              <a:t>1</a:t>
            </a:r>
            <a:r>
              <a:rPr lang="en-US" sz="2000" baseline="30000" smtClean="0">
                <a:solidFill>
                  <a:srgbClr val="595959"/>
                </a:solidFill>
                <a:ea typeface="ＭＳ Ｐゴシック" pitchFamily="34" charset="-128"/>
              </a:rPr>
              <a:t>st</a:t>
            </a:r>
            <a:r>
              <a:rPr lang="en-US" sz="2000" smtClean="0">
                <a:solidFill>
                  <a:srgbClr val="595959"/>
                </a:solidFill>
                <a:ea typeface="ＭＳ Ｐゴシック" pitchFamily="34" charset="-128"/>
              </a:rPr>
              <a:t> row is unchanged</a:t>
            </a:r>
          </a:p>
          <a:p>
            <a:pPr lvl="1" eaLnBrk="1" hangingPunct="1">
              <a:lnSpc>
                <a:spcPct val="90000"/>
              </a:lnSpc>
            </a:pPr>
            <a:r>
              <a:rPr lang="en-US" sz="2000" smtClean="0">
                <a:solidFill>
                  <a:srgbClr val="595959"/>
                </a:solidFill>
                <a:ea typeface="ＭＳ Ｐゴシック" pitchFamily="34" charset="-128"/>
              </a:rPr>
              <a:t>2</a:t>
            </a:r>
            <a:r>
              <a:rPr lang="en-US" sz="2000" baseline="30000" smtClean="0">
                <a:solidFill>
                  <a:srgbClr val="595959"/>
                </a:solidFill>
                <a:ea typeface="ＭＳ Ｐゴシック" pitchFamily="34" charset="-128"/>
              </a:rPr>
              <a:t>nd</a:t>
            </a:r>
            <a:r>
              <a:rPr lang="en-US" sz="2000" smtClean="0">
                <a:solidFill>
                  <a:srgbClr val="595959"/>
                </a:solidFill>
                <a:ea typeface="ＭＳ Ｐゴシック" pitchFamily="34" charset="-128"/>
              </a:rPr>
              <a:t> row does 1 byte circular shift to left</a:t>
            </a:r>
          </a:p>
          <a:p>
            <a:pPr lvl="1" eaLnBrk="1" hangingPunct="1">
              <a:lnSpc>
                <a:spcPct val="90000"/>
              </a:lnSpc>
            </a:pPr>
            <a:r>
              <a:rPr lang="en-US" sz="2000" smtClean="0">
                <a:solidFill>
                  <a:srgbClr val="595959"/>
                </a:solidFill>
                <a:ea typeface="ＭＳ Ｐゴシック" pitchFamily="34" charset="-128"/>
              </a:rPr>
              <a:t>3rd row does 2 byte circular shift to left</a:t>
            </a:r>
          </a:p>
          <a:p>
            <a:pPr lvl="1" eaLnBrk="1" hangingPunct="1">
              <a:lnSpc>
                <a:spcPct val="90000"/>
              </a:lnSpc>
            </a:pPr>
            <a:r>
              <a:rPr lang="en-US" sz="2000" smtClean="0">
                <a:solidFill>
                  <a:srgbClr val="595959"/>
                </a:solidFill>
                <a:ea typeface="ＭＳ Ｐゴシック" pitchFamily="34" charset="-128"/>
              </a:rPr>
              <a:t>4th row does 3 byte circular shift to left</a:t>
            </a:r>
          </a:p>
          <a:p>
            <a:pPr algn="just" eaLnBrk="1" hangingPunct="1"/>
            <a:r>
              <a:rPr lang="en-US" sz="2400" smtClean="0">
                <a:solidFill>
                  <a:srgbClr val="595959"/>
                </a:solidFill>
                <a:ea typeface="ＭＳ Ｐゴシック" pitchFamily="34" charset="-128"/>
              </a:rPr>
              <a:t>In the encryption, the transformation is called ShiftRows</a:t>
            </a:r>
          </a:p>
          <a:p>
            <a:pPr algn="just" eaLnBrk="1" hangingPunct="1"/>
            <a:r>
              <a:rPr lang="en-US" sz="2400" smtClean="0">
                <a:solidFill>
                  <a:srgbClr val="595959"/>
                </a:solidFill>
                <a:ea typeface="ＭＳ Ｐゴシック" pitchFamily="34" charset="-128"/>
              </a:rPr>
              <a:t>In the decryption, the transformation is called InvShiftRows and the shifting is to the right</a:t>
            </a:r>
          </a:p>
          <a:p>
            <a:pPr lvl="1" eaLnBrk="1" hangingPunct="1">
              <a:lnSpc>
                <a:spcPct val="90000"/>
              </a:lnSpc>
            </a:pPr>
            <a:endParaRPr lang="en-AU" sz="2400" smtClean="0">
              <a:solidFill>
                <a:srgbClr val="595959"/>
              </a:solidFill>
              <a:ea typeface="ＭＳ Ｐゴシック" pitchFamily="34" charset="-128"/>
            </a:endParaRPr>
          </a:p>
        </p:txBody>
      </p:sp>
      <p:cxnSp>
        <p:nvCxnSpPr>
          <p:cNvPr id="48132" name="AutoShape 15"/>
          <p:cNvCxnSpPr>
            <a:cxnSpLocks noChangeShapeType="1"/>
            <a:stCxn id="48151" idx="3"/>
          </p:cNvCxnSpPr>
          <p:nvPr/>
        </p:nvCxnSpPr>
        <p:spPr bwMode="auto">
          <a:xfrm flipH="1">
            <a:off x="7697788" y="2743200"/>
            <a:ext cx="11112" cy="5461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8133" name="AutoShape 16"/>
          <p:cNvCxnSpPr>
            <a:cxnSpLocks noChangeShapeType="1"/>
          </p:cNvCxnSpPr>
          <p:nvPr/>
        </p:nvCxnSpPr>
        <p:spPr bwMode="auto">
          <a:xfrm>
            <a:off x="7696200" y="3771900"/>
            <a:ext cx="0" cy="3429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8134" name="Rectangle 17"/>
          <p:cNvSpPr>
            <a:spLocks noChangeArrowheads="1"/>
          </p:cNvSpPr>
          <p:nvPr/>
        </p:nvSpPr>
        <p:spPr bwMode="auto">
          <a:xfrm>
            <a:off x="7467600" y="3276600"/>
            <a:ext cx="457200" cy="457200"/>
          </a:xfrm>
          <a:prstGeom prst="rect">
            <a:avLst/>
          </a:prstGeom>
          <a:solidFill>
            <a:srgbClr val="FFFFFF"/>
          </a:solidFill>
          <a:ln w="25400">
            <a:solidFill>
              <a:schemeClr val="tx1"/>
            </a:solidFill>
            <a:miter lim="800000"/>
            <a:headEnd/>
            <a:tailEnd type="none" w="med" len="lg"/>
          </a:ln>
        </p:spPr>
        <p:txBody>
          <a:bodyPr wrap="none" anchor="ctr"/>
          <a:lstStyle/>
          <a:p>
            <a:endParaRPr lang="en-US"/>
          </a:p>
        </p:txBody>
      </p:sp>
      <p:sp>
        <p:nvSpPr>
          <p:cNvPr id="48135" name="Line 19"/>
          <p:cNvSpPr>
            <a:spLocks noChangeShapeType="1"/>
          </p:cNvSpPr>
          <p:nvPr/>
        </p:nvSpPr>
        <p:spPr bwMode="auto">
          <a:xfrm flipH="1">
            <a:off x="7467600" y="3276600"/>
            <a:ext cx="457200" cy="45720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6" name="Line 20"/>
          <p:cNvSpPr>
            <a:spLocks noChangeShapeType="1"/>
          </p:cNvSpPr>
          <p:nvPr/>
        </p:nvSpPr>
        <p:spPr bwMode="auto">
          <a:xfrm flipH="1">
            <a:off x="7543800" y="3657600"/>
            <a:ext cx="381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8137" name="Rectangle 21"/>
          <p:cNvSpPr>
            <a:spLocks noChangeArrowheads="1"/>
          </p:cNvSpPr>
          <p:nvPr/>
        </p:nvSpPr>
        <p:spPr bwMode="auto">
          <a:xfrm>
            <a:off x="7086600" y="16764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38" name="Rectangle 22"/>
          <p:cNvSpPr>
            <a:spLocks noChangeArrowheads="1"/>
          </p:cNvSpPr>
          <p:nvPr/>
        </p:nvSpPr>
        <p:spPr bwMode="auto">
          <a:xfrm>
            <a:off x="7391400" y="16764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39" name="Rectangle 23"/>
          <p:cNvSpPr>
            <a:spLocks noChangeArrowheads="1"/>
          </p:cNvSpPr>
          <p:nvPr/>
        </p:nvSpPr>
        <p:spPr bwMode="auto">
          <a:xfrm>
            <a:off x="7696200" y="16764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0" name="Rectangle 24"/>
          <p:cNvSpPr>
            <a:spLocks noChangeArrowheads="1"/>
          </p:cNvSpPr>
          <p:nvPr/>
        </p:nvSpPr>
        <p:spPr bwMode="auto">
          <a:xfrm>
            <a:off x="8001000" y="16764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41" name="Rectangle 25"/>
          <p:cNvSpPr>
            <a:spLocks noChangeArrowheads="1"/>
          </p:cNvSpPr>
          <p:nvPr/>
        </p:nvSpPr>
        <p:spPr bwMode="auto">
          <a:xfrm>
            <a:off x="7086600" y="19812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42" name="Rectangle 26"/>
          <p:cNvSpPr>
            <a:spLocks noChangeArrowheads="1"/>
          </p:cNvSpPr>
          <p:nvPr/>
        </p:nvSpPr>
        <p:spPr bwMode="auto">
          <a:xfrm>
            <a:off x="7391400" y="19812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43" name="Rectangle 27"/>
          <p:cNvSpPr>
            <a:spLocks noChangeArrowheads="1"/>
          </p:cNvSpPr>
          <p:nvPr/>
        </p:nvSpPr>
        <p:spPr bwMode="auto">
          <a:xfrm>
            <a:off x="7696200" y="19812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4" name="Rectangle 28"/>
          <p:cNvSpPr>
            <a:spLocks noChangeArrowheads="1"/>
          </p:cNvSpPr>
          <p:nvPr/>
        </p:nvSpPr>
        <p:spPr bwMode="auto">
          <a:xfrm>
            <a:off x="8001000" y="19812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45" name="Rectangle 29"/>
          <p:cNvSpPr>
            <a:spLocks noChangeArrowheads="1"/>
          </p:cNvSpPr>
          <p:nvPr/>
        </p:nvSpPr>
        <p:spPr bwMode="auto">
          <a:xfrm>
            <a:off x="7391400" y="22860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46" name="Rectangle 30"/>
          <p:cNvSpPr>
            <a:spLocks noChangeArrowheads="1"/>
          </p:cNvSpPr>
          <p:nvPr/>
        </p:nvSpPr>
        <p:spPr bwMode="auto">
          <a:xfrm>
            <a:off x="7696200" y="25908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7" name="Rectangle 31"/>
          <p:cNvSpPr>
            <a:spLocks noChangeArrowheads="1"/>
          </p:cNvSpPr>
          <p:nvPr/>
        </p:nvSpPr>
        <p:spPr bwMode="auto">
          <a:xfrm>
            <a:off x="7696200" y="22860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8" name="Rectangle 32"/>
          <p:cNvSpPr>
            <a:spLocks noChangeArrowheads="1"/>
          </p:cNvSpPr>
          <p:nvPr/>
        </p:nvSpPr>
        <p:spPr bwMode="auto">
          <a:xfrm>
            <a:off x="7086600" y="22860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49" name="Rectangle 33"/>
          <p:cNvSpPr>
            <a:spLocks noChangeArrowheads="1"/>
          </p:cNvSpPr>
          <p:nvPr/>
        </p:nvSpPr>
        <p:spPr bwMode="auto">
          <a:xfrm>
            <a:off x="8001000" y="22860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50" name="Rectangle 34"/>
          <p:cNvSpPr>
            <a:spLocks noChangeArrowheads="1"/>
          </p:cNvSpPr>
          <p:nvPr/>
        </p:nvSpPr>
        <p:spPr bwMode="auto">
          <a:xfrm>
            <a:off x="7086600" y="25908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51" name="Rectangle 35"/>
          <p:cNvSpPr>
            <a:spLocks noChangeArrowheads="1"/>
          </p:cNvSpPr>
          <p:nvPr/>
        </p:nvSpPr>
        <p:spPr bwMode="auto">
          <a:xfrm>
            <a:off x="7391400" y="25908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52" name="Rectangle 36"/>
          <p:cNvSpPr>
            <a:spLocks noChangeArrowheads="1"/>
          </p:cNvSpPr>
          <p:nvPr/>
        </p:nvSpPr>
        <p:spPr bwMode="auto">
          <a:xfrm>
            <a:off x="8001000" y="25908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53" name="Rectangle 37"/>
          <p:cNvSpPr>
            <a:spLocks noChangeArrowheads="1"/>
          </p:cNvSpPr>
          <p:nvPr/>
        </p:nvSpPr>
        <p:spPr bwMode="auto">
          <a:xfrm>
            <a:off x="7086600" y="41148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54" name="Rectangle 38"/>
          <p:cNvSpPr>
            <a:spLocks noChangeArrowheads="1"/>
          </p:cNvSpPr>
          <p:nvPr/>
        </p:nvSpPr>
        <p:spPr bwMode="auto">
          <a:xfrm>
            <a:off x="7391400" y="41148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55" name="Rectangle 39"/>
          <p:cNvSpPr>
            <a:spLocks noChangeArrowheads="1"/>
          </p:cNvSpPr>
          <p:nvPr/>
        </p:nvSpPr>
        <p:spPr bwMode="auto">
          <a:xfrm>
            <a:off x="7696200" y="41148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56" name="Rectangle 40"/>
          <p:cNvSpPr>
            <a:spLocks noChangeArrowheads="1"/>
          </p:cNvSpPr>
          <p:nvPr/>
        </p:nvSpPr>
        <p:spPr bwMode="auto">
          <a:xfrm>
            <a:off x="8001000" y="41148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57" name="Rectangle 41"/>
          <p:cNvSpPr>
            <a:spLocks noChangeArrowheads="1"/>
          </p:cNvSpPr>
          <p:nvPr/>
        </p:nvSpPr>
        <p:spPr bwMode="auto">
          <a:xfrm>
            <a:off x="7086600" y="44196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58" name="Rectangle 42"/>
          <p:cNvSpPr>
            <a:spLocks noChangeArrowheads="1"/>
          </p:cNvSpPr>
          <p:nvPr/>
        </p:nvSpPr>
        <p:spPr bwMode="auto">
          <a:xfrm>
            <a:off x="7391400" y="44196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59" name="Rectangle 43"/>
          <p:cNvSpPr>
            <a:spLocks noChangeArrowheads="1"/>
          </p:cNvSpPr>
          <p:nvPr/>
        </p:nvSpPr>
        <p:spPr bwMode="auto">
          <a:xfrm>
            <a:off x="7696200" y="44196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60" name="Rectangle 44"/>
          <p:cNvSpPr>
            <a:spLocks noChangeArrowheads="1"/>
          </p:cNvSpPr>
          <p:nvPr/>
        </p:nvSpPr>
        <p:spPr bwMode="auto">
          <a:xfrm>
            <a:off x="8001000" y="44196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61" name="Rectangle 45"/>
          <p:cNvSpPr>
            <a:spLocks noChangeArrowheads="1"/>
          </p:cNvSpPr>
          <p:nvPr/>
        </p:nvSpPr>
        <p:spPr bwMode="auto">
          <a:xfrm>
            <a:off x="7391400" y="47244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62" name="Rectangle 46"/>
          <p:cNvSpPr>
            <a:spLocks noChangeArrowheads="1"/>
          </p:cNvSpPr>
          <p:nvPr/>
        </p:nvSpPr>
        <p:spPr bwMode="auto">
          <a:xfrm>
            <a:off x="7696200" y="50292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63" name="Rectangle 47"/>
          <p:cNvSpPr>
            <a:spLocks noChangeArrowheads="1"/>
          </p:cNvSpPr>
          <p:nvPr/>
        </p:nvSpPr>
        <p:spPr bwMode="auto">
          <a:xfrm>
            <a:off x="7696200" y="47244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64" name="Rectangle 48"/>
          <p:cNvSpPr>
            <a:spLocks noChangeArrowheads="1"/>
          </p:cNvSpPr>
          <p:nvPr/>
        </p:nvSpPr>
        <p:spPr bwMode="auto">
          <a:xfrm>
            <a:off x="7086600" y="47244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65" name="Rectangle 49"/>
          <p:cNvSpPr>
            <a:spLocks noChangeArrowheads="1"/>
          </p:cNvSpPr>
          <p:nvPr/>
        </p:nvSpPr>
        <p:spPr bwMode="auto">
          <a:xfrm>
            <a:off x="8001000" y="47244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66" name="Rectangle 50"/>
          <p:cNvSpPr>
            <a:spLocks noChangeArrowheads="1"/>
          </p:cNvSpPr>
          <p:nvPr/>
        </p:nvSpPr>
        <p:spPr bwMode="auto">
          <a:xfrm>
            <a:off x="7086600" y="50292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67" name="Rectangle 51"/>
          <p:cNvSpPr>
            <a:spLocks noChangeArrowheads="1"/>
          </p:cNvSpPr>
          <p:nvPr/>
        </p:nvSpPr>
        <p:spPr bwMode="auto">
          <a:xfrm>
            <a:off x="7391400" y="50292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68" name="Rectangle 52"/>
          <p:cNvSpPr>
            <a:spLocks noChangeArrowheads="1"/>
          </p:cNvSpPr>
          <p:nvPr/>
        </p:nvSpPr>
        <p:spPr bwMode="auto">
          <a:xfrm>
            <a:off x="8001000" y="50292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AU" smtClean="0">
                <a:ea typeface="ＭＳ Ｐゴシック" pitchFamily="34" charset="-128"/>
              </a:rPr>
              <a:t>ShiftRows Scheme</a:t>
            </a:r>
          </a:p>
        </p:txBody>
      </p:sp>
      <p:pic>
        <p:nvPicPr>
          <p:cNvPr id="501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ea typeface="ＭＳ Ｐゴシック" pitchFamily="34" charset="-128"/>
              </a:rPr>
              <a:t>ShiftRows and InvShiftRows</a:t>
            </a:r>
          </a:p>
        </p:txBody>
      </p:sp>
      <p:sp>
        <p:nvSpPr>
          <p:cNvPr id="52227" name="Content Placeholder 2"/>
          <p:cNvSpPr>
            <a:spLocks noGrp="1"/>
          </p:cNvSpPr>
          <p:nvPr>
            <p:ph sz="quarter" idx="1"/>
          </p:nvPr>
        </p:nvSpPr>
        <p:spPr>
          <a:xfrm>
            <a:off x="457200" y="1676400"/>
            <a:ext cx="8229600" cy="1066800"/>
          </a:xfrm>
        </p:spPr>
        <p:txBody>
          <a:bodyPr/>
          <a:lstStyle/>
          <a:p>
            <a:pPr eaLnBrk="1" hangingPunct="1"/>
            <a:endParaRPr lang="en-US" smtClean="0">
              <a:ea typeface="ＭＳ Ｐゴシック" pitchFamily="34" charset="-128"/>
            </a:endParaRPr>
          </a:p>
        </p:txBody>
      </p:sp>
      <p:pic>
        <p:nvPicPr>
          <p:cNvPr id="5222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2166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AU" smtClean="0">
                <a:ea typeface="ＭＳ Ｐゴシック" pitchFamily="34" charset="-128"/>
              </a:rPr>
              <a:t>MixColumns</a:t>
            </a:r>
          </a:p>
        </p:txBody>
      </p:sp>
      <p:sp>
        <p:nvSpPr>
          <p:cNvPr id="53251" name="Rectangle 3"/>
          <p:cNvSpPr>
            <a:spLocks noGrp="1" noChangeArrowheads="1"/>
          </p:cNvSpPr>
          <p:nvPr>
            <p:ph sz="quarter" idx="1"/>
          </p:nvPr>
        </p:nvSpPr>
        <p:spPr>
          <a:xfrm>
            <a:off x="457200" y="1219200"/>
            <a:ext cx="8229600" cy="3276600"/>
          </a:xfrm>
        </p:spPr>
        <p:txBody>
          <a:bodyPr/>
          <a:lstStyle/>
          <a:p>
            <a:pPr eaLnBrk="1" hangingPunct="1"/>
            <a:r>
              <a:rPr lang="en-US" smtClean="0">
                <a:solidFill>
                  <a:srgbClr val="595959"/>
                </a:solidFill>
                <a:ea typeface="ＭＳ Ｐゴシック" pitchFamily="34" charset="-128"/>
              </a:rPr>
              <a:t>ShiftRows and MixColumns provide diffusion to the cipher</a:t>
            </a:r>
          </a:p>
          <a:p>
            <a:pPr eaLnBrk="1" hangingPunct="1"/>
            <a:r>
              <a:rPr lang="en-US" smtClean="0">
                <a:solidFill>
                  <a:srgbClr val="595959"/>
                </a:solidFill>
                <a:ea typeface="ＭＳ Ｐゴシック" pitchFamily="34" charset="-128"/>
              </a:rPr>
              <a:t>Each column is processed separately</a:t>
            </a:r>
          </a:p>
          <a:p>
            <a:pPr eaLnBrk="1" hangingPunct="1"/>
            <a:r>
              <a:rPr lang="en-US" smtClean="0">
                <a:solidFill>
                  <a:srgbClr val="595959"/>
                </a:solidFill>
                <a:ea typeface="ＭＳ Ｐゴシック" pitchFamily="34" charset="-128"/>
              </a:rPr>
              <a:t>Each byte is replaced by a value dependent on all 4 bytes in the column</a:t>
            </a:r>
          </a:p>
          <a:p>
            <a:pPr eaLnBrk="1" hangingPunct="1"/>
            <a:r>
              <a:rPr lang="en-US" smtClean="0">
                <a:solidFill>
                  <a:srgbClr val="595959"/>
                </a:solidFill>
                <a:ea typeface="ＭＳ Ｐゴシック" pitchFamily="34" charset="-128"/>
              </a:rPr>
              <a:t>Effectively a matrix multiplication in GF(2</a:t>
            </a:r>
            <a:r>
              <a:rPr lang="en-US" baseline="30000" smtClean="0">
                <a:solidFill>
                  <a:srgbClr val="595959"/>
                </a:solidFill>
                <a:ea typeface="ＭＳ Ｐゴシック" pitchFamily="34" charset="-128"/>
              </a:rPr>
              <a:t>8</a:t>
            </a:r>
            <a:r>
              <a:rPr lang="en-US" smtClean="0">
                <a:solidFill>
                  <a:srgbClr val="595959"/>
                </a:solidFill>
                <a:ea typeface="ＭＳ Ｐゴシック" pitchFamily="34" charset="-128"/>
              </a:rPr>
              <a:t>) using prime poly m(x) =x</a:t>
            </a:r>
            <a:r>
              <a:rPr lang="en-US" baseline="30000" smtClean="0">
                <a:solidFill>
                  <a:srgbClr val="595959"/>
                </a:solidFill>
                <a:ea typeface="ＭＳ Ｐゴシック" pitchFamily="34" charset="-128"/>
              </a:rPr>
              <a:t>8</a:t>
            </a:r>
            <a:r>
              <a:rPr lang="en-US" smtClean="0">
                <a:solidFill>
                  <a:srgbClr val="595959"/>
                </a:solidFill>
                <a:ea typeface="ＭＳ Ｐゴシック" pitchFamily="34" charset="-128"/>
              </a:rPr>
              <a:t>+x</a:t>
            </a:r>
            <a:r>
              <a:rPr lang="en-US" baseline="30000" smtClean="0">
                <a:solidFill>
                  <a:srgbClr val="595959"/>
                </a:solidFill>
                <a:ea typeface="ＭＳ Ｐゴシック" pitchFamily="34" charset="-128"/>
              </a:rPr>
              <a:t>4</a:t>
            </a:r>
            <a:r>
              <a:rPr lang="en-US" smtClean="0">
                <a:solidFill>
                  <a:srgbClr val="595959"/>
                </a:solidFill>
                <a:ea typeface="ＭＳ Ｐゴシック" pitchFamily="34" charset="-128"/>
              </a:rPr>
              <a:t>+x</a:t>
            </a:r>
            <a:r>
              <a:rPr lang="en-US" baseline="30000" smtClean="0">
                <a:solidFill>
                  <a:srgbClr val="595959"/>
                </a:solidFill>
                <a:ea typeface="ＭＳ Ｐゴシック" pitchFamily="34" charset="-128"/>
              </a:rPr>
              <a:t>3</a:t>
            </a:r>
            <a:r>
              <a:rPr lang="en-US" smtClean="0">
                <a:solidFill>
                  <a:srgbClr val="595959"/>
                </a:solidFill>
                <a:ea typeface="ＭＳ Ｐゴシック" pitchFamily="34" charset="-128"/>
              </a:rPr>
              <a:t>+x+1</a:t>
            </a:r>
            <a:endParaRPr lang="en-AU" smtClean="0">
              <a:solidFill>
                <a:srgbClr val="595959"/>
              </a:solidFill>
              <a:ea typeface="ＭＳ Ｐゴシック" pitchFamily="34" charset="-128"/>
            </a:endParaRPr>
          </a:p>
        </p:txBody>
      </p:sp>
      <p:pic>
        <p:nvPicPr>
          <p:cNvPr id="532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4632325"/>
            <a:ext cx="70659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AU" smtClean="0">
                <a:ea typeface="ＭＳ Ｐゴシック" pitchFamily="34" charset="-128"/>
              </a:rPr>
              <a:t>MixClumns Scheme</a:t>
            </a:r>
          </a:p>
        </p:txBody>
      </p:sp>
      <p:pic>
        <p:nvPicPr>
          <p:cNvPr id="552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554163"/>
            <a:ext cx="7162800" cy="374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p:cNvSpPr>
            <a:spLocks noChangeArrowheads="1"/>
          </p:cNvSpPr>
          <p:nvPr/>
        </p:nvSpPr>
        <p:spPr bwMode="auto">
          <a:xfrm>
            <a:off x="1143000" y="52578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i="1">
                <a:latin typeface="Times New Roman" pitchFamily="18" charset="0"/>
              </a:rPr>
              <a:t>The MixColumns transformation operates at the column level; it transforms each column of the state to a new column.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smtClean="0">
                <a:ea typeface="ＭＳ Ｐゴシック" pitchFamily="34" charset="-128"/>
              </a:rPr>
              <a:t>MixColumn and InvMixColumn</a:t>
            </a:r>
          </a:p>
        </p:txBody>
      </p:sp>
      <p:sp>
        <p:nvSpPr>
          <p:cNvPr id="57347" name="Content Placeholder 2"/>
          <p:cNvSpPr>
            <a:spLocks noGrp="1"/>
          </p:cNvSpPr>
          <p:nvPr>
            <p:ph sz="quarter" idx="1"/>
          </p:nvPr>
        </p:nvSpPr>
        <p:spPr>
          <a:xfrm>
            <a:off x="457200" y="1676400"/>
            <a:ext cx="8229600" cy="838200"/>
          </a:xfrm>
        </p:spPr>
        <p:txBody>
          <a:bodyPr/>
          <a:lstStyle/>
          <a:p>
            <a:pPr eaLnBrk="1" hangingPunct="1"/>
            <a:endParaRPr lang="en-US" smtClean="0">
              <a:ea typeface="ＭＳ Ｐゴシック" pitchFamily="34" charset="-128"/>
            </a:endParaRPr>
          </a:p>
        </p:txBody>
      </p:sp>
      <p:pic>
        <p:nvPicPr>
          <p:cNvPr id="5734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655888"/>
            <a:ext cx="8126413"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AU" smtClean="0">
                <a:ea typeface="ＭＳ Ｐゴシック" pitchFamily="34" charset="-128"/>
              </a:rPr>
              <a:t>AddRoundKey</a:t>
            </a:r>
          </a:p>
        </p:txBody>
      </p:sp>
      <p:sp>
        <p:nvSpPr>
          <p:cNvPr id="59395" name="Rectangle 3"/>
          <p:cNvSpPr>
            <a:spLocks noGrp="1" noChangeArrowheads="1"/>
          </p:cNvSpPr>
          <p:nvPr>
            <p:ph sz="quarter" idx="1"/>
          </p:nvPr>
        </p:nvSpPr>
        <p:spPr>
          <a:xfrm>
            <a:off x="457200" y="1219200"/>
            <a:ext cx="8229600" cy="4937125"/>
          </a:xfrm>
        </p:spPr>
        <p:txBody>
          <a:bodyPr/>
          <a:lstStyle/>
          <a:p>
            <a:pPr eaLnBrk="1" hangingPunct="1"/>
            <a:r>
              <a:rPr lang="en-US" smtClean="0">
                <a:solidFill>
                  <a:srgbClr val="595959"/>
                </a:solidFill>
                <a:ea typeface="ＭＳ Ｐゴシック" pitchFamily="34" charset="-128"/>
              </a:rPr>
              <a:t>XOR state with 128-bits of the round key</a:t>
            </a:r>
          </a:p>
          <a:p>
            <a:pPr eaLnBrk="1" hangingPunct="1"/>
            <a:endParaRPr lang="en-US" smtClean="0">
              <a:solidFill>
                <a:srgbClr val="595959"/>
              </a:solidFill>
              <a:ea typeface="ＭＳ Ｐゴシック" pitchFamily="34" charset="-128"/>
            </a:endParaRPr>
          </a:p>
          <a:p>
            <a:pPr eaLnBrk="1" hangingPunct="1"/>
            <a:r>
              <a:rPr lang="en-US" smtClean="0">
                <a:solidFill>
                  <a:srgbClr val="595959"/>
                </a:solidFill>
                <a:ea typeface="ＭＳ Ｐゴシック" pitchFamily="34" charset="-128"/>
              </a:rPr>
              <a:t>AddRoundKey proceeds one column at a time.</a:t>
            </a:r>
          </a:p>
          <a:p>
            <a:pPr lvl="1" eaLnBrk="1" hangingPunct="1"/>
            <a:r>
              <a:rPr lang="en-US" smtClean="0">
                <a:solidFill>
                  <a:srgbClr val="595959"/>
                </a:solidFill>
                <a:ea typeface="ＭＳ Ｐゴシック" pitchFamily="34" charset="-128"/>
              </a:rPr>
              <a:t>adds a round key word with each state column matrix </a:t>
            </a:r>
          </a:p>
          <a:p>
            <a:pPr lvl="1" eaLnBrk="1" hangingPunct="1"/>
            <a:r>
              <a:rPr lang="en-US" smtClean="0">
                <a:solidFill>
                  <a:srgbClr val="595959"/>
                </a:solidFill>
                <a:ea typeface="ＭＳ Ｐゴシック" pitchFamily="34" charset="-128"/>
              </a:rPr>
              <a:t>the operation is matrix addition</a:t>
            </a:r>
          </a:p>
          <a:p>
            <a:pPr eaLnBrk="1" hangingPunct="1"/>
            <a:endParaRPr lang="en-US" smtClean="0">
              <a:solidFill>
                <a:srgbClr val="595959"/>
              </a:solidFill>
              <a:ea typeface="ＭＳ Ｐゴシック" pitchFamily="34" charset="-128"/>
            </a:endParaRPr>
          </a:p>
          <a:p>
            <a:pPr eaLnBrk="1" hangingPunct="1"/>
            <a:r>
              <a:rPr lang="en-US" smtClean="0">
                <a:solidFill>
                  <a:srgbClr val="595959"/>
                </a:solidFill>
                <a:ea typeface="ＭＳ Ｐゴシック" pitchFamily="34" charset="-128"/>
              </a:rPr>
              <a:t>Inverse for decryption identical</a:t>
            </a:r>
          </a:p>
          <a:p>
            <a:pPr lvl="1" eaLnBrk="1" hangingPunct="1"/>
            <a:r>
              <a:rPr lang="en-US" smtClean="0">
                <a:solidFill>
                  <a:srgbClr val="595959"/>
                </a:solidFill>
                <a:ea typeface="ＭＳ Ｐゴシック" pitchFamily="34" charset="-128"/>
              </a:rPr>
              <a:t>since XOR own inverse, with reversed keys</a:t>
            </a:r>
          </a:p>
          <a:p>
            <a:pPr eaLnBrk="1" hangingPunct="1"/>
            <a:endParaRPr lang="en-US" smtClean="0">
              <a:solidFill>
                <a:srgbClr val="595959"/>
              </a:solidFill>
              <a:ea typeface="ＭＳ Ｐゴシック" pitchFamily="34" charset="-128"/>
            </a:endParaRPr>
          </a:p>
          <a:p>
            <a:pPr eaLnBrk="1" hangingPunct="1"/>
            <a:r>
              <a:rPr lang="en-US" smtClean="0">
                <a:solidFill>
                  <a:srgbClr val="595959"/>
                </a:solidFill>
                <a:ea typeface="ＭＳ Ｐゴシック" pitchFamily="34" charset="-128"/>
              </a:rPr>
              <a:t>Designed to be as simple as possible</a:t>
            </a:r>
          </a:p>
          <a:p>
            <a:pPr lvl="1" eaLnBrk="1" hangingPunct="1"/>
            <a:endParaRPr lang="en-AU" smtClean="0">
              <a:solidFill>
                <a:srgbClr val="595959"/>
              </a:solidFill>
              <a:ea typeface="ＭＳ Ｐゴシック"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AU" smtClean="0">
                <a:ea typeface="ＭＳ Ｐゴシック" pitchFamily="34" charset="-128"/>
              </a:rPr>
              <a:t>AddRoundKey Scheme</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ea typeface="ＭＳ Ｐゴシック" pitchFamily="34" charset="-128"/>
              </a:rPr>
              <a:t>AES Round</a:t>
            </a:r>
            <a:endParaRPr lang="en-AU" smtClean="0">
              <a:ea typeface="ＭＳ Ｐゴシック" pitchFamily="34" charset="-128"/>
            </a:endParaRPr>
          </a:p>
        </p:txBody>
      </p:sp>
      <p:pic>
        <p:nvPicPr>
          <p:cNvPr id="634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71600"/>
            <a:ext cx="6675438" cy="515778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ea typeface="ＭＳ Ｐゴシック" pitchFamily="34" charset="-128"/>
              </a:rPr>
              <a:t>AES Key Scheduling</a:t>
            </a:r>
            <a:endParaRPr lang="en-AU" smtClean="0">
              <a:ea typeface="ＭＳ Ｐゴシック" pitchFamily="34" charset="-128"/>
            </a:endParaRPr>
          </a:p>
        </p:txBody>
      </p:sp>
      <p:sp>
        <p:nvSpPr>
          <p:cNvPr id="65539" name="Rectangle 3"/>
          <p:cNvSpPr>
            <a:spLocks noGrp="1" noChangeArrowheads="1"/>
          </p:cNvSpPr>
          <p:nvPr>
            <p:ph sz="quarter" idx="1"/>
          </p:nvPr>
        </p:nvSpPr>
        <p:spPr>
          <a:xfrm>
            <a:off x="457200" y="1219200"/>
            <a:ext cx="8229600" cy="1295400"/>
          </a:xfrm>
        </p:spPr>
        <p:txBody>
          <a:bodyPr/>
          <a:lstStyle/>
          <a:p>
            <a:pPr eaLnBrk="1" hangingPunct="1"/>
            <a:r>
              <a:rPr lang="en-US" smtClean="0">
                <a:solidFill>
                  <a:srgbClr val="595959"/>
                </a:solidFill>
                <a:ea typeface="ＭＳ Ｐゴシック" pitchFamily="34" charset="-128"/>
              </a:rPr>
              <a:t>takes 128-bits (16-bytes) key and expands into array of 44 32-bit words</a:t>
            </a:r>
          </a:p>
        </p:txBody>
      </p:sp>
      <p:pic>
        <p:nvPicPr>
          <p:cNvPr id="6554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74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pitchFamily="34" charset="-128"/>
              </a:rPr>
              <a:t>Topics</a:t>
            </a:r>
          </a:p>
        </p:txBody>
      </p:sp>
      <p:sp>
        <p:nvSpPr>
          <p:cNvPr id="15363" name="Content Placeholder 2"/>
          <p:cNvSpPr>
            <a:spLocks noGrp="1"/>
          </p:cNvSpPr>
          <p:nvPr>
            <p:ph sz="quarter" idx="1"/>
          </p:nvPr>
        </p:nvSpPr>
        <p:spPr>
          <a:xfrm>
            <a:off x="457200" y="1219200"/>
            <a:ext cx="8229600" cy="4937125"/>
          </a:xfrm>
        </p:spPr>
        <p:txBody>
          <a:bodyPr/>
          <a:lstStyle/>
          <a:p>
            <a:r>
              <a:rPr lang="en-US" b="1" smtClean="0">
                <a:solidFill>
                  <a:srgbClr val="595959"/>
                </a:solidFill>
                <a:ea typeface="ＭＳ Ｐゴシック" pitchFamily="34" charset="-128"/>
              </a:rPr>
              <a:t>Origin of AES</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Basic AES </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Inside Algorithm</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Final Notes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Key Expansion</a:t>
            </a:r>
            <a:endParaRPr lang="en-AU" dirty="0" smtClean="0"/>
          </a:p>
        </p:txBody>
      </p:sp>
      <p:sp>
        <p:nvSpPr>
          <p:cNvPr id="95235" name="Rectangle 3"/>
          <p:cNvSpPr>
            <a:spLocks noGrp="1" noChangeArrowheads="1"/>
          </p:cNvSpPr>
          <p:nvPr>
            <p:ph sz="half" idx="1"/>
          </p:nvPr>
        </p:nvSpPr>
        <p:spPr>
          <a:xfrm>
            <a:off x="457200" y="2209800"/>
            <a:ext cx="3565525" cy="4648200"/>
          </a:xfrm>
        </p:spPr>
        <p:txBody>
          <a:bodyPr rtlCol="0">
            <a:normAutofit fontScale="925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The Rijndael developers designed the expansion key algorithm to be resistant to known cryptanalytic attacks</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Inclusion of a round-dependent round constant eliminates the symmetry between the ways in which round keys are generated in different rounds</a:t>
            </a:r>
            <a:endParaRPr lang="en-AU" dirty="0">
              <a:ea typeface="+mn-ea"/>
              <a:cs typeface="+mn-cs"/>
            </a:endParaRPr>
          </a:p>
        </p:txBody>
      </p:sp>
      <p:graphicFrame>
        <p:nvGraphicFramePr>
          <p:cNvPr id="5" name="Content Placeholder 4"/>
          <p:cNvGraphicFramePr>
            <a:graphicFrameLocks noGrp="1"/>
          </p:cNvGraphicFramePr>
          <p:nvPr>
            <p:ph sz="half" idx="2"/>
          </p:nvPr>
        </p:nvGraphicFramePr>
        <p:xfrm>
          <a:off x="4114800" y="1524000"/>
          <a:ext cx="48006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5414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ea typeface="ＭＳ Ｐゴシック" pitchFamily="34" charset="-128"/>
              </a:rPr>
              <a:t>Key Expansion Scheme</a:t>
            </a:r>
          </a:p>
        </p:txBody>
      </p:sp>
      <p:pic>
        <p:nvPicPr>
          <p:cNvPr id="6758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538288"/>
            <a:ext cx="6856412"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ea typeface="ＭＳ Ｐゴシック" pitchFamily="34" charset="-128"/>
              </a:rPr>
              <a:t>Key Expansion submodule</a:t>
            </a:r>
          </a:p>
        </p:txBody>
      </p:sp>
      <p:sp>
        <p:nvSpPr>
          <p:cNvPr id="3" name="Content Placeholder 2"/>
          <p:cNvSpPr>
            <a:spLocks noGrp="1"/>
          </p:cNvSpPr>
          <p:nvPr>
            <p:ph sz="quarter" idx="1"/>
          </p:nvPr>
        </p:nvSpPr>
        <p:spPr>
          <a:xfrm>
            <a:off x="457200" y="1219200"/>
            <a:ext cx="8229600" cy="4937125"/>
          </a:xfrm>
        </p:spPr>
        <p:txBody>
          <a:bodyPr/>
          <a:lstStyle/>
          <a:p>
            <a:pPr eaLnBrk="1" hangingPunct="1"/>
            <a:r>
              <a:rPr lang="en-US" sz="2400" b="1" smtClean="0">
                <a:solidFill>
                  <a:srgbClr val="595959"/>
                </a:solidFill>
                <a:ea typeface="ＭＳ Ｐゴシック" pitchFamily="34" charset="-128"/>
                <a:cs typeface="Courier New" pitchFamily="49" charset="0"/>
              </a:rPr>
              <a:t>RotWord</a:t>
            </a:r>
            <a:r>
              <a:rPr lang="en-US" sz="2400" smtClean="0">
                <a:solidFill>
                  <a:srgbClr val="595959"/>
                </a:solidFill>
                <a:ea typeface="ＭＳ Ｐゴシック" pitchFamily="34" charset="-128"/>
                <a:cs typeface="Courier New" pitchFamily="49" charset="0"/>
              </a:rPr>
              <a:t> </a:t>
            </a:r>
            <a:r>
              <a:rPr lang="en-US" sz="2400" smtClean="0">
                <a:solidFill>
                  <a:srgbClr val="595959"/>
                </a:solidFill>
                <a:ea typeface="ＭＳ Ｐゴシック" pitchFamily="34" charset="-128"/>
              </a:rPr>
              <a:t>performs a one byte circular left shift on a word For example:</a:t>
            </a:r>
          </a:p>
          <a:p>
            <a:pPr eaLnBrk="1" hangingPunct="1">
              <a:buFontTx/>
              <a:buNone/>
            </a:pPr>
            <a:endParaRPr lang="en-US" sz="1200" smtClean="0">
              <a:solidFill>
                <a:srgbClr val="595959"/>
              </a:solidFill>
              <a:ea typeface="ＭＳ Ｐゴシック" pitchFamily="34" charset="-128"/>
            </a:endParaRPr>
          </a:p>
          <a:p>
            <a:pPr eaLnBrk="1" hangingPunct="1">
              <a:buFontTx/>
              <a:buNone/>
            </a:pPr>
            <a:r>
              <a:rPr lang="en-US" sz="2400" smtClean="0">
                <a:solidFill>
                  <a:srgbClr val="595959"/>
                </a:solidFill>
                <a:ea typeface="ＭＳ Ｐゴシック" pitchFamily="34" charset="-128"/>
                <a:cs typeface="Courier New" pitchFamily="49" charset="0"/>
              </a:rPr>
              <a:t>		</a:t>
            </a:r>
            <a:r>
              <a:rPr lang="en-US" sz="2400" b="1" smtClean="0">
                <a:solidFill>
                  <a:srgbClr val="595959"/>
                </a:solidFill>
                <a:ea typeface="ＭＳ Ｐゴシック" pitchFamily="34" charset="-128"/>
                <a:cs typeface="Courier New" pitchFamily="49" charset="0"/>
              </a:rPr>
              <a:t>RotWord[b0,b1,b2,b3] = [b1,b2,b3,b0]</a:t>
            </a:r>
          </a:p>
          <a:p>
            <a:pPr eaLnBrk="1" hangingPunct="1">
              <a:buFontTx/>
              <a:buNone/>
            </a:pPr>
            <a:endParaRPr lang="en-US" sz="2400" b="1" smtClean="0">
              <a:solidFill>
                <a:srgbClr val="595959"/>
              </a:solidFill>
              <a:ea typeface="ＭＳ Ｐゴシック" pitchFamily="34" charset="-128"/>
              <a:cs typeface="Courier New" pitchFamily="49" charset="0"/>
            </a:endParaRPr>
          </a:p>
          <a:p>
            <a:pPr eaLnBrk="1" hangingPunct="1"/>
            <a:r>
              <a:rPr lang="en-US" sz="2400" b="1" smtClean="0">
                <a:solidFill>
                  <a:srgbClr val="595959"/>
                </a:solidFill>
                <a:ea typeface="ＭＳ Ｐゴシック" pitchFamily="34" charset="-128"/>
                <a:cs typeface="Courier New" pitchFamily="49" charset="0"/>
              </a:rPr>
              <a:t>SubWord</a:t>
            </a:r>
            <a:r>
              <a:rPr lang="en-US" sz="2400" smtClean="0">
                <a:solidFill>
                  <a:srgbClr val="595959"/>
                </a:solidFill>
                <a:ea typeface="ＭＳ Ｐゴシック" pitchFamily="34" charset="-128"/>
                <a:cs typeface="Courier New" pitchFamily="49" charset="0"/>
              </a:rPr>
              <a:t> </a:t>
            </a:r>
            <a:r>
              <a:rPr lang="en-US" sz="2400" smtClean="0">
                <a:solidFill>
                  <a:srgbClr val="595959"/>
                </a:solidFill>
                <a:ea typeface="ＭＳ Ｐゴシック" pitchFamily="34" charset="-128"/>
              </a:rPr>
              <a:t>performs a byte substitution on each byte of input word using the S-box</a:t>
            </a:r>
          </a:p>
          <a:p>
            <a:pPr eaLnBrk="1" hangingPunct="1"/>
            <a:endParaRPr lang="en-US" sz="2400" smtClean="0">
              <a:solidFill>
                <a:srgbClr val="595959"/>
              </a:solidFill>
              <a:ea typeface="ＭＳ Ｐゴシック" pitchFamily="34" charset="-128"/>
            </a:endParaRPr>
          </a:p>
          <a:p>
            <a:pPr eaLnBrk="1" hangingPunct="1"/>
            <a:r>
              <a:rPr lang="en-US" sz="2400" b="1" smtClean="0">
                <a:solidFill>
                  <a:srgbClr val="595959"/>
                </a:solidFill>
                <a:ea typeface="ＭＳ Ｐゴシック" pitchFamily="34" charset="-128"/>
                <a:cs typeface="Courier New" pitchFamily="49" charset="0"/>
              </a:rPr>
              <a:t>SubWord(RotWord(temp))</a:t>
            </a:r>
            <a:r>
              <a:rPr lang="en-US" sz="2400" smtClean="0">
                <a:solidFill>
                  <a:srgbClr val="595959"/>
                </a:solidFill>
                <a:ea typeface="ＭＳ Ｐゴシック" pitchFamily="34" charset="-128"/>
              </a:rPr>
              <a:t> is XORed with RCon[j] – the round constant</a:t>
            </a:r>
          </a:p>
          <a:p>
            <a:pPr eaLnBrk="1" hangingPunct="1">
              <a:buFontTx/>
              <a:buNone/>
            </a:pPr>
            <a:r>
              <a:rPr lang="he-IL" sz="2400" smtClean="0">
                <a:solidFill>
                  <a:srgbClr val="595959"/>
                </a:solidFill>
                <a:latin typeface="Arial" pitchFamily="34" charset="0"/>
                <a:ea typeface="ＭＳ Ｐゴシック" pitchFamily="34" charset="-128"/>
              </a:rPr>
              <a:t>	</a:t>
            </a:r>
            <a:endParaRPr lang="en-US" sz="2400" smtClean="0">
              <a:solidFill>
                <a:srgbClr val="595959"/>
              </a:solidFill>
              <a:ea typeface="ＭＳ Ｐゴシック"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ea typeface="ＭＳ Ｐゴシック" pitchFamily="34" charset="-128"/>
              </a:rPr>
              <a:t>Round Constant (RCon)</a:t>
            </a:r>
          </a:p>
        </p:txBody>
      </p:sp>
      <p:sp>
        <p:nvSpPr>
          <p:cNvPr id="3" name="Content Placeholder 2"/>
          <p:cNvSpPr>
            <a:spLocks noGrp="1"/>
          </p:cNvSpPr>
          <p:nvPr>
            <p:ph sz="quarter" idx="1"/>
          </p:nvPr>
        </p:nvSpPr>
        <p:spPr>
          <a:xfrm>
            <a:off x="457200" y="1219200"/>
            <a:ext cx="8229600" cy="2362200"/>
          </a:xfrm>
        </p:spPr>
        <p:txBody>
          <a:bodyPr/>
          <a:lstStyle/>
          <a:p>
            <a:pPr eaLnBrk="1" hangingPunct="1"/>
            <a:r>
              <a:rPr lang="en-US" sz="2000" smtClean="0">
                <a:solidFill>
                  <a:srgbClr val="595959"/>
                </a:solidFill>
                <a:ea typeface="ＭＳ Ｐゴシック" pitchFamily="34" charset="-128"/>
              </a:rPr>
              <a:t>RCON is a word in which the three rightmost bytes are zero</a:t>
            </a:r>
          </a:p>
          <a:p>
            <a:pPr eaLnBrk="1" hangingPunct="1"/>
            <a:r>
              <a:rPr lang="en-US" sz="2000" smtClean="0">
                <a:solidFill>
                  <a:srgbClr val="595959"/>
                </a:solidFill>
                <a:ea typeface="ＭＳ Ｐゴシック" pitchFamily="34" charset="-128"/>
              </a:rPr>
              <a:t>It is different for each round and defined as:    </a:t>
            </a:r>
          </a:p>
          <a:p>
            <a:pPr eaLnBrk="1" hangingPunct="1">
              <a:buFont typeface="Wingdings 3" pitchFamily="18" charset="2"/>
              <a:buNone/>
            </a:pPr>
            <a:r>
              <a:rPr lang="en-US" sz="2000" smtClean="0">
                <a:solidFill>
                  <a:srgbClr val="595959"/>
                </a:solidFill>
                <a:ea typeface="ＭＳ Ｐゴシック" pitchFamily="34" charset="-128"/>
              </a:rPr>
              <a:t>		   RCon[j] = (RCon[j],0,0,0) </a:t>
            </a:r>
          </a:p>
          <a:p>
            <a:pPr eaLnBrk="1" hangingPunct="1">
              <a:buFontTx/>
              <a:buNone/>
            </a:pPr>
            <a:r>
              <a:rPr lang="en-US" sz="2000" smtClean="0">
                <a:solidFill>
                  <a:srgbClr val="595959"/>
                </a:solidFill>
                <a:ea typeface="ＭＳ Ｐゴシック" pitchFamily="34" charset="-128"/>
              </a:rPr>
              <a:t>		   where RCon[</a:t>
            </a:r>
            <a:r>
              <a:rPr lang="en-US" sz="2000" smtClean="0">
                <a:solidFill>
                  <a:srgbClr val="595959"/>
                </a:solidFill>
                <a:latin typeface="Bookman Old Style" pitchFamily="18" charset="0"/>
                <a:ea typeface="ＭＳ Ｐゴシック" pitchFamily="34" charset="-128"/>
              </a:rPr>
              <a:t>1</a:t>
            </a:r>
            <a:r>
              <a:rPr lang="en-US" sz="2000" smtClean="0">
                <a:solidFill>
                  <a:srgbClr val="595959"/>
                </a:solidFill>
                <a:ea typeface="ＭＳ Ｐゴシック" pitchFamily="34" charset="-128"/>
              </a:rPr>
              <a:t>] =</a:t>
            </a:r>
            <a:r>
              <a:rPr lang="en-US" sz="2000" smtClean="0">
                <a:solidFill>
                  <a:srgbClr val="595959"/>
                </a:solidFill>
                <a:latin typeface="Bookman Old Style" pitchFamily="18" charset="0"/>
                <a:ea typeface="ＭＳ Ｐゴシック" pitchFamily="34" charset="-128"/>
              </a:rPr>
              <a:t>1</a:t>
            </a:r>
            <a:r>
              <a:rPr lang="en-US" sz="2000" smtClean="0">
                <a:solidFill>
                  <a:srgbClr val="595959"/>
                </a:solidFill>
                <a:ea typeface="ＭＳ Ｐゴシック" pitchFamily="34" charset="-128"/>
              </a:rPr>
              <a:t> , RCon[j] = 2 * RCon[j-</a:t>
            </a:r>
            <a:r>
              <a:rPr lang="en-US" sz="2000" smtClean="0">
                <a:solidFill>
                  <a:srgbClr val="595959"/>
                </a:solidFill>
                <a:latin typeface="Bookman Old Style" pitchFamily="18" charset="0"/>
                <a:ea typeface="ＭＳ Ｐゴシック" pitchFamily="34" charset="-128"/>
              </a:rPr>
              <a:t>1</a:t>
            </a:r>
            <a:r>
              <a:rPr lang="en-US" sz="2000" smtClean="0">
                <a:solidFill>
                  <a:srgbClr val="595959"/>
                </a:solidFill>
                <a:ea typeface="ＭＳ Ｐゴシック" pitchFamily="34" charset="-128"/>
              </a:rPr>
              <a:t>]</a:t>
            </a:r>
          </a:p>
          <a:p>
            <a:pPr eaLnBrk="1" hangingPunct="1"/>
            <a:r>
              <a:rPr lang="en-US" sz="2000" smtClean="0">
                <a:solidFill>
                  <a:srgbClr val="595959"/>
                </a:solidFill>
                <a:ea typeface="ＭＳ Ｐゴシック" pitchFamily="34" charset="-128"/>
              </a:rPr>
              <a:t>Multiplication is defined over GF(2^8) but can be implement in Table Lookup </a:t>
            </a:r>
          </a:p>
          <a:p>
            <a:endParaRPr lang="en-US" sz="2000" smtClean="0">
              <a:solidFill>
                <a:srgbClr val="595959"/>
              </a:solidFill>
              <a:ea typeface="ＭＳ Ｐゴシック" pitchFamily="34" charset="-128"/>
            </a:endParaRPr>
          </a:p>
        </p:txBody>
      </p:sp>
      <p:pic>
        <p:nvPicPr>
          <p:cNvPr id="696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29050"/>
            <a:ext cx="51689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ea typeface="ＭＳ Ｐゴシック" pitchFamily="34" charset="-128"/>
              </a:rPr>
              <a:t>Key Expansion Example (1</a:t>
            </a:r>
            <a:r>
              <a:rPr lang="en-US" baseline="30000" smtClean="0">
                <a:ea typeface="ＭＳ Ｐゴシック" pitchFamily="34" charset="-128"/>
              </a:rPr>
              <a:t>st</a:t>
            </a:r>
            <a:r>
              <a:rPr lang="en-US" smtClean="0">
                <a:ea typeface="ＭＳ Ｐゴシック" pitchFamily="34" charset="-128"/>
              </a:rPr>
              <a:t> Round)</a:t>
            </a:r>
          </a:p>
        </p:txBody>
      </p:sp>
      <p:sp>
        <p:nvSpPr>
          <p:cNvPr id="4" name="Rectangle 3"/>
          <p:cNvSpPr txBox="1">
            <a:spLocks noChangeArrowheads="1"/>
          </p:cNvSpPr>
          <p:nvPr/>
        </p:nvSpPr>
        <p:spPr bwMode="auto">
          <a:xfrm>
            <a:off x="488950" y="1371600"/>
            <a:ext cx="8075613" cy="1152525"/>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FontTx/>
              <a:buChar char="•"/>
            </a:pPr>
            <a:r>
              <a:rPr lang="en-US" sz="2000">
                <a:solidFill>
                  <a:srgbClr val="7F7F7F"/>
                </a:solidFill>
                <a:latin typeface="Gill Sans MT" pitchFamily="34" charset="0"/>
              </a:rPr>
              <a:t>Example of expansion of a 128-bit cipher key</a:t>
            </a:r>
            <a:endParaRPr lang="en-US" sz="2000">
              <a:solidFill>
                <a:srgbClr val="7F7F7F"/>
              </a:solidFill>
              <a:latin typeface="Courier New" pitchFamily="49" charset="0"/>
              <a:cs typeface="Courier New" pitchFamily="49" charset="0"/>
            </a:endParaRPr>
          </a:p>
          <a:p>
            <a:pPr eaLnBrk="1" hangingPunct="1">
              <a:spcBef>
                <a:spcPct val="20000"/>
              </a:spcBef>
            </a:pPr>
            <a:r>
              <a:rPr lang="en-US" sz="2000">
                <a:solidFill>
                  <a:srgbClr val="7F7F7F"/>
                </a:solidFill>
                <a:latin typeface="Courier New" pitchFamily="49" charset="0"/>
                <a:cs typeface="Courier New" pitchFamily="49" charset="0"/>
              </a:rPr>
              <a:t>	</a:t>
            </a:r>
            <a:r>
              <a:rPr lang="en-US" sz="1800">
                <a:solidFill>
                  <a:srgbClr val="7F7F7F"/>
                </a:solidFill>
                <a:latin typeface="Courier New" pitchFamily="49" charset="0"/>
                <a:cs typeface="Courier New" pitchFamily="49" charset="0"/>
              </a:rPr>
              <a:t>Cipher key = 2b</a:t>
            </a:r>
            <a:r>
              <a:rPr lang="en-US" sz="1800" b="1">
                <a:solidFill>
                  <a:srgbClr val="7F7F7F"/>
                </a:solidFill>
                <a:latin typeface="Courier New" pitchFamily="49" charset="0"/>
                <a:cs typeface="Courier New" pitchFamily="49" charset="0"/>
              </a:rPr>
              <a:t>7e</a:t>
            </a:r>
            <a:r>
              <a:rPr lang="en-US" sz="1800">
                <a:solidFill>
                  <a:srgbClr val="7F7F7F"/>
                </a:solidFill>
                <a:latin typeface="Courier New" pitchFamily="49" charset="0"/>
                <a:cs typeface="Courier New" pitchFamily="49" charset="0"/>
              </a:rPr>
              <a:t>15</a:t>
            </a:r>
            <a:r>
              <a:rPr lang="en-US" sz="1800" b="1">
                <a:solidFill>
                  <a:srgbClr val="7F7F7F"/>
                </a:solidFill>
                <a:latin typeface="Courier New" pitchFamily="49" charset="0"/>
                <a:cs typeface="Courier New" pitchFamily="49" charset="0"/>
              </a:rPr>
              <a:t>16</a:t>
            </a:r>
            <a:r>
              <a:rPr lang="en-US" sz="1800">
                <a:solidFill>
                  <a:srgbClr val="7F7F7F"/>
                </a:solidFill>
                <a:latin typeface="Courier New" pitchFamily="49" charset="0"/>
                <a:cs typeface="Courier New" pitchFamily="49" charset="0"/>
              </a:rPr>
              <a:t>28</a:t>
            </a:r>
            <a:r>
              <a:rPr lang="en-US" sz="1800" b="1">
                <a:solidFill>
                  <a:srgbClr val="7F7F7F"/>
                </a:solidFill>
                <a:latin typeface="Courier New" pitchFamily="49" charset="0"/>
                <a:cs typeface="Courier New" pitchFamily="49" charset="0"/>
              </a:rPr>
              <a:t>ae</a:t>
            </a:r>
            <a:r>
              <a:rPr lang="en-US" sz="1800">
                <a:solidFill>
                  <a:srgbClr val="7F7F7F"/>
                </a:solidFill>
                <a:latin typeface="Courier New" pitchFamily="49" charset="0"/>
                <a:cs typeface="Courier New" pitchFamily="49" charset="0"/>
              </a:rPr>
              <a:t>d2</a:t>
            </a:r>
            <a:r>
              <a:rPr lang="en-US" sz="1800" b="1">
                <a:solidFill>
                  <a:srgbClr val="7F7F7F"/>
                </a:solidFill>
                <a:latin typeface="Courier New" pitchFamily="49" charset="0"/>
                <a:cs typeface="Courier New" pitchFamily="49" charset="0"/>
              </a:rPr>
              <a:t>a6</a:t>
            </a:r>
            <a:r>
              <a:rPr lang="en-US" sz="1800">
                <a:solidFill>
                  <a:srgbClr val="7F7F7F"/>
                </a:solidFill>
                <a:latin typeface="Courier New" pitchFamily="49" charset="0"/>
                <a:cs typeface="Courier New" pitchFamily="49" charset="0"/>
              </a:rPr>
              <a:t>ab</a:t>
            </a:r>
            <a:r>
              <a:rPr lang="en-US" sz="1800" b="1">
                <a:solidFill>
                  <a:srgbClr val="7F7F7F"/>
                </a:solidFill>
                <a:latin typeface="Courier New" pitchFamily="49" charset="0"/>
                <a:cs typeface="Courier New" pitchFamily="49" charset="0"/>
              </a:rPr>
              <a:t>f7</a:t>
            </a:r>
            <a:r>
              <a:rPr lang="en-US" sz="1800">
                <a:solidFill>
                  <a:srgbClr val="7F7F7F"/>
                </a:solidFill>
                <a:latin typeface="Courier New" pitchFamily="49" charset="0"/>
                <a:cs typeface="Courier New" pitchFamily="49" charset="0"/>
              </a:rPr>
              <a:t>15</a:t>
            </a:r>
            <a:r>
              <a:rPr lang="en-US" sz="1800" b="1">
                <a:solidFill>
                  <a:srgbClr val="7F7F7F"/>
                </a:solidFill>
                <a:latin typeface="Courier New" pitchFamily="49" charset="0"/>
                <a:cs typeface="Courier New" pitchFamily="49" charset="0"/>
              </a:rPr>
              <a:t>88</a:t>
            </a:r>
            <a:r>
              <a:rPr lang="en-US" sz="1800">
                <a:solidFill>
                  <a:srgbClr val="7F7F7F"/>
                </a:solidFill>
                <a:latin typeface="Courier New" pitchFamily="49" charset="0"/>
                <a:cs typeface="Courier New" pitchFamily="49" charset="0"/>
              </a:rPr>
              <a:t>09</a:t>
            </a:r>
            <a:r>
              <a:rPr lang="en-US" sz="1800" b="1">
                <a:solidFill>
                  <a:srgbClr val="7F7F7F"/>
                </a:solidFill>
                <a:latin typeface="Courier New" pitchFamily="49" charset="0"/>
                <a:cs typeface="Courier New" pitchFamily="49" charset="0"/>
              </a:rPr>
              <a:t>cf</a:t>
            </a:r>
            <a:r>
              <a:rPr lang="en-US" sz="1800">
                <a:solidFill>
                  <a:srgbClr val="7F7F7F"/>
                </a:solidFill>
                <a:latin typeface="Courier New" pitchFamily="49" charset="0"/>
                <a:cs typeface="Courier New" pitchFamily="49" charset="0"/>
              </a:rPr>
              <a:t>4f</a:t>
            </a:r>
            <a:r>
              <a:rPr lang="en-US" sz="1800" b="1">
                <a:solidFill>
                  <a:srgbClr val="7F7F7F"/>
                </a:solidFill>
                <a:latin typeface="Courier New" pitchFamily="49" charset="0"/>
                <a:cs typeface="Courier New" pitchFamily="49" charset="0"/>
              </a:rPr>
              <a:t>3c</a:t>
            </a:r>
          </a:p>
          <a:p>
            <a:pPr eaLnBrk="1" hangingPunct="1">
              <a:spcBef>
                <a:spcPct val="20000"/>
              </a:spcBef>
            </a:pPr>
            <a:r>
              <a:rPr lang="en-US" sz="1800">
                <a:solidFill>
                  <a:srgbClr val="7F7F7F"/>
                </a:solidFill>
                <a:latin typeface="Courier New" pitchFamily="49" charset="0"/>
                <a:cs typeface="Courier New" pitchFamily="49" charset="0"/>
              </a:rPr>
              <a:t>	</a:t>
            </a:r>
            <a:r>
              <a:rPr lang="en-US" sz="1800" b="1">
                <a:solidFill>
                  <a:srgbClr val="7F7F7F"/>
                </a:solidFill>
                <a:latin typeface="Courier New" pitchFamily="49" charset="0"/>
                <a:cs typeface="Courier New" pitchFamily="49" charset="0"/>
              </a:rPr>
              <a:t>w0</a:t>
            </a:r>
            <a:r>
              <a:rPr lang="en-US" sz="1800">
                <a:solidFill>
                  <a:srgbClr val="7F7F7F"/>
                </a:solidFill>
                <a:latin typeface="Courier New" pitchFamily="49" charset="0"/>
                <a:cs typeface="Courier New" pitchFamily="49" charset="0"/>
              </a:rPr>
              <a:t>=2b7e1516 </a:t>
            </a:r>
            <a:r>
              <a:rPr lang="en-US" sz="1800" b="1">
                <a:solidFill>
                  <a:srgbClr val="7F7F7F"/>
                </a:solidFill>
                <a:latin typeface="Courier New" pitchFamily="49" charset="0"/>
                <a:cs typeface="Courier New" pitchFamily="49" charset="0"/>
              </a:rPr>
              <a:t>w1</a:t>
            </a:r>
            <a:r>
              <a:rPr lang="en-US" sz="1800">
                <a:solidFill>
                  <a:srgbClr val="7F7F7F"/>
                </a:solidFill>
                <a:latin typeface="Courier New" pitchFamily="49" charset="0"/>
                <a:cs typeface="Courier New" pitchFamily="49" charset="0"/>
              </a:rPr>
              <a:t>=28aed2a6 </a:t>
            </a:r>
            <a:r>
              <a:rPr lang="en-US" sz="1800" b="1">
                <a:solidFill>
                  <a:srgbClr val="7F7F7F"/>
                </a:solidFill>
                <a:latin typeface="Courier New" pitchFamily="49" charset="0"/>
                <a:cs typeface="Courier New" pitchFamily="49" charset="0"/>
              </a:rPr>
              <a:t>w2</a:t>
            </a:r>
            <a:r>
              <a:rPr lang="en-US" sz="1800">
                <a:solidFill>
                  <a:srgbClr val="7F7F7F"/>
                </a:solidFill>
                <a:latin typeface="Courier New" pitchFamily="49" charset="0"/>
                <a:cs typeface="Courier New" pitchFamily="49" charset="0"/>
              </a:rPr>
              <a:t>=abf71588 </a:t>
            </a:r>
            <a:r>
              <a:rPr lang="en-US" sz="1800" b="1">
                <a:solidFill>
                  <a:srgbClr val="7F7F7F"/>
                </a:solidFill>
                <a:latin typeface="Courier New" pitchFamily="49" charset="0"/>
                <a:cs typeface="Courier New" pitchFamily="49" charset="0"/>
              </a:rPr>
              <a:t>w3</a:t>
            </a:r>
            <a:r>
              <a:rPr lang="en-US" sz="1800">
                <a:solidFill>
                  <a:srgbClr val="7F7F7F"/>
                </a:solidFill>
                <a:latin typeface="Courier New" pitchFamily="49" charset="0"/>
                <a:cs typeface="Courier New" pitchFamily="49" charset="0"/>
              </a:rPr>
              <a:t>=09cf4f3c</a:t>
            </a:r>
          </a:p>
          <a:p>
            <a:pPr eaLnBrk="1" hangingPunct="1">
              <a:spcBef>
                <a:spcPct val="20000"/>
              </a:spcBef>
            </a:pPr>
            <a:endParaRPr lang="en-US" sz="1800">
              <a:solidFill>
                <a:srgbClr val="7F7F7F"/>
              </a:solidFill>
              <a:latin typeface="Courier New" pitchFamily="49" charset="0"/>
              <a:cs typeface="Courier New" pitchFamily="49" charset="0"/>
            </a:endParaRPr>
          </a:p>
          <a:p>
            <a:pPr eaLnBrk="1" hangingPunct="1">
              <a:spcBef>
                <a:spcPct val="20000"/>
              </a:spcBef>
            </a:pPr>
            <a:r>
              <a:rPr lang="en-US" sz="1800">
                <a:solidFill>
                  <a:srgbClr val="7F7F7F"/>
                </a:solidFill>
                <a:latin typeface="Courier New" pitchFamily="49" charset="0"/>
                <a:cs typeface="Courier New" pitchFamily="49" charset="0"/>
              </a:rPr>
              <a:t>	</a:t>
            </a:r>
            <a:endParaRPr lang="he-IL" sz="1800">
              <a:solidFill>
                <a:srgbClr val="7F7F7F"/>
              </a:solidFill>
              <a:latin typeface="Courier New" pitchFamily="49" charset="0"/>
              <a:cs typeface="Courier New" pitchFamily="49" charset="0"/>
            </a:endParaRPr>
          </a:p>
        </p:txBody>
      </p:sp>
      <p:graphicFrame>
        <p:nvGraphicFramePr>
          <p:cNvPr id="7" name="Group 4"/>
          <p:cNvGraphicFramePr>
            <a:graphicFrameLocks noGrp="1"/>
          </p:cNvGraphicFramePr>
          <p:nvPr>
            <p:ph sz="half" idx="4294967295"/>
          </p:nvPr>
        </p:nvGraphicFramePr>
        <p:xfrm>
          <a:off x="457200" y="2743200"/>
          <a:ext cx="8050211" cy="3498700"/>
        </p:xfrm>
        <a:graphic>
          <a:graphicData uri="http://schemas.openxmlformats.org/drawingml/2006/table">
            <a:tbl>
              <a:tblPr>
                <a:tableStyleId>{35758FB7-9AC5-4552-8A53-C91805E547FA}</a:tableStyleId>
              </a:tblPr>
              <a:tblGrid>
                <a:gridCol w="262617"/>
                <a:gridCol w="1112513"/>
                <a:gridCol w="1112514"/>
                <a:gridCol w="1112513"/>
                <a:gridCol w="1112514"/>
                <a:gridCol w="1112513"/>
                <a:gridCol w="1112514"/>
                <a:gridCol w="1112513"/>
              </a:tblGrid>
              <a:tr h="409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a:ln>
                            <a:noFill/>
                          </a:ln>
                          <a:effectLst/>
                        </a:rPr>
                        <a:t>i</a:t>
                      </a:r>
                      <a:endParaRPr kumimoji="0" lang="he-IL" sz="20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w</a:t>
                      </a:r>
                      <a:r>
                        <a:rPr kumimoji="0" lang="en-US" sz="1800" b="1" u="none" strike="noStrike" cap="none" normalizeH="0" baseline="-25000" dirty="0" smtClean="0">
                          <a:ln>
                            <a:noFill/>
                          </a:ln>
                          <a:effectLst/>
                        </a:rPr>
                        <a:t>i-1</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a:ln>
                            <a:noFill/>
                          </a:ln>
                          <a:effectLst/>
                        </a:rPr>
                        <a:t>RotWord</a:t>
                      </a:r>
                      <a:endParaRPr kumimoji="0" lang="he-IL" sz="1800" b="1"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SubWord</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Rcon[i/4]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smtClean="0">
                          <a:ln>
                            <a:noFill/>
                          </a:ln>
                          <a:effectLst/>
                        </a:rPr>
                        <a:t>t</a:t>
                      </a:r>
                      <a:r>
                        <a:rPr kumimoji="0" lang="en-US" sz="1800" b="1" u="none" strike="noStrike" cap="none" normalizeH="0" baseline="-25000" dirty="0" err="1" smtClean="0">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smtClean="0">
                          <a:ln>
                            <a:noFill/>
                          </a:ln>
                          <a:effectLst/>
                        </a:rPr>
                        <a:t>w</a:t>
                      </a:r>
                      <a:r>
                        <a:rPr kumimoji="0" lang="en-US" sz="1800" b="1" u="none" strike="noStrike" cap="none" normalizeH="0" baseline="-25000" dirty="0" err="1" smtClean="0">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4</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cf4f3c09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01000000</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8b84eb01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2b7e1516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a0fafe17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a:t>
                      </a:r>
                      <a:r>
                        <a:rPr kumimoji="0" lang="en-US" sz="2000" u="none" strike="noStrike" cap="none" normalizeH="0" baseline="0" dirty="0" smtClean="0">
                          <a:ln>
                            <a:noFill/>
                          </a:ln>
                          <a:effectLst/>
                        </a:rPr>
                        <a:t>0fafe17</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28aed2a6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88542cb1</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6</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88542cb1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Abf71588</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sto MT"/>
                          <a:ea typeface="Times New Roman" charset="0"/>
                          <a:cs typeface="Calisto MT"/>
                        </a:rPr>
                        <a:t>-</a:t>
                      </a:r>
                      <a:endParaRPr kumimoji="0" lang="en-US"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2a6c7605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ea typeface="ＭＳ Ｐゴシック" pitchFamily="34" charset="-128"/>
              </a:rPr>
              <a:t>Topics</a:t>
            </a:r>
          </a:p>
        </p:txBody>
      </p:sp>
      <p:sp>
        <p:nvSpPr>
          <p:cNvPr id="71683" name="Content Placeholder 2"/>
          <p:cNvSpPr>
            <a:spLocks noGrp="1"/>
          </p:cNvSpPr>
          <p:nvPr>
            <p:ph sz="quarter" idx="1"/>
          </p:nvPr>
        </p:nvSpPr>
        <p:spPr>
          <a:xfrm>
            <a:off x="457200" y="1219200"/>
            <a:ext cx="8229600" cy="4937125"/>
          </a:xfrm>
        </p:spPr>
        <p:txBody>
          <a:bodyPr/>
          <a:lstStyle/>
          <a:p>
            <a:r>
              <a:rPr lang="en-US" smtClean="0">
                <a:solidFill>
                  <a:srgbClr val="595959"/>
                </a:solidFill>
                <a:ea typeface="ＭＳ Ｐゴシック" pitchFamily="34" charset="-128"/>
              </a:rPr>
              <a:t>Origin of AES</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Basic AES </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Inside Algorithm</a:t>
            </a:r>
          </a:p>
          <a:p>
            <a:endParaRPr lang="en-US" smtClean="0">
              <a:solidFill>
                <a:srgbClr val="595959"/>
              </a:solidFill>
              <a:ea typeface="ＭＳ Ｐゴシック" pitchFamily="34" charset="-128"/>
            </a:endParaRPr>
          </a:p>
          <a:p>
            <a:r>
              <a:rPr lang="en-US" b="1" smtClean="0">
                <a:solidFill>
                  <a:srgbClr val="595959"/>
                </a:solidFill>
                <a:ea typeface="ＭＳ Ｐゴシック" pitchFamily="34" charset="-128"/>
              </a:rPr>
              <a:t>Final Notes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Equivalent Inverse Cipher</a:t>
            </a:r>
            <a:endParaRPr lang="en-AU" smtClean="0"/>
          </a:p>
        </p:txBody>
      </p:sp>
      <p:sp>
        <p:nvSpPr>
          <p:cNvPr id="68611" name="Rectangle 3"/>
          <p:cNvSpPr>
            <a:spLocks noGrp="1" noChangeArrowheads="1"/>
          </p:cNvSpPr>
          <p:nvPr>
            <p:ph sz="half" idx="1"/>
          </p:nvPr>
        </p:nvSpPr>
        <p:spPr>
          <a:xfrm>
            <a:off x="381000" y="1828800"/>
            <a:ext cx="3566160" cy="4303713"/>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AES decryption cipher is not identical to the encryption cipher</a:t>
            </a:r>
          </a:p>
          <a:p>
            <a:pPr lvl="1" fontAlgn="auto">
              <a:spcAft>
                <a:spcPts val="0"/>
              </a:spcAft>
              <a:buFont typeface="Candara" pitchFamily="34" charset="0"/>
              <a:buChar char="•"/>
              <a:defRPr/>
            </a:pPr>
            <a:r>
              <a:rPr lang="en-US" dirty="0" smtClean="0">
                <a:ea typeface="+mn-ea"/>
              </a:rPr>
              <a:t>The sequence of transformations differs although the form of the key schedules is the same</a:t>
            </a:r>
          </a:p>
          <a:p>
            <a:pPr lvl="1" fontAlgn="auto">
              <a:spcAft>
                <a:spcPts val="0"/>
              </a:spcAft>
              <a:buFont typeface="Candara" pitchFamily="34" charset="0"/>
              <a:buChar char="•"/>
              <a:defRPr/>
            </a:pPr>
            <a:r>
              <a:rPr lang="en-US" dirty="0" smtClean="0">
                <a:ea typeface="+mn-ea"/>
              </a:rPr>
              <a:t>Has the disadvantage that two separate software or firmware modules are needed for applications that require both encryption and decryption</a:t>
            </a:r>
          </a:p>
        </p:txBody>
      </p:sp>
      <p:graphicFrame>
        <p:nvGraphicFramePr>
          <p:cNvPr id="4" name="Diagram 3"/>
          <p:cNvGraphicFramePr/>
          <p:nvPr/>
        </p:nvGraphicFramePr>
        <p:xfrm>
          <a:off x="3962400" y="1981200"/>
          <a:ext cx="495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85854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3079" name="ShockwaveFlash1" r:id="rId2" imgW="8569162" imgH="6265009"/>
        </mc:Choice>
        <mc:Fallback>
          <p:control name="ShockwaveFlash1" r:id="rId2" imgW="8569162" imgH="6265009">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8569325" cy="62642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476436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ea typeface="ＭＳ Ｐゴシック" pitchFamily="34" charset="-128"/>
              </a:rPr>
              <a:t>AES Security</a:t>
            </a:r>
          </a:p>
        </p:txBody>
      </p:sp>
      <p:sp>
        <p:nvSpPr>
          <p:cNvPr id="3" name="Content Placeholder 2"/>
          <p:cNvSpPr>
            <a:spLocks noGrp="1"/>
          </p:cNvSpPr>
          <p:nvPr>
            <p:ph sz="quarter" idx="1"/>
          </p:nvPr>
        </p:nvSpPr>
        <p:spPr>
          <a:xfrm>
            <a:off x="457200" y="1219201"/>
            <a:ext cx="8229600" cy="3793976"/>
          </a:xfrm>
        </p:spPr>
        <p:txBody>
          <a:bodyPr>
            <a:normAutofit/>
          </a:bodyPr>
          <a:lstStyle/>
          <a:p>
            <a:pPr eaLnBrk="1" hangingPunct="1"/>
            <a:r>
              <a:rPr lang="en-US" sz="2000" b="1" dirty="0" smtClean="0">
                <a:latin typeface="Arial Narrow" pitchFamily="34" charset="0"/>
                <a:ea typeface="ＭＳ Ｐゴシック" pitchFamily="34" charset="-128"/>
              </a:rPr>
              <a:t>AES was designed after DES. </a:t>
            </a:r>
          </a:p>
          <a:p>
            <a:pPr eaLnBrk="1" hangingPunct="1"/>
            <a:r>
              <a:rPr lang="en-US" sz="2000" b="1" dirty="0" smtClean="0">
                <a:latin typeface="Arial Narrow" pitchFamily="34" charset="0"/>
                <a:ea typeface="ＭＳ Ｐゴシック" pitchFamily="34" charset="-128"/>
              </a:rPr>
              <a:t>Most of the known attacks on DES were already tested on AES.</a:t>
            </a:r>
          </a:p>
          <a:p>
            <a:pPr algn="just" eaLnBrk="1" hangingPunct="1"/>
            <a:r>
              <a:rPr lang="en-US" sz="2000" b="1" dirty="0" smtClean="0">
                <a:latin typeface="Arial Narrow" pitchFamily="34" charset="0"/>
                <a:ea typeface="ＭＳ Ｐゴシック" pitchFamily="34" charset="-128"/>
              </a:rPr>
              <a:t>Brute-Force Attack</a:t>
            </a:r>
          </a:p>
          <a:p>
            <a:pPr lvl="1" algn="just" eaLnBrk="1" hangingPunct="1"/>
            <a:r>
              <a:rPr lang="en-US" sz="2000" b="1" dirty="0" smtClean="0">
                <a:solidFill>
                  <a:schemeClr val="tx1"/>
                </a:solidFill>
                <a:latin typeface="Arial Narrow" pitchFamily="34" charset="0"/>
                <a:ea typeface="ＭＳ Ｐゴシック" pitchFamily="34" charset="-128"/>
              </a:rPr>
              <a:t>AES is definitely more secure than DES due to the larger-size key. </a:t>
            </a:r>
          </a:p>
          <a:p>
            <a:pPr algn="just" eaLnBrk="1" hangingPunct="1"/>
            <a:r>
              <a:rPr lang="en-US" sz="2000" b="1" dirty="0" smtClean="0">
                <a:latin typeface="Arial Narrow" pitchFamily="34" charset="0"/>
                <a:ea typeface="ＭＳ Ｐゴシック" pitchFamily="34" charset="-128"/>
              </a:rPr>
              <a:t>Statistical Attacks</a:t>
            </a:r>
          </a:p>
          <a:p>
            <a:pPr lvl="1" algn="just" eaLnBrk="1" hangingPunct="1"/>
            <a:r>
              <a:rPr lang="en-US" sz="2000" b="1" dirty="0" smtClean="0">
                <a:solidFill>
                  <a:schemeClr val="tx1"/>
                </a:solidFill>
                <a:latin typeface="Arial Narrow" pitchFamily="34" charset="0"/>
                <a:ea typeface="ＭＳ Ｐゴシック" pitchFamily="34" charset="-128"/>
              </a:rPr>
              <a:t>Numerous tests have failed to do statistical analysis of the </a:t>
            </a:r>
            <a:r>
              <a:rPr lang="en-US" sz="2000" b="1" dirty="0" err="1" smtClean="0">
                <a:solidFill>
                  <a:schemeClr val="tx1"/>
                </a:solidFill>
                <a:latin typeface="Arial Narrow" pitchFamily="34" charset="0"/>
                <a:ea typeface="ＭＳ Ｐゴシック" pitchFamily="34" charset="-128"/>
              </a:rPr>
              <a:t>ciphertext</a:t>
            </a:r>
            <a:endParaRPr lang="en-US" sz="2000" b="1" dirty="0" smtClean="0">
              <a:solidFill>
                <a:schemeClr val="tx1"/>
              </a:solidFill>
              <a:latin typeface="Arial Narrow" pitchFamily="34" charset="0"/>
              <a:ea typeface="ＭＳ Ｐゴシック" pitchFamily="34" charset="-128"/>
            </a:endParaRPr>
          </a:p>
          <a:p>
            <a:pPr algn="just" eaLnBrk="1" hangingPunct="1"/>
            <a:r>
              <a:rPr lang="en-US" sz="2000" b="1" dirty="0" smtClean="0">
                <a:latin typeface="Arial Narrow" pitchFamily="34" charset="0"/>
                <a:ea typeface="ＭＳ Ｐゴシック" pitchFamily="34" charset="-128"/>
              </a:rPr>
              <a:t>Differential and Linear Attacks</a:t>
            </a:r>
          </a:p>
          <a:p>
            <a:pPr lvl="1" algn="just" eaLnBrk="1" hangingPunct="1"/>
            <a:r>
              <a:rPr lang="en-US" sz="2000" b="1" dirty="0" smtClean="0">
                <a:solidFill>
                  <a:schemeClr val="tx1"/>
                </a:solidFill>
                <a:latin typeface="Arial Narrow" pitchFamily="34" charset="0"/>
                <a:ea typeface="ＭＳ Ｐゴシック" pitchFamily="34" charset="-128"/>
              </a:rPr>
              <a:t>There are no differential and linear attacks on AES as yet.</a:t>
            </a:r>
          </a:p>
          <a:p>
            <a:pPr algn="just" eaLnBrk="1" hangingPunct="1"/>
            <a:endParaRPr lang="en-US" sz="2000" b="1" dirty="0" smtClean="0">
              <a:latin typeface="Arial Narrow" pitchFamily="34" charset="0"/>
              <a:ea typeface="ＭＳ Ｐゴシック" pitchFamily="34" charset="-128"/>
            </a:endParaRPr>
          </a:p>
          <a:p>
            <a:pPr algn="just" eaLnBrk="1" hangingPunct="1"/>
            <a:endParaRPr lang="en-US" sz="2000" b="1" dirty="0" smtClean="0">
              <a:latin typeface="Arial Narrow" pitchFamily="34" charset="0"/>
              <a:ea typeface="ＭＳ Ｐゴシック" pitchFamily="34" charset="-128"/>
            </a:endParaRPr>
          </a:p>
          <a:p>
            <a:pPr eaLnBrk="1" hangingPunct="1"/>
            <a:endParaRPr lang="en-US" sz="2000" b="1" dirty="0" smtClean="0">
              <a:latin typeface="Arial Narrow" pitchFamily="34" charset="0"/>
              <a:ea typeface="ＭＳ Ｐゴシック" pitchFamily="34" charset="-128"/>
            </a:endParaRPr>
          </a:p>
          <a:p>
            <a:pPr eaLnBrk="1" hangingPunct="1"/>
            <a:endParaRPr lang="en-US" sz="2000" b="1" dirty="0" smtClean="0">
              <a:latin typeface="Arial Narrow" pitchFamily="34" charset="0"/>
              <a:ea typeface="ＭＳ Ｐゴシック" pitchFamily="34" charset="-128"/>
            </a:endParaRPr>
          </a:p>
          <a:p>
            <a:pPr eaLnBrk="1" hangingPunct="1"/>
            <a:endParaRPr lang="en-US" sz="2000" b="1" dirty="0" smtClean="0">
              <a:latin typeface="Arial Narrow"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0"/>
            <a:ext cx="8229600" cy="1139825"/>
          </a:xfrm>
        </p:spPr>
        <p:txBody>
          <a:bodyPr/>
          <a:lstStyle/>
          <a:p>
            <a:pPr eaLnBrk="1" hangingPunct="1"/>
            <a:r>
              <a:rPr lang="en-US" smtClean="0">
                <a:ea typeface="ＭＳ Ｐゴシック" pitchFamily="34" charset="-128"/>
              </a:rPr>
              <a:t>Implementation Aspects</a:t>
            </a:r>
            <a:endParaRPr lang="en-AU" smtClean="0">
              <a:ea typeface="ＭＳ Ｐゴシック" pitchFamily="34" charset="-128"/>
            </a:endParaRPr>
          </a:p>
        </p:txBody>
      </p:sp>
      <p:sp>
        <p:nvSpPr>
          <p:cNvPr id="73731" name="Rectangle 3"/>
          <p:cNvSpPr>
            <a:spLocks noGrp="1" noChangeArrowheads="1"/>
          </p:cNvSpPr>
          <p:nvPr>
            <p:ph sz="quarter" idx="1"/>
          </p:nvPr>
        </p:nvSpPr>
        <p:spPr>
          <a:xfrm>
            <a:off x="762000" y="1295400"/>
            <a:ext cx="8229600" cy="5030788"/>
          </a:xfrm>
        </p:spPr>
        <p:txBody>
          <a:bodyPr/>
          <a:lstStyle/>
          <a:p>
            <a:pPr eaLnBrk="1" hangingPunct="1">
              <a:lnSpc>
                <a:spcPct val="90000"/>
              </a:lnSpc>
            </a:pPr>
            <a:r>
              <a:rPr lang="en-US" sz="2800" smtClean="0">
                <a:solidFill>
                  <a:srgbClr val="595959"/>
                </a:solidFill>
                <a:ea typeface="ＭＳ Ｐゴシック" pitchFamily="34" charset="-128"/>
              </a:rPr>
              <a:t>The algorithms used in AES are so simple that they can be easily implemented using cheap processors and a minimum amount of memory.</a:t>
            </a:r>
          </a:p>
          <a:p>
            <a:pPr eaLnBrk="1" hangingPunct="1">
              <a:lnSpc>
                <a:spcPct val="90000"/>
              </a:lnSpc>
            </a:pPr>
            <a:endParaRPr lang="en-US" sz="2800" smtClean="0">
              <a:solidFill>
                <a:srgbClr val="595959"/>
              </a:solidFill>
              <a:ea typeface="ＭＳ Ｐゴシック" pitchFamily="34" charset="-128"/>
            </a:endParaRPr>
          </a:p>
          <a:p>
            <a:pPr eaLnBrk="1" hangingPunct="1">
              <a:lnSpc>
                <a:spcPct val="90000"/>
              </a:lnSpc>
            </a:pPr>
            <a:r>
              <a:rPr lang="en-US" sz="2800" smtClean="0">
                <a:solidFill>
                  <a:srgbClr val="595959"/>
                </a:solidFill>
                <a:ea typeface="ＭＳ Ｐゴシック" pitchFamily="34" charset="-128"/>
              </a:rPr>
              <a:t>Very efficient</a:t>
            </a:r>
          </a:p>
          <a:p>
            <a:pPr eaLnBrk="1" hangingPunct="1">
              <a:lnSpc>
                <a:spcPct val="90000"/>
              </a:lnSpc>
            </a:pPr>
            <a:endParaRPr lang="en-US" sz="2800" smtClean="0">
              <a:solidFill>
                <a:srgbClr val="595959"/>
              </a:solidFill>
              <a:ea typeface="ＭＳ Ｐゴシック" pitchFamily="34" charset="-128"/>
            </a:endParaRPr>
          </a:p>
          <a:p>
            <a:pPr eaLnBrk="1" hangingPunct="1">
              <a:lnSpc>
                <a:spcPct val="90000"/>
              </a:lnSpc>
            </a:pPr>
            <a:r>
              <a:rPr lang="en-US" sz="2800" smtClean="0">
                <a:solidFill>
                  <a:srgbClr val="595959"/>
                </a:solidFill>
                <a:ea typeface="ＭＳ Ｐゴシック" pitchFamily="34" charset="-128"/>
              </a:rPr>
              <a:t>Implementation was a key factor in its selection as the AES cipher</a:t>
            </a:r>
          </a:p>
          <a:p>
            <a:pPr eaLnBrk="1" hangingPunct="1">
              <a:lnSpc>
                <a:spcPct val="90000"/>
              </a:lnSpc>
            </a:pPr>
            <a:endParaRPr lang="en-US" sz="2800" smtClean="0">
              <a:solidFill>
                <a:srgbClr val="595959"/>
              </a:solidFill>
              <a:ea typeface="ＭＳ Ｐゴシック" pitchFamily="34" charset="-128"/>
            </a:endParaRPr>
          </a:p>
          <a:p>
            <a:pPr eaLnBrk="1" hangingPunct="1">
              <a:lnSpc>
                <a:spcPct val="90000"/>
              </a:lnSpc>
            </a:pPr>
            <a:r>
              <a:rPr lang="en-US" sz="2000" smtClean="0">
                <a:solidFill>
                  <a:srgbClr val="595959"/>
                </a:solidFill>
                <a:ea typeface="ＭＳ Ｐゴシック" pitchFamily="34" charset="-128"/>
              </a:rPr>
              <a:t>AES animation: </a:t>
            </a:r>
          </a:p>
          <a:p>
            <a:pPr lvl="1" eaLnBrk="1" hangingPunct="1">
              <a:lnSpc>
                <a:spcPct val="90000"/>
              </a:lnSpc>
            </a:pPr>
            <a:r>
              <a:rPr lang="en-US" sz="1700" smtClean="0">
                <a:solidFill>
                  <a:srgbClr val="595959"/>
                </a:solidFill>
                <a:ea typeface="ＭＳ Ｐゴシック" pitchFamily="34" charset="-128"/>
              </a:rPr>
              <a:t>http://www.cs.bc.edu/~straubin/cs381-05/blockciphers/rijndael_ingles2004.swf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ea typeface="ＭＳ Ｐゴシック" pitchFamily="34" charset="-128"/>
              </a:rPr>
              <a:t>Origins</a:t>
            </a:r>
            <a:endParaRPr lang="en-AU" smtClean="0">
              <a:ea typeface="ＭＳ Ｐゴシック" pitchFamily="34" charset="-128"/>
            </a:endParaRPr>
          </a:p>
        </p:txBody>
      </p:sp>
      <p:sp>
        <p:nvSpPr>
          <p:cNvPr id="16387" name="Rectangle 3"/>
          <p:cNvSpPr>
            <a:spLocks noGrp="1" noChangeArrowheads="1"/>
          </p:cNvSpPr>
          <p:nvPr>
            <p:ph sz="quarter" idx="1"/>
          </p:nvPr>
        </p:nvSpPr>
        <p:spPr>
          <a:xfrm>
            <a:off x="457200" y="1219200"/>
            <a:ext cx="8229600" cy="4937125"/>
          </a:xfrm>
        </p:spPr>
        <p:txBody>
          <a:bodyPr/>
          <a:lstStyle/>
          <a:p>
            <a:pPr eaLnBrk="1" hangingPunct="1"/>
            <a:r>
              <a:rPr lang="en-US" sz="2400" smtClean="0">
                <a:solidFill>
                  <a:srgbClr val="595959"/>
                </a:solidFill>
                <a:ea typeface="ＭＳ Ｐゴシック" pitchFamily="34" charset="-128"/>
              </a:rPr>
              <a:t>A</a:t>
            </a:r>
            <a:r>
              <a:rPr lang="en-AU" sz="2400" smtClean="0">
                <a:solidFill>
                  <a:srgbClr val="595959"/>
                </a:solidFill>
                <a:ea typeface="ＭＳ Ｐゴシック" pitchFamily="34" charset="-128"/>
              </a:rPr>
              <a:t> replacement for DES was needed</a:t>
            </a:r>
          </a:p>
          <a:p>
            <a:pPr lvl="1" eaLnBrk="1" hangingPunct="1"/>
            <a:r>
              <a:rPr lang="en-US" sz="2000" smtClean="0">
                <a:solidFill>
                  <a:srgbClr val="595959"/>
                </a:solidFill>
                <a:ea typeface="ＭＳ Ｐゴシック" pitchFamily="34" charset="-128"/>
              </a:rPr>
              <a:t>Key size is too small</a:t>
            </a:r>
          </a:p>
          <a:p>
            <a:pPr eaLnBrk="1" hangingPunct="1"/>
            <a:endParaRPr lang="en-AU" sz="2400" smtClean="0">
              <a:solidFill>
                <a:srgbClr val="595959"/>
              </a:solidFill>
              <a:ea typeface="ＭＳ Ｐゴシック" pitchFamily="34" charset="-128"/>
            </a:endParaRPr>
          </a:p>
          <a:p>
            <a:pPr eaLnBrk="1" hangingPunct="1"/>
            <a:r>
              <a:rPr lang="en-AU" sz="2400" smtClean="0">
                <a:solidFill>
                  <a:srgbClr val="595959"/>
                </a:solidFill>
                <a:ea typeface="ＭＳ Ｐゴシック" pitchFamily="34" charset="-128"/>
              </a:rPr>
              <a:t>Can use Triple-DES – but slow, small block </a:t>
            </a:r>
          </a:p>
          <a:p>
            <a:pPr eaLnBrk="1" hangingPunct="1"/>
            <a:endParaRPr lang="en-AU" sz="2400" smtClean="0">
              <a:solidFill>
                <a:srgbClr val="595959"/>
              </a:solidFill>
              <a:ea typeface="ＭＳ Ｐゴシック" pitchFamily="34" charset="-128"/>
            </a:endParaRPr>
          </a:p>
          <a:p>
            <a:pPr eaLnBrk="1" hangingPunct="1"/>
            <a:r>
              <a:rPr lang="en-AU" sz="2400" smtClean="0">
                <a:solidFill>
                  <a:srgbClr val="595959"/>
                </a:solidFill>
                <a:ea typeface="ＭＳ Ｐゴシック" pitchFamily="34" charset="-128"/>
              </a:rPr>
              <a:t>US NIST issued call for ciphers in 1997</a:t>
            </a:r>
          </a:p>
          <a:p>
            <a:pPr eaLnBrk="1" hangingPunct="1"/>
            <a:endParaRPr lang="en-AU" sz="2400" smtClean="0">
              <a:solidFill>
                <a:srgbClr val="595959"/>
              </a:solidFill>
              <a:ea typeface="ＭＳ Ｐゴシック" pitchFamily="34" charset="-128"/>
            </a:endParaRPr>
          </a:p>
          <a:p>
            <a:pPr eaLnBrk="1" hangingPunct="1"/>
            <a:r>
              <a:rPr lang="en-AU" sz="2400" smtClean="0">
                <a:solidFill>
                  <a:srgbClr val="595959"/>
                </a:solidFill>
                <a:ea typeface="ＭＳ Ｐゴシック" pitchFamily="34" charset="-128"/>
              </a:rPr>
              <a:t>15 candidates accepted in Jun 98 </a:t>
            </a:r>
          </a:p>
          <a:p>
            <a:pPr eaLnBrk="1" hangingPunct="1"/>
            <a:endParaRPr lang="en-AU" sz="2400" smtClean="0">
              <a:solidFill>
                <a:srgbClr val="595959"/>
              </a:solidFill>
              <a:ea typeface="ＭＳ Ｐゴシック" pitchFamily="34" charset="-128"/>
            </a:endParaRPr>
          </a:p>
          <a:p>
            <a:pPr eaLnBrk="1" hangingPunct="1"/>
            <a:r>
              <a:rPr lang="en-AU" sz="2400" smtClean="0">
                <a:solidFill>
                  <a:srgbClr val="595959"/>
                </a:solidFill>
                <a:ea typeface="ＭＳ Ｐゴシック" pitchFamily="34" charset="-128"/>
              </a:rPr>
              <a:t>5 were shortlisted in Aug 99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ea typeface="ＭＳ Ｐゴシック" pitchFamily="34" charset="-128"/>
              </a:rPr>
              <a:t>AES Competition Requirements</a:t>
            </a:r>
          </a:p>
        </p:txBody>
      </p:sp>
      <p:sp>
        <p:nvSpPr>
          <p:cNvPr id="18435" name="Rectangle 3"/>
          <p:cNvSpPr>
            <a:spLocks noGrp="1" noChangeArrowheads="1"/>
          </p:cNvSpPr>
          <p:nvPr>
            <p:ph sz="quarter" idx="1"/>
          </p:nvPr>
        </p:nvSpPr>
        <p:spPr>
          <a:xfrm>
            <a:off x="457200" y="1219200"/>
            <a:ext cx="8229600" cy="4937125"/>
          </a:xfrm>
        </p:spPr>
        <p:txBody>
          <a:bodyPr/>
          <a:lstStyle/>
          <a:p>
            <a:pPr eaLnBrk="1" hangingPunct="1"/>
            <a:r>
              <a:rPr lang="en-AU" smtClean="0">
                <a:solidFill>
                  <a:srgbClr val="595959"/>
                </a:solidFill>
                <a:ea typeface="ＭＳ Ｐゴシック" pitchFamily="34" charset="-128"/>
              </a:rPr>
              <a:t>Private key symmetric block cipher </a:t>
            </a:r>
          </a:p>
          <a:p>
            <a:pPr eaLnBrk="1" hangingPunct="1"/>
            <a:endParaRPr lang="en-AU" smtClean="0">
              <a:solidFill>
                <a:srgbClr val="595959"/>
              </a:solidFill>
              <a:ea typeface="ＭＳ Ｐゴシック" pitchFamily="34" charset="-128"/>
            </a:endParaRPr>
          </a:p>
          <a:p>
            <a:pPr eaLnBrk="1" hangingPunct="1"/>
            <a:r>
              <a:rPr lang="en-AU" smtClean="0">
                <a:solidFill>
                  <a:srgbClr val="595959"/>
                </a:solidFill>
                <a:ea typeface="ＭＳ Ｐゴシック" pitchFamily="34" charset="-128"/>
              </a:rPr>
              <a:t>128-bit data, 128/192/256-bit keys </a:t>
            </a:r>
          </a:p>
          <a:p>
            <a:pPr eaLnBrk="1" hangingPunct="1"/>
            <a:endParaRPr lang="en-AU" smtClean="0">
              <a:solidFill>
                <a:srgbClr val="595959"/>
              </a:solidFill>
              <a:ea typeface="ＭＳ Ｐゴシック" pitchFamily="34" charset="-128"/>
            </a:endParaRPr>
          </a:p>
          <a:p>
            <a:pPr eaLnBrk="1" hangingPunct="1"/>
            <a:r>
              <a:rPr lang="en-AU" smtClean="0">
                <a:solidFill>
                  <a:srgbClr val="595959"/>
                </a:solidFill>
                <a:ea typeface="ＭＳ Ｐゴシック" pitchFamily="34" charset="-128"/>
              </a:rPr>
              <a:t>Stronger &amp; faster than Triple-DES   </a:t>
            </a:r>
          </a:p>
          <a:p>
            <a:pPr eaLnBrk="1" hangingPunct="1"/>
            <a:endParaRPr lang="en-AU" smtClean="0">
              <a:solidFill>
                <a:srgbClr val="595959"/>
              </a:solidFill>
              <a:ea typeface="ＭＳ Ｐゴシック" pitchFamily="34" charset="-128"/>
            </a:endParaRPr>
          </a:p>
          <a:p>
            <a:pPr eaLnBrk="1" hangingPunct="1"/>
            <a:r>
              <a:rPr lang="en-AU" smtClean="0">
                <a:solidFill>
                  <a:srgbClr val="595959"/>
                </a:solidFill>
                <a:ea typeface="ＭＳ Ｐゴシック" pitchFamily="34" charset="-128"/>
              </a:rPr>
              <a:t>Provide full specification &amp; design details </a:t>
            </a:r>
          </a:p>
          <a:p>
            <a:pPr eaLnBrk="1" hangingPunct="1"/>
            <a:endParaRPr lang="en-AU" smtClean="0">
              <a:solidFill>
                <a:srgbClr val="595959"/>
              </a:solidFill>
              <a:ea typeface="ＭＳ Ｐゴシック" pitchFamily="34" charset="-128"/>
            </a:endParaRPr>
          </a:p>
          <a:p>
            <a:pPr eaLnBrk="1" hangingPunct="1"/>
            <a:r>
              <a:rPr lang="en-AU" smtClean="0">
                <a:solidFill>
                  <a:srgbClr val="595959"/>
                </a:solidFill>
                <a:ea typeface="ＭＳ Ｐゴシック" pitchFamily="34" charset="-128"/>
              </a:rPr>
              <a:t>Both C &amp; Java implementations</a:t>
            </a:r>
          </a:p>
          <a:p>
            <a:pPr eaLnBrk="1" hangingPunct="1"/>
            <a:endParaRPr lang="en-AU" smtClean="0">
              <a:solidFill>
                <a:srgbClr val="595959"/>
              </a:solidFill>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mtClean="0">
                <a:ea typeface="ＭＳ Ｐゴシック" pitchFamily="34" charset="-128"/>
              </a:rPr>
              <a:t>AES Evaluation Criteria</a:t>
            </a:r>
          </a:p>
        </p:txBody>
      </p:sp>
      <p:sp>
        <p:nvSpPr>
          <p:cNvPr id="20483" name="Rectangle 3"/>
          <p:cNvSpPr>
            <a:spLocks noGrp="1" noChangeArrowheads="1"/>
          </p:cNvSpPr>
          <p:nvPr>
            <p:ph sz="quarter" idx="1"/>
          </p:nvPr>
        </p:nvSpPr>
        <p:spPr>
          <a:xfrm>
            <a:off x="457200" y="1219200"/>
            <a:ext cx="8229600" cy="4937125"/>
          </a:xfrm>
        </p:spPr>
        <p:txBody>
          <a:bodyPr/>
          <a:lstStyle/>
          <a:p>
            <a:pPr eaLnBrk="1" hangingPunct="1">
              <a:lnSpc>
                <a:spcPct val="90000"/>
              </a:lnSpc>
            </a:pPr>
            <a:r>
              <a:rPr lang="en-US" sz="2800" smtClean="0">
                <a:solidFill>
                  <a:srgbClr val="595959"/>
                </a:solidFill>
                <a:ea typeface="ＭＳ Ｐゴシック" pitchFamily="34" charset="-128"/>
              </a:rPr>
              <a:t>initial criteria:</a:t>
            </a:r>
          </a:p>
          <a:p>
            <a:pPr lvl="1" eaLnBrk="1" hangingPunct="1">
              <a:lnSpc>
                <a:spcPct val="90000"/>
              </a:lnSpc>
            </a:pPr>
            <a:r>
              <a:rPr lang="en-US" smtClean="0">
                <a:solidFill>
                  <a:srgbClr val="595959"/>
                </a:solidFill>
                <a:ea typeface="ＭＳ Ｐゴシック" pitchFamily="34" charset="-128"/>
              </a:rPr>
              <a:t>security – effort for practical cryptanalysis</a:t>
            </a:r>
          </a:p>
          <a:p>
            <a:pPr lvl="1" eaLnBrk="1" hangingPunct="1">
              <a:lnSpc>
                <a:spcPct val="90000"/>
              </a:lnSpc>
            </a:pPr>
            <a:r>
              <a:rPr lang="en-US" smtClean="0">
                <a:solidFill>
                  <a:srgbClr val="595959"/>
                </a:solidFill>
                <a:ea typeface="ＭＳ Ｐゴシック" pitchFamily="34" charset="-128"/>
              </a:rPr>
              <a:t>cost – in terms of computational efficiency</a:t>
            </a:r>
          </a:p>
          <a:p>
            <a:pPr lvl="1" eaLnBrk="1" hangingPunct="1">
              <a:lnSpc>
                <a:spcPct val="90000"/>
              </a:lnSpc>
            </a:pPr>
            <a:r>
              <a:rPr lang="en-US" smtClean="0">
                <a:solidFill>
                  <a:srgbClr val="595959"/>
                </a:solidFill>
                <a:ea typeface="ＭＳ Ｐゴシック" pitchFamily="34" charset="-128"/>
              </a:rPr>
              <a:t>algorithm &amp; implementation characteristics</a:t>
            </a:r>
          </a:p>
          <a:p>
            <a:pPr eaLnBrk="1" hangingPunct="1">
              <a:lnSpc>
                <a:spcPct val="90000"/>
              </a:lnSpc>
            </a:pPr>
            <a:endParaRPr lang="en-US" sz="2800" smtClean="0">
              <a:solidFill>
                <a:srgbClr val="595959"/>
              </a:solidFill>
              <a:ea typeface="ＭＳ Ｐゴシック" pitchFamily="34" charset="-128"/>
            </a:endParaRPr>
          </a:p>
          <a:p>
            <a:pPr eaLnBrk="1" hangingPunct="1">
              <a:lnSpc>
                <a:spcPct val="90000"/>
              </a:lnSpc>
            </a:pPr>
            <a:r>
              <a:rPr lang="en-US" sz="2800" smtClean="0">
                <a:solidFill>
                  <a:srgbClr val="595959"/>
                </a:solidFill>
                <a:ea typeface="ＭＳ Ｐゴシック" pitchFamily="34" charset="-128"/>
              </a:rPr>
              <a:t>final criteria</a:t>
            </a:r>
          </a:p>
          <a:p>
            <a:pPr lvl="1" eaLnBrk="1" hangingPunct="1">
              <a:lnSpc>
                <a:spcPct val="90000"/>
              </a:lnSpc>
            </a:pPr>
            <a:r>
              <a:rPr lang="en-US" smtClean="0">
                <a:solidFill>
                  <a:srgbClr val="595959"/>
                </a:solidFill>
                <a:ea typeface="ＭＳ Ｐゴシック" pitchFamily="34" charset="-128"/>
              </a:rPr>
              <a:t>general security</a:t>
            </a:r>
          </a:p>
          <a:p>
            <a:pPr lvl="1" eaLnBrk="1" hangingPunct="1">
              <a:lnSpc>
                <a:spcPct val="90000"/>
              </a:lnSpc>
            </a:pPr>
            <a:r>
              <a:rPr lang="en-US" smtClean="0">
                <a:solidFill>
                  <a:srgbClr val="595959"/>
                </a:solidFill>
                <a:ea typeface="ＭＳ Ｐゴシック" pitchFamily="34" charset="-128"/>
              </a:rPr>
              <a:t>ease of software &amp; hardware implementation</a:t>
            </a:r>
          </a:p>
          <a:p>
            <a:pPr lvl="1" eaLnBrk="1" hangingPunct="1">
              <a:lnSpc>
                <a:spcPct val="90000"/>
              </a:lnSpc>
            </a:pPr>
            <a:r>
              <a:rPr lang="en-US" smtClean="0">
                <a:solidFill>
                  <a:srgbClr val="595959"/>
                </a:solidFill>
                <a:ea typeface="ＭＳ Ｐゴシック" pitchFamily="34" charset="-128"/>
              </a:rPr>
              <a:t>implementation attacks</a:t>
            </a:r>
          </a:p>
          <a:p>
            <a:pPr lvl="1" eaLnBrk="1" hangingPunct="1">
              <a:lnSpc>
                <a:spcPct val="90000"/>
              </a:lnSpc>
            </a:pPr>
            <a:r>
              <a:rPr lang="en-US" smtClean="0">
                <a:solidFill>
                  <a:srgbClr val="595959"/>
                </a:solidFill>
                <a:ea typeface="ＭＳ Ｐゴシック" pitchFamily="34" charset="-128"/>
              </a:rPr>
              <a:t>flexibility (in en/decrypt, keying, other factors)</a:t>
            </a:r>
            <a:endParaRPr lang="en-AU" smtClean="0">
              <a:solidFill>
                <a:srgbClr val="595959"/>
              </a:solidFill>
              <a:ea typeface="ＭＳ Ｐゴシック"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ea typeface="ＭＳ Ｐゴシック" pitchFamily="34" charset="-128"/>
              </a:rPr>
              <a:t>The AES Cipher - Rijndael </a:t>
            </a:r>
          </a:p>
        </p:txBody>
      </p:sp>
      <p:sp>
        <p:nvSpPr>
          <p:cNvPr id="24579" name="Rectangle 3"/>
          <p:cNvSpPr>
            <a:spLocks noGrp="1" noChangeArrowheads="1"/>
          </p:cNvSpPr>
          <p:nvPr>
            <p:ph sz="quarter" idx="1"/>
          </p:nvPr>
        </p:nvSpPr>
        <p:spPr>
          <a:xfrm>
            <a:off x="457200" y="1219200"/>
            <a:ext cx="7086600" cy="4937125"/>
          </a:xfrm>
        </p:spPr>
        <p:txBody>
          <a:bodyPr/>
          <a:lstStyle/>
          <a:p>
            <a:pPr eaLnBrk="1" hangingPunct="1">
              <a:lnSpc>
                <a:spcPct val="90000"/>
              </a:lnSpc>
            </a:pPr>
            <a:r>
              <a:rPr lang="en-AU" sz="2400" smtClean="0">
                <a:solidFill>
                  <a:srgbClr val="595959"/>
                </a:solidFill>
                <a:ea typeface="ＭＳ Ｐゴシック" pitchFamily="34" charset="-128"/>
              </a:rPr>
              <a:t>Rijndael was selected as the AES in Oct-2000</a:t>
            </a:r>
          </a:p>
          <a:p>
            <a:pPr lvl="1" eaLnBrk="1" hangingPunct="1">
              <a:lnSpc>
                <a:spcPct val="90000"/>
              </a:lnSpc>
            </a:pPr>
            <a:r>
              <a:rPr lang="en-AU" sz="2000" smtClean="0">
                <a:solidFill>
                  <a:srgbClr val="595959"/>
                </a:solidFill>
                <a:ea typeface="ＭＳ Ｐゴシック" pitchFamily="34" charset="-128"/>
              </a:rPr>
              <a:t>Designed by Vincent Rijmen and Joan Daemen in Belgium </a:t>
            </a:r>
            <a:endParaRPr lang="en-AU" sz="2500" smtClean="0">
              <a:solidFill>
                <a:srgbClr val="595959"/>
              </a:solidFill>
              <a:ea typeface="ＭＳ Ｐゴシック" pitchFamily="34" charset="-128"/>
            </a:endParaRPr>
          </a:p>
          <a:p>
            <a:pPr lvl="1" eaLnBrk="1" hangingPunct="1">
              <a:lnSpc>
                <a:spcPct val="90000"/>
              </a:lnSpc>
            </a:pPr>
            <a:r>
              <a:rPr lang="en-AU" sz="2100" smtClean="0">
                <a:solidFill>
                  <a:srgbClr val="595959"/>
                </a:solidFill>
                <a:ea typeface="ＭＳ Ｐゴシック" pitchFamily="34" charset="-128"/>
              </a:rPr>
              <a:t>Issued as FIPS PUB 197 standard in Nov-2001 </a:t>
            </a:r>
          </a:p>
          <a:p>
            <a:pPr eaLnBrk="1" hangingPunct="1">
              <a:lnSpc>
                <a:spcPct val="90000"/>
              </a:lnSpc>
              <a:buFont typeface="Wingdings 3" pitchFamily="18" charset="2"/>
              <a:buNone/>
            </a:pPr>
            <a:endParaRPr lang="en-AU" sz="2400" smtClean="0">
              <a:solidFill>
                <a:srgbClr val="595959"/>
              </a:solidFill>
              <a:ea typeface="ＭＳ Ｐゴシック" pitchFamily="34" charset="-128"/>
            </a:endParaRPr>
          </a:p>
          <a:p>
            <a:pPr eaLnBrk="1" hangingPunct="1">
              <a:lnSpc>
                <a:spcPct val="90000"/>
              </a:lnSpc>
            </a:pPr>
            <a:r>
              <a:rPr lang="en-AU" sz="2400" smtClean="0">
                <a:solidFill>
                  <a:srgbClr val="595959"/>
                </a:solidFill>
                <a:ea typeface="ＭＳ Ｐゴシック" pitchFamily="34" charset="-128"/>
              </a:rPr>
              <a:t>An </a:t>
            </a:r>
            <a:r>
              <a:rPr lang="en-AU" sz="2400" b="1" smtClean="0">
                <a:solidFill>
                  <a:srgbClr val="595959"/>
                </a:solidFill>
                <a:ea typeface="ＭＳ Ｐゴシック" pitchFamily="34" charset="-128"/>
              </a:rPr>
              <a:t>iterative</a:t>
            </a:r>
            <a:r>
              <a:rPr lang="en-AU" sz="2400" smtClean="0">
                <a:solidFill>
                  <a:srgbClr val="595959"/>
                </a:solidFill>
                <a:ea typeface="ＭＳ Ｐゴシック" pitchFamily="34" charset="-128"/>
              </a:rPr>
              <a:t> rather than </a:t>
            </a:r>
            <a:r>
              <a:rPr lang="en-AU" sz="2400" b="1" smtClean="0">
                <a:solidFill>
                  <a:srgbClr val="595959"/>
                </a:solidFill>
                <a:ea typeface="ＭＳ Ｐゴシック" pitchFamily="34" charset="-128"/>
              </a:rPr>
              <a:t>Feistel</a:t>
            </a:r>
            <a:r>
              <a:rPr lang="en-AU" sz="2400" smtClean="0">
                <a:solidFill>
                  <a:srgbClr val="595959"/>
                </a:solidFill>
                <a:ea typeface="ＭＳ Ｐゴシック" pitchFamily="34" charset="-128"/>
              </a:rPr>
              <a:t> cipher</a:t>
            </a:r>
          </a:p>
          <a:p>
            <a:pPr lvl="1" eaLnBrk="1" hangingPunct="1">
              <a:lnSpc>
                <a:spcPct val="90000"/>
              </a:lnSpc>
            </a:pPr>
            <a:r>
              <a:rPr lang="en-US" sz="2000" smtClean="0">
                <a:solidFill>
                  <a:srgbClr val="595959"/>
                </a:solidFill>
                <a:ea typeface="ＭＳ Ｐゴシック" pitchFamily="34" charset="-128"/>
              </a:rPr>
              <a:t>processes </a:t>
            </a:r>
            <a:r>
              <a:rPr lang="en-AU" sz="2000" smtClean="0">
                <a:solidFill>
                  <a:srgbClr val="595959"/>
                </a:solidFill>
                <a:ea typeface="ＭＳ Ｐゴシック" pitchFamily="34" charset="-128"/>
              </a:rPr>
              <a:t>data as block of 4 columns of 4 bytes (128 bits)</a:t>
            </a:r>
          </a:p>
          <a:p>
            <a:pPr lvl="1" eaLnBrk="1" hangingPunct="1">
              <a:lnSpc>
                <a:spcPct val="90000"/>
              </a:lnSpc>
            </a:pPr>
            <a:r>
              <a:rPr lang="en-US" sz="2000" smtClean="0">
                <a:solidFill>
                  <a:srgbClr val="595959"/>
                </a:solidFill>
                <a:ea typeface="ＭＳ Ｐゴシック" pitchFamily="34" charset="-128"/>
              </a:rPr>
              <a:t>operates on entire data block in every round</a:t>
            </a:r>
            <a:endParaRPr lang="en-AU" sz="2000" smtClean="0">
              <a:solidFill>
                <a:srgbClr val="595959"/>
              </a:solidFill>
              <a:ea typeface="ＭＳ Ｐゴシック" pitchFamily="34" charset="-128"/>
            </a:endParaRPr>
          </a:p>
          <a:p>
            <a:pPr eaLnBrk="1" hangingPunct="1">
              <a:lnSpc>
                <a:spcPct val="90000"/>
              </a:lnSpc>
            </a:pPr>
            <a:endParaRPr lang="en-US" sz="2400" smtClean="0">
              <a:solidFill>
                <a:srgbClr val="595959"/>
              </a:solidFill>
              <a:ea typeface="ＭＳ Ｐゴシック" pitchFamily="34" charset="-128"/>
            </a:endParaRPr>
          </a:p>
          <a:p>
            <a:pPr eaLnBrk="1" hangingPunct="1">
              <a:lnSpc>
                <a:spcPct val="90000"/>
              </a:lnSpc>
            </a:pPr>
            <a:r>
              <a:rPr lang="en-US" sz="2400" smtClean="0">
                <a:solidFill>
                  <a:srgbClr val="595959"/>
                </a:solidFill>
                <a:ea typeface="ＭＳ Ｐゴシック" pitchFamily="34" charset="-128"/>
              </a:rPr>
              <a:t>Rijndael design:</a:t>
            </a:r>
          </a:p>
          <a:p>
            <a:pPr lvl="1" eaLnBrk="1" hangingPunct="1">
              <a:lnSpc>
                <a:spcPct val="90000"/>
              </a:lnSpc>
            </a:pPr>
            <a:r>
              <a:rPr lang="en-US" sz="2000" smtClean="0">
                <a:solidFill>
                  <a:srgbClr val="595959"/>
                </a:solidFill>
                <a:ea typeface="ＭＳ Ｐゴシック" pitchFamily="34" charset="-128"/>
              </a:rPr>
              <a:t>simplicity</a:t>
            </a:r>
            <a:endParaRPr lang="en-AU" sz="2000" smtClean="0">
              <a:solidFill>
                <a:srgbClr val="595959"/>
              </a:solidFill>
              <a:ea typeface="ＭＳ Ｐゴシック" pitchFamily="34" charset="-128"/>
            </a:endParaRPr>
          </a:p>
          <a:p>
            <a:pPr lvl="1" eaLnBrk="1" hangingPunct="1">
              <a:lnSpc>
                <a:spcPct val="90000"/>
              </a:lnSpc>
            </a:pPr>
            <a:r>
              <a:rPr lang="en-AU" sz="2000" smtClean="0">
                <a:solidFill>
                  <a:srgbClr val="595959"/>
                </a:solidFill>
                <a:ea typeface="ＭＳ Ｐゴシック" pitchFamily="34" charset="-128"/>
              </a:rPr>
              <a:t>has 128/192/256 bit keys, 128 bits data </a:t>
            </a:r>
            <a:endParaRPr lang="en-US" sz="2000" smtClean="0">
              <a:solidFill>
                <a:srgbClr val="595959"/>
              </a:solidFill>
              <a:ea typeface="ＭＳ Ｐゴシック" pitchFamily="34" charset="-128"/>
            </a:endParaRPr>
          </a:p>
          <a:p>
            <a:pPr lvl="1" eaLnBrk="1" hangingPunct="1">
              <a:lnSpc>
                <a:spcPct val="90000"/>
              </a:lnSpc>
            </a:pPr>
            <a:r>
              <a:rPr lang="en-US" sz="2000" smtClean="0">
                <a:solidFill>
                  <a:srgbClr val="595959"/>
                </a:solidFill>
                <a:ea typeface="ＭＳ Ｐゴシック" pitchFamily="34" charset="-128"/>
              </a:rPr>
              <a:t>resistant against known attacks</a:t>
            </a:r>
          </a:p>
          <a:p>
            <a:pPr lvl="1" eaLnBrk="1" hangingPunct="1">
              <a:lnSpc>
                <a:spcPct val="90000"/>
              </a:lnSpc>
            </a:pPr>
            <a:r>
              <a:rPr lang="en-US" sz="2000" smtClean="0">
                <a:solidFill>
                  <a:srgbClr val="595959"/>
                </a:solidFill>
                <a:ea typeface="ＭＳ Ｐゴシック" pitchFamily="34" charset="-128"/>
              </a:rPr>
              <a:t>speed and code compactness on many CPUs</a:t>
            </a:r>
          </a:p>
          <a:p>
            <a:pPr eaLnBrk="1" hangingPunct="1">
              <a:lnSpc>
                <a:spcPct val="90000"/>
              </a:lnSpc>
            </a:pPr>
            <a:endParaRPr lang="en-AU" sz="2400" smtClean="0">
              <a:solidFill>
                <a:srgbClr val="595959"/>
              </a:solidFill>
              <a:ea typeface="ＭＳ Ｐゴシック" pitchFamily="34" charset="-128"/>
            </a:endParaRPr>
          </a:p>
        </p:txBody>
      </p:sp>
      <p:pic>
        <p:nvPicPr>
          <p:cNvPr id="245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219200"/>
            <a:ext cx="14081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3600450"/>
            <a:ext cx="14478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10"/>
          <p:cNvSpPr>
            <a:spLocks noChangeArrowheads="1"/>
          </p:cNvSpPr>
          <p:nvPr/>
        </p:nvSpPr>
        <p:spPr bwMode="auto">
          <a:xfrm>
            <a:off x="7467600" y="3048000"/>
            <a:ext cx="1055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600">
                <a:solidFill>
                  <a:srgbClr val="595959"/>
                </a:solidFill>
              </a:rPr>
              <a:t>V. Rijmen </a:t>
            </a:r>
            <a:endParaRPr lang="en-US" sz="1600"/>
          </a:p>
        </p:txBody>
      </p:sp>
      <p:sp>
        <p:nvSpPr>
          <p:cNvPr id="24583" name="Rectangle 12"/>
          <p:cNvSpPr>
            <a:spLocks noChangeArrowheads="1"/>
          </p:cNvSpPr>
          <p:nvPr/>
        </p:nvSpPr>
        <p:spPr bwMode="auto">
          <a:xfrm>
            <a:off x="7281863" y="5486400"/>
            <a:ext cx="1176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AU" sz="1600">
                <a:solidFill>
                  <a:srgbClr val="595959"/>
                </a:solidFill>
              </a:rPr>
              <a:t>J. Daemen </a:t>
            </a:r>
            <a:endParaRPr 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pitchFamily="34" charset="-128"/>
              </a:rPr>
              <a:t>Topics</a:t>
            </a:r>
          </a:p>
        </p:txBody>
      </p:sp>
      <p:sp>
        <p:nvSpPr>
          <p:cNvPr id="26627" name="Content Placeholder 2"/>
          <p:cNvSpPr>
            <a:spLocks noGrp="1"/>
          </p:cNvSpPr>
          <p:nvPr>
            <p:ph sz="quarter" idx="1"/>
          </p:nvPr>
        </p:nvSpPr>
        <p:spPr>
          <a:xfrm>
            <a:off x="457200" y="1219200"/>
            <a:ext cx="8229600" cy="4937125"/>
          </a:xfrm>
        </p:spPr>
        <p:txBody>
          <a:bodyPr/>
          <a:lstStyle/>
          <a:p>
            <a:r>
              <a:rPr lang="en-US" smtClean="0">
                <a:solidFill>
                  <a:srgbClr val="595959"/>
                </a:solidFill>
                <a:ea typeface="ＭＳ Ｐゴシック" pitchFamily="34" charset="-128"/>
              </a:rPr>
              <a:t>Origin of AES</a:t>
            </a:r>
          </a:p>
          <a:p>
            <a:endParaRPr lang="en-US" smtClean="0">
              <a:solidFill>
                <a:srgbClr val="595959"/>
              </a:solidFill>
              <a:ea typeface="ＭＳ Ｐゴシック" pitchFamily="34" charset="-128"/>
            </a:endParaRPr>
          </a:p>
          <a:p>
            <a:r>
              <a:rPr lang="en-US" b="1" smtClean="0">
                <a:solidFill>
                  <a:srgbClr val="595959"/>
                </a:solidFill>
                <a:ea typeface="ＭＳ Ｐゴシック" pitchFamily="34" charset="-128"/>
              </a:rPr>
              <a:t>Basic AES </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Inside Algorithm</a:t>
            </a:r>
          </a:p>
          <a:p>
            <a:endParaRPr lang="en-US" smtClean="0">
              <a:solidFill>
                <a:srgbClr val="595959"/>
              </a:solidFill>
              <a:ea typeface="ＭＳ Ｐゴシック" pitchFamily="34" charset="-128"/>
            </a:endParaRPr>
          </a:p>
          <a:p>
            <a:r>
              <a:rPr lang="en-US" smtClean="0">
                <a:solidFill>
                  <a:srgbClr val="595959"/>
                </a:solidFill>
                <a:ea typeface="ＭＳ Ｐゴシック" pitchFamily="34" charset="-128"/>
              </a:rPr>
              <a:t>Final Notes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_rels/them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_rels/them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_rels/them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_rels/them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_rels/them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Origin.thmx</Template>
  <TotalTime>2102</TotalTime>
  <Words>4110</Words>
  <Application>Microsoft Office PowerPoint</Application>
  <PresentationFormat>On-screen Show (4:3)</PresentationFormat>
  <Paragraphs>431</Paragraphs>
  <Slides>49</Slides>
  <Notes>26</Notes>
  <HiddenSlides>0</HiddenSlides>
  <MMClips>0</MMClips>
  <ScaleCrop>false</ScaleCrop>
  <HeadingPairs>
    <vt:vector size="4" baseType="variant">
      <vt:variant>
        <vt:lpstr>Theme</vt:lpstr>
      </vt:variant>
      <vt:variant>
        <vt:i4>7</vt:i4>
      </vt:variant>
      <vt:variant>
        <vt:lpstr>Slide Titles</vt:lpstr>
      </vt:variant>
      <vt:variant>
        <vt:i4>49</vt:i4>
      </vt:variant>
    </vt:vector>
  </HeadingPairs>
  <TitlesOfParts>
    <vt:vector size="56" baseType="lpstr">
      <vt:lpstr>Origin</vt:lpstr>
      <vt:lpstr>Infusion</vt:lpstr>
      <vt:lpstr>1_Infusion</vt:lpstr>
      <vt:lpstr>2_Infusion</vt:lpstr>
      <vt:lpstr>3_Infusion</vt:lpstr>
      <vt:lpstr>4_Infusion</vt:lpstr>
      <vt:lpstr>5_Infusion</vt:lpstr>
      <vt:lpstr>Cryptography and Network Security</vt:lpstr>
      <vt:lpstr>Chapter 5</vt:lpstr>
      <vt:lpstr>Advance Encryption Standard</vt:lpstr>
      <vt:lpstr>Topics</vt:lpstr>
      <vt:lpstr>Origins</vt:lpstr>
      <vt:lpstr>AES Competition Requirements</vt:lpstr>
      <vt:lpstr>AES Evaluation Criteria</vt:lpstr>
      <vt:lpstr>The AES Cipher - Rijndael </vt:lpstr>
      <vt:lpstr>Topics</vt:lpstr>
      <vt:lpstr>AES  Encryption Process</vt:lpstr>
      <vt:lpstr>AES Data Structures</vt:lpstr>
      <vt:lpstr>Table 5.1 AES Parameters</vt:lpstr>
      <vt:lpstr>AES  Encryption and Decryption</vt:lpstr>
      <vt:lpstr>AES Conceptual Scheme</vt:lpstr>
      <vt:lpstr>Multiple rounds</vt:lpstr>
      <vt:lpstr>High Level Description</vt:lpstr>
      <vt:lpstr>Overall Structure</vt:lpstr>
      <vt:lpstr>128-bit values</vt:lpstr>
      <vt:lpstr>Data Unit</vt:lpstr>
      <vt:lpstr>Unit Transformation</vt:lpstr>
      <vt:lpstr>Changing Plaintext to State</vt:lpstr>
      <vt:lpstr>Topics</vt:lpstr>
      <vt:lpstr>Details of Each Round</vt:lpstr>
      <vt:lpstr>SubBytes: Byte Substitution</vt:lpstr>
      <vt:lpstr>SubBytes and InvSubBytes</vt:lpstr>
      <vt:lpstr>SubBytes Operation</vt:lpstr>
      <vt:lpstr>SubBytes Table</vt:lpstr>
      <vt:lpstr>InvSubBytes Table (Inverse S-box ):</vt:lpstr>
      <vt:lpstr>Sample SubByte Transformation</vt:lpstr>
      <vt:lpstr>ShiftRows</vt:lpstr>
      <vt:lpstr>ShiftRows Scheme</vt:lpstr>
      <vt:lpstr>ShiftRows and InvShiftRows</vt:lpstr>
      <vt:lpstr>MixColumns</vt:lpstr>
      <vt:lpstr>MixClumns Scheme</vt:lpstr>
      <vt:lpstr>MixColumn and InvMixColumn</vt:lpstr>
      <vt:lpstr>AddRoundKey</vt:lpstr>
      <vt:lpstr>AddRoundKey Scheme</vt:lpstr>
      <vt:lpstr>AES Round</vt:lpstr>
      <vt:lpstr>AES Key Scheduling</vt:lpstr>
      <vt:lpstr>Key Expansion</vt:lpstr>
      <vt:lpstr>Key Expansion Scheme</vt:lpstr>
      <vt:lpstr>Key Expansion submodule</vt:lpstr>
      <vt:lpstr>Round Constant (RCon)</vt:lpstr>
      <vt:lpstr>Key Expansion Example (1st Round)</vt:lpstr>
      <vt:lpstr>Topics</vt:lpstr>
      <vt:lpstr>Equivalent Inverse Cipher</vt:lpstr>
      <vt:lpstr>PowerPoint Presentation</vt:lpstr>
      <vt:lpstr>AES Security</vt:lpstr>
      <vt:lpstr>Implementation Aspects</vt:lpstr>
    </vt:vector>
  </TitlesOfParts>
  <Company>Towson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creator>Marius Zimand</dc:creator>
  <cp:lastModifiedBy>DrBM Essawe</cp:lastModifiedBy>
  <cp:revision>79</cp:revision>
  <dcterms:created xsi:type="dcterms:W3CDTF">2011-06-27T15:36:27Z</dcterms:created>
  <dcterms:modified xsi:type="dcterms:W3CDTF">2017-01-21T13:07:32Z</dcterms:modified>
</cp:coreProperties>
</file>