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2A2"/>
    <a:srgbClr val="29669C"/>
    <a:srgbClr val="2E6BA2"/>
    <a:srgbClr val="2F6DA0"/>
    <a:srgbClr val="3A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5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6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9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60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0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5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0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2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rwar.ru/enc/craft/yak40.html" TargetMode="External"/><Relationship Id="rId2" Type="http://schemas.openxmlformats.org/officeDocument/2006/relationships/hyperlink" Target="https://ru.wikipedia.org/wiki/%D0%AF%D0%BA-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2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34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Як-40 - первый в мире реактивный самолёт для местных авиалиний » Авиация  России">
            <a:extLst>
              <a:ext uri="{FF2B5EF4-FFF2-40B4-BE49-F238E27FC236}">
                <a16:creationId xmlns:a16="http://schemas.microsoft.com/office/drawing/2014/main" id="{FDC95881-AC6D-4FC8-97E1-2878ECF28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1" b="-1"/>
          <a:stretch/>
        </p:blipFill>
        <p:spPr bwMode="auto"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BD955A0-CABB-4824-AD4A-644C0F16E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Arial Black" panose="020B0A04020102020204" pitchFamily="34" charset="0"/>
              </a:rPr>
              <a:t>Як-40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3ACAE250-B778-46B6-AC34-373FEF19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Студентка: Попова Наталья Сергеевна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Группа: М8О-405Б-20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Arial Narrow" panose="020B0606020202030204" pitchFamily="34" charset="0"/>
              </a:rPr>
              <a:t>Преподаватель: д.т.н. Егоров Антон Витальевич</a:t>
            </a:r>
          </a:p>
        </p:txBody>
      </p:sp>
      <p:sp>
        <p:nvSpPr>
          <p:cNvPr id="1048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98B1F-7A52-428B-8A8E-C6E02902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9B4E3A0-EBFB-4736-BC91-C2C583F9C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 Narrow" panose="020B0606020202030204" pitchFamily="34" charset="0"/>
              </a:rPr>
              <a:t>Як-40 (по кодификации НАТО: </a:t>
            </a:r>
            <a:r>
              <a:rPr lang="ru-RU" dirty="0" err="1">
                <a:latin typeface="Arial Narrow" panose="020B0606020202030204" pitchFamily="34" charset="0"/>
              </a:rPr>
              <a:t>Codling</a:t>
            </a:r>
            <a:r>
              <a:rPr lang="ru-RU" dirty="0">
                <a:latin typeface="Arial Narrow" panose="020B0606020202030204" pitchFamily="34" charset="0"/>
              </a:rPr>
              <a:t> — в переводе с англ. — «мелкая треска») — первый в мире </a:t>
            </a:r>
            <a:r>
              <a:rPr lang="ru-RU" dirty="0" err="1">
                <a:latin typeface="Arial Narrow" panose="020B0606020202030204" pitchFamily="34" charset="0"/>
              </a:rPr>
              <a:t>трехдвигательный</a:t>
            </a:r>
            <a:r>
              <a:rPr lang="ru-RU" dirty="0">
                <a:latin typeface="Arial Narrow" panose="020B0606020202030204" pitchFamily="34" charset="0"/>
              </a:rPr>
              <a:t> турбореактивный пассажирский самолёт 3-го класса для местных авиалиний, разработанный в СССР в 1960-е годы. Дальностью следования до 2500 км. Максимальная пассажировместимость самолет варьируется от 27 до 40 человек, в зависимости от модификации. Может быть переоборудован исключительно под самолет грузового назначения.</a:t>
            </a:r>
          </a:p>
        </p:txBody>
      </p:sp>
      <p:pic>
        <p:nvPicPr>
          <p:cNvPr id="2050" name="Picture 2" descr="Як-40 — Википедия">
            <a:extLst>
              <a:ext uri="{FF2B5EF4-FFF2-40B4-BE49-F238E27FC236}">
                <a16:creationId xmlns:a16="http://schemas.microsoft.com/office/drawing/2014/main" id="{581ED87D-A2AC-4034-AC67-2C03838981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28" y="2125133"/>
            <a:ext cx="4953002" cy="330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4E89B767-A901-4E58-B245-B60514CF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Конструкция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ADBCD5A6-F0FC-4810-8778-FF258A177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Arial Narrow" panose="020B0606020202030204" pitchFamily="34" charset="0"/>
              </a:rPr>
              <a:t>Як-40 - ближнемагистральный самолёт, предназначенный для перевозки пассажиров и грузов. Состав экипажа: командир ВС, второй пилот, бортмеханик и бортпроводник. Самолёт представляет собой цельнометаллический моноплан с низкорасположенным прямым крылом, Т-образным хвостовым оперением и </a:t>
            </a:r>
            <a:r>
              <a:rPr lang="ru-RU" sz="2000" dirty="0" err="1">
                <a:latin typeface="Arial Narrow" panose="020B0606020202030204" pitchFamily="34" charset="0"/>
              </a:rPr>
              <a:t>трёхопорным</a:t>
            </a:r>
            <a:r>
              <a:rPr lang="ru-RU" sz="2000" dirty="0">
                <a:latin typeface="Arial Narrow" panose="020B0606020202030204" pitchFamily="34" charset="0"/>
              </a:rPr>
              <a:t> шасси, убирающимся в полёте. В хвостовой части расположены три турбореактивных двигателя и вспомогательная силовая установка. Средний двигатель оборудован реверсивно-тормозным устройством, уменьшающим посадочную дистанцию самолёта.</a:t>
            </a:r>
          </a:p>
        </p:txBody>
      </p:sp>
      <p:pic>
        <p:nvPicPr>
          <p:cNvPr id="3078" name="Picture 6" descr="Як-40">
            <a:extLst>
              <a:ext uri="{FF2B5EF4-FFF2-40B4-BE49-F238E27FC236}">
                <a16:creationId xmlns:a16="http://schemas.microsoft.com/office/drawing/2014/main" id="{3DD2CBF5-0C40-4D53-8315-78748988A81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19433"/>
            <a:ext cx="5181600" cy="347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6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99FAD5-9535-4900-AAC0-4AF68625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характеристики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89580B3-AD84-4F91-80E2-620B484B8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Экипаж: 3 + 1 бортпроводник</a:t>
            </a:r>
          </a:p>
          <a:p>
            <a:r>
              <a:rPr lang="ru-RU" dirty="0">
                <a:latin typeface="Arial Narrow" panose="020B0606020202030204" pitchFamily="34" charset="0"/>
              </a:rPr>
              <a:t>Пассажировместимость: 27, 31, 34, 36 или 40 человек (в зависимости от варианта компоновки)</a:t>
            </a:r>
          </a:p>
          <a:p>
            <a:r>
              <a:rPr lang="ru-RU" dirty="0">
                <a:latin typeface="Arial Narrow" panose="020B0606020202030204" pitchFamily="34" charset="0"/>
              </a:rPr>
              <a:t>Грузоподъёмность: 3240 кг</a:t>
            </a:r>
          </a:p>
          <a:p>
            <a:r>
              <a:rPr lang="ru-RU" dirty="0">
                <a:latin typeface="Arial Narrow" panose="020B0606020202030204" pitchFamily="34" charset="0"/>
              </a:rPr>
              <a:t>Длина: 20,36 м</a:t>
            </a:r>
          </a:p>
          <a:p>
            <a:r>
              <a:rPr lang="ru-RU" dirty="0">
                <a:latin typeface="Arial Narrow" panose="020B0606020202030204" pitchFamily="34" charset="0"/>
              </a:rPr>
              <a:t>Размах крыла: 25,0 м</a:t>
            </a:r>
          </a:p>
          <a:p>
            <a:r>
              <a:rPr lang="ru-RU" dirty="0">
                <a:latin typeface="Arial Narrow" panose="020B0606020202030204" pitchFamily="34" charset="0"/>
              </a:rPr>
              <a:t>Высота: 6,5 м</a:t>
            </a:r>
          </a:p>
          <a:p>
            <a:r>
              <a:rPr lang="ru-RU" dirty="0">
                <a:latin typeface="Arial Narrow" panose="020B0606020202030204" pitchFamily="34" charset="0"/>
              </a:rPr>
              <a:t>Площадь крыла: 70,0 м2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F23573D2-8922-4D2F-910F-26EA072524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Arial Narrow" panose="020B0606020202030204" pitchFamily="34" charset="0"/>
              </a:rPr>
              <a:t>Масса пустого: 9850 кг</a:t>
            </a:r>
          </a:p>
          <a:p>
            <a:r>
              <a:rPr lang="ru-RU" dirty="0">
                <a:latin typeface="Arial Narrow" panose="020B0606020202030204" pitchFamily="34" charset="0"/>
              </a:rPr>
              <a:t>Масса снаряжённого: 14265 кг</a:t>
            </a:r>
          </a:p>
          <a:p>
            <a:r>
              <a:rPr lang="ru-RU" dirty="0">
                <a:latin typeface="Arial Narrow" panose="020B0606020202030204" pitchFamily="34" charset="0"/>
              </a:rPr>
              <a:t>Максимальная взлётная масса: 17200 кг</a:t>
            </a:r>
          </a:p>
          <a:p>
            <a:r>
              <a:rPr lang="ru-RU" dirty="0">
                <a:latin typeface="Arial Narrow" panose="020B0606020202030204" pitchFamily="34" charset="0"/>
              </a:rPr>
              <a:t>Масса топлива во внутренних баках: 3910 кг</a:t>
            </a:r>
          </a:p>
          <a:p>
            <a:r>
              <a:rPr lang="ru-RU" dirty="0">
                <a:latin typeface="Arial Narrow" panose="020B0606020202030204" pitchFamily="34" charset="0"/>
              </a:rPr>
              <a:t>Силовая установка: 3 × ТРДД АИ-25</a:t>
            </a:r>
          </a:p>
          <a:p>
            <a:r>
              <a:rPr lang="ru-RU" dirty="0">
                <a:latin typeface="Arial Narrow" panose="020B0606020202030204" pitchFamily="34" charset="0"/>
              </a:rPr>
              <a:t>Тяга: 3 × 1120 кгс (номинальная)</a:t>
            </a:r>
          </a:p>
          <a:p>
            <a:r>
              <a:rPr lang="ru-RU" dirty="0">
                <a:latin typeface="Arial Narrow" panose="020B0606020202030204" pitchFamily="34" charset="0"/>
              </a:rPr>
              <a:t>Вспомогательная силовая установка: 1 × АИ-9 ГТД</a:t>
            </a:r>
          </a:p>
        </p:txBody>
      </p:sp>
    </p:spTree>
    <p:extLst>
      <p:ext uri="{BB962C8B-B14F-4D97-AF65-F5344CB8AC3E}">
        <p14:creationId xmlns:p14="http://schemas.microsoft.com/office/powerpoint/2010/main" val="212180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2785B-8367-4B29-BDED-54142790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Предприятие-разработчик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C70D4B-4258-42D0-B95B-B9CA31262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Arial Narrow" panose="020B0606020202030204" pitchFamily="34" charset="0"/>
              </a:rPr>
              <a:t>Постановление Совета Министров СССР о создании самолёта для замены Ил-12 и Ил-14 вышло в 1960 году. Проект Як-40 разработан в ОКБ Яковлева в 1964 году.</a:t>
            </a:r>
          </a:p>
          <a:p>
            <a:pPr marL="0" indent="0">
              <a:buNone/>
            </a:pPr>
            <a:r>
              <a:rPr lang="ru-RU" dirty="0">
                <a:latin typeface="Arial Narrow" panose="020B0606020202030204" pitchFamily="34" charset="0"/>
              </a:rPr>
              <a:t>До Як-40 ОКБ А. С. Яковлева никогда не занималось проектированием многоместных пассажирских самолётов, основным направлением ОКБ были учебные, боевые и спортивные самолёты. Появление на местных авиалиниях самолёта Як-40 позволило заменить летавшие долгое время на внутренних советских линиях устаревшие поршневые самолёты Ил-12, Ли-2 и Ил-14.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FCA099-BDF4-4DF4-BFE2-4D86D224EB6F}"/>
              </a:ext>
            </a:extLst>
          </p:cNvPr>
          <p:cNvSpPr/>
          <p:nvPr/>
        </p:nvSpPr>
        <p:spPr>
          <a:xfrm>
            <a:off x="838200" y="1929384"/>
            <a:ext cx="5181600" cy="4251960"/>
          </a:xfrm>
          <a:prstGeom prst="rect">
            <a:avLst/>
          </a:prstGeom>
          <a:solidFill>
            <a:srgbClr val="2E6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" descr="Яковлев Як-40 - пассажирский самолет. Фото, характеристики, отзывы.">
            <a:extLst>
              <a:ext uri="{FF2B5EF4-FFF2-40B4-BE49-F238E27FC236}">
                <a16:creationId xmlns:a16="http://schemas.microsoft.com/office/drawing/2014/main" id="{E940CA91-EF26-477D-A20C-EEA7342F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9384"/>
            <a:ext cx="5181600" cy="2590800"/>
          </a:xfrm>
          <a:prstGeom prst="rect">
            <a:avLst/>
          </a:prstGeom>
          <a:solidFill>
            <a:srgbClr val="2E6BA2"/>
          </a:solidFill>
        </p:spPr>
      </p:pic>
      <p:pic>
        <p:nvPicPr>
          <p:cNvPr id="1030" name="Picture 6" descr="Як-40 - первый в мире реактивный самолёт для местных авиалиний » Авиация  России">
            <a:extLst>
              <a:ext uri="{FF2B5EF4-FFF2-40B4-BE49-F238E27FC236}">
                <a16:creationId xmlns:a16="http://schemas.microsoft.com/office/drawing/2014/main" id="{1321E4F1-C6F0-4884-9BCB-B0C2ECEEC11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0" b="12811"/>
          <a:stretch/>
        </p:blipFill>
        <p:spPr bwMode="auto">
          <a:xfrm>
            <a:off x="838200" y="4185396"/>
            <a:ext cx="5181600" cy="199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04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55CC0-8767-4B3B-8A43-63907C95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Зарубежные аналоги</a:t>
            </a:r>
          </a:p>
        </p:txBody>
      </p:sp>
      <p:pic>
        <p:nvPicPr>
          <p:cNvPr id="2050" name="Picture 2" descr="Dassault Falcon 900 — Википедия">
            <a:extLst>
              <a:ext uri="{FF2B5EF4-FFF2-40B4-BE49-F238E27FC236}">
                <a16:creationId xmlns:a16="http://schemas.microsoft.com/office/drawing/2014/main" id="{3F834CAF-BE7D-4824-A04F-D4A2A1A6D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782" y="1928813"/>
            <a:ext cx="6350436" cy="425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C18176-3813-461E-A416-5BAA6B51DBC4}"/>
              </a:ext>
            </a:extLst>
          </p:cNvPr>
          <p:cNvSpPr/>
          <p:nvPr/>
        </p:nvSpPr>
        <p:spPr>
          <a:xfrm>
            <a:off x="3414015" y="5041942"/>
            <a:ext cx="5363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Dassault Falcon 900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2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FD4A7-F69C-47F5-B7DE-78B6AA02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Специальная часть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28EBC0B-08DB-4B07-A6FF-D803E205A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 Narrow" panose="020B0606020202030204" pitchFamily="34" charset="0"/>
              </a:rPr>
              <a:t>Ближнемагистральный (дальность полета - 2500 км).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 Narrow" panose="020B0606020202030204" pitchFamily="34" charset="0"/>
              </a:rPr>
              <a:t>3-й класс по взлетной массе (максимальная взлётная масса: 17,2 т).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 Narrow" panose="020B0606020202030204" pitchFamily="34" charset="0"/>
              </a:rPr>
              <a:t>Максимальная скорость - 546 км/ч, скорость звука в воздушной среде -1224 км/ч. Число маха = 546/1224 = 0,45. Тип по скорости полета – дозвуковой.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 Narrow" panose="020B0606020202030204" pitchFamily="34" charset="0"/>
              </a:rPr>
              <a:t>Форма крыла – трапециевидная, поперечный угол крыла = +5°30’ </a:t>
            </a:r>
            <a:r>
              <a:rPr lang="en-US" dirty="0">
                <a:latin typeface="Arial Narrow" panose="020B0606020202030204" pitchFamily="34" charset="0"/>
              </a:rPr>
              <a:t>&gt; 0</a:t>
            </a:r>
            <a:r>
              <a:rPr lang="ru-RU" dirty="0">
                <a:latin typeface="Arial Narrow" panose="020B0606020202030204" pitchFamily="34" charset="0"/>
              </a:rPr>
              <a:t>. Стреловидность прямая.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 Narrow" panose="020B0606020202030204" pitchFamily="34" charset="0"/>
              </a:rPr>
              <a:t>Моноплан, низкоплан. Нормальная аэродинамическая схема – хвостовое оперение.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 Narrow" panose="020B0606020202030204" pitchFamily="34" charset="0"/>
              </a:rPr>
              <a:t>Корневая хорда = 3,7 м, концевая хорда = 1,61. Сужение = 3,7/1,61 = 2,3. Размах крыла = 25 м, площадь крыла = 70 м, удлинение = 25*25/70 = 8,9.</a:t>
            </a:r>
            <a:endParaRPr lang="en-US" dirty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Arial Narrow" panose="020B0606020202030204" pitchFamily="34" charset="0"/>
              </a:rPr>
              <a:t>Тяга двигателя, потребная для совершения горизонтального полета: </a:t>
            </a:r>
            <a:r>
              <a:rPr lang="en-US" dirty="0">
                <a:latin typeface="Arial Narrow" panose="020B0606020202030204" pitchFamily="34" charset="0"/>
              </a:rPr>
              <a:t>P = 9400/15,5 = 606,45</a:t>
            </a:r>
            <a:r>
              <a:rPr lang="ru-RU" dirty="0">
                <a:latin typeface="Arial Narrow" panose="020B0606020202030204" pitchFamily="34" charset="0"/>
              </a:rPr>
              <a:t> кгс = 6,06 кН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7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EFD1A-CB4C-3206-834F-A3C2D832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F45C9-5BE9-8F05-1706-EB550C2E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Як-40 [Электронный ресурс]: Википедия. Свободная энциклопедия. – Режим доступа: </a:t>
            </a:r>
            <a:r>
              <a:rPr lang="en-US" sz="2200" b="0" dirty="0">
                <a:solidFill>
                  <a:srgbClr val="000000"/>
                </a:solidFill>
                <a:effectLst/>
                <a:latin typeface="Arial Narrow" panose="020B0606020202030204" pitchFamily="34" charset="0"/>
                <a:hlinkClick r:id="rId2"/>
              </a:rPr>
              <a:t>https://ru.wikipedia.org/wiki/%D0%AF%D0%BA-40</a:t>
            </a:r>
            <a:r>
              <a:rPr lang="ru-RU" sz="2200" b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(дата обращения: 05.10.23)</a:t>
            </a:r>
          </a:p>
          <a:p>
            <a:r>
              <a:rPr lang="ru-RU" sz="2200" dirty="0">
                <a:solidFill>
                  <a:srgbClr val="000000"/>
                </a:solidFill>
                <a:latin typeface="Arial Narrow" panose="020B0606020202030204" pitchFamily="34" charset="0"/>
              </a:rPr>
              <a:t>Яковлев Як-40 </a:t>
            </a:r>
            <a:r>
              <a:rPr lang="ru-RU" sz="2200" b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[Электронный ресурс]: Уголок неба. Авиационная энциклопедия. – Режим доступа: </a:t>
            </a:r>
            <a:r>
              <a:rPr lang="en-US" sz="2200" b="0" dirty="0">
                <a:solidFill>
                  <a:srgbClr val="000000"/>
                </a:solidFill>
                <a:effectLst/>
                <a:latin typeface="Arial Narrow" panose="020B0606020202030204" pitchFamily="34" charset="0"/>
                <a:hlinkClick r:id="rId3"/>
              </a:rPr>
              <a:t>http://www.airwar.ru/enc/craft/yak40.html</a:t>
            </a:r>
            <a:r>
              <a:rPr lang="ru-RU" sz="2200" b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 (дата обращения: 05.10.23)</a:t>
            </a:r>
          </a:p>
          <a:p>
            <a:r>
              <a:rPr lang="ru-RU" sz="2200" b="0" i="0" u="none" strike="noStrike" dirty="0" err="1">
                <a:effectLst/>
                <a:latin typeface="Arial Narrow" panose="020B0606020202030204" pitchFamily="34" charset="0"/>
              </a:rPr>
              <a:t>Ендогур</a:t>
            </a:r>
            <a:r>
              <a:rPr lang="ru-RU" sz="2200" b="0" i="0" u="none" strike="noStrike" dirty="0">
                <a:effectLst/>
                <a:latin typeface="Arial Narrow" panose="020B0606020202030204" pitchFamily="34" charset="0"/>
              </a:rPr>
              <a:t> А.И. Проектирование авиационных конструкций. Проектирование конструкций деталей и узлов: учебное пособие. Москва, Изд-во МАИ-Принт, 2009. 540 с.</a:t>
            </a:r>
          </a:p>
          <a:p>
            <a:pPr rtl="0" fontAlgn="base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>
                <a:effectLst/>
                <a:latin typeface="Arial Narrow" panose="020B0606020202030204" pitchFamily="34" charset="0"/>
              </a:rPr>
              <a:t>Житомирский Г. И. Конструкция самолётов: Учебник для студентов авиационных специальностей вузов. — М.: Машиностроение, 1991. — С. 400</a:t>
            </a:r>
          </a:p>
          <a:p>
            <a:pPr rtl="0" fontAlgn="base">
              <a:spcBef>
                <a:spcPts val="0"/>
              </a:spcBef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ru-RU" sz="2200" b="0" i="0" u="none" strike="noStrike" dirty="0" err="1">
                <a:effectLst/>
                <a:latin typeface="Arial Narrow" panose="020B0606020202030204" pitchFamily="34" charset="0"/>
              </a:rPr>
              <a:t>Егер</a:t>
            </a:r>
            <a:r>
              <a:rPr lang="ru-RU" sz="2200" b="0" i="0" u="none" strike="noStrike" dirty="0">
                <a:effectLst/>
                <a:latin typeface="Arial Narrow" panose="020B0606020202030204" pitchFamily="34" charset="0"/>
              </a:rPr>
              <a:t> С.М., Матвеенко А.М., Шаталов И.А. Основы авиационной техники: учебник. Москва, Машиностроение, 2003. 720 с</a:t>
            </a:r>
          </a:p>
          <a:p>
            <a:endParaRPr lang="ru-RU" sz="2200" dirty="0">
              <a:latin typeface="Arial Narrow" panose="020B0606020202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3CFB3B7-81A1-958D-6D69-5C93D196A943}"/>
              </a:ext>
            </a:extLst>
          </p:cNvPr>
          <p:cNvSpPr txBox="1">
            <a:spLocks/>
          </p:cNvSpPr>
          <p:nvPr/>
        </p:nvSpPr>
        <p:spPr>
          <a:xfrm>
            <a:off x="838200" y="3362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Список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145616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32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34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Як-40 - первый в мире реактивный самолёт для местных авиалиний » Авиация  России">
            <a:extLst>
              <a:ext uri="{FF2B5EF4-FFF2-40B4-BE49-F238E27FC236}">
                <a16:creationId xmlns:a16="http://schemas.microsoft.com/office/drawing/2014/main" id="{FDC95881-AC6D-4FC8-97E1-2878ECF28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1" b="-1"/>
          <a:stretch/>
        </p:blipFill>
        <p:spPr bwMode="auto">
          <a:xfrm>
            <a:off x="21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BD955A0-CABB-4824-AD4A-644C0F16E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1453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3ACAE250-B778-46B6-AC34-373FEF19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endParaRPr lang="ru-RU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048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53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642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Narrow</vt:lpstr>
      <vt:lpstr>Modern Love</vt:lpstr>
      <vt:lpstr>The Hand</vt:lpstr>
      <vt:lpstr>SketchyVTI</vt:lpstr>
      <vt:lpstr>Як-40</vt:lpstr>
      <vt:lpstr>Назначение</vt:lpstr>
      <vt:lpstr>Конструкция</vt:lpstr>
      <vt:lpstr>Технические характеристики</vt:lpstr>
      <vt:lpstr>Предприятие-разработчик</vt:lpstr>
      <vt:lpstr>Зарубежные аналоги</vt:lpstr>
      <vt:lpstr>Специальная часть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Як-40</dc:title>
  <dc:creator>Наталья Попова</dc:creator>
  <cp:lastModifiedBy>Попова Наталья Сергеевна</cp:lastModifiedBy>
  <cp:revision>13</cp:revision>
  <dcterms:created xsi:type="dcterms:W3CDTF">2023-09-19T14:50:26Z</dcterms:created>
  <dcterms:modified xsi:type="dcterms:W3CDTF">2023-10-05T20:14:13Z</dcterms:modified>
</cp:coreProperties>
</file>