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9" r:id="rId1"/>
  </p:sldMasterIdLst>
  <p:notesMasterIdLst>
    <p:notesMasterId r:id="rId46"/>
  </p:notesMasterIdLst>
  <p:sldIdLst>
    <p:sldId id="256" r:id="rId2"/>
    <p:sldId id="258" r:id="rId3"/>
    <p:sldId id="261" r:id="rId4"/>
    <p:sldId id="287" r:id="rId5"/>
    <p:sldId id="288" r:id="rId6"/>
    <p:sldId id="289" r:id="rId7"/>
    <p:sldId id="290" r:id="rId8"/>
    <p:sldId id="291" r:id="rId9"/>
    <p:sldId id="292" r:id="rId10"/>
    <p:sldId id="293" r:id="rId11"/>
    <p:sldId id="294" r:id="rId12"/>
    <p:sldId id="296" r:id="rId13"/>
    <p:sldId id="295" r:id="rId14"/>
    <p:sldId id="297" r:id="rId15"/>
    <p:sldId id="299" r:id="rId16"/>
    <p:sldId id="300" r:id="rId17"/>
    <p:sldId id="298" r:id="rId18"/>
    <p:sldId id="286" r:id="rId19"/>
    <p:sldId id="284" r:id="rId20"/>
    <p:sldId id="259" r:id="rId21"/>
    <p:sldId id="285" r:id="rId22"/>
    <p:sldId id="260" r:id="rId23"/>
    <p:sldId id="283"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713" autoAdjust="0"/>
  </p:normalViewPr>
  <p:slideViewPr>
    <p:cSldViewPr snapToGrid="0">
      <p:cViewPr varScale="1">
        <p:scale>
          <a:sx n="59" d="100"/>
          <a:sy n="59" d="100"/>
        </p:scale>
        <p:origin x="11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93617-3995-4B7F-9605-2BBDB1EC45ED}" type="datetimeFigureOut">
              <a:rPr lang="en-US" smtClean="0"/>
              <a:t>4/21/2016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466F2-9CED-4F1F-9613-11D467DD3EBF}" type="slidenum">
              <a:rPr lang="en-US" smtClean="0"/>
              <a:t>‹#›</a:t>
            </a:fld>
            <a:endParaRPr lang="en-US"/>
          </a:p>
        </p:txBody>
      </p:sp>
    </p:spTree>
    <p:extLst>
      <p:ext uri="{BB962C8B-B14F-4D97-AF65-F5344CB8AC3E}">
        <p14:creationId xmlns:p14="http://schemas.microsoft.com/office/powerpoint/2010/main" val="77348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 </a:t>
            </a:r>
            <a:r>
              <a:rPr lang="en-US" dirty="0" err="1" smtClean="0"/>
              <a:t>js</a:t>
            </a:r>
            <a:r>
              <a:rPr lang="en-US" dirty="0" smtClean="0"/>
              <a:t> </a:t>
            </a:r>
            <a:r>
              <a:rPr lang="en-US" dirty="0" err="1" smtClean="0"/>
              <a:t>và</a:t>
            </a:r>
            <a:r>
              <a:rPr lang="en-US" baseline="0" dirty="0" smtClean="0"/>
              <a:t> </a:t>
            </a:r>
            <a:r>
              <a:rPr lang="en-US" baseline="0" dirty="0" err="1" smtClean="0"/>
              <a:t>npm</a:t>
            </a:r>
            <a:r>
              <a:rPr lang="en-US" dirty="0" smtClean="0"/>
              <a:t> </a:t>
            </a:r>
            <a:r>
              <a:rPr lang="en-US" dirty="0" err="1" smtClean="0"/>
              <a:t>là</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chính</a:t>
            </a:r>
            <a:r>
              <a:rPr lang="en-US" baseline="0" dirty="0" smtClean="0"/>
              <a:t> </a:t>
            </a:r>
            <a:r>
              <a:rPr lang="en-US" baseline="0" dirty="0" err="1" smtClean="0"/>
              <a:t>để</a:t>
            </a:r>
            <a:r>
              <a:rPr lang="en-US" baseline="0" dirty="0" smtClean="0"/>
              <a:t> download </a:t>
            </a:r>
            <a:r>
              <a:rPr lang="en-US" baseline="0" dirty="0" err="1" smtClean="0"/>
              <a:t>các</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js</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các</a:t>
            </a:r>
            <a:r>
              <a:rPr lang="en-US" baseline="0" dirty="0" smtClean="0"/>
              <a:t> </a:t>
            </a:r>
            <a:r>
              <a:rPr lang="en-US" baseline="0" dirty="0" err="1" smtClean="0"/>
              <a:t>dev</a:t>
            </a:r>
            <a:r>
              <a:rPr lang="en-US" baseline="0" dirty="0" smtClean="0"/>
              <a:t> tool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phát</a:t>
            </a:r>
            <a:r>
              <a:rPr lang="en-US" baseline="0" dirty="0" smtClean="0"/>
              <a:t> </a:t>
            </a:r>
            <a:r>
              <a:rPr lang="en-US" baseline="0" dirty="0" err="1" smtClean="0"/>
              <a:t>triễn</a:t>
            </a:r>
            <a:endParaRPr lang="en-US" baseline="0" dirty="0" smtClean="0"/>
          </a:p>
          <a:p>
            <a:r>
              <a:rPr lang="en-US" baseline="0" dirty="0" smtClean="0"/>
              <a:t>C </a:t>
            </a:r>
            <a:r>
              <a:rPr lang="en-US" baseline="0" dirty="0" err="1" smtClean="0"/>
              <a:t>ũng</a:t>
            </a:r>
            <a:r>
              <a:rPr lang="en-US" baseline="0" dirty="0" smtClean="0"/>
              <a:t> </a:t>
            </a:r>
            <a:r>
              <a:rPr lang="en-US" baseline="0" dirty="0" err="1" smtClean="0"/>
              <a:t>như</a:t>
            </a:r>
            <a:r>
              <a:rPr lang="en-US" baseline="0" dirty="0" smtClean="0"/>
              <a:t> </a:t>
            </a:r>
            <a:r>
              <a:rPr lang="en-US" baseline="0" dirty="0" err="1" smtClean="0"/>
              <a:t>lưu</a:t>
            </a:r>
            <a:r>
              <a:rPr lang="en-US" baseline="0" dirty="0" smtClean="0"/>
              <a:t> </a:t>
            </a:r>
            <a:r>
              <a:rPr lang="en-US" baseline="0" dirty="0" err="1" smtClean="0"/>
              <a:t>trử</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các</a:t>
            </a:r>
            <a:r>
              <a:rPr lang="en-US" baseline="0" dirty="0" smtClean="0"/>
              <a:t> </a:t>
            </a:r>
            <a:r>
              <a:rPr lang="en-US" baseline="0" dirty="0" err="1" smtClean="0"/>
              <a:t>đoạn</a:t>
            </a:r>
            <a:r>
              <a:rPr lang="en-US" baseline="0" dirty="0" smtClean="0"/>
              <a:t> </a:t>
            </a:r>
            <a:r>
              <a:rPr lang="en-US" baseline="0" dirty="0" err="1" smtClean="0"/>
              <a:t>scipt</a:t>
            </a:r>
            <a:r>
              <a:rPr lang="en-US" baseline="0" dirty="0" smtClean="0"/>
              <a:t>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dev</a:t>
            </a:r>
            <a:endParaRPr lang="en-US" baseline="0" dirty="0" smtClean="0"/>
          </a:p>
          <a:p>
            <a:r>
              <a:rPr lang="en-US" baseline="0" dirty="0" err="1" smtClean="0"/>
              <a:t>Chém</a:t>
            </a:r>
            <a:r>
              <a:rPr lang="en-US" baseline="0" dirty="0" smtClean="0"/>
              <a:t> </a:t>
            </a:r>
            <a:r>
              <a:rPr lang="en-US" baseline="0" dirty="0" err="1" smtClean="0"/>
              <a:t>về</a:t>
            </a:r>
            <a:r>
              <a:rPr lang="en-US" baseline="0" dirty="0" smtClean="0"/>
              <a:t> </a:t>
            </a:r>
            <a:r>
              <a:rPr lang="en-US" baseline="0" dirty="0" err="1" smtClean="0"/>
              <a:t>cài</a:t>
            </a:r>
            <a:r>
              <a:rPr lang="en-US" baseline="0" dirty="0" smtClean="0"/>
              <a:t> </a:t>
            </a:r>
            <a:r>
              <a:rPr lang="en-US" baseline="0" dirty="0" err="1" smtClean="0"/>
              <a:t>đạt</a:t>
            </a:r>
            <a:r>
              <a:rPr lang="en-US" baseline="0" dirty="0" smtClean="0"/>
              <a:t> node </a:t>
            </a:r>
            <a:r>
              <a:rPr lang="en-US" baseline="0" dirty="0" err="1" smtClean="0"/>
              <a:t>và</a:t>
            </a:r>
            <a:r>
              <a:rPr lang="en-US" baseline="0" dirty="0" smtClean="0"/>
              <a:t> </a:t>
            </a:r>
            <a:r>
              <a:rPr lang="en-US" baseline="0" dirty="0" err="1" smtClean="0"/>
              <a:t>npm</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7</a:t>
            </a:fld>
            <a:endParaRPr lang="en-US"/>
          </a:p>
        </p:txBody>
      </p:sp>
    </p:spTree>
    <p:extLst>
      <p:ext uri="{BB962C8B-B14F-4D97-AF65-F5344CB8AC3E}">
        <p14:creationId xmlns:p14="http://schemas.microsoft.com/office/powerpoint/2010/main" val="254041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tag </a:t>
            </a:r>
            <a:r>
              <a:rPr lang="en-US" baseline="0" dirty="0" err="1" smtClean="0"/>
              <a:t>và</a:t>
            </a:r>
            <a:r>
              <a:rPr lang="en-US" baseline="0" dirty="0" smtClean="0"/>
              <a:t> React Component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dự</a:t>
            </a:r>
            <a:r>
              <a:rPr lang="en-US" baseline="0" dirty="0" smtClean="0"/>
              <a:t> </a:t>
            </a:r>
            <a:r>
              <a:rPr lang="en-US" baseline="0" dirty="0" err="1" smtClean="0"/>
              <a:t>vào</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thẻ</a:t>
            </a:r>
            <a:r>
              <a:rPr lang="en-US" baseline="0" dirty="0" smtClean="0"/>
              <a:t> </a:t>
            </a:r>
            <a:r>
              <a:rPr lang="en-US" baseline="0" dirty="0" err="1" smtClean="0"/>
              <a:t>Jsx</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17</a:t>
            </a:fld>
            <a:endParaRPr lang="en-US"/>
          </a:p>
        </p:txBody>
      </p:sp>
    </p:spTree>
    <p:extLst>
      <p:ext uri="{BB962C8B-B14F-4D97-AF65-F5344CB8AC3E}">
        <p14:creationId xmlns:p14="http://schemas.microsoft.com/office/powerpoint/2010/main" val="300622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9</a:t>
            </a:fld>
            <a:endParaRPr lang="en-US"/>
          </a:p>
        </p:txBody>
      </p:sp>
    </p:spTree>
    <p:extLst>
      <p:ext uri="{BB962C8B-B14F-4D97-AF65-F5344CB8AC3E}">
        <p14:creationId xmlns:p14="http://schemas.microsoft.com/office/powerpoint/2010/main" val="1625585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Grun</a:t>
            </a:r>
            <a:r>
              <a:rPr lang="en-US" baseline="0" dirty="0" smtClean="0"/>
              <a:t> </a:t>
            </a:r>
            <a:r>
              <a:rPr lang="en-US" baseline="0" dirty="0" err="1" smtClean="0"/>
              <a:t>và</a:t>
            </a:r>
            <a:r>
              <a:rPr lang="en-US" baseline="0" dirty="0" smtClean="0"/>
              <a:t> gulp </a:t>
            </a:r>
            <a:r>
              <a:rPr lang="en-US" baseline="0" dirty="0" err="1" smtClean="0"/>
              <a:t>là</a:t>
            </a:r>
            <a:r>
              <a:rPr lang="en-US" baseline="0" dirty="0" smtClean="0"/>
              <a:t> task runner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các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task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lúc</a:t>
            </a:r>
            <a:r>
              <a:rPr lang="en-US" baseline="0" dirty="0" smtClean="0"/>
              <a:t> </a:t>
            </a:r>
            <a:r>
              <a:rPr lang="en-US" baseline="0" dirty="0" err="1" smtClean="0"/>
              <a:t>bằng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javascript</a:t>
            </a:r>
            <a:r>
              <a:rPr lang="en-US" baseline="0" dirty="0" smtClean="0"/>
              <a:t> , </a:t>
            </a:r>
          </a:p>
          <a:p>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grun</a:t>
            </a:r>
            <a:r>
              <a:rPr lang="en-US" baseline="0" dirty="0" smtClean="0"/>
              <a:t> </a:t>
            </a:r>
            <a:r>
              <a:rPr lang="en-US" baseline="0" dirty="0" err="1" smtClean="0"/>
              <a:t>và</a:t>
            </a:r>
            <a:r>
              <a:rPr lang="en-US" baseline="0" dirty="0" smtClean="0"/>
              <a:t> </a:t>
            </a:r>
            <a:r>
              <a:rPr lang="en-US" baseline="0" dirty="0" err="1" smtClean="0"/>
              <a:t>grup</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cài</a:t>
            </a:r>
            <a:r>
              <a:rPr lang="en-US" baseline="0" dirty="0" smtClean="0"/>
              <a:t> global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không</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10</a:t>
            </a:fld>
            <a:endParaRPr lang="en-US"/>
          </a:p>
        </p:txBody>
      </p:sp>
    </p:spTree>
    <p:extLst>
      <p:ext uri="{BB962C8B-B14F-4D97-AF65-F5344CB8AC3E}">
        <p14:creationId xmlns:p14="http://schemas.microsoft.com/office/powerpoint/2010/main" val="3362712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Grun</a:t>
            </a:r>
            <a:r>
              <a:rPr lang="en-US" baseline="0" dirty="0" smtClean="0"/>
              <a:t> </a:t>
            </a:r>
            <a:r>
              <a:rPr lang="en-US" baseline="0" dirty="0" err="1" smtClean="0"/>
              <a:t>và</a:t>
            </a:r>
            <a:r>
              <a:rPr lang="en-US" baseline="0" dirty="0" smtClean="0"/>
              <a:t> gulp </a:t>
            </a:r>
            <a:r>
              <a:rPr lang="en-US" baseline="0" dirty="0" err="1" smtClean="0"/>
              <a:t>là</a:t>
            </a:r>
            <a:r>
              <a:rPr lang="en-US" baseline="0" dirty="0" smtClean="0"/>
              <a:t> task runner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các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task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lúc</a:t>
            </a:r>
            <a:r>
              <a:rPr lang="en-US" baseline="0" dirty="0" smtClean="0"/>
              <a:t> </a:t>
            </a:r>
            <a:r>
              <a:rPr lang="en-US" baseline="0" dirty="0" err="1" smtClean="0"/>
              <a:t>bằng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javascript</a:t>
            </a:r>
            <a:r>
              <a:rPr lang="en-US" baseline="0" dirty="0" smtClean="0"/>
              <a:t> , </a:t>
            </a:r>
          </a:p>
          <a:p>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grun</a:t>
            </a:r>
            <a:r>
              <a:rPr lang="en-US" baseline="0" dirty="0" smtClean="0"/>
              <a:t> </a:t>
            </a:r>
            <a:r>
              <a:rPr lang="en-US" baseline="0" dirty="0" err="1" smtClean="0"/>
              <a:t>và</a:t>
            </a:r>
            <a:r>
              <a:rPr lang="en-US" baseline="0" dirty="0" smtClean="0"/>
              <a:t> </a:t>
            </a:r>
            <a:r>
              <a:rPr lang="en-US" baseline="0" dirty="0" err="1" smtClean="0"/>
              <a:t>grup</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cài</a:t>
            </a:r>
            <a:r>
              <a:rPr lang="en-US" baseline="0" dirty="0" smtClean="0"/>
              <a:t> global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không</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11</a:t>
            </a:fld>
            <a:endParaRPr lang="en-US"/>
          </a:p>
        </p:txBody>
      </p:sp>
    </p:spTree>
    <p:extLst>
      <p:ext uri="{BB962C8B-B14F-4D97-AF65-F5344CB8AC3E}">
        <p14:creationId xmlns:p14="http://schemas.microsoft.com/office/powerpoint/2010/main" val="408082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Babel</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compiler </a:t>
            </a:r>
            <a:r>
              <a:rPr lang="en-US" baseline="0" dirty="0" err="1" smtClean="0"/>
              <a:t>dùng</a:t>
            </a:r>
            <a:r>
              <a:rPr lang="en-US" baseline="0" dirty="0" smtClean="0"/>
              <a:t> </a:t>
            </a:r>
            <a:r>
              <a:rPr lang="en-US" baseline="0" dirty="0" err="1" smtClean="0"/>
              <a:t>để</a:t>
            </a:r>
            <a:r>
              <a:rPr lang="en-US" baseline="0" dirty="0" smtClean="0"/>
              <a:t> convert </a:t>
            </a:r>
            <a:r>
              <a:rPr lang="en-US" baseline="0" dirty="0" err="1" smtClean="0"/>
              <a:t>các</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script </a:t>
            </a:r>
            <a:r>
              <a:rPr lang="en-US" baseline="0" dirty="0" err="1" smtClean="0"/>
              <a:t>mới</a:t>
            </a:r>
            <a:r>
              <a:rPr lang="en-US" baseline="0" dirty="0" smtClean="0"/>
              <a:t> (es6,coffe script, type script, …) </a:t>
            </a:r>
            <a:r>
              <a:rPr lang="en-US" baseline="0" dirty="0" err="1" smtClean="0"/>
              <a:t>thành</a:t>
            </a:r>
            <a:r>
              <a:rPr lang="en-US" baseline="0" dirty="0" smtClean="0"/>
              <a:t> </a:t>
            </a:r>
            <a:r>
              <a:rPr lang="en-US" baseline="0" dirty="0" err="1" smtClean="0"/>
              <a:t>javascript</a:t>
            </a:r>
            <a:r>
              <a:rPr lang="en-US" baseline="0" dirty="0" smtClean="0"/>
              <a:t> </a:t>
            </a:r>
            <a:r>
              <a:rPr lang="en-US" baseline="0" dirty="0" err="1" smtClean="0"/>
              <a:t>thuần</a:t>
            </a:r>
            <a:r>
              <a:rPr lang="en-US" baseline="0" dirty="0" smtClean="0"/>
              <a:t> </a:t>
            </a:r>
            <a:r>
              <a:rPr lang="en-US" baseline="0" dirty="0" err="1" smtClean="0"/>
              <a:t>để</a:t>
            </a:r>
            <a:r>
              <a:rPr lang="en-US" baseline="0" dirty="0" smtClean="0"/>
              <a:t> code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chạy</a:t>
            </a:r>
            <a:r>
              <a:rPr lang="en-US" baseline="0" dirty="0" smtClean="0"/>
              <a:t> </a:t>
            </a:r>
            <a:r>
              <a:rPr lang="en-US" baseline="0" dirty="0" err="1" smtClean="0"/>
              <a:t>trên</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browser</a:t>
            </a:r>
          </a:p>
          <a:p>
            <a:r>
              <a:rPr lang="en-US" baseline="0" dirty="0" smtClean="0"/>
              <a:t>Babel </a:t>
            </a:r>
            <a:r>
              <a:rPr lang="en-US" baseline="0" dirty="0" err="1" smtClean="0"/>
              <a:t>sẻ</a:t>
            </a:r>
            <a:r>
              <a:rPr lang="en-US" baseline="0" dirty="0" smtClean="0"/>
              <a:t> </a:t>
            </a:r>
            <a:r>
              <a:rPr lang="en-US" baseline="0" dirty="0" err="1" smtClean="0"/>
              <a:t>được</a:t>
            </a:r>
            <a:r>
              <a:rPr lang="en-US" baseline="0" dirty="0" smtClean="0"/>
              <a:t> </a:t>
            </a:r>
            <a:r>
              <a:rPr lang="en-US" baseline="0" dirty="0" err="1" smtClean="0"/>
              <a:t>truyền</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hoặc</a:t>
            </a:r>
            <a:r>
              <a:rPr lang="en-US" baseline="0" dirty="0" smtClean="0"/>
              <a:t> </a:t>
            </a:r>
            <a:r>
              <a:rPr lang="en-US" baseline="0" dirty="0" err="1" smtClean="0"/>
              <a:t>thông</a:t>
            </a:r>
            <a:r>
              <a:rPr lang="en-US" baseline="0" dirty="0" smtClean="0"/>
              <a:t> qua .</a:t>
            </a:r>
            <a:r>
              <a:rPr lang="en-US" baseline="0" dirty="0" err="1" smtClean="0"/>
              <a:t>babelirc</a:t>
            </a:r>
            <a:r>
              <a:rPr lang="en-US" baseline="0" dirty="0" smtClean="0"/>
              <a:t> file </a:t>
            </a:r>
            <a:r>
              <a:rPr lang="en-US" baseline="0" dirty="0" err="1" smtClean="0"/>
              <a:t>vào</a:t>
            </a:r>
            <a:r>
              <a:rPr lang="en-US" baseline="0" dirty="0" smtClean="0"/>
              <a:t> </a:t>
            </a:r>
            <a:r>
              <a:rPr lang="en-US" baseline="0" dirty="0" err="1" smtClean="0"/>
              <a:t>broserify</a:t>
            </a:r>
            <a:r>
              <a:rPr lang="en-US" baseline="0" dirty="0" smtClean="0"/>
              <a:t> hay </a:t>
            </a:r>
            <a:r>
              <a:rPr lang="en-US" baseline="0" dirty="0" err="1" smtClean="0"/>
              <a:t>webpack</a:t>
            </a:r>
            <a:r>
              <a:rPr lang="en-US" baseline="0" dirty="0" smtClean="0"/>
              <a:t> </a:t>
            </a:r>
            <a:r>
              <a:rPr lang="en-US" baseline="0" dirty="0" err="1" smtClean="0"/>
              <a:t>để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bundle script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12</a:t>
            </a:fld>
            <a:endParaRPr lang="en-US"/>
          </a:p>
        </p:txBody>
      </p:sp>
    </p:spTree>
    <p:extLst>
      <p:ext uri="{BB962C8B-B14F-4D97-AF65-F5344CB8AC3E}">
        <p14:creationId xmlns:p14="http://schemas.microsoft.com/office/powerpoint/2010/main" val="982987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Jsx</a:t>
            </a:r>
            <a:r>
              <a:rPr lang="en-US" baseline="0" dirty="0" smtClean="0"/>
              <a:t> </a:t>
            </a:r>
            <a:r>
              <a:rPr lang="en-US" baseline="0" dirty="0" err="1" smtClean="0"/>
              <a:t>là</a:t>
            </a:r>
            <a:r>
              <a:rPr lang="en-US" baseline="0" dirty="0" smtClean="0"/>
              <a:t> </a:t>
            </a:r>
            <a:r>
              <a:rPr lang="en-US" baseline="0" dirty="0" err="1" smtClean="0"/>
              <a:t>bộ</a:t>
            </a:r>
            <a:r>
              <a:rPr lang="en-US" baseline="0" dirty="0" smtClean="0"/>
              <a:t> </a:t>
            </a:r>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như</a:t>
            </a:r>
            <a:r>
              <a:rPr lang="en-US" baseline="0" dirty="0" smtClean="0"/>
              <a:t> xml </a:t>
            </a:r>
            <a:r>
              <a:rPr lang="en-US" baseline="0" dirty="0" err="1" smtClean="0"/>
              <a:t>sẻ</a:t>
            </a:r>
            <a:r>
              <a:rPr lang="en-US" baseline="0" dirty="0" smtClean="0"/>
              <a:t> </a:t>
            </a:r>
            <a:r>
              <a:rPr lang="en-US" baseline="0" dirty="0" err="1" smtClean="0"/>
              <a:t>được</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về</a:t>
            </a:r>
            <a:r>
              <a:rPr lang="en-US" baseline="0" dirty="0" smtClean="0"/>
              <a:t> </a:t>
            </a:r>
            <a:r>
              <a:rPr lang="en-US" baseline="0" dirty="0" err="1" smtClean="0"/>
              <a:t>javascript</a:t>
            </a:r>
            <a:r>
              <a:rPr lang="en-US" baseline="0" dirty="0" smtClean="0"/>
              <a:t> </a:t>
            </a:r>
            <a:r>
              <a:rPr lang="en-US" baseline="0" dirty="0" err="1" smtClean="0"/>
              <a:t>thuần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13</a:t>
            </a:fld>
            <a:endParaRPr lang="en-US"/>
          </a:p>
        </p:txBody>
      </p:sp>
    </p:spTree>
    <p:extLst>
      <p:ext uri="{BB962C8B-B14F-4D97-AF65-F5344CB8AC3E}">
        <p14:creationId xmlns:p14="http://schemas.microsoft.com/office/powerpoint/2010/main" val="4008753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tag </a:t>
            </a:r>
            <a:r>
              <a:rPr lang="en-US" baseline="0" dirty="0" err="1" smtClean="0"/>
              <a:t>và</a:t>
            </a:r>
            <a:r>
              <a:rPr lang="en-US" baseline="0" dirty="0" smtClean="0"/>
              <a:t> React Component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dự</a:t>
            </a:r>
            <a:r>
              <a:rPr lang="en-US" baseline="0" dirty="0" smtClean="0"/>
              <a:t> </a:t>
            </a:r>
            <a:r>
              <a:rPr lang="en-US" baseline="0" dirty="0" err="1" smtClean="0"/>
              <a:t>vào</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thẻ</a:t>
            </a:r>
            <a:r>
              <a:rPr lang="en-US" baseline="0" dirty="0" smtClean="0"/>
              <a:t> </a:t>
            </a:r>
            <a:r>
              <a:rPr lang="en-US" baseline="0" dirty="0" err="1" smtClean="0"/>
              <a:t>Jsx</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14</a:t>
            </a:fld>
            <a:endParaRPr lang="en-US"/>
          </a:p>
        </p:txBody>
      </p:sp>
    </p:spTree>
    <p:extLst>
      <p:ext uri="{BB962C8B-B14F-4D97-AF65-F5344CB8AC3E}">
        <p14:creationId xmlns:p14="http://schemas.microsoft.com/office/powerpoint/2010/main" val="3948917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15</a:t>
            </a:fld>
            <a:endParaRPr lang="en-US"/>
          </a:p>
        </p:txBody>
      </p:sp>
    </p:spTree>
    <p:extLst>
      <p:ext uri="{BB962C8B-B14F-4D97-AF65-F5344CB8AC3E}">
        <p14:creationId xmlns:p14="http://schemas.microsoft.com/office/powerpoint/2010/main" val="897308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Để</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rỏ</a:t>
            </a:r>
            <a:r>
              <a:rPr lang="en-US" baseline="0" dirty="0" smtClean="0"/>
              <a:t> rang </a:t>
            </a:r>
            <a:r>
              <a:rPr lang="en-US" baseline="0" dirty="0" err="1" smtClean="0"/>
              <a:t>và</a:t>
            </a:r>
            <a:r>
              <a:rPr lang="en-US" baseline="0" dirty="0" smtClean="0"/>
              <a:t> </a:t>
            </a:r>
            <a:r>
              <a:rPr lang="en-US" baseline="0" dirty="0" err="1" smtClean="0"/>
              <a:t>thẩm</a:t>
            </a:r>
            <a:r>
              <a:rPr lang="en-US" baseline="0" dirty="0" smtClean="0"/>
              <a:t> </a:t>
            </a:r>
            <a:r>
              <a:rPr lang="en-US" baseline="0" dirty="0" err="1" smtClean="0"/>
              <a:t>mỹ</a:t>
            </a:r>
            <a:r>
              <a:rPr lang="en-US" baseline="0" dirty="0" smtClean="0"/>
              <a:t> </a:t>
            </a:r>
            <a:r>
              <a:rPr lang="en-US" baseline="0" dirty="0" err="1" smtClean="0"/>
              <a:t>hơn</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chyaj</a:t>
            </a:r>
            <a:r>
              <a:rPr lang="en-US" baseline="0" dirty="0" smtClean="0"/>
              <a:t> </a:t>
            </a:r>
            <a:r>
              <a:rPr lang="en-US" baseline="0" dirty="0" err="1" smtClean="0"/>
              <a:t>hàm</a:t>
            </a:r>
            <a:r>
              <a:rPr lang="en-US" baseline="0" dirty="0" smtClean="0"/>
              <a:t> </a:t>
            </a:r>
            <a:r>
              <a:rPr lang="en-US" baseline="0" dirty="0" err="1" smtClean="0"/>
              <a:t>ngay</a:t>
            </a:r>
            <a:r>
              <a:rPr lang="en-US" baseline="0" dirty="0" smtClean="0"/>
              <a:t> </a:t>
            </a:r>
            <a:r>
              <a:rPr lang="en-US" baseline="0" dirty="0" err="1" smtClean="0"/>
              <a:t>trong</a:t>
            </a:r>
            <a:r>
              <a:rPr lang="en-US" baseline="0" dirty="0" smtClean="0"/>
              <a:t> </a:t>
            </a:r>
            <a:r>
              <a:rPr lang="en-US" baseline="0" dirty="0" err="1" smtClean="0"/>
              <a:t>jsx</a:t>
            </a:r>
            <a:r>
              <a:rPr lang="en-US" baseline="0" dirty="0" smtClean="0"/>
              <a:t> </a:t>
            </a:r>
            <a:r>
              <a:rPr lang="en-US" baseline="0" dirty="0" err="1" smtClean="0"/>
              <a:t>để</a:t>
            </a:r>
            <a:r>
              <a:rPr lang="en-US" baseline="0" dirty="0" smtClean="0"/>
              <a:t> </a:t>
            </a:r>
            <a:r>
              <a:rPr lang="en-US" baseline="0" dirty="0" err="1" smtClean="0"/>
              <a:t>sự</a:t>
            </a:r>
            <a:r>
              <a:rPr lang="en-US" baseline="0" dirty="0" smtClean="0"/>
              <a:t> </a:t>
            </a:r>
            <a:r>
              <a:rPr lang="en-US" baseline="0" dirty="0" err="1" smtClean="0"/>
              <a:t>dụng</a:t>
            </a:r>
            <a:r>
              <a:rPr lang="en-US" baseline="0" dirty="0" smtClean="0"/>
              <a:t> </a:t>
            </a:r>
            <a:r>
              <a:rPr lang="en-US" baseline="0" dirty="0" err="1" smtClean="0"/>
              <a:t>javascript</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element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16</a:t>
            </a:fld>
            <a:endParaRPr lang="en-US"/>
          </a:p>
        </p:txBody>
      </p:sp>
    </p:spTree>
    <p:extLst>
      <p:ext uri="{BB962C8B-B14F-4D97-AF65-F5344CB8AC3E}">
        <p14:creationId xmlns:p14="http://schemas.microsoft.com/office/powerpoint/2010/main" val="218222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AAD347D-5ACD-4C99-B74B-A9C85AD731AF}" type="datetimeFigureOut">
              <a:rPr lang="en-US" smtClean="0"/>
              <a:pPr/>
              <a:t>4/21/2016</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57F1E4F-1CFF-5643-939E-02111984F565}"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4753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8201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4509A250-FF31-4206-8172-F9D3106AACB1}" type="datetimeFigureOut">
              <a:rPr lang="en-US" smtClean="0"/>
              <a:pPr/>
              <a:t>4/21/2016</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02111984F56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52543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7548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796027F-7875-4030-9381-8BD8C4F21935}" type="datetimeFigureOut">
              <a:rPr lang="en-US" smtClean="0"/>
              <a:pPr/>
              <a:t>4/21/2016</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02111984F565}"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481939"/>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905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4/21/2016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15334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0430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03396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1370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59124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AAD347D-5ACD-4C99-B74B-A9C85AD731AF}" type="datetimeFigureOut">
              <a:rPr lang="en-US" smtClean="0"/>
              <a:pPr/>
              <a:t>4/21/2016</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02111984F56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4925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blog.addthiscdn.com/wp-content/uploads/2014/11/addthis-react-flux-javascript-scaling.png"/>
          <p:cNvPicPr>
            <a:picLocks noChangeAspect="1" noChangeArrowheads="1"/>
          </p:cNvPicPr>
          <p:nvPr/>
        </p:nvPicPr>
        <p:blipFill>
          <a:blip r:embed="rId2"/>
          <a:srcRect/>
          <a:stretch>
            <a:fillRect/>
          </a:stretch>
        </p:blipFill>
        <p:spPr bwMode="auto">
          <a:xfrm>
            <a:off x="0" y="0"/>
            <a:ext cx="9129932" cy="6858000"/>
          </a:xfrm>
          <a:prstGeom prst="rect">
            <a:avLst/>
          </a:prstGeom>
          <a:noFill/>
        </p:spPr>
      </p:pic>
      <p:sp>
        <p:nvSpPr>
          <p:cNvPr id="2" name="Title 1"/>
          <p:cNvSpPr>
            <a:spLocks noGrp="1"/>
          </p:cNvSpPr>
          <p:nvPr>
            <p:ph type="ctrTitle"/>
          </p:nvPr>
        </p:nvSpPr>
        <p:spPr>
          <a:xfrm>
            <a:off x="122830" y="942379"/>
            <a:ext cx="8379725" cy="858129"/>
          </a:xfrm>
        </p:spPr>
        <p:txBody>
          <a:bodyPr>
            <a:normAutofit/>
          </a:bodyPr>
          <a:lstStyle/>
          <a:p>
            <a:r>
              <a:rPr lang="en-US" sz="4400" dirty="0" smtClean="0"/>
              <a:t>React Presentation</a:t>
            </a:r>
            <a:endParaRPr lang="en-US" sz="4400" dirty="0"/>
          </a:p>
        </p:txBody>
      </p:sp>
      <p:pic>
        <p:nvPicPr>
          <p:cNvPr id="6" name="Picture 6" descr="https://cs.fit.edu/code/projects/nothing_works/repository/revisions/4051c2843b17f481374036be0860b870f52be75a/entry/doc/images/download-logo.png"/>
          <p:cNvPicPr>
            <a:picLocks noChangeAspect="1" noChangeArrowheads="1"/>
          </p:cNvPicPr>
          <p:nvPr/>
        </p:nvPicPr>
        <p:blipFill>
          <a:blip r:embed="rId3"/>
          <a:srcRect/>
          <a:stretch>
            <a:fillRect/>
          </a:stretch>
        </p:blipFill>
        <p:spPr bwMode="auto">
          <a:xfrm>
            <a:off x="9395035" y="186879"/>
            <a:ext cx="1349131" cy="365699"/>
          </a:xfrm>
          <a:prstGeom prst="rect">
            <a:avLst/>
          </a:prstGeom>
          <a:noFill/>
        </p:spPr>
      </p:pic>
      <p:pic>
        <p:nvPicPr>
          <p:cNvPr id="14344" name="Picture 8" descr="https://thumbsplus.tutsplus.com/uploads/users/16/posts/24511/preview_image/babel-1.png?height=300&amp;width=300"/>
          <p:cNvPicPr>
            <a:picLocks noChangeAspect="1" noChangeArrowheads="1"/>
          </p:cNvPicPr>
          <p:nvPr/>
        </p:nvPicPr>
        <p:blipFill>
          <a:blip r:embed="rId4"/>
          <a:srcRect/>
          <a:stretch>
            <a:fillRect/>
          </a:stretch>
        </p:blipFill>
        <p:spPr bwMode="auto">
          <a:xfrm>
            <a:off x="9394235" y="1498760"/>
            <a:ext cx="970291" cy="671926"/>
          </a:xfrm>
          <a:prstGeom prst="rect">
            <a:avLst/>
          </a:prstGeom>
          <a:noFill/>
        </p:spPr>
      </p:pic>
      <p:pic>
        <p:nvPicPr>
          <p:cNvPr id="14350" name="Picture 14" descr="http://2j65zz11t2fu19vor62kk8oi.wpengine.netdna-cdn.com/wp-content/uploads/2014/09/gulp-grunt.png"/>
          <p:cNvPicPr>
            <a:picLocks noChangeAspect="1" noChangeArrowheads="1"/>
          </p:cNvPicPr>
          <p:nvPr/>
        </p:nvPicPr>
        <p:blipFill>
          <a:blip r:embed="rId5"/>
          <a:srcRect/>
          <a:stretch>
            <a:fillRect/>
          </a:stretch>
        </p:blipFill>
        <p:spPr bwMode="auto">
          <a:xfrm>
            <a:off x="9394236" y="3805279"/>
            <a:ext cx="970291" cy="601580"/>
          </a:xfrm>
          <a:prstGeom prst="rect">
            <a:avLst/>
          </a:prstGeom>
          <a:noFill/>
        </p:spPr>
      </p:pic>
      <p:pic>
        <p:nvPicPr>
          <p:cNvPr id="14352" name="Picture 16" descr="https://radio.djazz.se/img/badges/webpack.png"/>
          <p:cNvPicPr>
            <a:picLocks noChangeAspect="1" noChangeArrowheads="1"/>
          </p:cNvPicPr>
          <p:nvPr/>
        </p:nvPicPr>
        <p:blipFill>
          <a:blip r:embed="rId6"/>
          <a:srcRect/>
          <a:stretch>
            <a:fillRect/>
          </a:stretch>
        </p:blipFill>
        <p:spPr bwMode="auto">
          <a:xfrm>
            <a:off x="9395036" y="3116868"/>
            <a:ext cx="1420837" cy="473612"/>
          </a:xfrm>
          <a:prstGeom prst="rect">
            <a:avLst/>
          </a:prstGeom>
          <a:noFill/>
        </p:spPr>
      </p:pic>
      <p:pic>
        <p:nvPicPr>
          <p:cNvPr id="14354" name="Picture 18" descr="https://d21ii91i3y6o6h.cloudfront.net/gallery_images/from_proof/1647/large/1405586570/browserify-2-hexagon-sticker.png"/>
          <p:cNvPicPr>
            <a:picLocks noChangeAspect="1" noChangeArrowheads="1"/>
          </p:cNvPicPr>
          <p:nvPr/>
        </p:nvPicPr>
        <p:blipFill>
          <a:blip r:embed="rId7"/>
          <a:srcRect/>
          <a:stretch>
            <a:fillRect/>
          </a:stretch>
        </p:blipFill>
        <p:spPr bwMode="auto">
          <a:xfrm>
            <a:off x="9395036" y="2311049"/>
            <a:ext cx="578492" cy="647286"/>
          </a:xfrm>
          <a:prstGeom prst="rect">
            <a:avLst/>
          </a:prstGeom>
          <a:noFill/>
        </p:spPr>
      </p:pic>
      <p:pic>
        <p:nvPicPr>
          <p:cNvPr id="2050" name="Picture 2" descr="https://assets.digitalocean.com/articles/bower/zlrTjni.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94235" y="728752"/>
            <a:ext cx="1550850" cy="5938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js.devexpress.com/Content/Images/features/html5-css-javascript-logo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8789" y="5709990"/>
            <a:ext cx="2450495" cy="95456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blog.makersquare.com/wp-content/uploads/2015/06/es6-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99204" y="2311049"/>
            <a:ext cx="591696" cy="627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785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err="1" smtClean="0"/>
              <a:t>Grunt,Grulp</a:t>
            </a:r>
            <a:r>
              <a:rPr lang="en-US" sz="4400" b="1" dirty="0" smtClean="0"/>
              <a:t> with </a:t>
            </a:r>
            <a:r>
              <a:rPr lang="en-US" sz="4400" b="1" dirty="0" err="1" smtClean="0"/>
              <a:t>Browserify</a:t>
            </a:r>
            <a:endParaRPr lang="en-US" sz="4400" b="1" dirty="0" smtClean="0"/>
          </a:p>
          <a:p>
            <a:pPr>
              <a:buFont typeface="Wingdings" panose="05000000000000000000" pitchFamily="2" charset="2"/>
              <a:buChar char="Ø"/>
            </a:pPr>
            <a:r>
              <a:rPr lang="en-US" sz="2100" dirty="0">
                <a:latin typeface="Century Gothic (Headings)"/>
              </a:rPr>
              <a:t>Gulp is a JS build system, like Grunt, that makes use of “streams”, or pipelining, and focuses on code-over-configuration. Build systems are usually set up to watch for changes to projects, and then automatically handling common build steps such as bundling, pre-compilation, or </a:t>
            </a:r>
            <a:r>
              <a:rPr lang="en-US" sz="2100" dirty="0" err="1">
                <a:latin typeface="Century Gothic (Headings)"/>
              </a:rPr>
              <a:t>minification</a:t>
            </a:r>
            <a:r>
              <a:rPr lang="en-US" sz="2100" dirty="0">
                <a:latin typeface="Century Gothic (Headings)"/>
              </a:rPr>
              <a:t>. Both Gulp and Grunt have tons of plugins to help with these things. </a:t>
            </a:r>
            <a:r>
              <a:rPr lang="en-US" sz="2100" dirty="0" err="1">
                <a:latin typeface="Century Gothic (Headings)"/>
              </a:rPr>
              <a:t>Browserify</a:t>
            </a:r>
            <a:r>
              <a:rPr lang="en-US" sz="2100" dirty="0">
                <a:latin typeface="Century Gothic (Headings)"/>
              </a:rPr>
              <a:t> is one such plugin.</a:t>
            </a:r>
            <a:endParaRPr lang="en-US" sz="2100" dirty="0" smtClean="0">
              <a:latin typeface="Century Gothic (Headings)"/>
            </a:endParaRPr>
          </a:p>
          <a:p>
            <a:pPr marL="0" indent="0">
              <a:buNone/>
            </a:pPr>
            <a:endParaRPr lang="en-US" i="1" dirty="0" smtClean="0">
              <a:latin typeface="Century Gothic (Headings)"/>
            </a:endParaRPr>
          </a:p>
        </p:txBody>
      </p:sp>
      <p:graphicFrame>
        <p:nvGraphicFramePr>
          <p:cNvPr id="5" name="Table 4"/>
          <p:cNvGraphicFramePr>
            <a:graphicFrameLocks noGrp="1"/>
          </p:cNvGraphicFramePr>
          <p:nvPr>
            <p:extLst>
              <p:ext uri="{D42A27DB-BD31-4B8C-83A1-F6EECF244321}">
                <p14:modId xmlns:p14="http://schemas.microsoft.com/office/powerpoint/2010/main" val="3871158276"/>
              </p:ext>
            </p:extLst>
          </p:nvPr>
        </p:nvGraphicFramePr>
        <p:xfrm>
          <a:off x="465161" y="4434604"/>
          <a:ext cx="4802875" cy="2399500"/>
        </p:xfrm>
        <a:graphic>
          <a:graphicData uri="http://schemas.openxmlformats.org/drawingml/2006/table">
            <a:tbl>
              <a:tblPr/>
              <a:tblGrid>
                <a:gridCol w="4802875"/>
              </a:tblGrid>
              <a:tr h="2321038">
                <a:tc>
                  <a:txBody>
                    <a:bodyPr/>
                    <a:lstStyle/>
                    <a:p>
                      <a:pPr algn="l" fontAlgn="t"/>
                      <a:r>
                        <a:rPr lang="en-US" sz="1300" i="1" dirty="0">
                          <a:solidFill>
                            <a:srgbClr val="006600"/>
                          </a:solidFill>
                          <a:effectLst/>
                        </a:rPr>
                        <a:t>/* gulpfile.js </a:t>
                      </a:r>
                      <a:r>
                        <a:rPr lang="en-US" sz="1300" i="1" dirty="0" smtClean="0">
                          <a:solidFill>
                            <a:srgbClr val="006600"/>
                          </a:solidFill>
                          <a:effectLst/>
                        </a:rPr>
                        <a:t>*/</a:t>
                      </a:r>
                    </a:p>
                    <a:p>
                      <a:pPr algn="l" fontAlgn="t"/>
                      <a:r>
                        <a:rPr lang="en-US" sz="1400" b="1" dirty="0" err="1" smtClean="0">
                          <a:solidFill>
                            <a:srgbClr val="000066"/>
                          </a:solidFill>
                          <a:effectLst/>
                        </a:rPr>
                        <a:t>var</a:t>
                      </a:r>
                      <a:r>
                        <a:rPr lang="en-US" sz="1400" dirty="0" smtClean="0"/>
                        <a:t> gulp </a:t>
                      </a:r>
                      <a:r>
                        <a:rPr lang="en-US" sz="1400" dirty="0" smtClean="0">
                          <a:solidFill>
                            <a:srgbClr val="339933"/>
                          </a:solidFill>
                          <a:effectLst/>
                        </a:rPr>
                        <a:t>=</a:t>
                      </a:r>
                      <a:r>
                        <a:rPr lang="en-US" sz="1400" dirty="0" smtClean="0"/>
                        <a:t> require</a:t>
                      </a:r>
                      <a:r>
                        <a:rPr lang="en-US" sz="1400" dirty="0" smtClean="0">
                          <a:solidFill>
                            <a:srgbClr val="009900"/>
                          </a:solidFill>
                          <a:effectLst/>
                        </a:rPr>
                        <a:t>(</a:t>
                      </a:r>
                      <a:r>
                        <a:rPr lang="en-US" sz="1400" dirty="0" smtClean="0">
                          <a:solidFill>
                            <a:srgbClr val="3366CC"/>
                          </a:solidFill>
                          <a:effectLst/>
                        </a:rPr>
                        <a:t>'gulp'</a:t>
                      </a:r>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b="1" dirty="0" err="1" smtClean="0">
                          <a:solidFill>
                            <a:srgbClr val="000066"/>
                          </a:solidFill>
                          <a:effectLst/>
                        </a:rPr>
                        <a:t>var</a:t>
                      </a:r>
                      <a:r>
                        <a:rPr lang="en-US" sz="1400" dirty="0" smtClean="0"/>
                        <a:t> </a:t>
                      </a:r>
                      <a:r>
                        <a:rPr lang="en-US" sz="1400" dirty="0" err="1" smtClean="0"/>
                        <a:t>browserify</a:t>
                      </a:r>
                      <a:r>
                        <a:rPr lang="en-US" sz="1400" dirty="0" smtClean="0"/>
                        <a:t> </a:t>
                      </a:r>
                      <a:r>
                        <a:rPr lang="en-US" sz="1400" dirty="0" smtClean="0">
                          <a:solidFill>
                            <a:srgbClr val="339933"/>
                          </a:solidFill>
                          <a:effectLst/>
                        </a:rPr>
                        <a:t>=</a:t>
                      </a:r>
                      <a:r>
                        <a:rPr lang="en-US" sz="1400" dirty="0" smtClean="0"/>
                        <a:t> require</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browserify</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i="1" dirty="0" smtClean="0">
                          <a:solidFill>
                            <a:srgbClr val="006600"/>
                          </a:solidFill>
                          <a:effectLst/>
                        </a:rPr>
                        <a:t>// Bundles JS.</a:t>
                      </a:r>
                    </a:p>
                    <a:p>
                      <a:pPr algn="l" fontAlgn="t"/>
                      <a:endParaRPr lang="en-US" sz="1400" i="1" dirty="0" smtClean="0">
                        <a:solidFill>
                          <a:srgbClr val="006600"/>
                        </a:solidFill>
                        <a:effectLst/>
                      </a:endParaRPr>
                    </a:p>
                    <a:p>
                      <a:pPr algn="l" fontAlgn="t"/>
                      <a:r>
                        <a:rPr lang="en-US" sz="1400" dirty="0" err="1" smtClean="0"/>
                        <a:t>gulp.</a:t>
                      </a:r>
                      <a:r>
                        <a:rPr lang="en-US" sz="1400" dirty="0" err="1" smtClean="0">
                          <a:solidFill>
                            <a:srgbClr val="660066"/>
                          </a:solidFill>
                          <a:effectLst/>
                        </a:rPr>
                        <a:t>task</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js</a:t>
                      </a:r>
                      <a:r>
                        <a:rPr lang="en-US" sz="1400" dirty="0" smtClean="0">
                          <a:solidFill>
                            <a:srgbClr val="3366CC"/>
                          </a:solidFill>
                          <a:effectLst/>
                        </a:rPr>
                        <a:t>'</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'clean'</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b="1" dirty="0" smtClean="0">
                          <a:solidFill>
                            <a:srgbClr val="000066"/>
                          </a:solidFill>
                          <a:effectLst/>
                        </a:rPr>
                        <a:t>function</a:t>
                      </a:r>
                      <a:r>
                        <a:rPr lang="en-US" sz="1400" dirty="0" smtClean="0">
                          <a:solidFill>
                            <a:srgbClr val="009900"/>
                          </a:solidFill>
                          <a:effectLst/>
                        </a:rPr>
                        <a:t>()</a:t>
                      </a:r>
                      <a:r>
                        <a:rPr lang="en-US" sz="1400" dirty="0" smtClean="0"/>
                        <a:t> </a:t>
                      </a:r>
                      <a:r>
                        <a:rPr lang="en-US" sz="1400" dirty="0" smtClean="0">
                          <a:solidFill>
                            <a:srgbClr val="009900"/>
                          </a:solidFill>
                          <a:effectLst/>
                        </a:rPr>
                        <a:t>{</a:t>
                      </a:r>
                      <a:r>
                        <a:rPr lang="en-US" sz="1400" dirty="0" smtClean="0"/>
                        <a:t> </a:t>
                      </a:r>
                      <a:r>
                        <a:rPr lang="en-US" sz="1400" i="1" dirty="0" smtClean="0">
                          <a:solidFill>
                            <a:srgbClr val="006600"/>
                          </a:solidFill>
                          <a:effectLst/>
                        </a:rPr>
                        <a:t>// </a:t>
                      </a:r>
                      <a:r>
                        <a:rPr lang="en-US" sz="1400" i="1" dirty="0" err="1" smtClean="0">
                          <a:solidFill>
                            <a:srgbClr val="006600"/>
                          </a:solidFill>
                          <a:effectLst/>
                        </a:rPr>
                        <a:t>Browserify</a:t>
                      </a:r>
                      <a:r>
                        <a:rPr lang="en-US" sz="1400" i="1" dirty="0" smtClean="0">
                          <a:solidFill>
                            <a:srgbClr val="006600"/>
                          </a:solidFill>
                          <a:effectLst/>
                        </a:rPr>
                        <a:t>/bundle the JS.</a:t>
                      </a:r>
                      <a:r>
                        <a:rPr lang="en-US" sz="1400" dirty="0" smtClean="0"/>
                        <a:t> </a:t>
                      </a:r>
                      <a:r>
                        <a:rPr lang="en-US" sz="1400" dirty="0" err="1" smtClean="0"/>
                        <a:t>browserify</a:t>
                      </a:r>
                      <a:r>
                        <a:rPr lang="en-US" sz="1400" dirty="0" smtClean="0">
                          <a:solidFill>
                            <a:srgbClr val="009900"/>
                          </a:solidFill>
                          <a:effectLst/>
                        </a:rPr>
                        <a:t>(</a:t>
                      </a:r>
                      <a:r>
                        <a:rPr lang="en-US" sz="1400" dirty="0" err="1" smtClean="0"/>
                        <a:t>paths.</a:t>
                      </a:r>
                      <a:r>
                        <a:rPr lang="en-US" sz="1400" dirty="0" err="1" smtClean="0">
                          <a:solidFill>
                            <a:srgbClr val="660066"/>
                          </a:solidFill>
                          <a:effectLst/>
                        </a:rPr>
                        <a:t>app_js</a:t>
                      </a:r>
                      <a:r>
                        <a:rPr lang="en-US" sz="1400" dirty="0" smtClean="0">
                          <a:solidFill>
                            <a:srgbClr val="009900"/>
                          </a:solidFill>
                          <a:effectLst/>
                        </a:rPr>
                        <a:t>)</a:t>
                      </a:r>
                      <a:r>
                        <a:rPr lang="en-US" sz="1400" dirty="0" smtClean="0"/>
                        <a:t> </a:t>
                      </a:r>
                    </a:p>
                    <a:p>
                      <a:pPr algn="l" fontAlgn="t"/>
                      <a:r>
                        <a:rPr lang="en-US" sz="1400" dirty="0" smtClean="0"/>
                        <a:t>.</a:t>
                      </a:r>
                      <a:r>
                        <a:rPr lang="en-US" sz="1400" dirty="0" smtClean="0">
                          <a:solidFill>
                            <a:srgbClr val="660066"/>
                          </a:solidFill>
                          <a:effectLst/>
                        </a:rPr>
                        <a:t>transform</a:t>
                      </a:r>
                      <a:r>
                        <a:rPr lang="en-US" sz="1400" dirty="0" smtClean="0">
                          <a:solidFill>
                            <a:srgbClr val="009900"/>
                          </a:solidFill>
                          <a:effectLst/>
                        </a:rPr>
                        <a:t>(</a:t>
                      </a:r>
                      <a:r>
                        <a:rPr lang="en-US" sz="1400" dirty="0" err="1" smtClean="0"/>
                        <a:t>reactify</a:t>
                      </a:r>
                      <a:r>
                        <a:rPr lang="en-US" sz="1400" dirty="0" smtClean="0">
                          <a:solidFill>
                            <a:srgbClr val="009900"/>
                          </a:solidFill>
                          <a:effectLst/>
                        </a:rPr>
                        <a:t>)</a:t>
                      </a:r>
                      <a:r>
                        <a:rPr lang="en-US" sz="1400" dirty="0" smtClean="0"/>
                        <a:t> </a:t>
                      </a:r>
                    </a:p>
                    <a:p>
                      <a:pPr algn="l" fontAlgn="t"/>
                      <a:r>
                        <a:rPr lang="en-US" sz="1400" dirty="0" smtClean="0"/>
                        <a:t>.</a:t>
                      </a:r>
                      <a:r>
                        <a:rPr lang="en-US" sz="1400" dirty="0" smtClean="0">
                          <a:solidFill>
                            <a:srgbClr val="660066"/>
                          </a:solidFill>
                          <a:effectLst/>
                        </a:rPr>
                        <a:t>bundle</a:t>
                      </a:r>
                      <a:r>
                        <a:rPr lang="en-US" sz="1400" dirty="0" smtClean="0">
                          <a:solidFill>
                            <a:srgbClr val="009900"/>
                          </a:solidFill>
                          <a:effectLst/>
                        </a:rPr>
                        <a:t>()</a:t>
                      </a:r>
                      <a:r>
                        <a:rPr lang="en-US" sz="1400" dirty="0" smtClean="0"/>
                        <a:t> .</a:t>
                      </a:r>
                      <a:r>
                        <a:rPr lang="en-US" sz="1400" dirty="0" smtClean="0">
                          <a:solidFill>
                            <a:srgbClr val="660066"/>
                          </a:solidFill>
                          <a:effectLst/>
                        </a:rPr>
                        <a:t>pipe</a:t>
                      </a:r>
                      <a:r>
                        <a:rPr lang="en-US" sz="1400" dirty="0" smtClean="0">
                          <a:solidFill>
                            <a:srgbClr val="009900"/>
                          </a:solidFill>
                          <a:effectLst/>
                        </a:rPr>
                        <a:t>(</a:t>
                      </a:r>
                      <a:r>
                        <a:rPr lang="en-US" sz="1400" dirty="0" smtClean="0"/>
                        <a:t>source</a:t>
                      </a:r>
                      <a:r>
                        <a:rPr lang="en-US" sz="1400" dirty="0" smtClean="0">
                          <a:solidFill>
                            <a:srgbClr val="009900"/>
                          </a:solidFill>
                          <a:effectLst/>
                        </a:rPr>
                        <a:t>(</a:t>
                      </a:r>
                      <a:r>
                        <a:rPr lang="en-US" sz="1400" dirty="0" smtClean="0">
                          <a:solidFill>
                            <a:srgbClr val="3366CC"/>
                          </a:solidFill>
                          <a:effectLst/>
                        </a:rPr>
                        <a:t>'bundle.js'</a:t>
                      </a:r>
                      <a:r>
                        <a:rPr lang="en-US" sz="1400" dirty="0" smtClean="0">
                          <a:solidFill>
                            <a:srgbClr val="009900"/>
                          </a:solidFill>
                          <a:effectLst/>
                        </a:rPr>
                        <a:t>))</a:t>
                      </a:r>
                      <a:r>
                        <a:rPr lang="en-US" sz="1400" dirty="0" smtClean="0"/>
                        <a:t> .</a:t>
                      </a:r>
                      <a:r>
                        <a:rPr lang="en-US" sz="1400" dirty="0" smtClean="0">
                          <a:solidFill>
                            <a:srgbClr val="660066"/>
                          </a:solidFill>
                          <a:effectLst/>
                        </a:rPr>
                        <a:t>pipe</a:t>
                      </a:r>
                      <a:r>
                        <a:rPr lang="en-US" sz="1400" dirty="0" smtClean="0">
                          <a:solidFill>
                            <a:srgbClr val="009900"/>
                          </a:solidFill>
                          <a:effectLst/>
                        </a:rPr>
                        <a:t>(</a:t>
                      </a:r>
                      <a:r>
                        <a:rPr lang="en-US" sz="1400" dirty="0" err="1" smtClean="0"/>
                        <a:t>gulp.</a:t>
                      </a:r>
                      <a:r>
                        <a:rPr lang="en-US" sz="1400" dirty="0" err="1" smtClean="0">
                          <a:solidFill>
                            <a:srgbClr val="660066"/>
                          </a:solidFill>
                          <a:effectLst/>
                        </a:rPr>
                        <a:t>dest</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src</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dirty="0" err="1" smtClean="0"/>
                        <a:t>gulp.</a:t>
                      </a:r>
                      <a:r>
                        <a:rPr lang="en-US" sz="1400" dirty="0" err="1" smtClean="0">
                          <a:solidFill>
                            <a:srgbClr val="660066"/>
                          </a:solidFill>
                          <a:effectLst/>
                        </a:rPr>
                        <a:t>task</a:t>
                      </a:r>
                      <a:r>
                        <a:rPr lang="en-US" sz="1400" dirty="0" smtClean="0">
                          <a:solidFill>
                            <a:srgbClr val="009900"/>
                          </a:solidFill>
                          <a:effectLst/>
                        </a:rPr>
                        <a:t>(</a:t>
                      </a:r>
                      <a:r>
                        <a:rPr lang="en-US" sz="1400" dirty="0" smtClean="0">
                          <a:solidFill>
                            <a:srgbClr val="3366CC"/>
                          </a:solidFill>
                          <a:effectLst/>
                        </a:rPr>
                        <a:t>'watch'</a:t>
                      </a:r>
                      <a:r>
                        <a:rPr lang="en-US" sz="1400" dirty="0" smtClean="0">
                          <a:solidFill>
                            <a:srgbClr val="339933"/>
                          </a:solidFill>
                          <a:effectLst/>
                        </a:rPr>
                        <a:t>,</a:t>
                      </a:r>
                      <a:r>
                        <a:rPr lang="en-US" sz="1400" dirty="0" smtClean="0"/>
                        <a:t> </a:t>
                      </a:r>
                      <a:r>
                        <a:rPr lang="en-US" sz="1400" b="1" dirty="0" smtClean="0">
                          <a:solidFill>
                            <a:srgbClr val="000066"/>
                          </a:solidFill>
                          <a:effectLst/>
                        </a:rPr>
                        <a:t>function</a:t>
                      </a:r>
                      <a:r>
                        <a:rPr lang="en-US" sz="1400" dirty="0" smtClean="0">
                          <a:solidFill>
                            <a:srgbClr val="009900"/>
                          </a:solidFill>
                          <a:effectLst/>
                        </a:rPr>
                        <a:t>()</a:t>
                      </a:r>
                      <a:r>
                        <a:rPr lang="en-US" sz="1400" dirty="0" smtClean="0"/>
                        <a:t> </a:t>
                      </a:r>
                      <a:r>
                        <a:rPr lang="en-US" sz="1400" dirty="0" smtClean="0">
                          <a:solidFill>
                            <a:srgbClr val="009900"/>
                          </a:solidFill>
                          <a:effectLst/>
                        </a:rPr>
                        <a:t>{</a:t>
                      </a:r>
                      <a:r>
                        <a:rPr lang="en-US" sz="1400" dirty="0" smtClean="0"/>
                        <a:t> </a:t>
                      </a:r>
                      <a:r>
                        <a:rPr lang="en-US" sz="1400" dirty="0" err="1" smtClean="0"/>
                        <a:t>gulp.</a:t>
                      </a:r>
                      <a:r>
                        <a:rPr lang="en-US" sz="1400" dirty="0" err="1" smtClean="0">
                          <a:solidFill>
                            <a:srgbClr val="660066"/>
                          </a:solidFill>
                          <a:effectLst/>
                        </a:rPr>
                        <a:t>watch</a:t>
                      </a:r>
                      <a:r>
                        <a:rPr lang="en-US" sz="1400" dirty="0" smtClean="0">
                          <a:solidFill>
                            <a:srgbClr val="009900"/>
                          </a:solidFill>
                          <a:effectLst/>
                        </a:rPr>
                        <a:t>(</a:t>
                      </a:r>
                      <a:r>
                        <a:rPr lang="en-US" sz="1400" dirty="0" smtClean="0"/>
                        <a:t>paths.</a:t>
                      </a:r>
                      <a:r>
                        <a:rPr lang="en-US" sz="1400" dirty="0" smtClean="0">
                          <a:solidFill>
                            <a:srgbClr val="660066"/>
                          </a:solidFill>
                          <a:effectLst/>
                        </a:rPr>
                        <a:t>css</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css</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dirty="0" err="1" smtClean="0"/>
                        <a:t>gulp.</a:t>
                      </a:r>
                      <a:r>
                        <a:rPr lang="en-US" sz="1400" dirty="0" err="1" smtClean="0">
                          <a:solidFill>
                            <a:srgbClr val="660066"/>
                          </a:solidFill>
                          <a:effectLst/>
                        </a:rPr>
                        <a:t>watch</a:t>
                      </a:r>
                      <a:r>
                        <a:rPr lang="en-US" sz="1400" dirty="0" smtClean="0">
                          <a:solidFill>
                            <a:srgbClr val="009900"/>
                          </a:solidFill>
                          <a:effectLst/>
                        </a:rPr>
                        <a:t>(</a:t>
                      </a:r>
                      <a:r>
                        <a:rPr lang="en-US" sz="1400" dirty="0" smtClean="0"/>
                        <a:t>paths.</a:t>
                      </a:r>
                      <a:r>
                        <a:rPr lang="en-US" sz="1400" dirty="0" smtClean="0">
                          <a:solidFill>
                            <a:srgbClr val="660066"/>
                          </a:solidFill>
                          <a:effectLst/>
                        </a:rPr>
                        <a:t>js</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js</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9933"/>
                          </a:solidFill>
                          <a:effectLst/>
                        </a:rPr>
                        <a:t>;</a:t>
                      </a:r>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51124147"/>
              </p:ext>
            </p:extLst>
          </p:nvPr>
        </p:nvGraphicFramePr>
        <p:xfrm>
          <a:off x="5708175" y="4436880"/>
          <a:ext cx="4802875" cy="464020"/>
        </p:xfrm>
        <a:graphic>
          <a:graphicData uri="http://schemas.openxmlformats.org/drawingml/2006/table">
            <a:tbl>
              <a:tblPr/>
              <a:tblGrid>
                <a:gridCol w="4802875"/>
              </a:tblGrid>
              <a:tr h="298894">
                <a:tc>
                  <a:txBody>
                    <a:bodyPr/>
                    <a:lstStyle/>
                    <a:p>
                      <a:pPr algn="l" fontAlgn="t"/>
                      <a:r>
                        <a:rPr lang="en-US" sz="1300" dirty="0" smtClean="0">
                          <a:effectLst/>
                        </a:rPr>
                        <a:t>Gulp run </a:t>
                      </a:r>
                      <a:r>
                        <a:rPr lang="en-US" sz="1300" dirty="0" err="1" smtClean="0">
                          <a:effectLst/>
                        </a:rPr>
                        <a:t>js</a:t>
                      </a:r>
                      <a:endParaRPr lang="en-US" sz="1300" dirty="0" smtClean="0">
                        <a:effectLst/>
                      </a:endParaRPr>
                    </a:p>
                    <a:p>
                      <a:pPr algn="l" fontAlgn="t"/>
                      <a:r>
                        <a:rPr lang="en-US" sz="1300" dirty="0" smtClean="0">
                          <a:effectLst/>
                        </a:rPr>
                        <a:t>Gulp</a:t>
                      </a:r>
                      <a:r>
                        <a:rPr lang="en-US" sz="1300" baseline="0" dirty="0" smtClean="0">
                          <a:effectLst/>
                        </a:rPr>
                        <a:t> run watch</a:t>
                      </a:r>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spTree>
    <p:extLst>
      <p:ext uri="{BB962C8B-B14F-4D97-AF65-F5344CB8AC3E}">
        <p14:creationId xmlns:p14="http://schemas.microsoft.com/office/powerpoint/2010/main" val="4118059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err="1" smtClean="0"/>
              <a:t>Webpack</a:t>
            </a:r>
            <a:endParaRPr lang="en-US" sz="4400" b="1" dirty="0" smtClean="0"/>
          </a:p>
          <a:p>
            <a:pPr marL="0" indent="0">
              <a:buNone/>
            </a:pPr>
            <a:r>
              <a:rPr lang="en-US" sz="1600" i="1" dirty="0" err="1">
                <a:latin typeface="Century Gothic (Headings)"/>
              </a:rPr>
              <a:t>Webpack</a:t>
            </a:r>
            <a:r>
              <a:rPr lang="en-US" sz="1600" i="1" dirty="0">
                <a:latin typeface="Century Gothic (Headings)"/>
              </a:rPr>
              <a:t> will traverse through the </a:t>
            </a:r>
            <a:r>
              <a:rPr lang="en-US" sz="1600" i="1" dirty="0">
                <a:solidFill>
                  <a:srgbClr val="0070C0"/>
                </a:solidFill>
                <a:latin typeface="Century Gothic (Headings)"/>
              </a:rPr>
              <a:t>require</a:t>
            </a:r>
            <a:r>
              <a:rPr lang="en-US" sz="1600" i="1" dirty="0">
                <a:latin typeface="Century Gothic (Headings)"/>
              </a:rPr>
              <a:t> statements of your project and will generate the bundles you have defined. You can even load your dependencies in a dynamic manner using a custom </a:t>
            </a:r>
            <a:r>
              <a:rPr lang="en-US" sz="1600" i="1" dirty="0" err="1">
                <a:solidFill>
                  <a:srgbClr val="0070C0"/>
                </a:solidFill>
                <a:latin typeface="Century Gothic (Headings)"/>
              </a:rPr>
              <a:t>require.ensure</a:t>
            </a:r>
            <a:r>
              <a:rPr lang="en-US" sz="1600" i="1" dirty="0">
                <a:latin typeface="Century Gothic (Headings)"/>
              </a:rPr>
              <a:t> statement. The loader mechanism works for CSS as well and </a:t>
            </a:r>
            <a:r>
              <a:rPr lang="en-US" sz="1600" i="1" dirty="0">
                <a:solidFill>
                  <a:srgbClr val="0070C0"/>
                </a:solidFill>
                <a:latin typeface="Century Gothic (Headings)"/>
              </a:rPr>
              <a:t>@import</a:t>
            </a:r>
            <a:r>
              <a:rPr lang="en-US" sz="1600" i="1" dirty="0">
                <a:latin typeface="Century Gothic (Headings)"/>
              </a:rPr>
              <a:t> is supported. There are also plugins for specific tasks, such as </a:t>
            </a:r>
            <a:r>
              <a:rPr lang="en-US" sz="1600" i="1" dirty="0" err="1">
                <a:solidFill>
                  <a:srgbClr val="0070C0"/>
                </a:solidFill>
                <a:latin typeface="Century Gothic (Headings)"/>
              </a:rPr>
              <a:t>minification</a:t>
            </a:r>
            <a:r>
              <a:rPr lang="en-US" sz="1600" i="1" dirty="0">
                <a:solidFill>
                  <a:srgbClr val="0070C0"/>
                </a:solidFill>
                <a:latin typeface="Century Gothic (Headings)"/>
              </a:rPr>
              <a:t>, localization, hot loading</a:t>
            </a:r>
            <a:r>
              <a:rPr lang="en-US" sz="1600" i="1" dirty="0">
                <a:latin typeface="Century Gothic (Headings)"/>
              </a:rPr>
              <a:t>, and so on</a:t>
            </a:r>
            <a:r>
              <a:rPr lang="en-US" sz="1600" i="1" dirty="0" smtClean="0">
                <a:latin typeface="Century Gothic (Headings)"/>
              </a:rPr>
              <a:t>.</a:t>
            </a:r>
          </a:p>
          <a:p>
            <a:pPr marL="0" indent="0">
              <a:buNone/>
            </a:pPr>
            <a:r>
              <a:rPr lang="en-US" sz="1600" i="1" dirty="0" err="1" smtClean="0">
                <a:latin typeface="Century Gothic (Headings)"/>
              </a:rPr>
              <a:t>webpack</a:t>
            </a:r>
            <a:endParaRPr lang="en-US" sz="1600" i="1" dirty="0" smtClean="0">
              <a:latin typeface="Century Gothic (Headings)"/>
            </a:endParaRPr>
          </a:p>
          <a:p>
            <a:pPr marL="0" indent="0">
              <a:buNone/>
            </a:pPr>
            <a:endParaRPr lang="en-US" sz="1600" i="1" dirty="0">
              <a:latin typeface="Century Gothic (Headings)"/>
            </a:endParaRPr>
          </a:p>
        </p:txBody>
      </p:sp>
      <p:sp>
        <p:nvSpPr>
          <p:cNvPr id="7" name="TextBox 6"/>
          <p:cNvSpPr txBox="1"/>
          <p:nvPr/>
        </p:nvSpPr>
        <p:spPr>
          <a:xfrm>
            <a:off x="6892119" y="3418489"/>
            <a:ext cx="4380932" cy="3416320"/>
          </a:xfrm>
          <a:prstGeom prst="rect">
            <a:avLst/>
          </a:prstGeom>
          <a:noFill/>
        </p:spPr>
        <p:txBody>
          <a:bodyPr wrap="square" rtlCol="0">
            <a:spAutoFit/>
          </a:bodyPr>
          <a:lstStyle/>
          <a:p>
            <a:r>
              <a:rPr lang="en-US" dirty="0" err="1">
                <a:solidFill>
                  <a:srgbClr val="1990B8"/>
                </a:solidFill>
                <a:latin typeface="Input Sans Narrow"/>
              </a:rPr>
              <a:t>var</a:t>
            </a:r>
            <a:r>
              <a:rPr lang="en-US" dirty="0">
                <a:solidFill>
                  <a:srgbClr val="222222"/>
                </a:solidFill>
                <a:latin typeface="Input Sans Narrow"/>
              </a:rPr>
              <a:t> </a:t>
            </a:r>
            <a:r>
              <a:rPr lang="en-US" dirty="0" err="1">
                <a:solidFill>
                  <a:srgbClr val="222222"/>
                </a:solidFill>
                <a:latin typeface="Input Sans Narrow"/>
              </a:rPr>
              <a:t>webpack</a:t>
            </a:r>
            <a:r>
              <a:rPr lang="en-US" dirty="0">
                <a:solidFill>
                  <a:srgbClr val="222222"/>
                </a:solidFill>
                <a:latin typeface="Input Sans Narrow"/>
              </a:rPr>
              <a:t> </a:t>
            </a:r>
            <a:r>
              <a:rPr lang="en-US" b="1" dirty="0">
                <a:solidFill>
                  <a:srgbClr val="A67F59"/>
                </a:solidFill>
                <a:latin typeface="Input Sans Narrow"/>
              </a:rPr>
              <a:t>=</a:t>
            </a:r>
            <a:r>
              <a:rPr lang="en-US" dirty="0">
                <a:solidFill>
                  <a:srgbClr val="222222"/>
                </a:solidFill>
                <a:latin typeface="Input Sans Narrow"/>
              </a:rPr>
              <a:t> </a:t>
            </a:r>
            <a:r>
              <a:rPr lang="en-US" dirty="0">
                <a:solidFill>
                  <a:srgbClr val="2F9C0A"/>
                </a:solidFill>
                <a:latin typeface="Input Sans Narrow"/>
              </a:rPr>
              <a:t>require</a:t>
            </a:r>
            <a:r>
              <a:rPr lang="en-US" dirty="0">
                <a:solidFill>
                  <a:srgbClr val="5F6364"/>
                </a:solidFill>
                <a:latin typeface="Input Sans Narrow"/>
              </a:rPr>
              <a:t>(</a:t>
            </a:r>
            <a:r>
              <a:rPr lang="en-US" dirty="0">
                <a:solidFill>
                  <a:srgbClr val="2F9C0A"/>
                </a:solidFill>
                <a:latin typeface="Input Sans Narrow"/>
              </a:rPr>
              <a:t>'</a:t>
            </a:r>
            <a:r>
              <a:rPr lang="en-US" dirty="0" err="1">
                <a:solidFill>
                  <a:srgbClr val="2F9C0A"/>
                </a:solidFill>
                <a:latin typeface="Input Sans Narrow"/>
              </a:rPr>
              <a:t>webpack</a:t>
            </a:r>
            <a:r>
              <a:rPr lang="en-US" dirty="0">
                <a:solidFill>
                  <a:srgbClr val="2F9C0A"/>
                </a:solidFill>
                <a:latin typeface="Input Sans Narrow"/>
              </a:rPr>
              <a:t>'</a:t>
            </a:r>
            <a:r>
              <a:rPr lang="en-US" dirty="0">
                <a:solidFill>
                  <a:srgbClr val="5F6364"/>
                </a:solidFill>
                <a:latin typeface="Input Sans Narrow"/>
              </a:rPr>
              <a:t>);</a:t>
            </a:r>
            <a:r>
              <a:rPr lang="en-US" dirty="0">
                <a:solidFill>
                  <a:srgbClr val="222222"/>
                </a:solidFill>
                <a:latin typeface="Input Sans Narrow"/>
              </a:rPr>
              <a:t> </a:t>
            </a:r>
            <a:r>
              <a:rPr lang="en-US" dirty="0" err="1">
                <a:solidFill>
                  <a:srgbClr val="222222"/>
                </a:solidFill>
                <a:latin typeface="Input Sans Narrow"/>
              </a:rPr>
              <a:t>module</a:t>
            </a:r>
            <a:r>
              <a:rPr lang="en-US" dirty="0" err="1">
                <a:solidFill>
                  <a:srgbClr val="5F6364"/>
                </a:solidFill>
                <a:latin typeface="Input Sans Narrow"/>
              </a:rPr>
              <a:t>.</a:t>
            </a:r>
            <a:r>
              <a:rPr lang="en-US" dirty="0" err="1">
                <a:solidFill>
                  <a:srgbClr val="222222"/>
                </a:solidFill>
                <a:latin typeface="Input Sans Narrow"/>
              </a:rPr>
              <a:t>exports</a:t>
            </a:r>
            <a:r>
              <a:rPr lang="en-US" dirty="0">
                <a:solidFill>
                  <a:srgbClr val="222222"/>
                </a:solidFill>
                <a:latin typeface="Input Sans Narrow"/>
              </a:rPr>
              <a:t> </a:t>
            </a:r>
            <a:r>
              <a:rPr lang="en-US" b="1" dirty="0">
                <a:solidFill>
                  <a:srgbClr val="A67F59"/>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entry</a:t>
            </a:r>
            <a:r>
              <a:rPr lang="en-US" dirty="0">
                <a:solidFill>
                  <a:srgbClr val="5F6364"/>
                </a:solidFill>
                <a:latin typeface="Input Sans Narrow"/>
              </a:rPr>
              <a:t>:</a:t>
            </a:r>
            <a:r>
              <a:rPr lang="en-US" dirty="0">
                <a:solidFill>
                  <a:srgbClr val="222222"/>
                </a:solidFill>
                <a:latin typeface="Input Sans Narrow"/>
              </a:rPr>
              <a:t> </a:t>
            </a:r>
            <a:r>
              <a:rPr lang="en-US" dirty="0">
                <a:solidFill>
                  <a:srgbClr val="2F9C0A"/>
                </a:solidFill>
                <a:latin typeface="Input Sans Narrow"/>
              </a:rPr>
              <a:t>'./entry.js'</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output</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path</a:t>
            </a:r>
            <a:r>
              <a:rPr lang="en-US" dirty="0">
                <a:solidFill>
                  <a:srgbClr val="5F6364"/>
                </a:solidFill>
                <a:latin typeface="Input Sans Narrow"/>
              </a:rPr>
              <a:t>:</a:t>
            </a:r>
            <a:r>
              <a:rPr lang="en-US" dirty="0">
                <a:solidFill>
                  <a:srgbClr val="222222"/>
                </a:solidFill>
                <a:latin typeface="Input Sans Narrow"/>
              </a:rPr>
              <a:t> __</a:t>
            </a:r>
            <a:r>
              <a:rPr lang="en-US" dirty="0" err="1">
                <a:solidFill>
                  <a:srgbClr val="222222"/>
                </a:solidFill>
                <a:latin typeface="Input Sans Narrow"/>
              </a:rPr>
              <a:t>dirname</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filename</a:t>
            </a:r>
            <a:r>
              <a:rPr lang="en-US" dirty="0">
                <a:solidFill>
                  <a:srgbClr val="5F6364"/>
                </a:solidFill>
                <a:latin typeface="Input Sans Narrow"/>
              </a:rPr>
              <a:t>:</a:t>
            </a:r>
            <a:r>
              <a:rPr lang="en-US" dirty="0">
                <a:solidFill>
                  <a:srgbClr val="222222"/>
                </a:solidFill>
                <a:latin typeface="Input Sans Narrow"/>
              </a:rPr>
              <a:t> </a:t>
            </a:r>
            <a:r>
              <a:rPr lang="en-US" dirty="0" smtClean="0">
                <a:solidFill>
                  <a:srgbClr val="2F9C0A"/>
                </a:solidFill>
                <a:latin typeface="Input Sans Narrow"/>
              </a:rPr>
              <a:t>'bundle.js‘</a:t>
            </a:r>
          </a:p>
          <a:p>
            <a:r>
              <a:rPr lang="en-US" dirty="0" smtClean="0">
                <a:solidFill>
                  <a:srgbClr val="222222"/>
                </a:solidFill>
                <a:latin typeface="Input Sans Narrow"/>
              </a:rPr>
              <a:t> </a:t>
            </a:r>
            <a:r>
              <a:rPr lang="en-US" dirty="0" smtClean="0">
                <a:solidFill>
                  <a:srgbClr val="5F6364"/>
                </a:solidFill>
                <a:latin typeface="Input Sans Narrow"/>
              </a:rPr>
              <a:t>},</a:t>
            </a:r>
            <a:r>
              <a:rPr lang="en-US" dirty="0" smtClean="0">
                <a:solidFill>
                  <a:srgbClr val="222222"/>
                </a:solidFill>
                <a:latin typeface="Input Sans Narrow"/>
              </a:rPr>
              <a:t> </a:t>
            </a:r>
          </a:p>
          <a:p>
            <a:r>
              <a:rPr lang="en-US" dirty="0" smtClean="0">
                <a:solidFill>
                  <a:srgbClr val="222222"/>
                </a:solidFill>
                <a:latin typeface="Input Sans Narrow"/>
              </a:rPr>
              <a:t>module</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loaders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test</a:t>
            </a:r>
            <a:r>
              <a:rPr lang="en-US" dirty="0">
                <a:solidFill>
                  <a:srgbClr val="5F6364"/>
                </a:solidFill>
                <a:latin typeface="Input Sans Narrow"/>
              </a:rPr>
              <a:t>:</a:t>
            </a:r>
            <a:r>
              <a:rPr lang="en-US" dirty="0">
                <a:solidFill>
                  <a:srgbClr val="222222"/>
                </a:solidFill>
                <a:latin typeface="Input Sans Narrow"/>
              </a:rPr>
              <a:t> </a:t>
            </a:r>
            <a:r>
              <a:rPr lang="en-US" dirty="0">
                <a:solidFill>
                  <a:srgbClr val="EE9900"/>
                </a:solidFill>
                <a:latin typeface="Input Sans Narrow"/>
              </a:rPr>
              <a:t>/\.</a:t>
            </a:r>
            <a:r>
              <a:rPr lang="en-US" dirty="0" err="1">
                <a:solidFill>
                  <a:srgbClr val="EE9900"/>
                </a:solidFill>
                <a:latin typeface="Input Sans Narrow"/>
              </a:rPr>
              <a:t>css</a:t>
            </a:r>
            <a:r>
              <a:rPr lang="en-US" dirty="0">
                <a:solidFill>
                  <a:srgbClr val="EE9900"/>
                </a:solidFill>
                <a:latin typeface="Input Sans Narrow"/>
              </a:rPr>
              <a:t>$/</a:t>
            </a:r>
            <a:r>
              <a:rPr lang="en-US" dirty="0">
                <a:solidFill>
                  <a:srgbClr val="5F6364"/>
                </a:solidFill>
                <a:latin typeface="Input Sans Narrow"/>
              </a:rPr>
              <a:t>,</a:t>
            </a:r>
            <a:r>
              <a:rPr lang="en-US" dirty="0">
                <a:solidFill>
                  <a:srgbClr val="222222"/>
                </a:solidFill>
                <a:latin typeface="Input Sans Narrow"/>
              </a:rPr>
              <a:t> loaders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F9C0A"/>
                </a:solidFill>
                <a:latin typeface="Input Sans Narrow"/>
              </a:rPr>
              <a:t>'style'</a:t>
            </a:r>
            <a:r>
              <a:rPr lang="en-US" dirty="0">
                <a:solidFill>
                  <a:srgbClr val="5F6364"/>
                </a:solidFill>
                <a:latin typeface="Input Sans Narrow"/>
              </a:rPr>
              <a:t>,</a:t>
            </a:r>
            <a:r>
              <a:rPr lang="en-US" dirty="0">
                <a:solidFill>
                  <a:srgbClr val="222222"/>
                </a:solidFill>
                <a:latin typeface="Input Sans Narrow"/>
              </a:rPr>
              <a:t> </a:t>
            </a:r>
            <a:r>
              <a:rPr lang="en-US" dirty="0">
                <a:solidFill>
                  <a:srgbClr val="2F9C0A"/>
                </a:solidFill>
                <a:latin typeface="Input Sans Narrow"/>
              </a:rPr>
              <a:t>'</a:t>
            </a:r>
            <a:r>
              <a:rPr lang="en-US" dirty="0" err="1">
                <a:solidFill>
                  <a:srgbClr val="2F9C0A"/>
                </a:solidFill>
                <a:latin typeface="Input Sans Narrow"/>
              </a:rPr>
              <a:t>css</a:t>
            </a:r>
            <a:r>
              <a:rPr lang="en-US" dirty="0">
                <a:solidFill>
                  <a:srgbClr val="2F9C0A"/>
                </a:solidFill>
                <a:latin typeface="Input Sans Narrow"/>
              </a:rPr>
              <a:t>'</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plugins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1990B8"/>
                </a:solidFill>
                <a:latin typeface="Input Sans Narrow"/>
              </a:rPr>
              <a:t>new</a:t>
            </a:r>
            <a:r>
              <a:rPr lang="en-US" dirty="0">
                <a:solidFill>
                  <a:srgbClr val="222222"/>
                </a:solidFill>
                <a:latin typeface="Input Sans Narrow"/>
              </a:rPr>
              <a:t> </a:t>
            </a:r>
            <a:r>
              <a:rPr lang="en-US" dirty="0" err="1">
                <a:solidFill>
                  <a:srgbClr val="1990B8"/>
                </a:solidFill>
                <a:latin typeface="Input Sans Narrow"/>
              </a:rPr>
              <a:t>webpack</a:t>
            </a:r>
            <a:r>
              <a:rPr lang="en-US" dirty="0" err="1">
                <a:solidFill>
                  <a:srgbClr val="5F6364"/>
                </a:solidFill>
                <a:latin typeface="Input Sans Narrow"/>
              </a:rPr>
              <a:t>.</a:t>
            </a:r>
            <a:r>
              <a:rPr lang="en-US" dirty="0" err="1">
                <a:solidFill>
                  <a:srgbClr val="1990B8"/>
                </a:solidFill>
                <a:latin typeface="Input Sans Narrow"/>
              </a:rPr>
              <a:t>optimize</a:t>
            </a:r>
            <a:r>
              <a:rPr lang="en-US" dirty="0" err="1">
                <a:solidFill>
                  <a:srgbClr val="5F6364"/>
                </a:solidFill>
                <a:latin typeface="Input Sans Narrow"/>
              </a:rPr>
              <a:t>.</a:t>
            </a:r>
            <a:r>
              <a:rPr lang="en-US" dirty="0" err="1">
                <a:solidFill>
                  <a:srgbClr val="1990B8"/>
                </a:solidFill>
                <a:latin typeface="Input Sans Narrow"/>
              </a:rPr>
              <a:t>UglifyJsPlugin</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endParaRPr lang="en-US" i="1" dirty="0">
              <a:latin typeface="Century Gothic (Headings)"/>
            </a:endParaRPr>
          </a:p>
          <a:p>
            <a:endParaRPr lang="en-US" dirty="0"/>
          </a:p>
        </p:txBody>
      </p:sp>
    </p:spTree>
    <p:extLst>
      <p:ext uri="{BB962C8B-B14F-4D97-AF65-F5344CB8AC3E}">
        <p14:creationId xmlns:p14="http://schemas.microsoft.com/office/powerpoint/2010/main" val="675850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Babel Compiler.</a:t>
            </a:r>
          </a:p>
          <a:p>
            <a:pPr marL="0" indent="0">
              <a:buNone/>
            </a:pPr>
            <a:r>
              <a:rPr lang="en-US" b="1" dirty="0"/>
              <a:t>Babel transforms your JavaScript</a:t>
            </a:r>
          </a:p>
          <a:p>
            <a:pPr marL="0" indent="0">
              <a:buNone/>
            </a:pPr>
            <a:endParaRPr lang="en-US" sz="1800" dirty="0">
              <a:solidFill>
                <a:srgbClr val="4271AE"/>
              </a:solidFill>
              <a:latin typeface="Menlo"/>
            </a:endParaRPr>
          </a:p>
        </p:txBody>
      </p:sp>
      <p:sp>
        <p:nvSpPr>
          <p:cNvPr id="4" name="Rectangle 1"/>
          <p:cNvSpPr>
            <a:spLocks noChangeArrowheads="1"/>
          </p:cNvSpPr>
          <p:nvPr/>
        </p:nvSpPr>
        <p:spPr bwMode="auto">
          <a:xfrm>
            <a:off x="327544" y="3619740"/>
            <a:ext cx="2767348" cy="45808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1</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2</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3</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4271AE"/>
                </a:solidFill>
                <a:effectLst/>
                <a:latin typeface="Menlo"/>
              </a:rPr>
              <a:t>map</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4271AE"/>
                </a:solidFill>
                <a:effectLst/>
                <a:latin typeface="Menlo"/>
              </a:rPr>
              <a:t>n</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3E999F"/>
                </a:solidFill>
                <a:effectLst/>
                <a:latin typeface="Arial" panose="020B0604020202020204" pitchFamily="34" charset="0"/>
              </a:rPr>
              <a:t>=&gt;</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4271AE"/>
                </a:solidFill>
                <a:effectLst/>
                <a:latin typeface="Menlo"/>
              </a:rPr>
              <a:t>n</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3E999F"/>
                </a:solidFill>
                <a:effectLst/>
                <a:latin typeface="Arial" panose="020B0604020202020204" pitchFamily="34" charset="0"/>
              </a:rPr>
              <a:t>+</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F5871F"/>
                </a:solidFill>
                <a:effectLst/>
                <a:latin typeface="Menlo"/>
              </a:rPr>
              <a:t>1</a:t>
            </a:r>
            <a:r>
              <a:rPr kumimoji="0" lang="en-US" b="0" i="0" u="none" strike="noStrike" cap="none" normalizeH="0" baseline="0" dirty="0" smtClean="0">
                <a:ln>
                  <a:noFill/>
                </a:ln>
                <a:solidFill>
                  <a:srgbClr val="4D4D4C"/>
                </a:solidFill>
                <a:effectLst/>
                <a:latin typeface="Menlo"/>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372384" y="3512394"/>
            <a:ext cx="4637089" cy="48885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000" dirty="0" smtClean="0">
                <a:solidFill>
                  <a:srgbClr val="4D4D4C"/>
                </a:solidFill>
                <a:latin typeface="Menlo"/>
              </a:rPr>
              <a:t>{</a:t>
            </a:r>
            <a:r>
              <a:rPr kumimoji="0" lang="en-US" sz="2000" b="0" i="0" u="none" strike="noStrike" cap="none" normalizeH="0" baseline="0" dirty="0" smtClean="0">
                <a:ln>
                  <a:noFill/>
                </a:ln>
                <a:solidFill>
                  <a:srgbClr val="F5871F"/>
                </a:solidFill>
                <a:effectLst/>
                <a:latin typeface="Menlo"/>
              </a:rPr>
              <a:t>1</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F5871F"/>
                </a:solidFill>
                <a:effectLst/>
                <a:latin typeface="Menlo"/>
              </a:rPr>
              <a:t>2</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F5871F"/>
                </a:solidFill>
                <a:effectLst/>
                <a:latin typeface="Menlo"/>
              </a:rPr>
              <a:t>3</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4271AE"/>
                </a:solidFill>
                <a:effectLst/>
                <a:latin typeface="Menlo"/>
              </a:rPr>
              <a:t>map</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8959A8"/>
                </a:solidFill>
                <a:effectLst/>
                <a:latin typeface="Menlo"/>
              </a:rPr>
              <a:t>function</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4271AE"/>
                </a:solidFill>
                <a:effectLst/>
                <a:latin typeface="Menlo"/>
              </a:rPr>
              <a:t>n</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8959A8"/>
                </a:solidFill>
                <a:effectLst/>
                <a:latin typeface="Menlo"/>
              </a:rPr>
              <a:t>return</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271AE"/>
                </a:solidFill>
                <a:effectLst/>
                <a:latin typeface="Menlo"/>
              </a:rPr>
              <a:t>n</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3E999F"/>
                </a:solidFill>
                <a:effectLst/>
                <a:latin typeface="Arial" panose="020B0604020202020204" pitchFamily="34" charset="0"/>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F5871F"/>
                </a:solidFill>
                <a:effectLst/>
                <a:latin typeface="Menlo"/>
              </a:rPr>
              <a:t>1</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D4D4C"/>
                </a:solidFill>
                <a:effectLst/>
                <a:latin typeface="Menlo"/>
              </a:rPr>
              <a:t>});</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95889" y="3119534"/>
            <a:ext cx="2630658" cy="646331"/>
          </a:xfrm>
          <a:prstGeom prst="rect">
            <a:avLst/>
          </a:prstGeom>
          <a:noFill/>
        </p:spPr>
        <p:txBody>
          <a:bodyPr wrap="square" rtlCol="0">
            <a:spAutoFit/>
          </a:bodyPr>
          <a:lstStyle/>
          <a:p>
            <a:r>
              <a:rPr lang="en-US" b="1" dirty="0"/>
              <a:t>You put JavaScript in</a:t>
            </a:r>
          </a:p>
          <a:p>
            <a:endParaRPr lang="en-US" dirty="0"/>
          </a:p>
        </p:txBody>
      </p:sp>
      <p:sp>
        <p:nvSpPr>
          <p:cNvPr id="8" name="TextBox 7"/>
          <p:cNvSpPr txBox="1"/>
          <p:nvPr/>
        </p:nvSpPr>
        <p:spPr>
          <a:xfrm>
            <a:off x="5959399" y="3119534"/>
            <a:ext cx="3117779" cy="369332"/>
          </a:xfrm>
          <a:prstGeom prst="rect">
            <a:avLst/>
          </a:prstGeom>
          <a:noFill/>
        </p:spPr>
        <p:txBody>
          <a:bodyPr wrap="square" rtlCol="0">
            <a:spAutoFit/>
          </a:bodyPr>
          <a:lstStyle/>
          <a:p>
            <a:r>
              <a:rPr lang="en-US" b="1" dirty="0"/>
              <a:t>And get JavaScript </a:t>
            </a:r>
            <a:r>
              <a:rPr lang="en-US" b="1" dirty="0" smtClean="0"/>
              <a:t>out</a:t>
            </a:r>
            <a:endParaRPr lang="en-US" b="1" dirty="0"/>
          </a:p>
        </p:txBody>
      </p:sp>
      <p:sp>
        <p:nvSpPr>
          <p:cNvPr id="10" name="TextBox 9"/>
          <p:cNvSpPr txBox="1"/>
          <p:nvPr/>
        </p:nvSpPr>
        <p:spPr>
          <a:xfrm>
            <a:off x="3649620" y="3572158"/>
            <a:ext cx="911698" cy="369332"/>
          </a:xfrm>
          <a:prstGeom prst="rect">
            <a:avLst/>
          </a:prstGeom>
          <a:noFill/>
        </p:spPr>
        <p:txBody>
          <a:bodyPr wrap="square" rtlCol="0">
            <a:spAutoFit/>
          </a:bodyPr>
          <a:lstStyle/>
          <a:p>
            <a:r>
              <a:rPr lang="en-US" dirty="0"/>
              <a:t>es2015</a:t>
            </a:r>
          </a:p>
        </p:txBody>
      </p:sp>
      <p:sp>
        <p:nvSpPr>
          <p:cNvPr id="11" name="TextBox 10"/>
          <p:cNvSpPr txBox="1"/>
          <p:nvPr/>
        </p:nvSpPr>
        <p:spPr>
          <a:xfrm>
            <a:off x="165765" y="4370345"/>
            <a:ext cx="3308955" cy="369332"/>
          </a:xfrm>
          <a:prstGeom prst="rect">
            <a:avLst/>
          </a:prstGeom>
          <a:noFill/>
        </p:spPr>
        <p:txBody>
          <a:bodyPr wrap="square" rtlCol="0">
            <a:spAutoFit/>
          </a:bodyPr>
          <a:lstStyle/>
          <a:p>
            <a:r>
              <a:rPr lang="en-US" dirty="0" err="1"/>
              <a:t>var</a:t>
            </a:r>
            <a:r>
              <a:rPr lang="en-US" dirty="0"/>
              <a:t> app = &lt;</a:t>
            </a:r>
            <a:r>
              <a:rPr lang="en-US" dirty="0" err="1"/>
              <a:t>Nav</a:t>
            </a:r>
            <a:r>
              <a:rPr lang="en-US" dirty="0"/>
              <a:t> color="blue" /&gt;;</a:t>
            </a:r>
          </a:p>
        </p:txBody>
      </p:sp>
      <p:sp>
        <p:nvSpPr>
          <p:cNvPr id="12" name="TextBox 11"/>
          <p:cNvSpPr txBox="1"/>
          <p:nvPr/>
        </p:nvSpPr>
        <p:spPr>
          <a:xfrm>
            <a:off x="5372384" y="4337432"/>
            <a:ext cx="5136182" cy="369332"/>
          </a:xfrm>
          <a:prstGeom prst="rect">
            <a:avLst/>
          </a:prstGeom>
          <a:noFill/>
        </p:spPr>
        <p:txBody>
          <a:bodyPr wrap="square" rtlCol="0">
            <a:spAutoFit/>
          </a:bodyPr>
          <a:lstStyle/>
          <a:p>
            <a:r>
              <a:rPr lang="en-US" dirty="0" err="1"/>
              <a:t>var</a:t>
            </a:r>
            <a:r>
              <a:rPr lang="en-US" dirty="0"/>
              <a:t> app = </a:t>
            </a:r>
            <a:r>
              <a:rPr lang="en-US" dirty="0" err="1"/>
              <a:t>React.createElement</a:t>
            </a:r>
            <a:r>
              <a:rPr lang="en-US" dirty="0"/>
              <a:t>(</a:t>
            </a:r>
            <a:r>
              <a:rPr lang="en-US" dirty="0" err="1"/>
              <a:t>Nav</a:t>
            </a:r>
            <a:r>
              <a:rPr lang="en-US" dirty="0"/>
              <a:t>, {</a:t>
            </a:r>
            <a:r>
              <a:rPr lang="en-US" dirty="0" err="1"/>
              <a:t>color:"blue</a:t>
            </a:r>
            <a:r>
              <a:rPr lang="en-US" dirty="0"/>
              <a:t>"});</a:t>
            </a:r>
          </a:p>
        </p:txBody>
      </p:sp>
      <p:sp>
        <p:nvSpPr>
          <p:cNvPr id="13" name="TextBox 12"/>
          <p:cNvSpPr txBox="1"/>
          <p:nvPr/>
        </p:nvSpPr>
        <p:spPr>
          <a:xfrm>
            <a:off x="3649620" y="4337432"/>
            <a:ext cx="1217802" cy="369332"/>
          </a:xfrm>
          <a:prstGeom prst="rect">
            <a:avLst/>
          </a:prstGeom>
          <a:noFill/>
        </p:spPr>
        <p:txBody>
          <a:bodyPr wrap="square" rtlCol="0">
            <a:spAutoFit/>
          </a:bodyPr>
          <a:lstStyle/>
          <a:p>
            <a:r>
              <a:rPr lang="en-US" dirty="0" err="1" smtClean="0"/>
              <a:t>jsx</a:t>
            </a:r>
            <a:r>
              <a:rPr lang="en-US" dirty="0" smtClean="0"/>
              <a:t>(react)</a:t>
            </a:r>
            <a:endParaRPr lang="en-US" dirty="0"/>
          </a:p>
        </p:txBody>
      </p:sp>
      <p:sp>
        <p:nvSpPr>
          <p:cNvPr id="14" name="Rectangle 3"/>
          <p:cNvSpPr>
            <a:spLocks noChangeArrowheads="1"/>
          </p:cNvSpPr>
          <p:nvPr/>
        </p:nvSpPr>
        <p:spPr bwMode="auto">
          <a:xfrm>
            <a:off x="204716" y="5074421"/>
            <a:ext cx="3771866" cy="33596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4271AE"/>
                </a:solidFill>
                <a:effectLst/>
                <a:latin typeface="Menlo"/>
              </a:rPr>
              <a:t>npm</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4271AE"/>
                </a:solidFill>
                <a:effectLst/>
                <a:latin typeface="Menlo"/>
              </a:rPr>
              <a:t>install</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save</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err="1" smtClean="0">
                <a:ln>
                  <a:noFill/>
                </a:ln>
                <a:solidFill>
                  <a:srgbClr val="4271AE"/>
                </a:solidFill>
                <a:effectLst/>
                <a:latin typeface="Menlo"/>
              </a:rPr>
              <a:t>dev</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4271AE"/>
                </a:solidFill>
                <a:effectLst/>
                <a:latin typeface="Menlo"/>
              </a:rPr>
              <a:t>babel</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preset</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react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1157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pPr marL="0" indent="0">
              <a:buNone/>
            </a:pPr>
            <a:r>
              <a:rPr lang="en-US" b="1" dirty="0"/>
              <a:t>JSX is a JavaScript syntax extension that looks similar to XML. You can use a simple JSX syntactic transform with React</a:t>
            </a:r>
            <a:r>
              <a:rPr lang="en-US" b="1" dirty="0" smtClean="0"/>
              <a:t>.</a:t>
            </a:r>
          </a:p>
          <a:p>
            <a:pPr marL="0" indent="0">
              <a:buNone/>
            </a:pPr>
            <a:r>
              <a:rPr lang="en-US" dirty="0"/>
              <a:t>React JSX transforms from an XML-like syntax into native JavaScript. XML elements, attributes and children are transformed into arguments that are passed to </a:t>
            </a:r>
            <a:r>
              <a:rPr lang="en-US" dirty="0" err="1"/>
              <a:t>React.createElement</a:t>
            </a:r>
            <a:r>
              <a:rPr lang="en-US" dirty="0"/>
              <a:t>.</a:t>
            </a:r>
            <a:endParaRPr lang="en-US" sz="1600" i="1" dirty="0">
              <a:latin typeface="Century Gothic (Headings)"/>
            </a:endParaRPr>
          </a:p>
        </p:txBody>
      </p:sp>
      <p:sp>
        <p:nvSpPr>
          <p:cNvPr id="4" name="TextBox 3"/>
          <p:cNvSpPr txBox="1"/>
          <p:nvPr/>
        </p:nvSpPr>
        <p:spPr>
          <a:xfrm>
            <a:off x="204716" y="4269670"/>
            <a:ext cx="3805810" cy="1754326"/>
          </a:xfrm>
          <a:prstGeom prst="rect">
            <a:avLst/>
          </a:prstGeom>
          <a:solidFill>
            <a:schemeClr val="bg1">
              <a:lumMod val="95000"/>
            </a:schemeClr>
          </a:solidFill>
        </p:spPr>
        <p:txBody>
          <a:bodyPr wrap="square" rtlCol="0">
            <a:spAutoFit/>
          </a:bodyPr>
          <a:lstStyle/>
          <a:p>
            <a:r>
              <a:rPr lang="en-US" dirty="0" err="1"/>
              <a:t>var</a:t>
            </a:r>
            <a:r>
              <a:rPr lang="en-US" dirty="0"/>
              <a:t> App = ( &lt;Form&gt; </a:t>
            </a:r>
            <a:endParaRPr lang="en-US" dirty="0" smtClean="0"/>
          </a:p>
          <a:p>
            <a:r>
              <a:rPr lang="en-US" dirty="0"/>
              <a:t>	</a:t>
            </a:r>
            <a:r>
              <a:rPr lang="en-US" dirty="0" smtClean="0"/>
              <a:t>		&lt;</a:t>
            </a:r>
            <a:r>
              <a:rPr lang="en-US" dirty="0" err="1"/>
              <a:t>FormRow</a:t>
            </a:r>
            <a:r>
              <a:rPr lang="en-US" dirty="0"/>
              <a:t>&gt; </a:t>
            </a:r>
            <a:endParaRPr lang="en-US" dirty="0" smtClean="0"/>
          </a:p>
          <a:p>
            <a:r>
              <a:rPr lang="en-US" dirty="0"/>
              <a:t>	</a:t>
            </a:r>
            <a:r>
              <a:rPr lang="en-US" dirty="0" smtClean="0"/>
              <a:t>		&lt;</a:t>
            </a:r>
            <a:r>
              <a:rPr lang="en-US" dirty="0" err="1"/>
              <a:t>FormLabel</a:t>
            </a:r>
            <a:r>
              <a:rPr lang="en-US" dirty="0"/>
              <a:t> /&gt; </a:t>
            </a:r>
            <a:endParaRPr lang="en-US" dirty="0" smtClean="0"/>
          </a:p>
          <a:p>
            <a:r>
              <a:rPr lang="en-US" dirty="0"/>
              <a:t>	</a:t>
            </a:r>
            <a:r>
              <a:rPr lang="en-US" dirty="0" smtClean="0"/>
              <a:t>		&lt;</a:t>
            </a:r>
            <a:r>
              <a:rPr lang="en-US" dirty="0" err="1"/>
              <a:t>FormInput</a:t>
            </a:r>
            <a:r>
              <a:rPr lang="en-US" dirty="0"/>
              <a:t> /&gt; </a:t>
            </a:r>
            <a:r>
              <a:rPr lang="en-US" dirty="0" smtClean="0"/>
              <a:t>				&lt;/</a:t>
            </a:r>
            <a:r>
              <a:rPr lang="en-US" dirty="0" err="1"/>
              <a:t>FormRow</a:t>
            </a:r>
            <a:r>
              <a:rPr lang="en-US" dirty="0"/>
              <a:t>&gt; </a:t>
            </a:r>
            <a:endParaRPr lang="en-US" dirty="0" smtClean="0"/>
          </a:p>
          <a:p>
            <a:r>
              <a:rPr lang="en-US" dirty="0"/>
              <a:t>	</a:t>
            </a:r>
            <a:r>
              <a:rPr lang="en-US" dirty="0" smtClean="0"/>
              <a:t>	&lt;/</a:t>
            </a:r>
            <a:r>
              <a:rPr lang="en-US" dirty="0"/>
              <a:t>Form&gt; );</a:t>
            </a:r>
          </a:p>
        </p:txBody>
      </p:sp>
      <p:sp>
        <p:nvSpPr>
          <p:cNvPr id="6" name="TextBox 5"/>
          <p:cNvSpPr txBox="1"/>
          <p:nvPr/>
        </p:nvSpPr>
        <p:spPr>
          <a:xfrm>
            <a:off x="4747803" y="4269670"/>
            <a:ext cx="6995017" cy="1477328"/>
          </a:xfrm>
          <a:prstGeom prst="rect">
            <a:avLst/>
          </a:prstGeom>
          <a:solidFill>
            <a:schemeClr val="bg1">
              <a:lumMod val="95000"/>
            </a:schemeClr>
          </a:solidFill>
        </p:spPr>
        <p:txBody>
          <a:bodyPr wrap="square" rtlCol="0">
            <a:spAutoFit/>
          </a:bodyPr>
          <a:lstStyle/>
          <a:p>
            <a:r>
              <a:rPr lang="en-US" dirty="0" err="1"/>
              <a:t>var</a:t>
            </a:r>
            <a:r>
              <a:rPr lang="en-US" dirty="0"/>
              <a:t> App = ( </a:t>
            </a:r>
            <a:endParaRPr lang="en-US" dirty="0" smtClean="0"/>
          </a:p>
          <a:p>
            <a:r>
              <a:rPr lang="en-US" dirty="0" err="1" smtClean="0"/>
              <a:t>React.createElement</a:t>
            </a:r>
            <a:r>
              <a:rPr lang="en-US" dirty="0" smtClean="0"/>
              <a:t>(Form</a:t>
            </a:r>
            <a:r>
              <a:rPr lang="en-US" dirty="0"/>
              <a:t>, null, </a:t>
            </a:r>
            <a:r>
              <a:rPr lang="en-US" dirty="0" smtClean="0"/>
              <a:t>					</a:t>
            </a:r>
            <a:r>
              <a:rPr lang="en-US" dirty="0" err="1" smtClean="0"/>
              <a:t>React.createElement</a:t>
            </a:r>
            <a:r>
              <a:rPr lang="en-US" dirty="0" smtClean="0"/>
              <a:t>(</a:t>
            </a:r>
            <a:r>
              <a:rPr lang="en-US" dirty="0" err="1" smtClean="0"/>
              <a:t>Form.Row</a:t>
            </a:r>
            <a:r>
              <a:rPr lang="en-US" dirty="0"/>
              <a:t>, </a:t>
            </a:r>
            <a:r>
              <a:rPr lang="en-US" dirty="0" smtClean="0"/>
              <a:t>null, 			</a:t>
            </a:r>
            <a:r>
              <a:rPr lang="en-US" dirty="0" err="1" smtClean="0"/>
              <a:t>React.createElement</a:t>
            </a:r>
            <a:r>
              <a:rPr lang="en-US" dirty="0" smtClean="0"/>
              <a:t>(</a:t>
            </a:r>
            <a:r>
              <a:rPr lang="en-US" dirty="0" err="1" smtClean="0"/>
              <a:t>Form.Label</a:t>
            </a:r>
            <a:r>
              <a:rPr lang="en-US" dirty="0"/>
              <a:t>, null), </a:t>
            </a:r>
            <a:r>
              <a:rPr lang="en-US" dirty="0" smtClean="0"/>
              <a:t>     		</a:t>
            </a:r>
            <a:r>
              <a:rPr lang="en-US" dirty="0" err="1" smtClean="0"/>
              <a:t>React.createElement</a:t>
            </a:r>
            <a:r>
              <a:rPr lang="en-US" dirty="0" smtClean="0"/>
              <a:t>(</a:t>
            </a:r>
            <a:r>
              <a:rPr lang="en-US" dirty="0" err="1" smtClean="0"/>
              <a:t>Form.Input</a:t>
            </a:r>
            <a:r>
              <a:rPr lang="en-US" dirty="0"/>
              <a:t>, null) ) ) );</a:t>
            </a:r>
          </a:p>
        </p:txBody>
      </p:sp>
    </p:spTree>
    <p:extLst>
      <p:ext uri="{BB962C8B-B14F-4D97-AF65-F5344CB8AC3E}">
        <p14:creationId xmlns:p14="http://schemas.microsoft.com/office/powerpoint/2010/main" val="2665695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HTML Tags </a:t>
            </a:r>
            <a:r>
              <a:rPr lang="en-US" sz="2800" b="1" dirty="0" smtClean="0"/>
              <a:t>(</a:t>
            </a:r>
            <a:r>
              <a:rPr lang="en-US" sz="2800" dirty="0"/>
              <a:t>lower-case tag names in JSX:</a:t>
            </a:r>
            <a:r>
              <a:rPr lang="en-US" sz="2800" b="1" dirty="0" smtClean="0"/>
              <a:t>)</a:t>
            </a:r>
          </a:p>
          <a:p>
            <a:pPr marL="0" indent="0">
              <a:buNone/>
            </a:pPr>
            <a:r>
              <a:rPr lang="en-US" dirty="0" err="1">
                <a:solidFill>
                  <a:srgbClr val="268BD2"/>
                </a:solidFill>
                <a:latin typeface="source-code-pro"/>
              </a:rPr>
              <a:t>var</a:t>
            </a:r>
            <a:r>
              <a:rPr lang="en-US" dirty="0">
                <a:solidFill>
                  <a:srgbClr val="637C84"/>
                </a:solidFill>
                <a:latin typeface="source-code-pro"/>
              </a:rPr>
              <a:t> </a:t>
            </a:r>
            <a:r>
              <a:rPr lang="en-US" dirty="0" err="1">
                <a:solidFill>
                  <a:srgbClr val="637C84"/>
                </a:solidFill>
                <a:latin typeface="source-code-pro"/>
              </a:rPr>
              <a:t>myDivElement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a:solidFill>
                  <a:srgbClr val="0070C0"/>
                </a:solidFill>
                <a:latin typeface="source-code-pro"/>
              </a:rPr>
              <a:t>&lt;</a:t>
            </a:r>
            <a:r>
              <a:rPr lang="en-US" dirty="0">
                <a:solidFill>
                  <a:srgbClr val="FF0000"/>
                </a:solidFill>
                <a:latin typeface="source-code-pro"/>
              </a:rPr>
              <a:t>d</a:t>
            </a:r>
            <a:r>
              <a:rPr lang="en-US" dirty="0">
                <a:solidFill>
                  <a:srgbClr val="0070C0"/>
                </a:solidFill>
                <a:latin typeface="source-code-pro"/>
              </a:rPr>
              <a:t>iv </a:t>
            </a:r>
            <a:r>
              <a:rPr lang="en-US" dirty="0" err="1">
                <a:solidFill>
                  <a:srgbClr val="637C84"/>
                </a:solidFill>
                <a:latin typeface="source-code-pro"/>
              </a:rPr>
              <a:t>className</a:t>
            </a:r>
            <a:r>
              <a:rPr lang="en-US" dirty="0">
                <a:solidFill>
                  <a:srgbClr val="859900"/>
                </a:solidFill>
                <a:latin typeface="source-code-pro"/>
              </a:rPr>
              <a:t>=</a:t>
            </a:r>
            <a:r>
              <a:rPr lang="en-US" dirty="0">
                <a:solidFill>
                  <a:srgbClr val="36958E"/>
                </a:solidFill>
                <a:latin typeface="source-code-pro"/>
              </a:rPr>
              <a:t>"foo"</a:t>
            </a:r>
            <a:r>
              <a:rPr lang="en-US" dirty="0">
                <a:solidFill>
                  <a:srgbClr val="637C84"/>
                </a:solidFill>
                <a:latin typeface="source-code-pro"/>
              </a:rPr>
              <a:t> </a:t>
            </a:r>
            <a:r>
              <a:rPr lang="en-US" dirty="0">
                <a:solidFill>
                  <a:srgbClr val="859900"/>
                </a:solidFill>
                <a:latin typeface="source-code-pro"/>
              </a:rPr>
              <a:t>/&gt;</a:t>
            </a:r>
            <a:r>
              <a:rPr lang="en-US" dirty="0">
                <a:solidFill>
                  <a:srgbClr val="637C84"/>
                </a:solidFill>
                <a:latin typeface="source-code-pro"/>
              </a:rPr>
              <a:t>; </a:t>
            </a:r>
            <a:r>
              <a:rPr lang="en-US" dirty="0" err="1">
                <a:solidFill>
                  <a:srgbClr val="637C84"/>
                </a:solidFill>
                <a:latin typeface="source-code-pro"/>
              </a:rPr>
              <a:t>ReactDOM.render</a:t>
            </a:r>
            <a:r>
              <a:rPr lang="en-US" dirty="0">
                <a:solidFill>
                  <a:srgbClr val="637C84"/>
                </a:solidFill>
                <a:latin typeface="source-code-pro"/>
              </a:rPr>
              <a:t>(</a:t>
            </a:r>
            <a:r>
              <a:rPr lang="en-US" dirty="0" err="1">
                <a:solidFill>
                  <a:srgbClr val="637C84"/>
                </a:solidFill>
                <a:latin typeface="source-code-pro"/>
              </a:rPr>
              <a:t>myDivElement</a:t>
            </a:r>
            <a:r>
              <a:rPr lang="en-US" dirty="0">
                <a:solidFill>
                  <a:srgbClr val="637C84"/>
                </a:solidFill>
                <a:latin typeface="source-code-pro"/>
              </a:rPr>
              <a:t>, </a:t>
            </a:r>
            <a:r>
              <a:rPr lang="en-US" dirty="0" err="1">
                <a:solidFill>
                  <a:srgbClr val="B58900"/>
                </a:solidFill>
                <a:latin typeface="source-code-pro"/>
              </a:rPr>
              <a:t>document</a:t>
            </a:r>
            <a:r>
              <a:rPr lang="en-US" dirty="0" err="1">
                <a:solidFill>
                  <a:srgbClr val="637C84"/>
                </a:solidFill>
                <a:latin typeface="source-code-pro"/>
              </a:rPr>
              <a:t>.getElementById</a:t>
            </a:r>
            <a:r>
              <a:rPr lang="en-US" dirty="0">
                <a:solidFill>
                  <a:srgbClr val="637C84"/>
                </a:solidFill>
                <a:latin typeface="source-code-pro"/>
              </a:rPr>
              <a:t>(</a:t>
            </a:r>
            <a:r>
              <a:rPr lang="en-US" dirty="0">
                <a:solidFill>
                  <a:srgbClr val="36958E"/>
                </a:solidFill>
                <a:latin typeface="source-code-pro"/>
              </a:rPr>
              <a:t>'example</a:t>
            </a:r>
            <a:r>
              <a:rPr lang="en-US" dirty="0" smtClean="0">
                <a:solidFill>
                  <a:srgbClr val="36958E"/>
                </a:solidFill>
                <a:latin typeface="source-code-pro"/>
              </a:rPr>
              <a:t>'</a:t>
            </a:r>
            <a:r>
              <a:rPr lang="en-US" dirty="0" smtClean="0">
                <a:solidFill>
                  <a:srgbClr val="637C84"/>
                </a:solidFill>
                <a:latin typeface="source-code-pro"/>
              </a:rPr>
              <a:t>));</a:t>
            </a:r>
            <a:endParaRPr lang="en-US" b="1" dirty="0" smtClean="0"/>
          </a:p>
          <a:p>
            <a:r>
              <a:rPr lang="en-US" sz="2800" b="1" dirty="0" smtClean="0"/>
              <a:t>React Components(</a:t>
            </a:r>
            <a:r>
              <a:rPr lang="en-US" sz="2800" dirty="0"/>
              <a:t> upper-case letter:</a:t>
            </a:r>
            <a:r>
              <a:rPr lang="en-US" sz="2800" b="1" dirty="0" smtClean="0"/>
              <a:t>)</a:t>
            </a:r>
          </a:p>
          <a:p>
            <a:pPr marL="0" indent="0">
              <a:buNone/>
            </a:pPr>
            <a:r>
              <a:rPr lang="en-US" dirty="0" err="1" smtClean="0">
                <a:solidFill>
                  <a:srgbClr val="268BD2"/>
                </a:solidFill>
                <a:latin typeface="source-code-pro"/>
              </a:rPr>
              <a:t>var</a:t>
            </a:r>
            <a:r>
              <a:rPr lang="en-US" dirty="0" smtClean="0">
                <a:solidFill>
                  <a:srgbClr val="637C84"/>
                </a:solidFill>
                <a:latin typeface="source-code-pro"/>
              </a:rPr>
              <a:t> </a:t>
            </a:r>
            <a:r>
              <a:rPr lang="en-US" dirty="0" err="1">
                <a:solidFill>
                  <a:srgbClr val="637C84"/>
                </a:solidFill>
                <a:latin typeface="source-code-pro"/>
              </a:rPr>
              <a:t>MyComponent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err="1">
                <a:solidFill>
                  <a:srgbClr val="637C84"/>
                </a:solidFill>
                <a:latin typeface="source-code-pro"/>
              </a:rPr>
              <a:t>React.createClass</a:t>
            </a:r>
            <a:r>
              <a:rPr lang="en-US" dirty="0">
                <a:solidFill>
                  <a:srgbClr val="637C84"/>
                </a:solidFill>
                <a:latin typeface="source-code-pro"/>
              </a:rPr>
              <a:t>({</a:t>
            </a:r>
            <a:r>
              <a:rPr lang="en-US" dirty="0">
                <a:solidFill>
                  <a:srgbClr val="93A1A1"/>
                </a:solidFill>
                <a:latin typeface="source-code-pro"/>
              </a:rPr>
              <a:t>/*...*/</a:t>
            </a:r>
            <a:r>
              <a:rPr lang="en-US" dirty="0">
                <a:solidFill>
                  <a:srgbClr val="637C84"/>
                </a:solidFill>
                <a:latin typeface="source-code-pro"/>
              </a:rPr>
              <a:t>}); </a:t>
            </a:r>
            <a:endParaRPr lang="en-US" dirty="0" smtClean="0">
              <a:solidFill>
                <a:srgbClr val="637C84"/>
              </a:solidFill>
              <a:latin typeface="source-code-pro"/>
            </a:endParaRPr>
          </a:p>
          <a:p>
            <a:pPr marL="0" indent="0">
              <a:buNone/>
            </a:pPr>
            <a:r>
              <a:rPr lang="en-US" dirty="0" err="1" smtClean="0">
                <a:solidFill>
                  <a:srgbClr val="268BD2"/>
                </a:solidFill>
                <a:latin typeface="source-code-pro"/>
              </a:rPr>
              <a:t>var</a:t>
            </a:r>
            <a:r>
              <a:rPr lang="en-US" dirty="0" smtClean="0">
                <a:solidFill>
                  <a:srgbClr val="637C84"/>
                </a:solidFill>
                <a:latin typeface="source-code-pro"/>
              </a:rPr>
              <a:t> </a:t>
            </a:r>
            <a:r>
              <a:rPr lang="en-US" dirty="0" err="1">
                <a:solidFill>
                  <a:srgbClr val="637C84"/>
                </a:solidFill>
                <a:latin typeface="source-code-pro"/>
              </a:rPr>
              <a:t>myElement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a:solidFill>
                  <a:srgbClr val="0070C0"/>
                </a:solidFill>
                <a:latin typeface="source-code-pro"/>
              </a:rPr>
              <a:t>&lt;</a:t>
            </a:r>
            <a:r>
              <a:rPr lang="en-US" dirty="0" err="1">
                <a:solidFill>
                  <a:srgbClr val="FF0000"/>
                </a:solidFill>
                <a:latin typeface="source-code-pro"/>
              </a:rPr>
              <a:t>M</a:t>
            </a:r>
            <a:r>
              <a:rPr lang="en-US" dirty="0" err="1">
                <a:solidFill>
                  <a:srgbClr val="0070C0"/>
                </a:solidFill>
                <a:latin typeface="source-code-pro"/>
              </a:rPr>
              <a:t>yComponent</a:t>
            </a:r>
            <a:r>
              <a:rPr lang="en-US" dirty="0">
                <a:solidFill>
                  <a:srgbClr val="0070C0"/>
                </a:solidFill>
                <a:latin typeface="source-code-pro"/>
              </a:rPr>
              <a:t> </a:t>
            </a:r>
            <a:r>
              <a:rPr lang="en-US" dirty="0" err="1">
                <a:solidFill>
                  <a:srgbClr val="637C84"/>
                </a:solidFill>
                <a:latin typeface="source-code-pro"/>
              </a:rPr>
              <a:t>someProperty</a:t>
            </a:r>
            <a:r>
              <a:rPr lang="en-US" dirty="0">
                <a:solidFill>
                  <a:srgbClr val="859900"/>
                </a:solidFill>
                <a:latin typeface="source-code-pro"/>
              </a:rPr>
              <a:t>=</a:t>
            </a:r>
            <a:r>
              <a:rPr lang="en-US" dirty="0">
                <a:solidFill>
                  <a:srgbClr val="637C84"/>
                </a:solidFill>
                <a:latin typeface="source-code-pro"/>
              </a:rPr>
              <a:t>{</a:t>
            </a:r>
            <a:r>
              <a:rPr lang="en-US" dirty="0">
                <a:solidFill>
                  <a:srgbClr val="CC7A6F"/>
                </a:solidFill>
                <a:latin typeface="source-code-pro"/>
              </a:rPr>
              <a:t>true</a:t>
            </a:r>
            <a:r>
              <a:rPr lang="en-US" dirty="0">
                <a:solidFill>
                  <a:srgbClr val="637C84"/>
                </a:solidFill>
                <a:latin typeface="source-code-pro"/>
              </a:rPr>
              <a:t>} </a:t>
            </a:r>
            <a:r>
              <a:rPr lang="en-US" dirty="0">
                <a:solidFill>
                  <a:srgbClr val="859900"/>
                </a:solidFill>
                <a:latin typeface="source-code-pro"/>
              </a:rPr>
              <a:t>/&gt;</a:t>
            </a:r>
            <a:r>
              <a:rPr lang="en-US" dirty="0">
                <a:solidFill>
                  <a:srgbClr val="637C84"/>
                </a:solidFill>
                <a:latin typeface="source-code-pro"/>
              </a:rPr>
              <a:t>; </a:t>
            </a:r>
            <a:endParaRPr lang="en-US" dirty="0" smtClean="0">
              <a:solidFill>
                <a:srgbClr val="637C84"/>
              </a:solidFill>
              <a:latin typeface="source-code-pro"/>
            </a:endParaRPr>
          </a:p>
          <a:p>
            <a:pPr marL="0" indent="0">
              <a:buNone/>
            </a:pPr>
            <a:r>
              <a:rPr lang="en-US" dirty="0" err="1" smtClean="0">
                <a:solidFill>
                  <a:srgbClr val="637C84"/>
                </a:solidFill>
                <a:latin typeface="source-code-pro"/>
              </a:rPr>
              <a:t>ReactDOM.render</a:t>
            </a:r>
            <a:r>
              <a:rPr lang="en-US" dirty="0" smtClean="0">
                <a:solidFill>
                  <a:srgbClr val="637C84"/>
                </a:solidFill>
                <a:latin typeface="source-code-pro"/>
              </a:rPr>
              <a:t>(</a:t>
            </a:r>
            <a:r>
              <a:rPr lang="en-US" dirty="0" err="1" smtClean="0">
                <a:solidFill>
                  <a:srgbClr val="637C84"/>
                </a:solidFill>
                <a:latin typeface="source-code-pro"/>
              </a:rPr>
              <a:t>myElement</a:t>
            </a:r>
            <a:r>
              <a:rPr lang="en-US" dirty="0">
                <a:solidFill>
                  <a:srgbClr val="637C84"/>
                </a:solidFill>
                <a:latin typeface="source-code-pro"/>
              </a:rPr>
              <a:t>, </a:t>
            </a:r>
            <a:r>
              <a:rPr lang="en-US" dirty="0" err="1">
                <a:solidFill>
                  <a:srgbClr val="B58900"/>
                </a:solidFill>
                <a:latin typeface="source-code-pro"/>
              </a:rPr>
              <a:t>document</a:t>
            </a:r>
            <a:r>
              <a:rPr lang="en-US" dirty="0" err="1">
                <a:solidFill>
                  <a:srgbClr val="637C84"/>
                </a:solidFill>
                <a:latin typeface="source-code-pro"/>
              </a:rPr>
              <a:t>.getElementById</a:t>
            </a:r>
            <a:r>
              <a:rPr lang="en-US" dirty="0">
                <a:solidFill>
                  <a:srgbClr val="637C84"/>
                </a:solidFill>
                <a:latin typeface="source-code-pro"/>
              </a:rPr>
              <a:t>(</a:t>
            </a:r>
            <a:r>
              <a:rPr lang="en-US" dirty="0">
                <a:solidFill>
                  <a:srgbClr val="36958E"/>
                </a:solidFill>
                <a:latin typeface="source-code-pro"/>
              </a:rPr>
              <a:t>'example'</a:t>
            </a:r>
            <a:r>
              <a:rPr lang="en-US" dirty="0">
                <a:solidFill>
                  <a:srgbClr val="637C84"/>
                </a:solidFill>
                <a:latin typeface="source-code-pro"/>
              </a:rPr>
              <a:t>));</a:t>
            </a:r>
            <a:endParaRPr lang="en-US" i="1" dirty="0">
              <a:latin typeface="Century Gothic (Headings)"/>
            </a:endParaRPr>
          </a:p>
        </p:txBody>
      </p:sp>
    </p:spTree>
    <p:extLst>
      <p:ext uri="{BB962C8B-B14F-4D97-AF65-F5344CB8AC3E}">
        <p14:creationId xmlns:p14="http://schemas.microsoft.com/office/powerpoint/2010/main" val="711628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pPr marL="0" indent="0">
              <a:buNone/>
            </a:pPr>
            <a:r>
              <a:rPr lang="en-US" sz="2400" dirty="0"/>
              <a:t>To use a JavaScript expression as an attribute value, wrap the expression in a pair of curly braces ({}) instead of quotes </a:t>
            </a:r>
            <a:r>
              <a:rPr lang="en-US" sz="2400" dirty="0" smtClean="0"/>
              <a:t>("").</a:t>
            </a:r>
          </a:p>
          <a:p>
            <a:pPr marL="0" indent="0">
              <a:buNone/>
            </a:pPr>
            <a:r>
              <a:rPr lang="en-US" sz="1800" dirty="0" smtClean="0"/>
              <a:t>/ </a:t>
            </a:r>
            <a:r>
              <a:rPr lang="en-US" sz="1800" dirty="0"/>
              <a:t>Input (JSX): </a:t>
            </a:r>
            <a:r>
              <a:rPr lang="en-US" sz="1800" dirty="0" err="1"/>
              <a:t>var</a:t>
            </a:r>
            <a:r>
              <a:rPr lang="en-US" sz="1800" dirty="0"/>
              <a:t> person = &lt;Person name</a:t>
            </a:r>
            <a:r>
              <a:rPr lang="en-US" sz="1800" dirty="0">
                <a:solidFill>
                  <a:srgbClr val="FF0000"/>
                </a:solidFill>
              </a:rPr>
              <a:t>={</a:t>
            </a:r>
            <a:r>
              <a:rPr lang="en-US" sz="1800" dirty="0" err="1">
                <a:solidFill>
                  <a:srgbClr val="FF0000"/>
                </a:solidFill>
              </a:rPr>
              <a:t>window.isLoggedIn</a:t>
            </a:r>
            <a:r>
              <a:rPr lang="en-US" sz="1800" dirty="0">
                <a:solidFill>
                  <a:srgbClr val="FF0000"/>
                </a:solidFill>
              </a:rPr>
              <a:t> ? window.name : ''} </a:t>
            </a:r>
            <a:r>
              <a:rPr lang="en-US" sz="1800" dirty="0"/>
              <a:t>/&gt;; // Output (JS): </a:t>
            </a:r>
            <a:r>
              <a:rPr lang="en-US" sz="1800" dirty="0" err="1"/>
              <a:t>var</a:t>
            </a:r>
            <a:r>
              <a:rPr lang="en-US" sz="1800" dirty="0"/>
              <a:t> person = </a:t>
            </a:r>
            <a:r>
              <a:rPr lang="en-US" sz="1800" dirty="0" err="1"/>
              <a:t>React.createElement</a:t>
            </a:r>
            <a:r>
              <a:rPr lang="en-US" sz="1800" dirty="0"/>
              <a:t>( Person, {name: </a:t>
            </a:r>
            <a:r>
              <a:rPr lang="en-US" sz="1800" dirty="0" err="1"/>
              <a:t>window.isLoggedIn</a:t>
            </a:r>
            <a:r>
              <a:rPr lang="en-US" sz="1800" dirty="0"/>
              <a:t> ? window.name : ''} </a:t>
            </a:r>
            <a:r>
              <a:rPr lang="en-US" sz="1800" dirty="0" smtClean="0"/>
              <a:t>);</a:t>
            </a:r>
          </a:p>
          <a:p>
            <a:pPr marL="0" indent="0">
              <a:buNone/>
            </a:pPr>
            <a:r>
              <a:rPr lang="en-US" sz="1800" dirty="0" err="1"/>
              <a:t>var</a:t>
            </a:r>
            <a:r>
              <a:rPr lang="en-US" sz="1800" dirty="0"/>
              <a:t> content = &lt;Container&gt;</a:t>
            </a:r>
            <a:r>
              <a:rPr lang="en-US" sz="1800" dirty="0">
                <a:solidFill>
                  <a:srgbClr val="FF0000"/>
                </a:solidFill>
              </a:rPr>
              <a:t>{</a:t>
            </a:r>
            <a:r>
              <a:rPr lang="en-US" sz="1800" dirty="0" err="1">
                <a:solidFill>
                  <a:srgbClr val="FF0000"/>
                </a:solidFill>
              </a:rPr>
              <a:t>window.isLoggedIn</a:t>
            </a:r>
            <a:r>
              <a:rPr lang="en-US" sz="1800" dirty="0">
                <a:solidFill>
                  <a:srgbClr val="FF0000"/>
                </a:solidFill>
              </a:rPr>
              <a:t> ? </a:t>
            </a:r>
            <a:r>
              <a:rPr lang="en-US" sz="1800" dirty="0">
                <a:solidFill>
                  <a:srgbClr val="0070C0"/>
                </a:solidFill>
              </a:rPr>
              <a:t>&lt;</a:t>
            </a:r>
            <a:r>
              <a:rPr lang="en-US" sz="1800" dirty="0" err="1">
                <a:solidFill>
                  <a:srgbClr val="0070C0"/>
                </a:solidFill>
              </a:rPr>
              <a:t>Nav</a:t>
            </a:r>
            <a:r>
              <a:rPr lang="en-US" sz="1800" dirty="0">
                <a:solidFill>
                  <a:srgbClr val="0070C0"/>
                </a:solidFill>
              </a:rPr>
              <a:t> /&gt; </a:t>
            </a:r>
            <a:r>
              <a:rPr lang="en-US" sz="1800" dirty="0">
                <a:solidFill>
                  <a:srgbClr val="FF0000"/>
                </a:solidFill>
              </a:rPr>
              <a:t>: </a:t>
            </a:r>
            <a:r>
              <a:rPr lang="en-US" sz="1800" dirty="0">
                <a:solidFill>
                  <a:srgbClr val="0070C0"/>
                </a:solidFill>
              </a:rPr>
              <a:t>&lt;Login /&gt;</a:t>
            </a:r>
            <a:r>
              <a:rPr lang="en-US" sz="1800" dirty="0">
                <a:solidFill>
                  <a:srgbClr val="FF0000"/>
                </a:solidFill>
              </a:rPr>
              <a:t>}</a:t>
            </a:r>
            <a:r>
              <a:rPr lang="en-US" sz="1800" dirty="0"/>
              <a:t>&lt;/Container&gt;; </a:t>
            </a:r>
            <a:endParaRPr lang="en-US" sz="1800" dirty="0" smtClean="0"/>
          </a:p>
          <a:p>
            <a:pPr marL="0" indent="0">
              <a:buNone/>
            </a:pPr>
            <a:r>
              <a:rPr lang="en-US" sz="1800" dirty="0" smtClean="0"/>
              <a:t>// </a:t>
            </a:r>
            <a:r>
              <a:rPr lang="en-US" sz="1800" dirty="0"/>
              <a:t>Output (JS): </a:t>
            </a:r>
            <a:r>
              <a:rPr lang="en-US" sz="1800" dirty="0" err="1"/>
              <a:t>var</a:t>
            </a:r>
            <a:r>
              <a:rPr lang="en-US" sz="1800" dirty="0"/>
              <a:t> content = </a:t>
            </a:r>
            <a:r>
              <a:rPr lang="en-US" sz="1800" dirty="0" err="1"/>
              <a:t>React.createElement</a:t>
            </a:r>
            <a:r>
              <a:rPr lang="en-US" sz="1800" dirty="0"/>
              <a:t>( Container, null, </a:t>
            </a:r>
            <a:r>
              <a:rPr lang="en-US" sz="1800" dirty="0" err="1"/>
              <a:t>window.isLoggedIn</a:t>
            </a:r>
            <a:r>
              <a:rPr lang="en-US" sz="1800" dirty="0"/>
              <a:t> ? </a:t>
            </a:r>
            <a:r>
              <a:rPr lang="en-US" sz="1800" dirty="0" err="1"/>
              <a:t>React.createElement</a:t>
            </a:r>
            <a:r>
              <a:rPr lang="en-US" sz="1800" dirty="0"/>
              <a:t>(</a:t>
            </a:r>
            <a:r>
              <a:rPr lang="en-US" sz="1800" dirty="0" err="1"/>
              <a:t>Nav</a:t>
            </a:r>
            <a:r>
              <a:rPr lang="en-US" sz="1800" dirty="0"/>
              <a:t>) : </a:t>
            </a:r>
            <a:r>
              <a:rPr lang="en-US" sz="1800" dirty="0" err="1"/>
              <a:t>React.createElement</a:t>
            </a:r>
            <a:r>
              <a:rPr lang="en-US" sz="1800" dirty="0"/>
              <a:t>(Login) );</a:t>
            </a:r>
          </a:p>
        </p:txBody>
      </p:sp>
    </p:spTree>
    <p:extLst>
      <p:ext uri="{BB962C8B-B14F-4D97-AF65-F5344CB8AC3E}">
        <p14:creationId xmlns:p14="http://schemas.microsoft.com/office/powerpoint/2010/main" val="3585318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endParaRPr lang="en-US" sz="2800" b="1" dirty="0" smtClean="0"/>
          </a:p>
        </p:txBody>
      </p:sp>
      <p:sp>
        <p:nvSpPr>
          <p:cNvPr id="4" name="TextBox 3"/>
          <p:cNvSpPr txBox="1"/>
          <p:nvPr/>
        </p:nvSpPr>
        <p:spPr>
          <a:xfrm>
            <a:off x="354184" y="3013154"/>
            <a:ext cx="4426364" cy="3693319"/>
          </a:xfrm>
          <a:prstGeom prst="rect">
            <a:avLst/>
          </a:prstGeom>
          <a:solidFill>
            <a:schemeClr val="bg2">
              <a:lumMod val="90000"/>
            </a:schemeClr>
          </a:solidFill>
        </p:spPr>
        <p:txBody>
          <a:bodyPr wrap="square" rtlCol="0">
            <a:spAutoFit/>
          </a:bodyPr>
          <a:lstStyle/>
          <a:p>
            <a:r>
              <a:rPr lang="en-US" dirty="0"/>
              <a:t>return ( &lt;section&gt; </a:t>
            </a:r>
            <a:endParaRPr lang="en-US" dirty="0" smtClean="0"/>
          </a:p>
          <a:p>
            <a:r>
              <a:rPr lang="en-US" dirty="0" smtClean="0"/>
              <a:t>	&lt;</a:t>
            </a:r>
            <a:r>
              <a:rPr lang="en-US" dirty="0"/>
              <a:t>h1&gt;Color&lt;/h1&gt; </a:t>
            </a:r>
            <a:endParaRPr lang="en-US" dirty="0" smtClean="0"/>
          </a:p>
          <a:p>
            <a:r>
              <a:rPr lang="en-US" dirty="0" smtClean="0"/>
              <a:t>	&lt;</a:t>
            </a:r>
            <a:r>
              <a:rPr lang="en-US" dirty="0"/>
              <a:t>h3&gt;Name&lt;/h3&gt; </a:t>
            </a:r>
            <a:endParaRPr lang="en-US" dirty="0" smtClean="0"/>
          </a:p>
          <a:p>
            <a:r>
              <a:rPr lang="en-US" dirty="0" smtClean="0"/>
              <a:t>	&lt;</a:t>
            </a:r>
            <a:r>
              <a:rPr lang="en-US" dirty="0"/>
              <a:t>p&gt;{</a:t>
            </a:r>
            <a:r>
              <a:rPr lang="en-US" dirty="0" err="1"/>
              <a:t>this.state.color</a:t>
            </a:r>
            <a:r>
              <a:rPr lang="en-US" dirty="0"/>
              <a:t> || "white"}&lt;/p&gt; </a:t>
            </a:r>
            <a:endParaRPr lang="en-US" dirty="0" smtClean="0"/>
          </a:p>
          <a:p>
            <a:r>
              <a:rPr lang="en-US" dirty="0" smtClean="0"/>
              <a:t>	&lt;</a:t>
            </a:r>
            <a:r>
              <a:rPr lang="en-US" dirty="0"/>
              <a:t>h3&gt;Hex&lt;/h3&gt; </a:t>
            </a:r>
            <a:endParaRPr lang="en-US" dirty="0" smtClean="0"/>
          </a:p>
          <a:p>
            <a:pPr lvl="1"/>
            <a:r>
              <a:rPr lang="en-US" dirty="0" smtClean="0"/>
              <a:t>&lt;</a:t>
            </a:r>
            <a:r>
              <a:rPr lang="en-US" dirty="0"/>
              <a:t>p</a:t>
            </a:r>
            <a:r>
              <a:rPr lang="en-US" dirty="0">
                <a:solidFill>
                  <a:srgbClr val="0070C0"/>
                </a:solidFill>
              </a:rPr>
              <a:t>&gt; {(() =&gt; { </a:t>
            </a:r>
            <a:endParaRPr lang="en-US" dirty="0" smtClean="0">
              <a:solidFill>
                <a:srgbClr val="0070C0"/>
              </a:solidFill>
            </a:endParaRPr>
          </a:p>
          <a:p>
            <a:pPr lvl="1"/>
            <a:r>
              <a:rPr lang="en-US" dirty="0" smtClean="0">
                <a:solidFill>
                  <a:srgbClr val="0070C0"/>
                </a:solidFill>
              </a:rPr>
              <a:t>switch </a:t>
            </a:r>
            <a:r>
              <a:rPr lang="en-US" dirty="0">
                <a:solidFill>
                  <a:srgbClr val="0070C0"/>
                </a:solidFill>
              </a:rPr>
              <a:t>(</a:t>
            </a:r>
            <a:r>
              <a:rPr lang="en-US" dirty="0" err="1">
                <a:solidFill>
                  <a:srgbClr val="0070C0"/>
                </a:solidFill>
              </a:rPr>
              <a:t>this.state.color</a:t>
            </a:r>
            <a:r>
              <a:rPr lang="en-US" dirty="0">
                <a:solidFill>
                  <a:srgbClr val="0070C0"/>
                </a:solidFill>
              </a:rPr>
              <a:t>) </a:t>
            </a:r>
            <a:r>
              <a:rPr lang="en-US" dirty="0" smtClean="0">
                <a:solidFill>
                  <a:srgbClr val="0070C0"/>
                </a:solidFill>
              </a:rPr>
              <a:t>{ </a:t>
            </a:r>
          </a:p>
          <a:p>
            <a:pPr lvl="1"/>
            <a:r>
              <a:rPr lang="en-US" dirty="0" smtClean="0">
                <a:solidFill>
                  <a:srgbClr val="0070C0"/>
                </a:solidFill>
              </a:rPr>
              <a:t>case </a:t>
            </a:r>
            <a:r>
              <a:rPr lang="en-US" dirty="0">
                <a:solidFill>
                  <a:srgbClr val="0070C0"/>
                </a:solidFill>
              </a:rPr>
              <a:t>"red": return "#FF0000";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"green": return "#00FF00";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"blue": return "#0000FF"; </a:t>
            </a:r>
            <a:endParaRPr lang="en-US" dirty="0" smtClean="0">
              <a:solidFill>
                <a:srgbClr val="0070C0"/>
              </a:solidFill>
            </a:endParaRPr>
          </a:p>
          <a:p>
            <a:pPr lvl="1"/>
            <a:r>
              <a:rPr lang="en-US" dirty="0" smtClean="0">
                <a:solidFill>
                  <a:srgbClr val="0070C0"/>
                </a:solidFill>
              </a:rPr>
              <a:t>default</a:t>
            </a:r>
            <a:r>
              <a:rPr lang="en-US" dirty="0">
                <a:solidFill>
                  <a:srgbClr val="0070C0"/>
                </a:solidFill>
              </a:rPr>
              <a:t>: return "#FFFFFF"; } </a:t>
            </a:r>
            <a:r>
              <a:rPr lang="en-US" dirty="0" smtClean="0">
                <a:solidFill>
                  <a:srgbClr val="0070C0"/>
                </a:solidFill>
              </a:rPr>
              <a:t>})()}</a:t>
            </a:r>
          </a:p>
          <a:p>
            <a:pPr lvl="1"/>
            <a:r>
              <a:rPr lang="en-US" dirty="0" smtClean="0"/>
              <a:t> </a:t>
            </a:r>
            <a:r>
              <a:rPr lang="en-US" dirty="0"/>
              <a:t>&lt;/p&gt; &lt;/section&gt; </a:t>
            </a:r>
            <a:endParaRPr lang="en-US" dirty="0" smtClean="0"/>
          </a:p>
          <a:p>
            <a:pPr lvl="1"/>
            <a:r>
              <a:rPr lang="en-US" dirty="0" smtClean="0"/>
              <a:t>);</a:t>
            </a:r>
            <a:endParaRPr lang="en-US" dirty="0"/>
          </a:p>
        </p:txBody>
      </p:sp>
    </p:spTree>
    <p:extLst>
      <p:ext uri="{BB962C8B-B14F-4D97-AF65-F5344CB8AC3E}">
        <p14:creationId xmlns:p14="http://schemas.microsoft.com/office/powerpoint/2010/main" val="2129490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p:txBody>
      </p:sp>
    </p:spTree>
    <p:extLst>
      <p:ext uri="{BB962C8B-B14F-4D97-AF65-F5344CB8AC3E}">
        <p14:creationId xmlns:p14="http://schemas.microsoft.com/office/powerpoint/2010/main" val="3108876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275325" cy="4952492"/>
          </a:xfrm>
        </p:spPr>
        <p:txBody>
          <a:bodyPr/>
          <a:lstStyle/>
          <a:p>
            <a:r>
              <a:rPr lang="en-US" dirty="0"/>
              <a:t>What makes React different?</a:t>
            </a:r>
          </a:p>
        </p:txBody>
      </p:sp>
      <p:sp>
        <p:nvSpPr>
          <p:cNvPr id="3" name="Content Placeholder 2"/>
          <p:cNvSpPr>
            <a:spLocks noGrp="1"/>
          </p:cNvSpPr>
          <p:nvPr>
            <p:ph idx="1"/>
          </p:nvPr>
        </p:nvSpPr>
        <p:spPr>
          <a:xfrm>
            <a:off x="687055" y="2243986"/>
            <a:ext cx="9403742" cy="4195481"/>
          </a:xfrm>
        </p:spPr>
        <p:txBody>
          <a:bodyPr>
            <a:normAutofit/>
          </a:bodyPr>
          <a:lstStyle/>
          <a:p>
            <a:pPr marL="457200" indent="-457200">
              <a:buFont typeface="+mj-lt"/>
              <a:buAutoNum type="arabicPeriod"/>
            </a:pPr>
            <a:r>
              <a:rPr lang="en-US" sz="2400" dirty="0" smtClean="0">
                <a:latin typeface="Century Gothic (Headings)"/>
              </a:rPr>
              <a:t>Components, not templates</a:t>
            </a:r>
            <a:endParaRPr lang="vi-VN" sz="2400" dirty="0" smtClean="0">
              <a:latin typeface="Century Gothic (Headings)"/>
            </a:endParaRPr>
          </a:p>
          <a:p>
            <a:pPr marL="457200" indent="-457200">
              <a:buFont typeface="+mj-lt"/>
              <a:buAutoNum type="arabicPeriod"/>
            </a:pPr>
            <a:r>
              <a:rPr lang="en-US" sz="2400" dirty="0" smtClean="0">
                <a:latin typeface="Century Gothic (Headings)"/>
              </a:rPr>
              <a:t>Re-render on update </a:t>
            </a:r>
            <a:endParaRPr lang="vi-VN" sz="2400" dirty="0" smtClean="0">
              <a:latin typeface="Century Gothic (Headings)"/>
            </a:endParaRPr>
          </a:p>
          <a:p>
            <a:pPr marL="457200" indent="-457200">
              <a:buFont typeface="+mj-lt"/>
              <a:buAutoNum type="arabicPeriod"/>
            </a:pPr>
            <a:r>
              <a:rPr lang="en-US" sz="2400" dirty="0" smtClean="0">
                <a:latin typeface="Century Gothic (Headings)"/>
              </a:rPr>
              <a:t>Virtual DOM (and events)</a:t>
            </a:r>
            <a:endParaRPr lang="vi-VN" sz="2400" dirty="0" smtClean="0">
              <a:latin typeface="Century Gothic (Headings)"/>
            </a:endParaRPr>
          </a:p>
          <a:p>
            <a:pPr marL="457200" indent="-457200">
              <a:buFont typeface="+mj-lt"/>
              <a:buAutoNum type="arabicPeriod"/>
            </a:pPr>
            <a:r>
              <a:rPr lang="vi-VN" sz="2400" dirty="0" smtClean="0">
                <a:latin typeface="Century Gothic (Headings)"/>
              </a:rPr>
              <a:t>Reuseable</a:t>
            </a:r>
            <a:endParaRPr lang="en-US" sz="2400" dirty="0" smtClean="0">
              <a:latin typeface="Century Gothic (Headings)"/>
            </a:endParaRPr>
          </a:p>
          <a:p>
            <a:pPr marL="457200" indent="-457200">
              <a:buFont typeface="+mj-lt"/>
              <a:buAutoNum type="arabicPeriod"/>
            </a:pPr>
            <a:endParaRPr lang="en-US" sz="2400" dirty="0" smtClean="0">
              <a:latin typeface="Century Gothic (Headings)"/>
            </a:endParaRPr>
          </a:p>
        </p:txBody>
      </p:sp>
    </p:spTree>
    <p:extLst>
      <p:ext uri="{BB962C8B-B14F-4D97-AF65-F5344CB8AC3E}">
        <p14:creationId xmlns:p14="http://schemas.microsoft.com/office/powerpoint/2010/main" val="408496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b="1" dirty="0" smtClean="0"/>
              <a:t>Components</a:t>
            </a:r>
          </a:p>
          <a:p>
            <a:pPr marL="400050" lvl="1" indent="0">
              <a:buNone/>
            </a:pPr>
            <a:r>
              <a:rPr lang="en-US" sz="2200" dirty="0" smtClean="0"/>
              <a:t>&lt;div&gt;, &lt;span&gt;, &lt;</a:t>
            </a:r>
            <a:r>
              <a:rPr lang="en-US" sz="2200" dirty="0" err="1" smtClean="0"/>
              <a:t>ActionButton</a:t>
            </a:r>
            <a:r>
              <a:rPr lang="en-US" sz="2200" dirty="0" smtClean="0"/>
              <a:t>&gt;, &lt;Counter&gt;</a:t>
            </a:r>
          </a:p>
          <a:p>
            <a:pPr marL="400050" lvl="1" indent="0">
              <a:buNone/>
            </a:pPr>
            <a:r>
              <a:rPr lang="en-US" sz="2200" dirty="0" err="1" smtClean="0"/>
              <a:t>Var</a:t>
            </a:r>
            <a:r>
              <a:rPr lang="en-US" sz="2200" dirty="0" smtClean="0"/>
              <a:t> </a:t>
            </a:r>
            <a:r>
              <a:rPr lang="en-US" sz="2200" b="1" dirty="0" err="1" smtClean="0"/>
              <a:t>MyComponent</a:t>
            </a:r>
            <a:r>
              <a:rPr lang="en-US" sz="2200" dirty="0" smtClean="0"/>
              <a:t> = </a:t>
            </a:r>
            <a:r>
              <a:rPr lang="en-US" sz="2200" dirty="0" err="1" smtClean="0"/>
              <a:t>React.createClass</a:t>
            </a:r>
            <a:r>
              <a:rPr lang="en-US" sz="2200" dirty="0" smtClean="0"/>
              <a:t>({</a:t>
            </a:r>
          </a:p>
          <a:p>
            <a:pPr marL="400050" lvl="1" indent="0">
              <a:buNone/>
            </a:pPr>
            <a:r>
              <a:rPr lang="en-US" sz="2200" dirty="0"/>
              <a:t>	</a:t>
            </a:r>
            <a:r>
              <a:rPr lang="en-US" sz="2200" dirty="0" smtClean="0"/>
              <a:t>	render: function(</a:t>
            </a:r>
          </a:p>
          <a:p>
            <a:pPr marL="400050" lvl="1" indent="0">
              <a:buNone/>
            </a:pPr>
            <a:r>
              <a:rPr lang="en-US" sz="2200" dirty="0"/>
              <a:t>	</a:t>
            </a:r>
            <a:r>
              <a:rPr lang="en-US" sz="2200" dirty="0" smtClean="0"/>
              <a:t>		return &lt;span&gt;Hello!&lt;/span&gt;</a:t>
            </a:r>
          </a:p>
          <a:p>
            <a:pPr marL="400050" lvl="1" indent="0">
              <a:buNone/>
            </a:pPr>
            <a:r>
              <a:rPr lang="en-US" sz="2200" dirty="0" smtClean="0"/>
              <a:t>		);</a:t>
            </a:r>
          </a:p>
          <a:p>
            <a:pPr marL="400050" lvl="1" indent="0">
              <a:buNone/>
            </a:pPr>
            <a:r>
              <a:rPr lang="en-US" sz="2200" dirty="0" smtClean="0"/>
              <a:t>});</a:t>
            </a:r>
          </a:p>
          <a:p>
            <a:pPr marL="400050" lvl="1" indent="0">
              <a:buNone/>
            </a:pPr>
            <a:r>
              <a:rPr lang="en-US" sz="2000" b="1" dirty="0" err="1">
                <a:solidFill>
                  <a:srgbClr val="00B0F0"/>
                </a:solidFill>
              </a:rPr>
              <a:t>React.render</a:t>
            </a:r>
            <a:r>
              <a:rPr lang="en-US" sz="2000" b="1" dirty="0">
                <a:solidFill>
                  <a:srgbClr val="00B0F0"/>
                </a:solidFill>
              </a:rPr>
              <a:t>(&lt;</a:t>
            </a:r>
            <a:r>
              <a:rPr lang="en-US" sz="2000" b="1" dirty="0" err="1">
                <a:solidFill>
                  <a:srgbClr val="00B0F0"/>
                </a:solidFill>
              </a:rPr>
              <a:t>MyComponent</a:t>
            </a:r>
            <a:r>
              <a:rPr lang="en-US" sz="2000" b="1" dirty="0">
                <a:solidFill>
                  <a:srgbClr val="00B0F0"/>
                </a:solidFill>
              </a:rPr>
              <a:t> </a:t>
            </a:r>
            <a:r>
              <a:rPr lang="en-US" sz="2000" b="1" dirty="0" smtClean="0">
                <a:solidFill>
                  <a:srgbClr val="00B0F0"/>
                </a:solidFill>
              </a:rPr>
              <a:t>/&gt;, </a:t>
            </a:r>
            <a:r>
              <a:rPr lang="en-US" sz="2000" b="1" dirty="0" err="1">
                <a:solidFill>
                  <a:srgbClr val="00B0F0"/>
                </a:solidFill>
              </a:rPr>
              <a:t>document.getElementById</a:t>
            </a:r>
            <a:r>
              <a:rPr lang="en-US" sz="2000" b="1" dirty="0">
                <a:solidFill>
                  <a:srgbClr val="00B0F0"/>
                </a:solidFill>
              </a:rPr>
              <a:t>('</a:t>
            </a:r>
            <a:r>
              <a:rPr lang="en-US" sz="2000" b="1" dirty="0" err="1">
                <a:solidFill>
                  <a:srgbClr val="00B0F0"/>
                </a:solidFill>
              </a:rPr>
              <a:t>myDiv</a:t>
            </a:r>
            <a:r>
              <a:rPr lang="en-US" sz="2000" b="1" dirty="0">
                <a:solidFill>
                  <a:srgbClr val="00B0F0"/>
                </a:solidFill>
              </a:rPr>
              <a:t>'));</a:t>
            </a:r>
            <a:endParaRPr lang="en-US" sz="2000"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25200" cy="4952492"/>
          </a:xfrm>
        </p:spPr>
        <p:txBody>
          <a:bodyPr/>
          <a:lstStyle/>
          <a:p>
            <a:r>
              <a:rPr lang="en-US" dirty="0" smtClean="0"/>
              <a:t>AGENDA</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dirty="0" err="1" smtClean="0"/>
              <a:t>Reactjs</a:t>
            </a:r>
            <a:endParaRPr lang="en-US" sz="2400" dirty="0" smtClean="0"/>
          </a:p>
          <a:p>
            <a:pPr marL="457200" indent="-457200">
              <a:buFont typeface="+mj-lt"/>
              <a:buAutoNum type="arabicPeriod"/>
            </a:pPr>
            <a:r>
              <a:rPr lang="en-US" sz="2400" dirty="0" smtClean="0"/>
              <a:t>Router</a:t>
            </a:r>
          </a:p>
          <a:p>
            <a:pPr marL="457200" indent="-457200">
              <a:buFont typeface="+mj-lt"/>
              <a:buAutoNum type="arabicPeriod"/>
            </a:pPr>
            <a:r>
              <a:rPr lang="en-US" sz="2400" dirty="0" smtClean="0"/>
              <a:t>Flux</a:t>
            </a:r>
            <a:endParaRPr lang="en-US" sz="2400" dirty="0"/>
          </a:p>
        </p:txBody>
      </p:sp>
      <p:sp>
        <p:nvSpPr>
          <p:cNvPr id="13314" name="AutoShape 2"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2192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b="1" dirty="0" smtClean="0"/>
              <a:t>Components</a:t>
            </a:r>
          </a:p>
          <a:p>
            <a:pPr marL="400050" lvl="1" indent="0">
              <a:buNone/>
            </a:pPr>
            <a:r>
              <a:rPr lang="en-US" sz="2200" dirty="0" smtClean="0"/>
              <a:t>Every </a:t>
            </a:r>
            <a:r>
              <a:rPr lang="en-US" sz="2200" dirty="0"/>
              <a:t>component has a </a:t>
            </a:r>
            <a:r>
              <a:rPr lang="en-US" sz="2200" b="1" dirty="0"/>
              <a:t>state</a:t>
            </a:r>
            <a:r>
              <a:rPr lang="en-US" sz="2200" dirty="0"/>
              <a:t> object and a </a:t>
            </a:r>
            <a:r>
              <a:rPr lang="en-US" sz="2200" b="1" dirty="0"/>
              <a:t>props</a:t>
            </a:r>
            <a:r>
              <a:rPr lang="en-US" sz="2200" dirty="0"/>
              <a:t> </a:t>
            </a:r>
            <a:r>
              <a:rPr lang="en-US" sz="2200" dirty="0" smtClean="0"/>
              <a:t>object</a:t>
            </a:r>
            <a:endParaRPr lang="vi-VN" sz="2200" dirty="0" smtClean="0"/>
          </a:p>
          <a:p>
            <a:pPr marL="457200" indent="-457200">
              <a:buFont typeface="+mj-lt"/>
              <a:buAutoNum type="arabicPeriod"/>
            </a:pPr>
            <a:r>
              <a:rPr lang="en-US" sz="2400" b="1" dirty="0" smtClean="0"/>
              <a:t>State</a:t>
            </a:r>
            <a:r>
              <a:rPr lang="en-US" sz="2400" dirty="0"/>
              <a:t> </a:t>
            </a:r>
            <a:endParaRPr lang="en-US" sz="2400" dirty="0" smtClean="0"/>
          </a:p>
          <a:p>
            <a:pPr marL="857250" lvl="1" indent="-457200"/>
            <a:r>
              <a:rPr lang="en-US" sz="2200" dirty="0" err="1"/>
              <a:t>setState</a:t>
            </a:r>
            <a:r>
              <a:rPr lang="en-US" sz="2200" dirty="0"/>
              <a:t> </a:t>
            </a:r>
            <a:endParaRPr lang="en-US" sz="2200" dirty="0" smtClean="0"/>
          </a:p>
          <a:p>
            <a:pPr marL="857250" lvl="1" indent="-457200"/>
            <a:r>
              <a:rPr lang="en-US" sz="2200" dirty="0" err="1"/>
              <a:t>getInitialState</a:t>
            </a:r>
            <a:r>
              <a:rPr lang="en-US" sz="2200" dirty="0"/>
              <a:t>  </a:t>
            </a:r>
            <a:endParaRPr lang="en-US" sz="2200" dirty="0" smtClean="0"/>
          </a:p>
        </p:txBody>
      </p:sp>
    </p:spTree>
    <p:extLst>
      <p:ext uri="{BB962C8B-B14F-4D97-AF65-F5344CB8AC3E}">
        <p14:creationId xmlns:p14="http://schemas.microsoft.com/office/powerpoint/2010/main" val="1733937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fontScale="92500" lnSpcReduction="10000"/>
          </a:bodyPr>
          <a:lstStyle/>
          <a:p>
            <a:pPr marL="457200" indent="-457200">
              <a:buFont typeface="+mj-lt"/>
              <a:buAutoNum type="arabicPeriod"/>
            </a:pPr>
            <a:r>
              <a:rPr lang="en-US" sz="2400" b="1" dirty="0" smtClean="0"/>
              <a:t>Anatomy </a:t>
            </a:r>
            <a:r>
              <a:rPr lang="en-US" sz="2400" b="1" dirty="0"/>
              <a:t>of a </a:t>
            </a:r>
            <a:r>
              <a:rPr lang="en-US" sz="2400" b="1" dirty="0" smtClean="0"/>
              <a:t>Component</a:t>
            </a:r>
            <a:r>
              <a:rPr lang="vi-VN" sz="2400" b="1" dirty="0" smtClean="0"/>
              <a:t>: </a:t>
            </a:r>
            <a:r>
              <a:rPr lang="en-US" sz="2400" b="1" dirty="0" smtClean="0"/>
              <a:t>Properties</a:t>
            </a:r>
          </a:p>
          <a:p>
            <a:pPr marL="0" indent="0">
              <a:buNone/>
            </a:pPr>
            <a:r>
              <a:rPr lang="en-US" sz="2400" b="1" dirty="0"/>
              <a:t>	</a:t>
            </a:r>
            <a:r>
              <a:rPr lang="en-US" sz="2400" dirty="0" smtClean="0"/>
              <a:t>&lt;</a:t>
            </a:r>
            <a:r>
              <a:rPr lang="en-US" sz="2400" dirty="0" err="1" smtClean="0"/>
              <a:t>ActionButton</a:t>
            </a:r>
            <a:r>
              <a:rPr lang="en-US" sz="2400" dirty="0"/>
              <a:t> text="Book flight</a:t>
            </a:r>
            <a:r>
              <a:rPr lang="en-US" sz="2400" dirty="0" smtClean="0"/>
              <a:t>“ </a:t>
            </a:r>
            <a:r>
              <a:rPr lang="en-US" sz="2400" dirty="0" err="1" smtClean="0"/>
              <a:t>onAction</a:t>
            </a:r>
            <a:r>
              <a:rPr lang="en-US" sz="2400" dirty="0"/>
              <a:t>={</a:t>
            </a:r>
            <a:r>
              <a:rPr lang="en-US" sz="2400" dirty="0" err="1"/>
              <a:t>someFunc</a:t>
            </a:r>
            <a:r>
              <a:rPr lang="en-US" sz="2400" dirty="0"/>
              <a:t>} </a:t>
            </a:r>
            <a:r>
              <a:rPr lang="en-US" sz="2400" dirty="0" smtClean="0"/>
              <a:t>/&gt;</a:t>
            </a:r>
          </a:p>
          <a:p>
            <a:pPr marL="0" indent="0">
              <a:buNone/>
            </a:pPr>
            <a:r>
              <a:rPr lang="en-US" sz="1600" dirty="0" smtClean="0"/>
              <a:t>	</a:t>
            </a:r>
            <a:r>
              <a:rPr lang="en-US" sz="1600" dirty="0" err="1" smtClean="0">
                <a:solidFill>
                  <a:srgbClr val="00B0F0"/>
                </a:solidFill>
              </a:rPr>
              <a:t>var</a:t>
            </a:r>
            <a:r>
              <a:rPr lang="en-US" sz="1600" dirty="0" smtClean="0">
                <a:solidFill>
                  <a:srgbClr val="00B0F0"/>
                </a:solidFill>
              </a:rPr>
              <a:t> </a:t>
            </a:r>
            <a:r>
              <a:rPr lang="en-US" sz="1600" dirty="0" err="1">
                <a:solidFill>
                  <a:srgbClr val="00B0F0"/>
                </a:solidFill>
              </a:rPr>
              <a:t>ActionButton</a:t>
            </a:r>
            <a:r>
              <a:rPr lang="en-US" sz="1600" dirty="0">
                <a:solidFill>
                  <a:srgbClr val="00B0F0"/>
                </a:solidFill>
              </a:rPr>
              <a:t> = </a:t>
            </a:r>
            <a:r>
              <a:rPr lang="en-US" sz="1600" dirty="0" err="1">
                <a:solidFill>
                  <a:srgbClr val="00B0F0"/>
                </a:solidFill>
              </a:rPr>
              <a:t>React.createClass</a:t>
            </a:r>
            <a:r>
              <a:rPr lang="en-US" sz="1600" dirty="0" smtClean="0">
                <a:solidFill>
                  <a:srgbClr val="00B0F0"/>
                </a:solidFill>
              </a:rPr>
              <a:t>({</a:t>
            </a:r>
          </a:p>
          <a:p>
            <a:pPr marL="0" indent="0">
              <a:buNone/>
            </a:pPr>
            <a:r>
              <a:rPr lang="en-US" sz="1600" dirty="0">
                <a:solidFill>
                  <a:srgbClr val="00B0F0"/>
                </a:solidFill>
              </a:rPr>
              <a:t>		 render: function() </a:t>
            </a:r>
            <a:r>
              <a:rPr lang="en-US" sz="1600" dirty="0" smtClean="0">
                <a:solidFill>
                  <a:srgbClr val="00B0F0"/>
                </a:solidFill>
              </a:rPr>
              <a: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return(</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	&lt;</a:t>
            </a:r>
            <a:r>
              <a:rPr lang="en-US" sz="1600" dirty="0">
                <a:solidFill>
                  <a:srgbClr val="00B0F0"/>
                </a:solidFill>
              </a:rPr>
              <a:t>button class="</a:t>
            </a:r>
            <a:r>
              <a:rPr lang="en-US" sz="1600" dirty="0" err="1">
                <a:solidFill>
                  <a:srgbClr val="00B0F0"/>
                </a:solidFill>
              </a:rPr>
              <a:t>ActionButton</a:t>
            </a:r>
            <a:r>
              <a:rPr lang="en-US" sz="1600" dirty="0" smtClean="0">
                <a:solidFill>
                  <a:srgbClr val="00B0F0"/>
                </a:solidFill>
              </a:rPr>
              <a:t>“ </a:t>
            </a:r>
            <a:r>
              <a:rPr lang="en-US" sz="1600" dirty="0" err="1" smtClean="0">
                <a:solidFill>
                  <a:srgbClr val="00B0F0"/>
                </a:solidFill>
              </a:rPr>
              <a:t>onClick</a:t>
            </a:r>
            <a:r>
              <a:rPr lang="en-US" sz="1600" dirty="0">
                <a:solidFill>
                  <a:srgbClr val="00B0F0"/>
                </a:solidFill>
              </a:rPr>
              <a:t>={</a:t>
            </a:r>
            <a:r>
              <a:rPr lang="en-US" sz="1600" dirty="0" err="1">
                <a:solidFill>
                  <a:srgbClr val="00B0F0"/>
                </a:solidFill>
              </a:rPr>
              <a:t>this.props.onAction</a:t>
            </a:r>
            <a:r>
              <a:rPr lang="en-US" sz="1600" dirty="0">
                <a:solidFill>
                  <a:srgbClr val="00B0F0"/>
                </a:solidFill>
              </a:rPr>
              <a:t>}&gt;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&lt;span&gt;&gt;{</a:t>
            </a:r>
            <a:r>
              <a:rPr lang="en-US" sz="1600" dirty="0" err="1">
                <a:solidFill>
                  <a:srgbClr val="00B0F0"/>
                </a:solidFill>
              </a:rPr>
              <a:t>this.props.text</a:t>
            </a:r>
            <a:r>
              <a:rPr lang="en-US" sz="1600" dirty="0">
                <a:solidFill>
                  <a:srgbClr val="00B0F0"/>
                </a:solidFill>
              </a:rPr>
              <a:t>}&lt;/</a:t>
            </a:r>
            <a:r>
              <a:rPr lang="en-US" sz="1600" dirty="0" smtClean="0">
                <a:solidFill>
                  <a:srgbClr val="00B0F0"/>
                </a:solidFill>
              </a:rPr>
              <a:t>span&gt;</a:t>
            </a:r>
          </a:p>
          <a:p>
            <a:pPr marL="0" indent="0">
              <a:buNone/>
            </a:pPr>
            <a:r>
              <a:rPr lang="en-US" sz="1600" dirty="0">
                <a:solidFill>
                  <a:srgbClr val="00B0F0"/>
                </a:solidFill>
              </a:rPr>
              <a:t>	</a:t>
            </a:r>
            <a:r>
              <a:rPr lang="en-US" sz="1600" dirty="0" smtClean="0">
                <a:solidFill>
                  <a:srgbClr val="00B0F0"/>
                </a:solidFill>
              </a:rPr>
              <a:t>			&lt;/button&gt;	</a:t>
            </a:r>
          </a:p>
          <a:p>
            <a:pPr marL="0" indent="0">
              <a:buNone/>
            </a:pPr>
            <a:r>
              <a:rPr lang="en-US" sz="1600" dirty="0" smtClean="0">
                <a:solidFill>
                  <a:srgbClr val="00B0F0"/>
                </a:solidFill>
              </a:rPr>
              <a:t>			);</a:t>
            </a:r>
          </a:p>
          <a:p>
            <a:pPr marL="0" indent="0">
              <a:buNone/>
            </a:pPr>
            <a:r>
              <a:rPr lang="en-US" sz="1600" dirty="0">
                <a:solidFill>
                  <a:srgbClr val="00B0F0"/>
                </a:solidFill>
              </a:rPr>
              <a:t>	</a:t>
            </a:r>
            <a:r>
              <a:rPr lang="en-US" sz="1600" dirty="0" smtClean="0">
                <a:solidFill>
                  <a:srgbClr val="00B0F0"/>
                </a:solidFill>
              </a:rPr>
              <a:t>	}</a:t>
            </a:r>
          </a:p>
          <a:p>
            <a:pPr marL="400050" lvl="1" indent="0">
              <a:buNone/>
            </a:pPr>
            <a:r>
              <a:rPr lang="en-US" sz="1600" dirty="0" smtClean="0">
                <a:solidFill>
                  <a:srgbClr val="00B0F0"/>
                </a:solidFill>
              </a:rPr>
              <a:t> });</a:t>
            </a:r>
          </a:p>
        </p:txBody>
      </p:sp>
    </p:spTree>
    <p:extLst>
      <p:ext uri="{BB962C8B-B14F-4D97-AF65-F5344CB8AC3E}">
        <p14:creationId xmlns:p14="http://schemas.microsoft.com/office/powerpoint/2010/main" val="2423510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1" y="1228300"/>
            <a:ext cx="9403743" cy="5339926"/>
          </a:xfrm>
        </p:spPr>
        <p:txBody>
          <a:bodyPr>
            <a:normAutofit fontScale="25000" lnSpcReduction="20000"/>
          </a:bodyPr>
          <a:lstStyle/>
          <a:p>
            <a:pPr marL="1371600" indent="-1371600">
              <a:buFont typeface="+mj-lt"/>
              <a:buAutoNum type="arabicPeriod"/>
            </a:pPr>
            <a:r>
              <a:rPr lang="en-US" sz="9600" b="1" dirty="0"/>
              <a:t>Anatomy of a Component</a:t>
            </a:r>
            <a:r>
              <a:rPr lang="vi-VN" sz="9600" b="1" dirty="0"/>
              <a:t>: </a:t>
            </a:r>
            <a:r>
              <a:rPr lang="en-US" sz="9600" b="1" dirty="0" smtClean="0"/>
              <a:t>State</a:t>
            </a:r>
            <a:endParaRPr lang="en-US" sz="9600" b="1" dirty="0"/>
          </a:p>
          <a:p>
            <a:pPr marL="0" indent="0">
              <a:buNone/>
            </a:pPr>
            <a:endParaRPr lang="vi-VN" sz="9600" b="1" dirty="0" smtClean="0"/>
          </a:p>
          <a:p>
            <a:pPr marL="0" indent="0">
              <a:buNone/>
            </a:pPr>
            <a:r>
              <a:rPr lang="vi-VN" sz="9600" b="1" dirty="0"/>
              <a:t>	</a:t>
            </a:r>
            <a:r>
              <a:rPr lang="en-US" sz="9600" b="1" dirty="0" smtClean="0"/>
              <a:t>&lt;Counter</a:t>
            </a:r>
            <a:r>
              <a:rPr lang="vi-VN" sz="9600" b="1" dirty="0" smtClean="0"/>
              <a:t> </a:t>
            </a:r>
            <a:r>
              <a:rPr lang="vi-VN" sz="9600" b="1" dirty="0"/>
              <a:t>initialCount={4</a:t>
            </a:r>
            <a:r>
              <a:rPr lang="vi-VN" sz="9600" b="1" dirty="0" smtClean="0"/>
              <a:t>}/&gt;</a:t>
            </a:r>
          </a:p>
          <a:p>
            <a:pPr marL="400050" lvl="1" indent="0">
              <a:buNone/>
            </a:pPr>
            <a:r>
              <a:rPr lang="en-US" sz="4700" b="1" dirty="0" err="1">
                <a:solidFill>
                  <a:srgbClr val="00B0F0"/>
                </a:solidFill>
              </a:rPr>
              <a:t>var</a:t>
            </a:r>
            <a:r>
              <a:rPr lang="en-US" sz="4700" b="1" dirty="0">
                <a:solidFill>
                  <a:srgbClr val="00B0F0"/>
                </a:solidFill>
              </a:rPr>
              <a:t> Counter = </a:t>
            </a:r>
            <a:r>
              <a:rPr lang="en-US" sz="4700" b="1" dirty="0" err="1">
                <a:solidFill>
                  <a:srgbClr val="00B0F0"/>
                </a:solidFill>
              </a:rPr>
              <a:t>React.createClass</a:t>
            </a:r>
            <a:r>
              <a:rPr lang="en-US" sz="4700" b="1" dirty="0">
                <a:solidFill>
                  <a:srgbClr val="00B0F0"/>
                </a:solidFill>
              </a:rPr>
              <a:t>({</a:t>
            </a:r>
          </a:p>
          <a:p>
            <a:pPr marL="800100" lvl="2" indent="0">
              <a:buNone/>
            </a:pPr>
            <a:r>
              <a:rPr lang="en-US" sz="4500" b="1" dirty="0">
                <a:solidFill>
                  <a:srgbClr val="00B0F0"/>
                </a:solidFill>
              </a:rPr>
              <a:t> </a:t>
            </a:r>
            <a:r>
              <a:rPr lang="en-US" sz="4500" b="1" dirty="0" err="1">
                <a:solidFill>
                  <a:srgbClr val="00B0F0"/>
                </a:solidFill>
              </a:rPr>
              <a:t>getInitialState</a:t>
            </a:r>
            <a:r>
              <a:rPr lang="en-US" sz="4500" b="1" dirty="0">
                <a:solidFill>
                  <a:srgbClr val="00B0F0"/>
                </a:solidFill>
              </a:rPr>
              <a:t>: function() {</a:t>
            </a:r>
          </a:p>
          <a:p>
            <a:pPr marL="800100" lvl="2" indent="0">
              <a:buNone/>
            </a:pPr>
            <a:r>
              <a:rPr lang="en-US" sz="4500" b="1" dirty="0">
                <a:solidFill>
                  <a:srgbClr val="00B0F0"/>
                </a:solidFill>
              </a:rPr>
              <a:t> </a:t>
            </a:r>
            <a:r>
              <a:rPr lang="en-US" sz="4500" b="1" dirty="0" smtClean="0">
                <a:solidFill>
                  <a:srgbClr val="00B0F0"/>
                </a:solidFill>
              </a:rPr>
              <a:t>	</a:t>
            </a:r>
            <a:r>
              <a:rPr lang="vi-VN" sz="4500" b="1" dirty="0" smtClean="0">
                <a:solidFill>
                  <a:srgbClr val="00B0F0"/>
                </a:solidFill>
              </a:rPr>
              <a:t>	</a:t>
            </a:r>
            <a:r>
              <a:rPr lang="en-US" sz="4500" b="1" dirty="0" smtClean="0">
                <a:solidFill>
                  <a:srgbClr val="00B0F0"/>
                </a:solidFill>
              </a:rPr>
              <a:t>return </a:t>
            </a:r>
            <a:r>
              <a:rPr lang="en-US" sz="4500" b="1" dirty="0">
                <a:solidFill>
                  <a:srgbClr val="00B0F0"/>
                </a:solidFill>
              </a:rPr>
              <a:t>{count: </a:t>
            </a:r>
            <a:r>
              <a:rPr lang="en-US" sz="4500" b="1" dirty="0" err="1">
                <a:solidFill>
                  <a:srgbClr val="00B0F0"/>
                </a:solidFill>
              </a:rPr>
              <a:t>this.props.initialCount</a:t>
            </a:r>
            <a:r>
              <a:rPr lang="en-US" sz="4500" b="1" dirty="0">
                <a:solidFill>
                  <a:srgbClr val="00B0F0"/>
                </a:solidFill>
              </a:rPr>
              <a:t>};</a:t>
            </a:r>
          </a:p>
          <a:p>
            <a:pPr marL="800100" lvl="2" indent="0">
              <a:buNone/>
            </a:pPr>
            <a:r>
              <a:rPr lang="en-US" sz="4500" b="1" dirty="0">
                <a:solidFill>
                  <a:srgbClr val="00B0F0"/>
                </a:solidFill>
              </a:rPr>
              <a:t> },</a:t>
            </a:r>
          </a:p>
          <a:p>
            <a:pPr marL="800100" lvl="2" indent="0">
              <a:buNone/>
            </a:pPr>
            <a:r>
              <a:rPr lang="en-US" sz="4500" b="1" dirty="0">
                <a:solidFill>
                  <a:srgbClr val="00B0F0"/>
                </a:solidFill>
              </a:rPr>
              <a:t> </a:t>
            </a:r>
            <a:r>
              <a:rPr lang="en-US" sz="4500" b="1" dirty="0" err="1">
                <a:solidFill>
                  <a:srgbClr val="00B0F0"/>
                </a:solidFill>
              </a:rPr>
              <a:t>addToCount</a:t>
            </a:r>
            <a:r>
              <a:rPr lang="en-US" sz="4500" b="1" dirty="0">
                <a:solidFill>
                  <a:srgbClr val="00B0F0"/>
                </a:solidFill>
              </a:rPr>
              <a:t>: function(delta) {</a:t>
            </a:r>
          </a:p>
          <a:p>
            <a:pPr marL="800100" lvl="2" indent="0">
              <a:buNone/>
            </a:pPr>
            <a:r>
              <a:rPr lang="en-US" sz="4500" b="1" dirty="0">
                <a:solidFill>
                  <a:srgbClr val="00B0F0"/>
                </a:solidFill>
              </a:rPr>
              <a:t> </a:t>
            </a:r>
            <a:r>
              <a:rPr lang="vi-VN" sz="4500" b="1" dirty="0" smtClean="0">
                <a:solidFill>
                  <a:srgbClr val="00B0F0"/>
                </a:solidFill>
              </a:rPr>
              <a:t>	</a:t>
            </a:r>
            <a:r>
              <a:rPr lang="en-US" sz="4500" b="1" dirty="0" smtClean="0">
                <a:solidFill>
                  <a:srgbClr val="00B0F0"/>
                </a:solidFill>
              </a:rPr>
              <a:t>	</a:t>
            </a:r>
            <a:r>
              <a:rPr lang="en-US" sz="4500" b="1" dirty="0" err="1" smtClean="0">
                <a:solidFill>
                  <a:srgbClr val="00B0F0"/>
                </a:solidFill>
              </a:rPr>
              <a:t>this.setState</a:t>
            </a:r>
            <a:r>
              <a:rPr lang="en-US" sz="4500" b="1" dirty="0">
                <a:solidFill>
                  <a:srgbClr val="00B0F0"/>
                </a:solidFill>
              </a:rPr>
              <a:t>({count: </a:t>
            </a:r>
            <a:r>
              <a:rPr lang="en-US" sz="4500" b="1" dirty="0" err="1">
                <a:solidFill>
                  <a:srgbClr val="00B0F0"/>
                </a:solidFill>
              </a:rPr>
              <a:t>this.state.count</a:t>
            </a:r>
            <a:r>
              <a:rPr lang="en-US" sz="4500" b="1" dirty="0">
                <a:solidFill>
                  <a:srgbClr val="00B0F0"/>
                </a:solidFill>
              </a:rPr>
              <a:t> + delta})</a:t>
            </a:r>
          </a:p>
          <a:p>
            <a:pPr marL="800100" lvl="2" indent="0">
              <a:buNone/>
            </a:pPr>
            <a:r>
              <a:rPr lang="en-US" sz="4500" b="1" dirty="0">
                <a:solidFill>
                  <a:srgbClr val="00B0F0"/>
                </a:solidFill>
              </a:rPr>
              <a:t> },</a:t>
            </a:r>
          </a:p>
          <a:p>
            <a:pPr marL="800100" lvl="2" indent="0">
              <a:buNone/>
            </a:pPr>
            <a:r>
              <a:rPr lang="en-US" sz="4500" b="1" dirty="0">
                <a:solidFill>
                  <a:srgbClr val="00B0F0"/>
                </a:solidFill>
              </a:rPr>
              <a:t> render: function() {</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return (</a:t>
            </a:r>
          </a:p>
          <a:p>
            <a:pPr marL="1257300" lvl="3" indent="0">
              <a:buNone/>
            </a:pPr>
            <a:r>
              <a:rPr lang="en-US" sz="4300" b="1" dirty="0">
                <a:solidFill>
                  <a:srgbClr val="00B0F0"/>
                </a:solidFill>
              </a:rPr>
              <a:t> </a:t>
            </a:r>
            <a:r>
              <a:rPr lang="vi-VN" sz="4300" b="1" dirty="0" smtClean="0">
                <a:solidFill>
                  <a:srgbClr val="00B0F0"/>
                </a:solidFill>
              </a:rPr>
              <a:t>		</a:t>
            </a:r>
            <a:r>
              <a:rPr lang="en-US" sz="4300" b="1" dirty="0" smtClean="0">
                <a:solidFill>
                  <a:srgbClr val="00B0F0"/>
                </a:solidFill>
              </a:rPr>
              <a:t>&lt;</a:t>
            </a:r>
            <a:r>
              <a:rPr lang="en-US" sz="4300" b="1" dirty="0">
                <a:solidFill>
                  <a:srgbClr val="00B0F0"/>
                </a:solidFill>
              </a:rPr>
              <a:t>div</a:t>
            </a:r>
            <a:r>
              <a:rPr lang="en-US" sz="4300" b="1" dirty="0" smtClean="0">
                <a:solidFill>
                  <a:srgbClr val="00B0F0"/>
                </a:solidFill>
              </a:rPr>
              <a:t>&gt; </a:t>
            </a:r>
            <a:r>
              <a:rPr lang="en-US" sz="4300" b="1" dirty="0">
                <a:solidFill>
                  <a:srgbClr val="00B0F0"/>
                </a:solidFill>
              </a:rPr>
              <a:t>&lt;h3&gt;Count: {</a:t>
            </a:r>
            <a:r>
              <a:rPr lang="en-US" sz="4300" b="1" dirty="0" err="1">
                <a:solidFill>
                  <a:srgbClr val="00B0F0"/>
                </a:solidFill>
              </a:rPr>
              <a:t>this.state.count</a:t>
            </a:r>
            <a:r>
              <a:rPr lang="en-US" sz="4300" b="1" dirty="0">
                <a:solidFill>
                  <a:srgbClr val="00B0F0"/>
                </a:solidFill>
              </a:rPr>
              <a:t>}&lt;/h3&gt;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&lt;/div&gt;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a:t>
            </a:r>
          </a:p>
          <a:p>
            <a:pPr marL="800100" lvl="2" indent="0">
              <a:buNone/>
            </a:pPr>
            <a:r>
              <a:rPr lang="en-US" sz="4500" b="1" dirty="0">
                <a:solidFill>
                  <a:srgbClr val="00B0F0"/>
                </a:solidFill>
              </a:rPr>
              <a:t> }</a:t>
            </a:r>
          </a:p>
          <a:p>
            <a:pPr marL="400050" lvl="1" indent="0">
              <a:buNone/>
            </a:pPr>
            <a:r>
              <a:rPr lang="en-US" sz="4700" b="1" dirty="0">
                <a:solidFill>
                  <a:srgbClr val="00B0F0"/>
                </a:solidFill>
              </a:rPr>
              <a:t>});</a:t>
            </a:r>
            <a:endParaRPr lang="en-US" sz="4700" b="1" dirty="0" smtClean="0">
              <a:solidFill>
                <a:srgbClr val="00B0F0"/>
              </a:solidFill>
            </a:endParaRPr>
          </a:p>
        </p:txBody>
      </p:sp>
    </p:spTree>
    <p:extLst>
      <p:ext uri="{BB962C8B-B14F-4D97-AF65-F5344CB8AC3E}">
        <p14:creationId xmlns:p14="http://schemas.microsoft.com/office/powerpoint/2010/main" val="256777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1" y="1352282"/>
            <a:ext cx="9403743" cy="5215943"/>
          </a:xfrm>
        </p:spPr>
        <p:txBody>
          <a:bodyPr>
            <a:normAutofit fontScale="55000" lnSpcReduction="20000"/>
          </a:bodyPr>
          <a:lstStyle/>
          <a:p>
            <a:pPr marL="0" indent="0">
              <a:buNone/>
            </a:pPr>
            <a:r>
              <a:rPr lang="en-US" sz="4900" b="1" dirty="0" err="1">
                <a:solidFill>
                  <a:srgbClr val="00B0F0"/>
                </a:solidFill>
              </a:rPr>
              <a:t>var</a:t>
            </a:r>
            <a:r>
              <a:rPr lang="en-US" sz="4900" b="1" dirty="0">
                <a:solidFill>
                  <a:srgbClr val="00B0F0"/>
                </a:solidFill>
              </a:rPr>
              <a:t> </a:t>
            </a:r>
            <a:r>
              <a:rPr lang="en-US" sz="4900" b="1" dirty="0" err="1">
                <a:solidFill>
                  <a:srgbClr val="00B0F0"/>
                </a:solidFill>
              </a:rPr>
              <a:t>MyComponent</a:t>
            </a:r>
            <a:r>
              <a:rPr lang="en-US" sz="4900" b="1" dirty="0">
                <a:solidFill>
                  <a:srgbClr val="00B0F0"/>
                </a:solidFill>
              </a:rPr>
              <a:t> = </a:t>
            </a:r>
            <a:r>
              <a:rPr lang="en-US" sz="4900" b="1" dirty="0" err="1">
                <a:solidFill>
                  <a:srgbClr val="00B0F0"/>
                </a:solidFill>
              </a:rPr>
              <a:t>React.createClass</a:t>
            </a:r>
            <a:r>
              <a:rPr lang="en-US" sz="4900" b="1" dirty="0">
                <a:solidFill>
                  <a:srgbClr val="00B0F0"/>
                </a:solidFill>
              </a:rPr>
              <a:t>({</a:t>
            </a:r>
          </a:p>
          <a:p>
            <a:pPr marL="0" indent="0">
              <a:buNone/>
            </a:pPr>
            <a:r>
              <a:rPr lang="en-US" sz="4900" b="1" dirty="0">
                <a:solidFill>
                  <a:srgbClr val="00B0F0"/>
                </a:solidFill>
              </a:rPr>
              <a:t>    render: function(){</a:t>
            </a:r>
          </a:p>
          <a:p>
            <a:pPr marL="0" indent="0">
              <a:buNone/>
            </a:pPr>
            <a:r>
              <a:rPr lang="en-US" sz="4900" b="1" dirty="0">
                <a:solidFill>
                  <a:srgbClr val="00B0F0"/>
                </a:solidFill>
              </a:rPr>
              <a:t>        return (</a:t>
            </a:r>
          </a:p>
          <a:p>
            <a:pPr marL="0" indent="0">
              <a:buNone/>
            </a:pPr>
            <a:r>
              <a:rPr lang="en-US" sz="4900" b="1" dirty="0">
                <a:solidFill>
                  <a:srgbClr val="00B0F0"/>
                </a:solidFill>
              </a:rPr>
              <a:t>            &lt;h1&gt;Hello, {this.props.name}!&lt;/h1&gt;</a:t>
            </a:r>
          </a:p>
          <a:p>
            <a:pPr marL="0" indent="0">
              <a:buNone/>
            </a:pPr>
            <a:r>
              <a:rPr lang="en-US" sz="4900" b="1" dirty="0">
                <a:solidFill>
                  <a:srgbClr val="00B0F0"/>
                </a:solidFill>
              </a:rPr>
              <a:t>        );</a:t>
            </a:r>
          </a:p>
          <a:p>
            <a:pPr marL="0" indent="0">
              <a:buNone/>
            </a:pPr>
            <a:r>
              <a:rPr lang="en-US" sz="4900" b="1" dirty="0">
                <a:solidFill>
                  <a:srgbClr val="00B0F0"/>
                </a:solidFill>
              </a:rPr>
              <a:t>    }</a:t>
            </a:r>
          </a:p>
          <a:p>
            <a:pPr marL="0" indent="0">
              <a:buNone/>
            </a:pPr>
            <a:r>
              <a:rPr lang="en-US" sz="4900" b="1" dirty="0">
                <a:solidFill>
                  <a:srgbClr val="00B0F0"/>
                </a:solidFill>
              </a:rPr>
              <a:t>});</a:t>
            </a:r>
          </a:p>
          <a:p>
            <a:pPr marL="0" indent="0">
              <a:buNone/>
            </a:pPr>
            <a:endParaRPr lang="en-US" sz="4900" b="1" dirty="0">
              <a:solidFill>
                <a:srgbClr val="00B0F0"/>
              </a:solidFill>
            </a:endParaRPr>
          </a:p>
          <a:p>
            <a:pPr marL="0" indent="0">
              <a:buNone/>
            </a:pPr>
            <a:r>
              <a:rPr lang="en-US" sz="4900" b="1" dirty="0" err="1">
                <a:solidFill>
                  <a:srgbClr val="00B0F0"/>
                </a:solidFill>
              </a:rPr>
              <a:t>React.render</a:t>
            </a:r>
            <a:r>
              <a:rPr lang="en-US" sz="4900" b="1" dirty="0">
                <a:solidFill>
                  <a:srgbClr val="00B0F0"/>
                </a:solidFill>
              </a:rPr>
              <a:t>(&lt;</a:t>
            </a:r>
            <a:r>
              <a:rPr lang="en-US" sz="4900" b="1" dirty="0" err="1">
                <a:solidFill>
                  <a:srgbClr val="00B0F0"/>
                </a:solidFill>
              </a:rPr>
              <a:t>MyComponent</a:t>
            </a:r>
            <a:r>
              <a:rPr lang="en-US" sz="4900" b="1" dirty="0">
                <a:solidFill>
                  <a:srgbClr val="00B0F0"/>
                </a:solidFill>
              </a:rPr>
              <a:t> name="Handsome" /&gt;, </a:t>
            </a:r>
            <a:r>
              <a:rPr lang="en-US" sz="4900" b="1" dirty="0" err="1">
                <a:solidFill>
                  <a:srgbClr val="00B0F0"/>
                </a:solidFill>
              </a:rPr>
              <a:t>document.getElementById</a:t>
            </a:r>
            <a:r>
              <a:rPr lang="en-US" sz="4900" b="1" dirty="0">
                <a:solidFill>
                  <a:srgbClr val="00B0F0"/>
                </a:solidFill>
              </a:rPr>
              <a:t>('</a:t>
            </a:r>
            <a:r>
              <a:rPr lang="en-US" sz="4900" b="1" dirty="0" err="1">
                <a:solidFill>
                  <a:srgbClr val="00B0F0"/>
                </a:solidFill>
              </a:rPr>
              <a:t>myDiv</a:t>
            </a:r>
            <a:r>
              <a:rPr lang="en-US" sz="4900" b="1" dirty="0">
                <a:solidFill>
                  <a:srgbClr val="00B0F0"/>
                </a:solidFill>
              </a:rPr>
              <a:t>'));</a:t>
            </a:r>
            <a:endParaRPr lang="en-US" sz="4900" b="1" dirty="0" smtClean="0">
              <a:solidFill>
                <a:srgbClr val="00B0F0"/>
              </a:solidFill>
            </a:endParaRPr>
          </a:p>
        </p:txBody>
      </p:sp>
    </p:spTree>
    <p:extLst>
      <p:ext uri="{BB962C8B-B14F-4D97-AF65-F5344CB8AC3E}">
        <p14:creationId xmlns:p14="http://schemas.microsoft.com/office/powerpoint/2010/main" val="332662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Component Lifecycle</a:t>
            </a:r>
          </a:p>
        </p:txBody>
      </p:sp>
      <p:sp>
        <p:nvSpPr>
          <p:cNvPr id="3" name="Content Placeholder 2"/>
          <p:cNvSpPr>
            <a:spLocks noGrp="1"/>
          </p:cNvSpPr>
          <p:nvPr>
            <p:ph idx="1"/>
          </p:nvPr>
        </p:nvSpPr>
        <p:spPr>
          <a:xfrm>
            <a:off x="646111" y="1352282"/>
            <a:ext cx="9403743" cy="5215943"/>
          </a:xfrm>
        </p:spPr>
        <p:txBody>
          <a:bodyPr>
            <a:normAutofit fontScale="70000" lnSpcReduction="20000"/>
          </a:bodyPr>
          <a:lstStyle/>
          <a:p>
            <a:pPr marL="0" indent="0">
              <a:buNone/>
            </a:pPr>
            <a:r>
              <a:rPr lang="en-US" sz="4900" dirty="0"/>
              <a:t>Components have three main parts of their lifecycle:</a:t>
            </a:r>
          </a:p>
          <a:p>
            <a:pPr marL="914400" indent="-914400">
              <a:buFont typeface="+mj-lt"/>
              <a:buAutoNum type="arabicPeriod"/>
            </a:pPr>
            <a:endParaRPr lang="en-US" sz="4900" dirty="0"/>
          </a:p>
          <a:p>
            <a:pPr marL="1314450" lvl="1" indent="-914400">
              <a:buFont typeface="+mj-lt"/>
              <a:buAutoNum type="arabicPeriod"/>
            </a:pPr>
            <a:r>
              <a:rPr lang="en-US" sz="4700" b="1" dirty="0"/>
              <a:t>Mounting</a:t>
            </a:r>
            <a:r>
              <a:rPr lang="en-US" sz="4700" dirty="0"/>
              <a:t>: A component is being inserted into the DOM.</a:t>
            </a:r>
          </a:p>
          <a:p>
            <a:pPr marL="1314450" lvl="1" indent="-914400">
              <a:buFont typeface="+mj-lt"/>
              <a:buAutoNum type="arabicPeriod"/>
            </a:pPr>
            <a:r>
              <a:rPr lang="en-US" sz="4700" b="1" dirty="0"/>
              <a:t>Updating</a:t>
            </a:r>
            <a:r>
              <a:rPr lang="en-US" sz="4700" dirty="0"/>
              <a:t>: A component is being re-rendered to determine if the DOM should be updated.</a:t>
            </a:r>
          </a:p>
          <a:p>
            <a:pPr marL="1314450" lvl="1" indent="-914400">
              <a:buFont typeface="+mj-lt"/>
              <a:buAutoNum type="arabicPeriod"/>
            </a:pPr>
            <a:r>
              <a:rPr lang="en-US" sz="4700" b="1" dirty="0"/>
              <a:t>Unmounting</a:t>
            </a:r>
            <a:r>
              <a:rPr lang="en-US" sz="4700" dirty="0"/>
              <a:t>: A component is being removed from the DOM.</a:t>
            </a:r>
            <a:endParaRPr lang="en-US" sz="4700" dirty="0" smtClean="0"/>
          </a:p>
        </p:txBody>
      </p:sp>
    </p:spTree>
    <p:extLst>
      <p:ext uri="{BB962C8B-B14F-4D97-AF65-F5344CB8AC3E}">
        <p14:creationId xmlns:p14="http://schemas.microsoft.com/office/powerpoint/2010/main" val="89128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Component </a:t>
            </a:r>
            <a:r>
              <a:rPr lang="en-US" sz="4400" b="1" dirty="0" smtClean="0"/>
              <a:t>Lifecycle - </a:t>
            </a:r>
            <a:r>
              <a:rPr lang="en-US" sz="4400" b="1" dirty="0"/>
              <a:t>Mounting</a:t>
            </a:r>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smtClean="0"/>
              <a:t>getInitialState</a:t>
            </a:r>
            <a:r>
              <a:rPr lang="en-US" sz="2800" b="1" dirty="0" smtClean="0"/>
              <a:t>()</a:t>
            </a:r>
            <a:r>
              <a:rPr lang="en-US" sz="2800" dirty="0" smtClean="0"/>
              <a:t>: object </a:t>
            </a:r>
            <a:r>
              <a:rPr lang="en-US" sz="2800" dirty="0"/>
              <a:t>is invoked before a component is mounted. </a:t>
            </a:r>
            <a:r>
              <a:rPr lang="en-US" sz="2800" dirty="0" err="1"/>
              <a:t>Stateful</a:t>
            </a:r>
            <a:r>
              <a:rPr lang="en-US" sz="2800" dirty="0"/>
              <a:t> components should implement this and return the initial state data</a:t>
            </a:r>
            <a:r>
              <a:rPr lang="en-US" sz="2800" dirty="0" smtClean="0"/>
              <a:t>.</a:t>
            </a:r>
          </a:p>
          <a:p>
            <a:pPr marL="914400" indent="-914400">
              <a:buFont typeface="+mj-lt"/>
              <a:buAutoNum type="arabicPeriod"/>
            </a:pPr>
            <a:r>
              <a:rPr lang="en-US" sz="2800" b="1" dirty="0" err="1"/>
              <a:t>componentWillMount</a:t>
            </a:r>
            <a:r>
              <a:rPr lang="en-US" sz="2800" b="1" dirty="0" smtClean="0"/>
              <a:t>()</a:t>
            </a:r>
            <a:r>
              <a:rPr lang="en-US" sz="2800" dirty="0" smtClean="0"/>
              <a:t>: </a:t>
            </a:r>
            <a:r>
              <a:rPr lang="en-US" sz="2800" dirty="0"/>
              <a:t>is invoked immediately before mounting occurs.</a:t>
            </a:r>
          </a:p>
          <a:p>
            <a:pPr marL="914400" indent="-914400">
              <a:buFont typeface="+mj-lt"/>
              <a:buAutoNum type="arabicPeriod"/>
            </a:pPr>
            <a:r>
              <a:rPr lang="en-US" sz="2800" b="1" dirty="0" err="1"/>
              <a:t>componentDidMount</a:t>
            </a:r>
            <a:r>
              <a:rPr lang="en-US" sz="2800" b="1" dirty="0" smtClean="0"/>
              <a:t>():</a:t>
            </a:r>
            <a:r>
              <a:rPr lang="en-US" sz="2800" dirty="0" smtClean="0"/>
              <a:t> </a:t>
            </a:r>
            <a:r>
              <a:rPr lang="en-US" sz="2800" dirty="0"/>
              <a:t>is invoked immediately after mounting occurs. Initialization that requires DOM nodes should go here.</a:t>
            </a:r>
            <a:endParaRPr lang="en-US" sz="2800" dirty="0" smtClean="0"/>
          </a:p>
        </p:txBody>
      </p:sp>
    </p:spTree>
    <p:extLst>
      <p:ext uri="{BB962C8B-B14F-4D97-AF65-F5344CB8AC3E}">
        <p14:creationId xmlns:p14="http://schemas.microsoft.com/office/powerpoint/2010/main" val="1734197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Component </a:t>
            </a:r>
            <a:r>
              <a:rPr lang="en-US" sz="4400" b="1" dirty="0" smtClean="0"/>
              <a:t>Lifecycle - </a:t>
            </a:r>
            <a:r>
              <a:rPr lang="en-US" sz="4400" b="1" dirty="0"/>
              <a:t>Updating</a:t>
            </a:r>
            <a:br>
              <a:rPr lang="en-US" sz="4400" b="1" dirty="0"/>
            </a:br>
            <a:endParaRPr lang="en-US" sz="4400" b="1" dirty="0"/>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a:t>componentWillReceiveProps</a:t>
            </a:r>
            <a:r>
              <a:rPr lang="en-US" sz="2800" b="1" dirty="0"/>
              <a:t>(object </a:t>
            </a:r>
            <a:r>
              <a:rPr lang="en-US" sz="2800" b="1" dirty="0" err="1"/>
              <a:t>nextProps</a:t>
            </a:r>
            <a:r>
              <a:rPr lang="en-US" sz="2800" b="1" dirty="0"/>
              <a:t>)</a:t>
            </a:r>
            <a:r>
              <a:rPr lang="en-US" sz="2800" dirty="0" smtClean="0"/>
              <a:t>: </a:t>
            </a:r>
            <a:r>
              <a:rPr lang="en-US" sz="2800" dirty="0"/>
              <a:t>is invoked when a mounted component receives new props</a:t>
            </a:r>
            <a:r>
              <a:rPr lang="en-US" sz="2800" dirty="0" smtClean="0"/>
              <a:t>.</a:t>
            </a:r>
            <a:endParaRPr lang="en-US" sz="2800" b="1" dirty="0" smtClean="0"/>
          </a:p>
          <a:p>
            <a:pPr marL="914400" indent="-914400">
              <a:buFont typeface="+mj-lt"/>
              <a:buAutoNum type="arabicPeriod"/>
            </a:pPr>
            <a:r>
              <a:rPr lang="en-US" sz="2800" b="1" dirty="0" err="1"/>
              <a:t>shouldComponentUpdate</a:t>
            </a:r>
            <a:r>
              <a:rPr lang="en-US" sz="2800" b="1" dirty="0"/>
              <a:t>(object </a:t>
            </a:r>
            <a:r>
              <a:rPr lang="en-US" sz="2800" b="1" dirty="0" err="1"/>
              <a:t>nextProps</a:t>
            </a:r>
            <a:r>
              <a:rPr lang="en-US" sz="2800" b="1" dirty="0"/>
              <a:t>, object </a:t>
            </a:r>
            <a:r>
              <a:rPr lang="en-US" sz="2800" b="1" dirty="0" err="1" smtClean="0"/>
              <a:t>nextState</a:t>
            </a:r>
            <a:r>
              <a:rPr lang="en-US" sz="2800" b="1" dirty="0" smtClean="0"/>
              <a:t>()</a:t>
            </a:r>
            <a:r>
              <a:rPr lang="en-US" sz="2800" dirty="0"/>
              <a:t>:  </a:t>
            </a:r>
            <a:r>
              <a:rPr lang="en-US" sz="2800" dirty="0" err="1"/>
              <a:t>boolean</a:t>
            </a:r>
            <a:r>
              <a:rPr lang="en-US" sz="2800" dirty="0"/>
              <a:t> is invoked when a component decides whether any changes warrant an update to the DOM. </a:t>
            </a:r>
            <a:endParaRPr lang="en-US" sz="2800" dirty="0" smtClean="0"/>
          </a:p>
          <a:p>
            <a:pPr marL="914400" indent="-914400">
              <a:buFont typeface="+mj-lt"/>
              <a:buAutoNum type="arabicPeriod"/>
            </a:pPr>
            <a:r>
              <a:rPr lang="en-US" sz="2800" b="1" dirty="0" err="1" smtClean="0"/>
              <a:t>componentWillUpdate</a:t>
            </a:r>
            <a:r>
              <a:rPr lang="en-US" sz="2800" b="1" dirty="0" smtClean="0"/>
              <a:t>(</a:t>
            </a:r>
            <a:r>
              <a:rPr lang="en-US" sz="2800" b="1" dirty="0"/>
              <a:t>object </a:t>
            </a:r>
            <a:r>
              <a:rPr lang="en-US" sz="2800" b="1" dirty="0" err="1"/>
              <a:t>nextProps</a:t>
            </a:r>
            <a:r>
              <a:rPr lang="en-US" sz="2800" b="1" dirty="0"/>
              <a:t>, object </a:t>
            </a:r>
            <a:r>
              <a:rPr lang="en-US" sz="2800" b="1" dirty="0" err="1"/>
              <a:t>nextState</a:t>
            </a:r>
            <a:r>
              <a:rPr lang="en-US" sz="2800" b="1" dirty="0" smtClean="0"/>
              <a:t>):</a:t>
            </a:r>
            <a:r>
              <a:rPr lang="en-US" sz="2800" dirty="0" smtClean="0"/>
              <a:t> </a:t>
            </a:r>
            <a:r>
              <a:rPr lang="en-US" sz="2800" dirty="0"/>
              <a:t>is invoked immediately before updating occurs. You cannot call </a:t>
            </a:r>
            <a:r>
              <a:rPr lang="en-US" sz="2800" dirty="0" err="1"/>
              <a:t>this.setState</a:t>
            </a:r>
            <a:r>
              <a:rPr lang="en-US" sz="2800" dirty="0"/>
              <a:t>() here</a:t>
            </a:r>
          </a:p>
          <a:p>
            <a:pPr marL="914400" indent="-914400">
              <a:buFont typeface="+mj-lt"/>
              <a:buAutoNum type="arabicPeriod"/>
            </a:pPr>
            <a:r>
              <a:rPr lang="en-US" sz="2800" b="1" dirty="0" err="1" smtClean="0"/>
              <a:t>componentDidUpdate</a:t>
            </a:r>
            <a:r>
              <a:rPr lang="en-US" sz="2800" b="1" dirty="0" smtClean="0"/>
              <a:t>(</a:t>
            </a:r>
            <a:r>
              <a:rPr lang="en-US" sz="2800" b="1" dirty="0"/>
              <a:t>object </a:t>
            </a:r>
            <a:r>
              <a:rPr lang="en-US" sz="2800" b="1" dirty="0" err="1"/>
              <a:t>prevProps</a:t>
            </a:r>
            <a:r>
              <a:rPr lang="en-US" sz="2800" b="1" dirty="0"/>
              <a:t>, object </a:t>
            </a:r>
            <a:r>
              <a:rPr lang="en-US" sz="2800" b="1" dirty="0" err="1" smtClean="0"/>
              <a:t>prevState</a:t>
            </a:r>
            <a:r>
              <a:rPr lang="en-US" sz="2800" b="1" dirty="0" smtClean="0"/>
              <a:t>):</a:t>
            </a:r>
            <a:r>
              <a:rPr lang="en-US" sz="2800" dirty="0" smtClean="0"/>
              <a:t> </a:t>
            </a:r>
            <a:r>
              <a:rPr lang="en-US" sz="2800" dirty="0"/>
              <a:t>is invoked immediately after updating </a:t>
            </a:r>
            <a:r>
              <a:rPr lang="en-US" sz="2800" dirty="0" smtClean="0"/>
              <a:t>occurs.</a:t>
            </a:r>
          </a:p>
        </p:txBody>
      </p:sp>
    </p:spTree>
    <p:extLst>
      <p:ext uri="{BB962C8B-B14F-4D97-AF65-F5344CB8AC3E}">
        <p14:creationId xmlns:p14="http://schemas.microsoft.com/office/powerpoint/2010/main" val="4147174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Component </a:t>
            </a:r>
            <a:r>
              <a:rPr lang="en-US" sz="4400" b="1" dirty="0" smtClean="0"/>
              <a:t>Lifecycle - </a:t>
            </a:r>
            <a:r>
              <a:rPr lang="en-US" sz="4400" b="1" dirty="0"/>
              <a:t>Unmounting </a:t>
            </a:r>
            <a:br>
              <a:rPr lang="en-US" sz="4400" b="1" dirty="0"/>
            </a:br>
            <a:r>
              <a:rPr lang="en-US" sz="4400" b="1" dirty="0"/>
              <a:t/>
            </a:r>
            <a:br>
              <a:rPr lang="en-US" sz="4400" b="1" dirty="0"/>
            </a:br>
            <a:endParaRPr lang="en-US" sz="4400" b="1" dirty="0"/>
          </a:p>
        </p:txBody>
      </p:sp>
      <p:sp>
        <p:nvSpPr>
          <p:cNvPr id="3" name="Content Placeholder 2"/>
          <p:cNvSpPr>
            <a:spLocks noGrp="1"/>
          </p:cNvSpPr>
          <p:nvPr>
            <p:ph idx="1"/>
          </p:nvPr>
        </p:nvSpPr>
        <p:spPr>
          <a:xfrm>
            <a:off x="646111" y="2047164"/>
            <a:ext cx="10640588" cy="4521061"/>
          </a:xfrm>
        </p:spPr>
        <p:txBody>
          <a:bodyPr>
            <a:normAutofit/>
          </a:bodyPr>
          <a:lstStyle/>
          <a:p>
            <a:pPr marL="914400" indent="-914400">
              <a:buFont typeface="+mj-lt"/>
              <a:buAutoNum type="arabicPeriod"/>
            </a:pPr>
            <a:r>
              <a:rPr lang="en-US" sz="2800" b="1" dirty="0" err="1" smtClean="0"/>
              <a:t>componentWillUnmount</a:t>
            </a:r>
            <a:r>
              <a:rPr lang="en-US" sz="2800" b="1" dirty="0" smtClean="0"/>
              <a:t>()</a:t>
            </a:r>
            <a:r>
              <a:rPr lang="en-US" sz="2800" dirty="0" smtClean="0"/>
              <a:t>:</a:t>
            </a:r>
            <a:r>
              <a:rPr lang="en-US" sz="2800" dirty="0"/>
              <a:t>is invoked immediately before a component is unmounted and destroyed. Cleanup should go here</a:t>
            </a:r>
            <a:r>
              <a:rPr lang="en-US" sz="2800" dirty="0" smtClean="0"/>
              <a:t>.</a:t>
            </a:r>
            <a:endParaRPr lang="en-US" sz="2800" b="1" dirty="0" smtClean="0"/>
          </a:p>
        </p:txBody>
      </p:sp>
    </p:spTree>
    <p:extLst>
      <p:ext uri="{BB962C8B-B14F-4D97-AF65-F5344CB8AC3E}">
        <p14:creationId xmlns:p14="http://schemas.microsoft.com/office/powerpoint/2010/main" val="606475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fontScale="70000" lnSpcReduction="20000"/>
          </a:bodyPr>
          <a:lstStyle/>
          <a:p>
            <a:pPr marL="0" indent="0">
              <a:buNone/>
            </a:pPr>
            <a:r>
              <a:rPr lang="en-US" sz="2400" dirty="0">
                <a:latin typeface="Century Gothic (Headings)"/>
              </a:rPr>
              <a:t>A route configuration is basically a set of instructions that tell a router how to try to match the URL and what code to run when it </a:t>
            </a:r>
            <a:r>
              <a:rPr lang="en-US" sz="2400" dirty="0" smtClean="0">
                <a:latin typeface="Century Gothic (Headings)"/>
              </a:rPr>
              <a:t>does</a:t>
            </a:r>
            <a:endParaRPr lang="vi-VN" sz="2400" dirty="0" smtClean="0">
              <a:latin typeface="Century Gothic (Headings)"/>
            </a:endParaRPr>
          </a:p>
          <a:p>
            <a:pPr marL="0" indent="0">
              <a:buNone/>
            </a:pPr>
            <a:r>
              <a:rPr lang="en-US" sz="2400" dirty="0">
                <a:solidFill>
                  <a:srgbClr val="00B0F0"/>
                </a:solidFill>
                <a:latin typeface="Century Gothic (Headings)"/>
              </a:rPr>
              <a:t>render((</a:t>
            </a:r>
          </a:p>
          <a:p>
            <a:pPr marL="0" indent="0">
              <a:buNone/>
            </a:pPr>
            <a:r>
              <a:rPr lang="en-US" sz="2400" dirty="0">
                <a:latin typeface="Century Gothic (Headings)"/>
              </a:rPr>
              <a:t>  </a:t>
            </a:r>
            <a:r>
              <a:rPr lang="en-US" sz="2400" dirty="0">
                <a:solidFill>
                  <a:srgbClr val="00B0F0"/>
                </a:solidFill>
                <a:latin typeface="Century Gothic (Headings)"/>
              </a:rPr>
              <a:t>&lt;</a:t>
            </a:r>
            <a:r>
              <a:rPr lang="en-US" sz="2400" dirty="0" smtClean="0">
                <a:solidFill>
                  <a:srgbClr val="00B0F0"/>
                </a:solidFill>
                <a:latin typeface="Century Gothic (Headings)"/>
              </a:rPr>
              <a:t>Router</a:t>
            </a:r>
            <a:r>
              <a:rPr lang="vi-VN" sz="2400" dirty="0">
                <a:solidFill>
                  <a:srgbClr val="00B0F0"/>
                </a:solidFill>
                <a:latin typeface="Century Gothic (Headings)"/>
              </a:rPr>
              <a:t> history={history}</a:t>
            </a:r>
            <a:r>
              <a:rPr lang="en-US" sz="2400" dirty="0" smtClean="0">
                <a:solidFill>
                  <a:srgbClr val="00B0F0"/>
                </a:solidFill>
                <a:latin typeface="Century Gothic (Headings)"/>
              </a:rPr>
              <a:t>&gt;</a:t>
            </a:r>
            <a:endParaRPr lang="en-US" sz="2400" dirty="0">
              <a:solidFill>
                <a:srgbClr val="00B0F0"/>
              </a:solidFill>
              <a:latin typeface="Century Gothic (Headings)"/>
            </a:endParaRPr>
          </a:p>
          <a:p>
            <a:pPr marL="0" indent="0">
              <a:buNone/>
            </a:pPr>
            <a:r>
              <a:rPr lang="en-US" sz="2400" dirty="0">
                <a:solidFill>
                  <a:srgbClr val="00B0F0"/>
                </a:solidFill>
                <a:latin typeface="Century Gothic (Headings)"/>
              </a:rPr>
              <a:t>    &lt;Route path="/" component={App}&gt;</a:t>
            </a:r>
          </a:p>
          <a:p>
            <a:pPr marL="0" indent="0">
              <a:buNone/>
            </a:pPr>
            <a:r>
              <a:rPr lang="en-US" sz="2400" dirty="0">
                <a:solidFill>
                  <a:srgbClr val="00B0F0"/>
                </a:solidFill>
                <a:latin typeface="Century Gothic (Headings)"/>
              </a:rPr>
              <a:t>      &lt;</a:t>
            </a:r>
            <a:r>
              <a:rPr lang="en-US" sz="2400" dirty="0" err="1">
                <a:solidFill>
                  <a:srgbClr val="00B0F0"/>
                </a:solidFill>
                <a:latin typeface="Century Gothic (Headings)"/>
              </a:rPr>
              <a:t>IndexRoute</a:t>
            </a:r>
            <a:r>
              <a:rPr lang="en-US" sz="2400" dirty="0">
                <a:solidFill>
                  <a:srgbClr val="00B0F0"/>
                </a:solidFill>
                <a:latin typeface="Century Gothic (Headings)"/>
              </a:rPr>
              <a:t> component={Dashboard} /&gt;</a:t>
            </a:r>
          </a:p>
          <a:p>
            <a:pPr marL="0" indent="0">
              <a:buNone/>
            </a:pPr>
            <a:r>
              <a:rPr lang="en-US" sz="2400" dirty="0">
                <a:solidFill>
                  <a:srgbClr val="00B0F0"/>
                </a:solidFill>
                <a:latin typeface="Century Gothic (Headings)"/>
              </a:rPr>
              <a:t>      &lt;Route path="about" component={About} /&gt;</a:t>
            </a:r>
          </a:p>
          <a:p>
            <a:pPr marL="0" indent="0">
              <a:buNone/>
            </a:pPr>
            <a:r>
              <a:rPr lang="en-US" sz="2400" dirty="0">
                <a:solidFill>
                  <a:srgbClr val="00B0F0"/>
                </a:solidFill>
                <a:latin typeface="Century Gothic (Headings)"/>
              </a:rPr>
              <a:t>      &lt;Route path="inbox" component={Inbox}&gt;</a:t>
            </a:r>
          </a:p>
          <a:p>
            <a:pPr marL="0" indent="0">
              <a:buNone/>
            </a:pPr>
            <a:r>
              <a:rPr lang="vi-VN" sz="2400" dirty="0" smtClean="0">
                <a:solidFill>
                  <a:srgbClr val="00B0F0"/>
                </a:solidFill>
                <a:latin typeface="Century Gothic (Headings)"/>
              </a:rPr>
              <a:t>	</a:t>
            </a:r>
            <a:r>
              <a:rPr lang="en-US" sz="2400" dirty="0" smtClean="0">
                <a:solidFill>
                  <a:srgbClr val="00B0F0"/>
                </a:solidFill>
                <a:latin typeface="Century Gothic (Headings)"/>
              </a:rPr>
              <a:t>&lt;</a:t>
            </a:r>
            <a:r>
              <a:rPr lang="en-US" sz="2400" dirty="0">
                <a:solidFill>
                  <a:srgbClr val="00B0F0"/>
                </a:solidFill>
                <a:latin typeface="Century Gothic (Headings)"/>
              </a:rPr>
              <a:t>Route path="/messages/:id" component={Message} </a:t>
            </a:r>
            <a:r>
              <a:rPr lang="en-US" sz="2400" dirty="0" smtClean="0">
                <a:solidFill>
                  <a:srgbClr val="00B0F0"/>
                </a:solidFill>
                <a:latin typeface="Century Gothic (Headings)"/>
              </a:rPr>
              <a:t>/&gt;</a:t>
            </a:r>
            <a:endParaRPr lang="vi-VN" sz="2400" dirty="0" smtClean="0">
              <a:solidFill>
                <a:srgbClr val="00B0F0"/>
              </a:solidFill>
              <a:latin typeface="Century Gothic (Headings)"/>
            </a:endParaRPr>
          </a:p>
          <a:p>
            <a:pPr marL="0" indent="0">
              <a:buNone/>
            </a:pPr>
            <a:r>
              <a:rPr lang="vi-VN" sz="2400" dirty="0">
                <a:solidFill>
                  <a:srgbClr val="00B0F0"/>
                </a:solidFill>
                <a:latin typeface="Century Gothic (Headings)"/>
              </a:rPr>
              <a:t>	</a:t>
            </a:r>
            <a:r>
              <a:rPr lang="en-US" sz="2400" dirty="0">
                <a:solidFill>
                  <a:srgbClr val="00B0F0"/>
                </a:solidFill>
                <a:latin typeface="Century Gothic (Headings)"/>
              </a:rPr>
              <a:t>&lt;Redirect from="messages/:id" to="/messages/:id" /&gt;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&lt;/Router&gt;</a:t>
            </a:r>
          </a:p>
          <a:p>
            <a:pPr marL="0" indent="0">
              <a:buNone/>
            </a:pPr>
            <a:r>
              <a:rPr lang="en-US" sz="2400" dirty="0">
                <a:solidFill>
                  <a:srgbClr val="00B0F0"/>
                </a:solidFill>
                <a:latin typeface="Century Gothic (Headings)"/>
              </a:rPr>
              <a:t>), </a:t>
            </a:r>
            <a:r>
              <a:rPr lang="en-US" sz="2400" dirty="0" err="1">
                <a:solidFill>
                  <a:srgbClr val="00B0F0"/>
                </a:solidFill>
                <a:latin typeface="Century Gothic (Headings)"/>
              </a:rPr>
              <a:t>document.body</a:t>
            </a:r>
            <a:r>
              <a:rPr lang="en-US" sz="2400" dirty="0">
                <a:solidFill>
                  <a:srgbClr val="00B0F0"/>
                </a:solidFill>
                <a:latin typeface="Century Gothic (Headings)"/>
              </a:rPr>
              <a:t>)</a:t>
            </a:r>
            <a:endParaRPr lang="en-US" sz="2400" dirty="0" smtClean="0">
              <a:solidFill>
                <a:srgbClr val="00B0F0"/>
              </a:solidFill>
              <a:latin typeface="Century Gothic (Headings)"/>
            </a:endParaRPr>
          </a:p>
        </p:txBody>
      </p:sp>
    </p:spTree>
    <p:extLst>
      <p:ext uri="{BB962C8B-B14F-4D97-AF65-F5344CB8AC3E}">
        <p14:creationId xmlns:p14="http://schemas.microsoft.com/office/powerpoint/2010/main" val="3374472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vi-VN" sz="2400" dirty="0" smtClean="0">
                <a:latin typeface="Century Gothic (Headings)"/>
              </a:rPr>
              <a:t>/</a:t>
            </a:r>
          </a:p>
          <a:p>
            <a:pPr marL="0" indent="0">
              <a:buNone/>
            </a:pPr>
            <a:endParaRPr lang="vi-VN" sz="2400" dirty="0" smtClean="0">
              <a:latin typeface="Century Gothic (Headings)"/>
            </a:endParaRPr>
          </a:p>
        </p:txBody>
      </p:sp>
      <p:graphicFrame>
        <p:nvGraphicFramePr>
          <p:cNvPr id="7" name="Table 6"/>
          <p:cNvGraphicFramePr>
            <a:graphicFrameLocks noGrp="1"/>
          </p:cNvGraphicFramePr>
          <p:nvPr>
            <p:extLst>
              <p:ext uri="{D42A27DB-BD31-4B8C-83A1-F6EECF244321}">
                <p14:modId xmlns:p14="http://schemas.microsoft.com/office/powerpoint/2010/main" val="3077842004"/>
              </p:ext>
            </p:extLst>
          </p:nvPr>
        </p:nvGraphicFramePr>
        <p:xfrm>
          <a:off x="1131699" y="4530097"/>
          <a:ext cx="8153400" cy="1943100"/>
        </p:xfrm>
        <a:graphic>
          <a:graphicData uri="http://schemas.openxmlformats.org/drawingml/2006/table">
            <a:tbl>
              <a:tblPr/>
              <a:tblGrid>
                <a:gridCol w="4076700"/>
                <a:gridCol w="4076700"/>
              </a:tblGrid>
              <a:tr h="0">
                <a:tc>
                  <a:txBody>
                    <a:bodyPr/>
                    <a:lstStyle/>
                    <a:p>
                      <a:r>
                        <a:rPr lang="en-US" b="1" dirty="0">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44602">
                <a:tc>
                  <a:txBody>
                    <a:bodyPr/>
                    <a:lstStyle/>
                    <a:p>
                      <a:r>
                        <a:rPr lang="en-US">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dirty="0">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500750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a:t>What </a:t>
            </a:r>
            <a:r>
              <a:rPr lang="en-US" dirty="0" smtClean="0"/>
              <a:t>is React?</a:t>
            </a:r>
            <a:endParaRPr lang="en-US" dirty="0"/>
          </a:p>
        </p:txBody>
      </p:sp>
      <p:sp>
        <p:nvSpPr>
          <p:cNvPr id="3" name="Content Placeholder 2"/>
          <p:cNvSpPr>
            <a:spLocks noGrp="1"/>
          </p:cNvSpPr>
          <p:nvPr>
            <p:ph idx="1"/>
          </p:nvPr>
        </p:nvSpPr>
        <p:spPr>
          <a:xfrm>
            <a:off x="762000" y="1725792"/>
            <a:ext cx="10712218" cy="4593121"/>
          </a:xfrm>
        </p:spPr>
        <p:txBody>
          <a:bodyPr>
            <a:normAutofit/>
          </a:bodyPr>
          <a:lstStyle/>
          <a:p>
            <a:r>
              <a:rPr lang="en-US" sz="2400" dirty="0" smtClean="0">
                <a:latin typeface="Century Gothic (Headings)"/>
              </a:rPr>
              <a:t>React is a </a:t>
            </a:r>
            <a:r>
              <a:rPr lang="en-US" sz="2400" dirty="0" err="1" smtClean="0">
                <a:latin typeface="Century Gothic (Headings)"/>
              </a:rPr>
              <a:t>javascript</a:t>
            </a:r>
            <a:r>
              <a:rPr lang="en-US" sz="2400" dirty="0" smtClean="0">
                <a:latin typeface="Century Gothic (Headings)"/>
              </a:rPr>
              <a:t> library for building user interface (</a:t>
            </a:r>
            <a:r>
              <a:rPr lang="en-US" sz="2400" dirty="0" err="1" smtClean="0">
                <a:latin typeface="Century Gothic (Headings)"/>
              </a:rPr>
              <a:t>facebook</a:t>
            </a:r>
            <a:r>
              <a:rPr lang="en-US" sz="2400" dirty="0" smtClean="0">
                <a:latin typeface="Century Gothic (Headings)"/>
              </a:rPr>
              <a:t>)</a:t>
            </a:r>
          </a:p>
          <a:p>
            <a:r>
              <a:rPr lang="en-US" sz="2400" dirty="0" smtClean="0">
                <a:latin typeface="Century Gothic (Headings)"/>
              </a:rPr>
              <a:t>React </a:t>
            </a:r>
            <a:r>
              <a:rPr lang="en-US" sz="2400" dirty="0">
                <a:latin typeface="Century Gothic (Headings)"/>
              </a:rPr>
              <a:t>(sometimes styled React.js or </a:t>
            </a:r>
            <a:r>
              <a:rPr lang="en-US" sz="2400" dirty="0" err="1">
                <a:latin typeface="Century Gothic (Headings)"/>
              </a:rPr>
              <a:t>ReactJS</a:t>
            </a:r>
            <a:r>
              <a:rPr lang="en-US" sz="2400" dirty="0">
                <a:latin typeface="Century Gothic (Headings)"/>
              </a:rPr>
              <a:t>) is an open-source JavaScript library providing a view for data rendered as HTML. React views are typically rendered using components that contain additional components specified as custom HTML </a:t>
            </a:r>
            <a:r>
              <a:rPr lang="en-US" sz="2400" dirty="0" smtClean="0">
                <a:latin typeface="Century Gothic (Headings)"/>
              </a:rPr>
              <a:t>tags (Wikipedia).</a:t>
            </a:r>
          </a:p>
        </p:txBody>
      </p:sp>
    </p:spTree>
    <p:extLst>
      <p:ext uri="{BB962C8B-B14F-4D97-AF65-F5344CB8AC3E}">
        <p14:creationId xmlns:p14="http://schemas.microsoft.com/office/powerpoint/2010/main" val="408496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/invoices/123</a:t>
            </a:r>
            <a:endParaRPr lang="vi-VN" sz="2400" dirty="0" smtClean="0"/>
          </a:p>
          <a:p>
            <a:pPr marL="0" indent="0">
              <a:buNone/>
            </a:pPr>
            <a:endParaRPr lang="vi-V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926397043"/>
              </p:ext>
            </p:extLst>
          </p:nvPr>
        </p:nvGraphicFramePr>
        <p:xfrm>
          <a:off x="1063460" y="4433880"/>
          <a:ext cx="8153400" cy="2217420"/>
        </p:xfrm>
        <a:graphic>
          <a:graphicData uri="http://schemas.openxmlformats.org/drawingml/2006/table">
            <a:tbl>
              <a:tblPr/>
              <a:tblGrid>
                <a:gridCol w="4076700"/>
                <a:gridCol w="4076700"/>
              </a:tblGrid>
              <a:tr h="0">
                <a:tc>
                  <a:txBody>
                    <a:bodyPr/>
                    <a:lstStyle/>
                    <a:p>
                      <a:r>
                        <a:rPr lang="en-US" b="1" dirty="0">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bg1"/>
                          </a:solidFill>
                          <a:effectLst/>
                        </a:rPr>
                        <a:t>componentWillUnmount</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1520539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a:t>
            </a:r>
            <a:r>
              <a:rPr lang="vi-VN" sz="2400" dirty="0" smtClean="0"/>
              <a:t>789</a:t>
            </a:r>
          </a:p>
          <a:p>
            <a:pPr marL="0" indent="0">
              <a:buNone/>
            </a:pPr>
            <a:endParaRPr lang="vi-VN"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2364478234"/>
              </p:ext>
            </p:extLst>
          </p:nvPr>
        </p:nvGraphicFramePr>
        <p:xfrm>
          <a:off x="1271282" y="4366260"/>
          <a:ext cx="8153400" cy="2491740"/>
        </p:xfrm>
        <a:graphic>
          <a:graphicData uri="http://schemas.openxmlformats.org/drawingml/2006/table">
            <a:tbl>
              <a:tblPr/>
              <a:tblGrid>
                <a:gridCol w="4076700"/>
                <a:gridCol w="4076700"/>
              </a:tblGrid>
              <a:tr h="0">
                <a:tc>
                  <a:txBody>
                    <a:bodyPr/>
                    <a:lstStyle/>
                    <a:p>
                      <a:r>
                        <a:rPr lang="en-US" b="1">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dirty="0">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bg1"/>
                          </a:solidFill>
                          <a:effectLst/>
                        </a:rPr>
                        <a:t>componentWillReceiveProps</a:t>
                      </a:r>
                      <a:r>
                        <a:rPr lang="en-US" dirty="0">
                          <a:solidFill>
                            <a:schemeClr val="bg1"/>
                          </a:solidFill>
                          <a:effectLst/>
                        </a:rPr>
                        <a:t>, </a:t>
                      </a:r>
                      <a:r>
                        <a:rPr lang="en-US" dirty="0" err="1">
                          <a:solidFill>
                            <a:schemeClr val="bg1"/>
                          </a:solidFill>
                          <a:effectLst/>
                        </a:rPr>
                        <a:t>componentDidUpdate</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2167323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a:t>/</a:t>
            </a:r>
            <a:r>
              <a:rPr lang="en-US" sz="2400" dirty="0" smtClean="0"/>
              <a:t>accounts/123</a:t>
            </a:r>
            <a:endParaRPr lang="vi-VN" sz="2400" dirty="0" smtClean="0"/>
          </a:p>
          <a:p>
            <a:pPr marL="457200" indent="-457200">
              <a:buFont typeface="+mj-lt"/>
              <a:buAutoNum type="arabicPeriod"/>
            </a:pPr>
            <a:endParaRPr lang="vi-V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1280928943"/>
              </p:ext>
            </p:extLst>
          </p:nvPr>
        </p:nvGraphicFramePr>
        <p:xfrm>
          <a:off x="1271282" y="4392937"/>
          <a:ext cx="8153400" cy="2217420"/>
        </p:xfrm>
        <a:graphic>
          <a:graphicData uri="http://schemas.openxmlformats.org/drawingml/2006/table">
            <a:tbl>
              <a:tblPr/>
              <a:tblGrid>
                <a:gridCol w="4076700"/>
                <a:gridCol w="4076700"/>
              </a:tblGrid>
              <a:tr h="0">
                <a:tc>
                  <a:txBody>
                    <a:bodyPr/>
                    <a:lstStyle/>
                    <a:p>
                      <a:r>
                        <a:rPr lang="en-US" b="1">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componentWillUnmount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bg1"/>
                          </a:solidFill>
                          <a:effectLst/>
                        </a:rPr>
                        <a:t>componentDidMount</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26916966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457200" indent="-457200">
              <a:buFont typeface="+mj-lt"/>
              <a:buAutoNum type="arabicPeriod"/>
            </a:pPr>
            <a:r>
              <a:rPr lang="en-US" sz="2400" dirty="0"/>
              <a:t>Flux is just an architecture, not a framework</a:t>
            </a:r>
            <a:r>
              <a:rPr lang="en-US" sz="2400" dirty="0" smtClean="0"/>
              <a:t>.</a:t>
            </a:r>
            <a:endParaRPr lang="vi-VN" sz="2400" dirty="0" smtClean="0"/>
          </a:p>
          <a:p>
            <a:r>
              <a:rPr lang="en-US" sz="2400" dirty="0"/>
              <a:t>Actions – Helper methods that facilitate passing data to the Dispatcher</a:t>
            </a:r>
          </a:p>
          <a:p>
            <a:r>
              <a:rPr lang="en-US" sz="2400" dirty="0"/>
              <a:t>Dispatcher – Receives actions and broadcasts payloads to registered callbacks</a:t>
            </a:r>
          </a:p>
          <a:p>
            <a:r>
              <a:rPr lang="en-US" sz="2400" dirty="0"/>
              <a:t>Stores – Containers for application state &amp; logic that have callbacks registered to the dispatcher</a:t>
            </a:r>
          </a:p>
          <a:p>
            <a:r>
              <a:rPr lang="en-US" sz="2400" dirty="0"/>
              <a:t>Controller Views – React Components that grab the state from Stores and pass it down via props to child components.</a:t>
            </a:r>
          </a:p>
          <a:p>
            <a:pPr marL="457200" indent="-457200">
              <a:buFont typeface="+mj-lt"/>
              <a:buAutoNum type="arabicPeriod"/>
            </a:pPr>
            <a:endParaRPr lang="vi-VN" sz="2400" dirty="0" smtClean="0"/>
          </a:p>
        </p:txBody>
      </p:sp>
    </p:spTree>
    <p:extLst>
      <p:ext uri="{BB962C8B-B14F-4D97-AF65-F5344CB8AC3E}">
        <p14:creationId xmlns:p14="http://schemas.microsoft.com/office/powerpoint/2010/main" val="1943841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4210" y="1719617"/>
            <a:ext cx="8871044" cy="3152633"/>
          </a:xfrm>
        </p:spPr>
      </p:pic>
    </p:spTree>
    <p:extLst>
      <p:ext uri="{BB962C8B-B14F-4D97-AF65-F5344CB8AC3E}">
        <p14:creationId xmlns:p14="http://schemas.microsoft.com/office/powerpoint/2010/main" val="21028603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lnSpcReduction="10000"/>
          </a:bodyPr>
          <a:lstStyle/>
          <a:p>
            <a:pPr marL="0" indent="0">
              <a:buNone/>
            </a:pPr>
            <a:r>
              <a:rPr lang="en-US" sz="2800" b="1" dirty="0"/>
              <a:t>The </a:t>
            </a:r>
            <a:r>
              <a:rPr lang="en-US" sz="2800" b="1" dirty="0" smtClean="0"/>
              <a:t>Dispatcher</a:t>
            </a:r>
            <a:r>
              <a:rPr lang="vi-VN" sz="2800" b="1" dirty="0" smtClean="0"/>
              <a:t>: </a:t>
            </a:r>
            <a:r>
              <a:rPr lang="en-US" sz="2800" dirty="0"/>
              <a:t>The Dispatcher is basically the manager of this entire process</a:t>
            </a:r>
            <a:endParaRPr lang="vi-VN" sz="2800" b="1" dirty="0" smtClean="0"/>
          </a:p>
          <a:p>
            <a:pPr marL="0" indent="0">
              <a:buNone/>
            </a:pPr>
            <a:r>
              <a:rPr lang="en-US" dirty="0" err="1">
                <a:solidFill>
                  <a:srgbClr val="00B0F0"/>
                </a:solidFill>
              </a:rPr>
              <a:t>var</a:t>
            </a:r>
            <a:r>
              <a:rPr lang="en-US" dirty="0">
                <a:solidFill>
                  <a:srgbClr val="00B0F0"/>
                </a:solidFill>
              </a:rPr>
              <a:t> Dispatcher = require('flux').Dispatcher;</a:t>
            </a:r>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AppDispatcher</a:t>
            </a:r>
            <a:r>
              <a:rPr lang="en-US" dirty="0">
                <a:solidFill>
                  <a:srgbClr val="00B0F0"/>
                </a:solidFill>
              </a:rPr>
              <a:t> = new Dispatcher();</a:t>
            </a:r>
          </a:p>
          <a:p>
            <a:pPr marL="0" indent="0">
              <a:buNone/>
            </a:pPr>
            <a:endParaRPr lang="en-US" dirty="0">
              <a:solidFill>
                <a:srgbClr val="00B0F0"/>
              </a:solidFill>
            </a:endParaRPr>
          </a:p>
          <a:p>
            <a:pPr marL="0" indent="0">
              <a:buNone/>
            </a:pPr>
            <a:r>
              <a:rPr lang="en-US" dirty="0" err="1">
                <a:solidFill>
                  <a:srgbClr val="00B0F0"/>
                </a:solidFill>
              </a:rPr>
              <a:t>AppDispatcher.handleViewAction</a:t>
            </a:r>
            <a:r>
              <a:rPr lang="en-US" dirty="0">
                <a:solidFill>
                  <a:srgbClr val="00B0F0"/>
                </a:solidFill>
              </a:rPr>
              <a:t> = function(action) {</a:t>
            </a:r>
          </a:p>
          <a:p>
            <a:pPr marL="0" indent="0">
              <a:buNone/>
            </a:pPr>
            <a:r>
              <a:rPr lang="en-US" dirty="0">
                <a:solidFill>
                  <a:srgbClr val="00B0F0"/>
                </a:solidFill>
              </a:rPr>
              <a:t>  </a:t>
            </a:r>
            <a:r>
              <a:rPr lang="en-US" dirty="0" err="1">
                <a:solidFill>
                  <a:srgbClr val="00B0F0"/>
                </a:solidFill>
              </a:rPr>
              <a:t>this.dispatch</a:t>
            </a:r>
            <a:r>
              <a:rPr lang="en-US" dirty="0">
                <a:solidFill>
                  <a:srgbClr val="00B0F0"/>
                </a:solidFill>
              </a:rPr>
              <a:t>({</a:t>
            </a:r>
          </a:p>
          <a:p>
            <a:pPr marL="0" indent="0">
              <a:buNone/>
            </a:pPr>
            <a:r>
              <a:rPr lang="en-US" dirty="0">
                <a:solidFill>
                  <a:srgbClr val="00B0F0"/>
                </a:solidFill>
              </a:rPr>
              <a:t>    source: 'VIEW_ACTION',</a:t>
            </a:r>
          </a:p>
          <a:p>
            <a:pPr marL="0" indent="0">
              <a:buNone/>
            </a:pPr>
            <a:r>
              <a:rPr lang="en-US" dirty="0">
                <a:solidFill>
                  <a:srgbClr val="00B0F0"/>
                </a:solidFill>
              </a:rPr>
              <a:t>    action: action</a:t>
            </a:r>
          </a:p>
          <a:p>
            <a:pPr marL="0" indent="0">
              <a:buNone/>
            </a:pPr>
            <a:r>
              <a:rPr lang="en-US" dirty="0">
                <a:solidFill>
                  <a:srgbClr val="00B0F0"/>
                </a:solidFill>
              </a:rPr>
              <a:t>  });</a:t>
            </a:r>
          </a:p>
          <a:p>
            <a:pPr marL="0" indent="0">
              <a:buNone/>
            </a:pPr>
            <a:r>
              <a:rPr lang="en-US" dirty="0" smtClean="0">
                <a:solidFill>
                  <a:srgbClr val="00B0F0"/>
                </a:solidFill>
              </a:rPr>
              <a:t>}</a:t>
            </a:r>
            <a:endParaRPr lang="en-US" dirty="0">
              <a:solidFill>
                <a:srgbClr val="00B0F0"/>
              </a:solidFill>
            </a:endParaRPr>
          </a:p>
          <a:p>
            <a:pPr marL="0" indent="0">
              <a:buNone/>
            </a:pPr>
            <a:r>
              <a:rPr lang="en-US" dirty="0" err="1">
                <a:solidFill>
                  <a:srgbClr val="00B0F0"/>
                </a:solidFill>
              </a:rPr>
              <a:t>module.exports</a:t>
            </a:r>
            <a:r>
              <a:rPr lang="en-US" dirty="0">
                <a:solidFill>
                  <a:srgbClr val="00B0F0"/>
                </a:solidFill>
              </a:rPr>
              <a:t> = </a:t>
            </a:r>
            <a:r>
              <a:rPr lang="en-US" dirty="0" err="1">
                <a:solidFill>
                  <a:srgbClr val="00B0F0"/>
                </a:solidFill>
              </a:rPr>
              <a:t>AppDispatcher</a:t>
            </a:r>
            <a:r>
              <a:rPr lang="en-US" dirty="0">
                <a:solidFill>
                  <a:srgbClr val="00B0F0"/>
                </a:solidFill>
              </a:rPr>
              <a:t>;</a:t>
            </a:r>
          </a:p>
        </p:txBody>
      </p:sp>
    </p:spTree>
    <p:extLst>
      <p:ext uri="{BB962C8B-B14F-4D97-AF65-F5344CB8AC3E}">
        <p14:creationId xmlns:p14="http://schemas.microsoft.com/office/powerpoint/2010/main" val="2106350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a:t>The </a:t>
            </a:r>
            <a:r>
              <a:rPr lang="en-US" sz="2800" b="1" dirty="0" smtClean="0"/>
              <a:t>Dispatcher</a:t>
            </a:r>
            <a:endParaRPr lang="vi-VN" sz="28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07" y="2963373"/>
            <a:ext cx="6716406" cy="3386222"/>
          </a:xfrm>
          <a:prstGeom prst="rect">
            <a:avLst/>
          </a:prstGeom>
        </p:spPr>
      </p:pic>
    </p:spTree>
    <p:extLst>
      <p:ext uri="{BB962C8B-B14F-4D97-AF65-F5344CB8AC3E}">
        <p14:creationId xmlns:p14="http://schemas.microsoft.com/office/powerpoint/2010/main" val="2191196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a:t>
            </a:r>
            <a:r>
              <a:rPr lang="vi-VN" dirty="0"/>
              <a:t>Stores</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smtClean="0"/>
              <a:t>Stores</a:t>
            </a:r>
            <a:r>
              <a:rPr lang="vi-VN" sz="2800" b="1" dirty="0" smtClean="0"/>
              <a:t>: </a:t>
            </a:r>
            <a:r>
              <a:rPr lang="en-US" sz="2800" dirty="0"/>
              <a:t> Stores manage application state for a particular domain within your application. From a high level, this basically means that per app section, stores manage the data, data retrieval methods and dispatcher callbacks.</a:t>
            </a:r>
            <a:endParaRPr lang="vi-VN" sz="2800" b="1" dirty="0" smtClean="0"/>
          </a:p>
        </p:txBody>
      </p:sp>
    </p:spTree>
    <p:extLst>
      <p:ext uri="{BB962C8B-B14F-4D97-AF65-F5344CB8AC3E}">
        <p14:creationId xmlns:p14="http://schemas.microsoft.com/office/powerpoint/2010/main" val="13070857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FLUX – Stores</a:t>
            </a:r>
            <a:br>
              <a:rPr lang="vi-VN" dirty="0" smtClean="0"/>
            </a:br>
            <a:endParaRPr lang="en-US" dirty="0">
              <a:latin typeface="Century Gothic (Headings)"/>
            </a:endParaRPr>
          </a:p>
        </p:txBody>
      </p:sp>
      <p:sp>
        <p:nvSpPr>
          <p:cNvPr id="3" name="Content Placeholder 2"/>
          <p:cNvSpPr>
            <a:spLocks noGrp="1"/>
          </p:cNvSpPr>
          <p:nvPr>
            <p:ph idx="1"/>
          </p:nvPr>
        </p:nvSpPr>
        <p:spPr>
          <a:xfrm>
            <a:off x="1103312" y="1228299"/>
            <a:ext cx="8946541" cy="5445455"/>
          </a:xfrm>
        </p:spPr>
        <p:txBody>
          <a:bodyPr>
            <a:normAutofit fontScale="47500" lnSpcReduction="20000"/>
          </a:bodyPr>
          <a:lstStyle/>
          <a:p>
            <a:pPr marL="0" indent="0">
              <a:buNone/>
            </a:pPr>
            <a:r>
              <a:rPr lang="vi-VN" sz="2800" b="1" dirty="0"/>
              <a:t>function loadShoes(data) {</a:t>
            </a:r>
          </a:p>
          <a:p>
            <a:pPr marL="0" indent="0">
              <a:buNone/>
            </a:pPr>
            <a:r>
              <a:rPr lang="vi-VN" sz="2800" b="1" dirty="0" smtClean="0"/>
              <a:t>	  </a:t>
            </a:r>
            <a:r>
              <a:rPr lang="vi-VN" sz="2800" b="1" dirty="0"/>
              <a:t>_shoes = data.shoes;</a:t>
            </a:r>
          </a:p>
          <a:p>
            <a:pPr marL="0" indent="0">
              <a:buNone/>
            </a:pPr>
            <a:r>
              <a:rPr lang="vi-VN" sz="2800" b="1" dirty="0"/>
              <a:t>}</a:t>
            </a:r>
            <a:endParaRPr lang="vi-VN" sz="2800" b="1" dirty="0" smtClean="0"/>
          </a:p>
          <a:p>
            <a:pPr marL="0" indent="0">
              <a:buNone/>
            </a:pPr>
            <a:r>
              <a:rPr lang="vi-VN" sz="2800" b="1" dirty="0" smtClean="0"/>
              <a:t>var </a:t>
            </a:r>
            <a:r>
              <a:rPr lang="vi-VN" sz="2800" b="1" dirty="0"/>
              <a:t>ShoeStore = merge(EventEmitter.prototype, </a:t>
            </a:r>
            <a:r>
              <a:rPr lang="vi-VN" sz="2800" b="1" dirty="0" smtClean="0"/>
              <a:t>{</a:t>
            </a:r>
            <a:endParaRPr lang="vi-VN" sz="2800" b="1" dirty="0"/>
          </a:p>
          <a:p>
            <a:pPr marL="0" indent="0">
              <a:buNone/>
            </a:pPr>
            <a:r>
              <a:rPr lang="vi-VN" sz="2800" b="1" dirty="0"/>
              <a:t>  </a:t>
            </a:r>
            <a:r>
              <a:rPr lang="vi-VN" sz="2800" b="1" dirty="0" smtClean="0"/>
              <a:t>	// </a:t>
            </a:r>
            <a:r>
              <a:rPr lang="vi-VN" sz="2800" b="1" dirty="0"/>
              <a:t>Returns all shoes</a:t>
            </a:r>
          </a:p>
          <a:p>
            <a:pPr marL="400050" lvl="1" indent="0">
              <a:buNone/>
            </a:pPr>
            <a:r>
              <a:rPr lang="vi-VN" sz="2600" b="1" dirty="0"/>
              <a:t>  getShoes: function() {</a:t>
            </a:r>
          </a:p>
          <a:p>
            <a:pPr marL="400050" lvl="1" indent="0">
              <a:buNone/>
            </a:pPr>
            <a:r>
              <a:rPr lang="vi-VN" sz="2600" b="1" dirty="0"/>
              <a:t>    </a:t>
            </a:r>
            <a:r>
              <a:rPr lang="vi-VN" sz="2600" b="1" dirty="0" smtClean="0"/>
              <a:t>	return </a:t>
            </a:r>
            <a:r>
              <a:rPr lang="vi-VN" sz="2600" b="1" dirty="0"/>
              <a:t>_shoes;</a:t>
            </a:r>
          </a:p>
          <a:p>
            <a:pPr marL="400050" lvl="1" indent="0">
              <a:buNone/>
            </a:pPr>
            <a:r>
              <a:rPr lang="vi-VN" sz="2600" b="1" dirty="0"/>
              <a:t>  </a:t>
            </a:r>
            <a:r>
              <a:rPr lang="vi-VN" sz="2600" b="1" dirty="0" smtClean="0"/>
              <a:t>},</a:t>
            </a:r>
            <a:endParaRPr lang="vi-VN" sz="2600" b="1" dirty="0"/>
          </a:p>
          <a:p>
            <a:pPr marL="400050" lvl="1" indent="0">
              <a:buNone/>
            </a:pPr>
            <a:r>
              <a:rPr lang="vi-VN" sz="2600" b="1" dirty="0"/>
              <a:t>  emitChange: function() {</a:t>
            </a:r>
          </a:p>
          <a:p>
            <a:pPr marL="400050" lvl="1" indent="0">
              <a:buNone/>
            </a:pPr>
            <a:r>
              <a:rPr lang="vi-VN" sz="2600" b="1" dirty="0"/>
              <a:t>    </a:t>
            </a:r>
            <a:r>
              <a:rPr lang="vi-VN" sz="2600" b="1" dirty="0" smtClean="0"/>
              <a:t>	this.emit</a:t>
            </a:r>
            <a:r>
              <a:rPr lang="vi-VN" sz="2600" b="1" dirty="0"/>
              <a:t>('change');</a:t>
            </a:r>
          </a:p>
          <a:p>
            <a:pPr marL="400050" lvl="1" indent="0">
              <a:buNone/>
            </a:pPr>
            <a:r>
              <a:rPr lang="vi-VN" sz="2600" b="1" dirty="0"/>
              <a:t>  </a:t>
            </a:r>
            <a:r>
              <a:rPr lang="vi-VN" sz="2600" b="1" dirty="0" smtClean="0"/>
              <a:t>},</a:t>
            </a:r>
            <a:endParaRPr lang="vi-VN" sz="2600" b="1" dirty="0"/>
          </a:p>
          <a:p>
            <a:pPr marL="400050" lvl="1" indent="0">
              <a:buNone/>
            </a:pPr>
            <a:r>
              <a:rPr lang="vi-VN" sz="2600" b="1" dirty="0"/>
              <a:t>  addChangeListener: function(callback) {</a:t>
            </a:r>
          </a:p>
          <a:p>
            <a:pPr marL="400050" lvl="1" indent="0">
              <a:buNone/>
            </a:pPr>
            <a:r>
              <a:rPr lang="vi-VN" sz="2600" b="1" dirty="0"/>
              <a:t>   </a:t>
            </a:r>
            <a:r>
              <a:rPr lang="vi-VN" sz="2600" b="1" dirty="0" smtClean="0"/>
              <a:t>	 </a:t>
            </a:r>
            <a:r>
              <a:rPr lang="vi-VN" sz="2600" b="1" dirty="0"/>
              <a:t>this.on('change', callback);</a:t>
            </a:r>
          </a:p>
          <a:p>
            <a:pPr marL="400050" lvl="1" indent="0">
              <a:buNone/>
            </a:pPr>
            <a:r>
              <a:rPr lang="vi-VN" sz="2600" b="1" dirty="0"/>
              <a:t>  </a:t>
            </a:r>
            <a:r>
              <a:rPr lang="vi-VN" sz="2600" b="1" dirty="0" smtClean="0"/>
              <a:t>},</a:t>
            </a:r>
            <a:endParaRPr lang="vi-VN" sz="2600" b="1" dirty="0"/>
          </a:p>
          <a:p>
            <a:pPr marL="400050" lvl="1" indent="0">
              <a:buNone/>
            </a:pPr>
            <a:r>
              <a:rPr lang="vi-VN" sz="2600" b="1" dirty="0"/>
              <a:t>  removeChangeListener: function(callback) {</a:t>
            </a:r>
          </a:p>
          <a:p>
            <a:pPr marL="400050" lvl="1" indent="0">
              <a:buNone/>
            </a:pPr>
            <a:r>
              <a:rPr lang="vi-VN" sz="2600" b="1" dirty="0"/>
              <a:t>   </a:t>
            </a:r>
            <a:r>
              <a:rPr lang="vi-VN" sz="2600" b="1" dirty="0" smtClean="0"/>
              <a:t>	 </a:t>
            </a:r>
            <a:r>
              <a:rPr lang="vi-VN" sz="2600" b="1" dirty="0"/>
              <a:t>this.removeListener('change', callback);</a:t>
            </a:r>
          </a:p>
          <a:p>
            <a:pPr marL="400050" lvl="1" indent="0">
              <a:buNone/>
            </a:pPr>
            <a:r>
              <a:rPr lang="vi-VN" sz="2600" b="1" dirty="0"/>
              <a:t>  </a:t>
            </a:r>
            <a:r>
              <a:rPr lang="vi-VN" sz="2600" b="1" dirty="0" smtClean="0"/>
              <a:t>}</a:t>
            </a:r>
            <a:endParaRPr lang="vi-VN" sz="2600" b="1" dirty="0"/>
          </a:p>
          <a:p>
            <a:pPr marL="0" indent="0">
              <a:buNone/>
            </a:pPr>
            <a:r>
              <a:rPr lang="vi-VN" sz="2800" b="1" dirty="0"/>
              <a:t>});</a:t>
            </a:r>
            <a:endParaRPr lang="vi-VN" sz="2800" b="1" dirty="0" smtClean="0"/>
          </a:p>
        </p:txBody>
      </p:sp>
    </p:spTree>
    <p:extLst>
      <p:ext uri="{BB962C8B-B14F-4D97-AF65-F5344CB8AC3E}">
        <p14:creationId xmlns:p14="http://schemas.microsoft.com/office/powerpoint/2010/main" val="2278799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Stores</a:t>
            </a:r>
            <a:endParaRPr lang="en-US" dirty="0">
              <a:latin typeface="Century Gothic (Headings)"/>
            </a:endParaRPr>
          </a:p>
        </p:txBody>
      </p:sp>
      <p:sp>
        <p:nvSpPr>
          <p:cNvPr id="3" name="Content Placeholder 2"/>
          <p:cNvSpPr>
            <a:spLocks noGrp="1"/>
          </p:cNvSpPr>
          <p:nvPr>
            <p:ph idx="1"/>
          </p:nvPr>
        </p:nvSpPr>
        <p:spPr>
          <a:xfrm>
            <a:off x="1103312" y="1228299"/>
            <a:ext cx="8946541" cy="5445455"/>
          </a:xfrm>
        </p:spPr>
        <p:txBody>
          <a:bodyPr>
            <a:normAutofit fontScale="55000" lnSpcReduction="20000"/>
          </a:bodyPr>
          <a:lstStyle/>
          <a:p>
            <a:pPr marL="0" indent="0">
              <a:buNone/>
            </a:pPr>
            <a:r>
              <a:rPr lang="vi-VN" sz="2800" b="1" dirty="0"/>
              <a:t>// Register dispatcher callback</a:t>
            </a:r>
          </a:p>
          <a:p>
            <a:pPr marL="0" indent="0">
              <a:buNone/>
            </a:pPr>
            <a:r>
              <a:rPr lang="vi-VN" sz="2800" b="1" dirty="0"/>
              <a:t>AppDispatcher.register(function(payload) {</a:t>
            </a:r>
          </a:p>
          <a:p>
            <a:pPr marL="0" indent="0">
              <a:buNone/>
            </a:pPr>
            <a:r>
              <a:rPr lang="vi-VN" sz="2800" b="1" dirty="0"/>
              <a:t>  </a:t>
            </a:r>
            <a:r>
              <a:rPr lang="vi-VN" sz="2800" b="1" dirty="0" smtClean="0"/>
              <a:t>	var </a:t>
            </a:r>
            <a:r>
              <a:rPr lang="vi-VN" sz="2800" b="1" dirty="0"/>
              <a:t>action = payload.action;</a:t>
            </a:r>
          </a:p>
          <a:p>
            <a:pPr marL="0" indent="0">
              <a:buNone/>
            </a:pPr>
            <a:r>
              <a:rPr lang="vi-VN" sz="2800" b="1" dirty="0"/>
              <a:t>  </a:t>
            </a:r>
            <a:r>
              <a:rPr lang="vi-VN" sz="2800" b="1" dirty="0" smtClean="0"/>
              <a:t>	var </a:t>
            </a:r>
            <a:r>
              <a:rPr lang="vi-VN" sz="2800" b="1" dirty="0"/>
              <a:t>text;</a:t>
            </a:r>
          </a:p>
          <a:p>
            <a:pPr marL="0" indent="0">
              <a:buNone/>
            </a:pPr>
            <a:r>
              <a:rPr lang="vi-VN" sz="2800" b="1" dirty="0"/>
              <a:t> </a:t>
            </a:r>
            <a:r>
              <a:rPr lang="vi-VN" sz="2800" b="1" dirty="0" smtClean="0"/>
              <a:t>	 </a:t>
            </a:r>
            <a:r>
              <a:rPr lang="vi-VN" sz="2800" b="1" dirty="0"/>
              <a:t>// Define what to do for certain actions</a:t>
            </a:r>
          </a:p>
          <a:p>
            <a:pPr marL="400050" lvl="1" indent="0">
              <a:buNone/>
            </a:pPr>
            <a:r>
              <a:rPr lang="vi-VN" sz="2600" b="1" dirty="0"/>
              <a:t>  switch(action.actionType) {</a:t>
            </a:r>
          </a:p>
          <a:p>
            <a:pPr marL="400050" lvl="1" indent="0">
              <a:buNone/>
            </a:pPr>
            <a:r>
              <a:rPr lang="vi-VN" sz="2600" b="1" dirty="0"/>
              <a:t>    </a:t>
            </a:r>
            <a:r>
              <a:rPr lang="vi-VN" sz="2600" b="1" dirty="0" smtClean="0"/>
              <a:t>	case </a:t>
            </a:r>
            <a:r>
              <a:rPr lang="vi-VN" sz="2600" b="1" dirty="0"/>
              <a:t>ShoeConstants.LOAD_SHOES:</a:t>
            </a:r>
          </a:p>
          <a:p>
            <a:pPr marL="400050" lvl="1" indent="0">
              <a:buNone/>
            </a:pPr>
            <a:r>
              <a:rPr lang="vi-VN" sz="2600" b="1" dirty="0"/>
              <a:t>      </a:t>
            </a:r>
            <a:r>
              <a:rPr lang="vi-VN" sz="2600" b="1" dirty="0" smtClean="0"/>
              <a:t>		// </a:t>
            </a:r>
            <a:r>
              <a:rPr lang="vi-VN" sz="2600" b="1" dirty="0"/>
              <a:t>Call internal method based upon dispatched action</a:t>
            </a:r>
          </a:p>
          <a:p>
            <a:pPr marL="400050" lvl="1" indent="0">
              <a:buNone/>
            </a:pPr>
            <a:r>
              <a:rPr lang="vi-VN" sz="2600" b="1" dirty="0"/>
              <a:t>      </a:t>
            </a:r>
            <a:r>
              <a:rPr lang="vi-VN" sz="2600" b="1" dirty="0" smtClean="0"/>
              <a:t>		loadShoes(action.data</a:t>
            </a:r>
            <a:r>
              <a:rPr lang="vi-VN" sz="2600" b="1" dirty="0"/>
              <a:t>);</a:t>
            </a:r>
          </a:p>
          <a:p>
            <a:pPr marL="400050" lvl="1" indent="0">
              <a:buNone/>
            </a:pPr>
            <a:r>
              <a:rPr lang="vi-VN" sz="2600" b="1" dirty="0"/>
              <a:t>      </a:t>
            </a:r>
            <a:r>
              <a:rPr lang="vi-VN" sz="2600" b="1" dirty="0" smtClean="0"/>
              <a:t>		break;</a:t>
            </a:r>
            <a:endParaRPr lang="vi-VN" sz="2600" b="1" dirty="0"/>
          </a:p>
          <a:p>
            <a:pPr marL="400050" lvl="1" indent="0">
              <a:buNone/>
            </a:pPr>
            <a:r>
              <a:rPr lang="vi-VN" sz="2600" b="1" dirty="0"/>
              <a:t>    </a:t>
            </a:r>
            <a:r>
              <a:rPr lang="vi-VN" sz="2600" b="1" dirty="0" smtClean="0"/>
              <a:t>	default</a:t>
            </a:r>
            <a:r>
              <a:rPr lang="vi-VN" sz="2600" b="1" dirty="0"/>
              <a:t>:</a:t>
            </a:r>
          </a:p>
          <a:p>
            <a:pPr marL="400050" lvl="1" indent="0">
              <a:buNone/>
            </a:pPr>
            <a:r>
              <a:rPr lang="vi-VN" sz="2600" b="1" dirty="0"/>
              <a:t>      </a:t>
            </a:r>
            <a:r>
              <a:rPr lang="vi-VN" sz="2600" b="1" dirty="0" smtClean="0"/>
              <a:t>		return </a:t>
            </a:r>
            <a:r>
              <a:rPr lang="vi-VN" sz="2600" b="1" dirty="0"/>
              <a:t>true;</a:t>
            </a:r>
          </a:p>
          <a:p>
            <a:pPr marL="400050" lvl="1" indent="0">
              <a:buNone/>
            </a:pPr>
            <a:r>
              <a:rPr lang="vi-VN" sz="2600" b="1" dirty="0"/>
              <a:t>  </a:t>
            </a:r>
            <a:r>
              <a:rPr lang="vi-VN" sz="2600" b="1" dirty="0" smtClean="0"/>
              <a:t>}</a:t>
            </a:r>
            <a:endParaRPr lang="vi-VN" sz="2600" b="1" dirty="0"/>
          </a:p>
          <a:p>
            <a:pPr marL="0" indent="0">
              <a:buNone/>
            </a:pPr>
            <a:r>
              <a:rPr lang="vi-VN" sz="2800" b="1" dirty="0"/>
              <a:t>  // If action was acted upon, emit change event</a:t>
            </a:r>
          </a:p>
          <a:p>
            <a:pPr marL="0" indent="0">
              <a:buNone/>
            </a:pPr>
            <a:r>
              <a:rPr lang="vi-VN" sz="2800" b="1" dirty="0"/>
              <a:t>  ShoeStore.emitChange</a:t>
            </a:r>
            <a:r>
              <a:rPr lang="vi-VN" sz="2800" b="1" dirty="0" smtClean="0"/>
              <a:t>();</a:t>
            </a:r>
            <a:endParaRPr lang="vi-VN" sz="2800" b="1" dirty="0"/>
          </a:p>
          <a:p>
            <a:pPr marL="0" indent="0">
              <a:buNone/>
            </a:pPr>
            <a:r>
              <a:rPr lang="vi-VN" sz="2800" b="1" dirty="0"/>
              <a:t>  return true</a:t>
            </a:r>
            <a:r>
              <a:rPr lang="vi-VN" sz="2800" b="1" dirty="0" smtClean="0"/>
              <a:t>;</a:t>
            </a:r>
            <a:endParaRPr lang="vi-VN" sz="2800" b="1" dirty="0"/>
          </a:p>
          <a:p>
            <a:pPr marL="0" indent="0">
              <a:buNone/>
            </a:pPr>
            <a:r>
              <a:rPr lang="vi-VN" sz="2800" b="1" dirty="0"/>
              <a:t>});</a:t>
            </a:r>
            <a:endParaRPr lang="vi-VN" sz="2800" b="1" dirty="0" smtClean="0"/>
          </a:p>
        </p:txBody>
      </p:sp>
    </p:spTree>
    <p:extLst>
      <p:ext uri="{BB962C8B-B14F-4D97-AF65-F5344CB8AC3E}">
        <p14:creationId xmlns:p14="http://schemas.microsoft.com/office/powerpoint/2010/main" val="1689685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Why React?</a:t>
            </a:r>
            <a:endParaRPr lang="en-US" dirty="0"/>
          </a:p>
        </p:txBody>
      </p:sp>
      <p:sp>
        <p:nvSpPr>
          <p:cNvPr id="3" name="Content Placeholder 2"/>
          <p:cNvSpPr>
            <a:spLocks noGrp="1"/>
          </p:cNvSpPr>
          <p:nvPr>
            <p:ph idx="1"/>
          </p:nvPr>
        </p:nvSpPr>
        <p:spPr>
          <a:xfrm>
            <a:off x="762000" y="1725793"/>
            <a:ext cx="10712218" cy="4415700"/>
          </a:xfrm>
        </p:spPr>
        <p:txBody>
          <a:bodyPr>
            <a:normAutofit/>
          </a:bodyPr>
          <a:lstStyle/>
          <a:p>
            <a:endParaRPr lang="en-US" sz="2400" dirty="0" smtClean="0">
              <a:latin typeface="Century Gothic (Headings)"/>
            </a:endParaRPr>
          </a:p>
        </p:txBody>
      </p:sp>
    </p:spTree>
    <p:extLst>
      <p:ext uri="{BB962C8B-B14F-4D97-AF65-F5344CB8AC3E}">
        <p14:creationId xmlns:p14="http://schemas.microsoft.com/office/powerpoint/2010/main" val="31294807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Stores</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637732"/>
            <a:ext cx="7012888" cy="4049522"/>
          </a:xfrm>
        </p:spPr>
      </p:pic>
    </p:spTree>
    <p:extLst>
      <p:ext uri="{BB962C8B-B14F-4D97-AF65-F5344CB8AC3E}">
        <p14:creationId xmlns:p14="http://schemas.microsoft.com/office/powerpoint/2010/main" val="30684344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a:t>
            </a:r>
            <a:r>
              <a:rPr lang="vi-VN" dirty="0" smtClean="0"/>
              <a:t>Actions</a:t>
            </a:r>
            <a:endParaRPr lang="en-US" dirty="0">
              <a:latin typeface="Century Gothic (Headings)"/>
            </a:endParaRPr>
          </a:p>
        </p:txBody>
      </p:sp>
      <p:sp>
        <p:nvSpPr>
          <p:cNvPr id="3" name="Content Placeholder 2"/>
          <p:cNvSpPr>
            <a:spLocks noGrp="1"/>
          </p:cNvSpPr>
          <p:nvPr>
            <p:ph idx="1"/>
          </p:nvPr>
        </p:nvSpPr>
        <p:spPr/>
        <p:txBody>
          <a:bodyPr>
            <a:normAutofit fontScale="92500" lnSpcReduction="10000"/>
          </a:bodyPr>
          <a:lstStyle/>
          <a:p>
            <a:r>
              <a:rPr lang="en-US" dirty="0"/>
              <a:t>Action Creators are collections of methods that are called within views (or anywhere else for that matter) to send actions to the Dispatcher. Actions are the actual payloads that are delivered via the </a:t>
            </a:r>
            <a:r>
              <a:rPr lang="en-US" dirty="0" smtClean="0"/>
              <a:t>dispatcher</a:t>
            </a:r>
            <a:endParaRPr lang="vi-VN" dirty="0" smtClean="0"/>
          </a:p>
          <a:p>
            <a:pPr marL="0" indent="0">
              <a:buNone/>
            </a:pPr>
            <a:endParaRPr lang="vi-VN" dirty="0" smtClean="0"/>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ShoeStoreActions</a:t>
            </a:r>
            <a:r>
              <a:rPr lang="en-US" dirty="0">
                <a:solidFill>
                  <a:srgbClr val="00B0F0"/>
                </a:solidFill>
              </a:rPr>
              <a:t> =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loadShoes</a:t>
            </a:r>
            <a:r>
              <a:rPr lang="en-US" dirty="0">
                <a:solidFill>
                  <a:srgbClr val="00B0F0"/>
                </a:solidFill>
              </a:rPr>
              <a:t>: function(data) {</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AppDispatcher.handleAction</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err="1">
                <a:solidFill>
                  <a:srgbClr val="00B0F0"/>
                </a:solidFill>
              </a:rPr>
              <a:t>actionType</a:t>
            </a:r>
            <a:r>
              <a:rPr lang="en-US" dirty="0">
                <a:solidFill>
                  <a:srgbClr val="00B0F0"/>
                </a:solidFill>
              </a:rPr>
              <a:t>: </a:t>
            </a:r>
            <a:r>
              <a:rPr lang="en-US" dirty="0" err="1">
                <a:solidFill>
                  <a:srgbClr val="00B0F0"/>
                </a:solidFill>
              </a:rPr>
              <a:t>ShoeStoreConstants.LOAD_SHOES</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data: data</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p14="http://schemas.microsoft.com/office/powerpoint/2010/main" val="4117151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4195481"/>
          </a:xfrm>
        </p:spPr>
        <p:txBody>
          <a:bodyPr>
            <a:normAutofit/>
          </a:bodyPr>
          <a:lstStyle/>
          <a:p>
            <a:r>
              <a:rPr lang="en-US" dirty="0"/>
              <a:t>Controller views are really just React components that listen to change events and retrieve Application state from Stores. They then pass that data down to their child components via props.</a:t>
            </a:r>
            <a:endParaRPr lang="en-US"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821" y="2549431"/>
            <a:ext cx="3880606" cy="3974199"/>
          </a:xfrm>
          <a:prstGeom prst="rect">
            <a:avLst/>
          </a:prstGeom>
        </p:spPr>
      </p:pic>
    </p:spTree>
    <p:extLst>
      <p:ext uri="{BB962C8B-B14F-4D97-AF65-F5344CB8AC3E}">
        <p14:creationId xmlns:p14="http://schemas.microsoft.com/office/powerpoint/2010/main" val="3884918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fontScale="70000" lnSpcReduction="20000"/>
          </a:bodyPr>
          <a:lstStyle/>
          <a:p>
            <a:pPr marL="0" indent="0">
              <a:buNone/>
            </a:pPr>
            <a:r>
              <a:rPr lang="vi-VN" dirty="0">
                <a:solidFill>
                  <a:srgbClr val="00B0F0"/>
                </a:solidFill>
              </a:rPr>
              <a:t>function getAppState() {</a:t>
            </a:r>
          </a:p>
          <a:p>
            <a:pPr marL="0" indent="0">
              <a:buNone/>
            </a:pPr>
            <a:r>
              <a:rPr lang="vi-VN" dirty="0">
                <a:solidFill>
                  <a:srgbClr val="00B0F0"/>
                </a:solidFill>
              </a:rPr>
              <a:t>  </a:t>
            </a:r>
            <a:r>
              <a:rPr lang="vi-VN" dirty="0" smtClean="0">
                <a:solidFill>
                  <a:srgbClr val="00B0F0"/>
                </a:solidFill>
              </a:rPr>
              <a:t>	return { shoes</a:t>
            </a:r>
            <a:r>
              <a:rPr lang="vi-VN" dirty="0">
                <a:solidFill>
                  <a:srgbClr val="00B0F0"/>
                </a:solidFill>
              </a:rPr>
              <a:t>: ShoeStore.getShoes</a:t>
            </a:r>
            <a:r>
              <a:rPr lang="vi-VN" dirty="0" smtClean="0">
                <a:solidFill>
                  <a:srgbClr val="00B0F0"/>
                </a:solidFill>
              </a:rPr>
              <a:t>() };</a:t>
            </a:r>
            <a:endParaRPr lang="vi-VN" dirty="0">
              <a:solidFill>
                <a:srgbClr val="00B0F0"/>
              </a:solidFill>
            </a:endParaRPr>
          </a:p>
          <a:p>
            <a:pPr marL="0" indent="0">
              <a:buNone/>
            </a:pPr>
            <a:r>
              <a:rPr lang="vi-VN" dirty="0">
                <a:solidFill>
                  <a:srgbClr val="00B0F0"/>
                </a:solidFill>
              </a:rPr>
              <a:t>}</a:t>
            </a:r>
            <a:endParaRPr lang="vi-VN" dirty="0" smtClean="0">
              <a:solidFill>
                <a:srgbClr val="00B0F0"/>
              </a:solidFill>
            </a:endParaRPr>
          </a:p>
          <a:p>
            <a:pPr marL="0" indent="0">
              <a:buNone/>
            </a:pPr>
            <a:r>
              <a:rPr lang="en-US" dirty="0" err="1" smtClean="0">
                <a:solidFill>
                  <a:srgbClr val="00B0F0"/>
                </a:solidFill>
              </a:rPr>
              <a:t>var</a:t>
            </a:r>
            <a:r>
              <a:rPr lang="en-US" dirty="0" smtClean="0">
                <a:solidFill>
                  <a:srgbClr val="00B0F0"/>
                </a:solidFill>
              </a:rPr>
              <a:t> </a:t>
            </a:r>
            <a:r>
              <a:rPr lang="en-US" dirty="0" err="1">
                <a:solidFill>
                  <a:srgbClr val="00B0F0"/>
                </a:solidFill>
              </a:rPr>
              <a:t>ShoeStoreApp</a:t>
            </a:r>
            <a:r>
              <a:rPr lang="en-US" dirty="0">
                <a:solidFill>
                  <a:srgbClr val="00B0F0"/>
                </a:solidFill>
              </a:rPr>
              <a:t> = </a:t>
            </a:r>
            <a:r>
              <a:rPr lang="en-US" dirty="0" err="1">
                <a:solidFill>
                  <a:srgbClr val="00B0F0"/>
                </a:solidFill>
              </a:rPr>
              <a:t>React.createClass</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Use </a:t>
            </a:r>
            <a:r>
              <a:rPr lang="en-US" dirty="0" err="1">
                <a:solidFill>
                  <a:srgbClr val="00B0F0"/>
                </a:solidFill>
              </a:rPr>
              <a:t>getAppState</a:t>
            </a:r>
            <a:r>
              <a:rPr lang="en-US" dirty="0">
                <a:solidFill>
                  <a:srgbClr val="00B0F0"/>
                </a:solidFill>
              </a:rPr>
              <a:t> method to set initial state</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getInitialState</a:t>
            </a:r>
            <a:r>
              <a:rPr lang="en-US" dirty="0">
                <a:solidFill>
                  <a:srgbClr val="00B0F0"/>
                </a:solidFill>
              </a:rPr>
              <a:t>: function</a:t>
            </a:r>
            <a:r>
              <a:rPr lang="en-US" dirty="0" smtClean="0">
                <a:solidFill>
                  <a:srgbClr val="00B0F0"/>
                </a:solidFill>
              </a:rPr>
              <a:t>()</a:t>
            </a:r>
            <a:r>
              <a:rPr lang="vi-VN" dirty="0" smtClean="0">
                <a:solidFill>
                  <a:srgbClr val="00B0F0"/>
                </a:solidFill>
              </a:rPr>
              <a:t>{</a:t>
            </a:r>
            <a:r>
              <a:rPr lang="en-US" dirty="0" smtClean="0">
                <a:solidFill>
                  <a:srgbClr val="00B0F0"/>
                </a:solidFill>
              </a:rPr>
              <a:t>  </a:t>
            </a:r>
            <a:r>
              <a:rPr lang="en-US" dirty="0">
                <a:solidFill>
                  <a:srgbClr val="00B0F0"/>
                </a:solidFill>
              </a:rPr>
              <a:t>return </a:t>
            </a:r>
            <a:r>
              <a:rPr lang="en-US" dirty="0" err="1">
                <a:solidFill>
                  <a:srgbClr val="00B0F0"/>
                </a:solidFill>
              </a:rPr>
              <a:t>getAppState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Listen for changes</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componentDidMount</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ShoeStore.addChangeListener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Unbind change listener</a:t>
            </a:r>
          </a:p>
          <a:p>
            <a:pPr marL="0" indent="0">
              <a:buNone/>
            </a:pPr>
            <a:r>
              <a:rPr lang="vi-VN" dirty="0" smtClean="0">
                <a:solidFill>
                  <a:srgbClr val="00B0F0"/>
                </a:solidFill>
              </a:rPr>
              <a:t>	</a:t>
            </a:r>
            <a:r>
              <a:rPr lang="en-US" dirty="0" err="1" smtClean="0">
                <a:solidFill>
                  <a:srgbClr val="00B0F0"/>
                </a:solidFill>
              </a:rPr>
              <a:t>componentWillUnmount</a:t>
            </a:r>
            <a:r>
              <a:rPr lang="en-US" dirty="0">
                <a:solidFill>
                  <a:srgbClr val="00B0F0"/>
                </a:solidFill>
              </a:rPr>
              <a:t>: function</a:t>
            </a:r>
            <a:r>
              <a:rPr lang="en-US" dirty="0" smtClean="0">
                <a:solidFill>
                  <a:srgbClr val="00B0F0"/>
                </a:solidFill>
              </a:rPr>
              <a:t>() {   </a:t>
            </a:r>
            <a:r>
              <a:rPr lang="vi-VN" dirty="0" smtClean="0">
                <a:solidFill>
                  <a:srgbClr val="00B0F0"/>
                </a:solidFill>
              </a:rPr>
              <a:t>	</a:t>
            </a:r>
            <a:r>
              <a:rPr lang="en-US" dirty="0" err="1" smtClean="0">
                <a:solidFill>
                  <a:srgbClr val="00B0F0"/>
                </a:solidFill>
              </a:rPr>
              <a:t>ShoesStore.removeChangeListener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render</a:t>
            </a:r>
            <a:r>
              <a:rPr lang="en-US" dirty="0">
                <a:solidFill>
                  <a:srgbClr val="00B0F0"/>
                </a:solidFill>
              </a:rPr>
              <a:t>: function() {</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return ( &lt;</a:t>
            </a:r>
            <a:r>
              <a:rPr lang="en-US" dirty="0" err="1">
                <a:solidFill>
                  <a:srgbClr val="00B0F0"/>
                </a:solidFill>
              </a:rPr>
              <a:t>ShoeStore</a:t>
            </a:r>
            <a:r>
              <a:rPr lang="en-US" dirty="0">
                <a:solidFill>
                  <a:srgbClr val="00B0F0"/>
                </a:solidFill>
              </a:rPr>
              <a:t> shoes={</a:t>
            </a:r>
            <a:r>
              <a:rPr lang="en-US" dirty="0" err="1">
                <a:solidFill>
                  <a:srgbClr val="00B0F0"/>
                </a:solidFill>
              </a:rPr>
              <a:t>this.state.shoes</a:t>
            </a:r>
            <a:r>
              <a:rPr lang="en-US" dirty="0">
                <a:solidFill>
                  <a:srgbClr val="00B0F0"/>
                </a:solidFill>
              </a:rPr>
              <a:t>} </a:t>
            </a:r>
            <a:r>
              <a:rPr lang="en-US" dirty="0" smtClean="0">
                <a:solidFill>
                  <a:srgbClr val="00B0F0"/>
                </a:solidFill>
              </a:rPr>
              <a:t>/&gt;);</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 Update view state when change event is received</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_</a:t>
            </a:r>
            <a:r>
              <a:rPr lang="en-US" dirty="0" err="1">
                <a:solidFill>
                  <a:srgbClr val="00B0F0"/>
                </a:solidFill>
              </a:rPr>
              <a:t>onChange</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this.setState</a:t>
            </a:r>
            <a:r>
              <a:rPr lang="en-US" dirty="0" smtClean="0">
                <a:solidFill>
                  <a:srgbClr val="00B0F0"/>
                </a:solidFill>
              </a:rPr>
              <a:t>(</a:t>
            </a:r>
            <a:r>
              <a:rPr lang="en-US" dirty="0" err="1" smtClean="0">
                <a:solidFill>
                  <a:srgbClr val="00B0F0"/>
                </a:solidFill>
              </a:rPr>
              <a:t>getAppState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p14="http://schemas.microsoft.com/office/powerpoint/2010/main" val="6943322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a:bodyPr>
          <a:lstStyle/>
          <a:p>
            <a:pPr marL="0" indent="0">
              <a:buNone/>
            </a:pPr>
            <a:r>
              <a:rPr lang="en-US">
                <a:solidFill>
                  <a:srgbClr val="00B0F0"/>
                </a:solidFill>
              </a:rPr>
              <a:t>https://scotch.io/tutorials/getting-to-know-flux-the-react-js-architecture#stores</a:t>
            </a:r>
            <a:endParaRPr lang="en-US" dirty="0">
              <a:solidFill>
                <a:srgbClr val="00B0F0"/>
              </a:solidFill>
            </a:endParaRPr>
          </a:p>
        </p:txBody>
      </p:sp>
    </p:spTree>
    <p:extLst>
      <p:ext uri="{BB962C8B-B14F-4D97-AF65-F5344CB8AC3E}">
        <p14:creationId xmlns:p14="http://schemas.microsoft.com/office/powerpoint/2010/main" val="3089012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a:t>Who Uses </a:t>
            </a:r>
            <a:r>
              <a:rPr lang="en-US" dirty="0" smtClean="0"/>
              <a:t>React.js?</a:t>
            </a:r>
            <a:endParaRPr lang="en-US" dirty="0"/>
          </a:p>
        </p:txBody>
      </p:sp>
      <p:sp>
        <p:nvSpPr>
          <p:cNvPr id="3" name="Content Placeholder 2"/>
          <p:cNvSpPr>
            <a:spLocks noGrp="1"/>
          </p:cNvSpPr>
          <p:nvPr>
            <p:ph idx="1"/>
          </p:nvPr>
        </p:nvSpPr>
        <p:spPr>
          <a:xfrm>
            <a:off x="762000" y="1725793"/>
            <a:ext cx="10712218" cy="4415700"/>
          </a:xfrm>
        </p:spPr>
        <p:txBody>
          <a:bodyPr>
            <a:normAutofit/>
          </a:bodyPr>
          <a:lstStyle/>
          <a:p>
            <a:r>
              <a:rPr lang="en-US" sz="2400" b="1" dirty="0">
                <a:latin typeface="Century Gothic (Headings)"/>
              </a:rPr>
              <a:t>Instagram.com </a:t>
            </a:r>
            <a:r>
              <a:rPr lang="en-US" sz="2400" dirty="0">
                <a:latin typeface="Century Gothic (Headings)"/>
              </a:rPr>
              <a:t>is 100% built on React, both public site and internal tools.</a:t>
            </a:r>
          </a:p>
          <a:p>
            <a:r>
              <a:rPr lang="en-US" sz="2400" b="1" dirty="0" err="1">
                <a:latin typeface="Century Gothic (Headings)"/>
              </a:rPr>
              <a:t>Facebook.com‘s</a:t>
            </a:r>
            <a:r>
              <a:rPr lang="en-US" sz="2400" dirty="0">
                <a:latin typeface="Century Gothic (Headings)"/>
              </a:rPr>
              <a:t> commenting interface, business management tools, </a:t>
            </a:r>
            <a:r>
              <a:rPr lang="en-US" sz="2400" dirty="0" err="1">
                <a:latin typeface="Century Gothic (Headings)"/>
              </a:rPr>
              <a:t>Lookback</a:t>
            </a:r>
            <a:r>
              <a:rPr lang="en-US" sz="2400" dirty="0">
                <a:latin typeface="Century Gothic (Headings)"/>
              </a:rPr>
              <a:t> video editor, page insights, and most, if not all, new JS development.</a:t>
            </a:r>
          </a:p>
          <a:p>
            <a:r>
              <a:rPr lang="en-US" sz="2400" b="1" dirty="0">
                <a:latin typeface="Century Gothic (Headings)"/>
              </a:rPr>
              <a:t>Khan Academy </a:t>
            </a:r>
            <a:r>
              <a:rPr lang="en-US" sz="2400" dirty="0">
                <a:latin typeface="Century Gothic (Headings)"/>
              </a:rPr>
              <a:t>uses React for most new JS development.</a:t>
            </a:r>
          </a:p>
          <a:p>
            <a:r>
              <a:rPr lang="en-US" sz="2400" b="1" dirty="0" err="1">
                <a:latin typeface="Century Gothic (Headings)"/>
              </a:rPr>
              <a:t>Sberbank</a:t>
            </a:r>
            <a:r>
              <a:rPr lang="en-US" sz="2400" dirty="0">
                <a:latin typeface="Century Gothic (Headings)"/>
              </a:rPr>
              <a:t>, Russia’s number one bank, is built with React.</a:t>
            </a:r>
          </a:p>
          <a:p>
            <a:r>
              <a:rPr lang="en-US" sz="2400" b="1" dirty="0">
                <a:latin typeface="Century Gothic (Headings)"/>
              </a:rPr>
              <a:t>The New York </a:t>
            </a:r>
            <a:r>
              <a:rPr lang="en-US" sz="2400" b="1" dirty="0" err="1">
                <a:latin typeface="Century Gothic (Headings)"/>
              </a:rPr>
              <a:t>Times’s</a:t>
            </a:r>
            <a:r>
              <a:rPr lang="en-US" sz="2400" b="1" dirty="0">
                <a:latin typeface="Century Gothic (Headings)"/>
              </a:rPr>
              <a:t> </a:t>
            </a:r>
            <a:r>
              <a:rPr lang="en-US" sz="2400" dirty="0">
                <a:latin typeface="Century Gothic (Headings)"/>
              </a:rPr>
              <a:t>2014 Red Carpet Project is built with React.</a:t>
            </a:r>
            <a:endParaRPr lang="en-US" sz="2400" dirty="0" smtClean="0">
              <a:latin typeface="Century Gothic (Headings)"/>
            </a:endParaRPr>
          </a:p>
        </p:txBody>
      </p:sp>
    </p:spTree>
    <p:extLst>
      <p:ext uri="{BB962C8B-B14F-4D97-AF65-F5344CB8AC3E}">
        <p14:creationId xmlns:p14="http://schemas.microsoft.com/office/powerpoint/2010/main" val="324899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378424"/>
            <a:ext cx="11805314" cy="4763069"/>
          </a:xfrm>
        </p:spPr>
        <p:txBody>
          <a:bodyPr>
            <a:normAutofit/>
          </a:bodyPr>
          <a:lstStyle/>
          <a:p>
            <a:pPr marL="0" indent="0">
              <a:buNone/>
            </a:pPr>
            <a:r>
              <a:rPr lang="en-US" dirty="0" smtClean="0"/>
              <a:t>helloworld.html</a:t>
            </a:r>
          </a:p>
          <a:p>
            <a:pPr marL="0" indent="0">
              <a:buNone/>
            </a:pPr>
            <a:r>
              <a:rPr lang="en-US" dirty="0" smtClean="0"/>
              <a:t>&lt;</a:t>
            </a:r>
            <a:r>
              <a:rPr lang="en-US" dirty="0"/>
              <a:t>script </a:t>
            </a:r>
            <a:r>
              <a:rPr lang="en-US" dirty="0" err="1"/>
              <a:t>src</a:t>
            </a:r>
            <a:r>
              <a:rPr lang="en-US" dirty="0"/>
              <a:t>="build/</a:t>
            </a:r>
            <a:r>
              <a:rPr lang="en-US" dirty="0">
                <a:solidFill>
                  <a:srgbClr val="FF0000"/>
                </a:solidFill>
              </a:rPr>
              <a:t>react.js</a:t>
            </a:r>
            <a:r>
              <a:rPr lang="en-US" dirty="0"/>
              <a:t>"&gt;&lt;/script&gt; </a:t>
            </a:r>
            <a:endParaRPr lang="en-US" dirty="0" smtClean="0"/>
          </a:p>
          <a:p>
            <a:pPr marL="0" indent="0">
              <a:buNone/>
            </a:pPr>
            <a:r>
              <a:rPr lang="en-US" dirty="0" smtClean="0"/>
              <a:t>&lt;</a:t>
            </a:r>
            <a:r>
              <a:rPr lang="en-US" dirty="0"/>
              <a:t>script </a:t>
            </a:r>
            <a:r>
              <a:rPr lang="en-US" dirty="0" err="1"/>
              <a:t>src</a:t>
            </a:r>
            <a:r>
              <a:rPr lang="en-US" dirty="0"/>
              <a:t>="build/</a:t>
            </a:r>
            <a:r>
              <a:rPr lang="en-US" dirty="0">
                <a:solidFill>
                  <a:srgbClr val="FF0000"/>
                </a:solidFill>
              </a:rPr>
              <a:t>react-dom.js</a:t>
            </a:r>
            <a:r>
              <a:rPr lang="en-US" dirty="0"/>
              <a:t>"&gt;&lt;/script&gt; </a:t>
            </a:r>
            <a:endParaRPr lang="en-US" dirty="0" smtClean="0"/>
          </a:p>
          <a:p>
            <a:pPr marL="0" indent="0">
              <a:buNone/>
            </a:pPr>
            <a:r>
              <a:rPr lang="en-US" dirty="0" smtClean="0"/>
              <a:t>&lt;</a:t>
            </a:r>
            <a:r>
              <a:rPr lang="en-US" dirty="0"/>
              <a:t>script </a:t>
            </a:r>
            <a:r>
              <a:rPr lang="en-US" dirty="0" err="1"/>
              <a:t>src</a:t>
            </a:r>
            <a:r>
              <a:rPr lang="en-US" dirty="0"/>
              <a:t>="</a:t>
            </a:r>
            <a:r>
              <a:rPr lang="en-US" dirty="0" smtClean="0"/>
              <a:t>https://cdnjs.cloudflare.com/</a:t>
            </a:r>
            <a:r>
              <a:rPr lang="en-US" dirty="0" err="1" smtClean="0"/>
              <a:t>ajax</a:t>
            </a:r>
            <a:r>
              <a:rPr lang="en-US" dirty="0" smtClean="0"/>
              <a:t>/libs</a:t>
            </a:r>
            <a:r>
              <a:rPr lang="en-US" dirty="0" smtClean="0">
                <a:solidFill>
                  <a:srgbClr val="FF0000"/>
                </a:solidFill>
              </a:rPr>
              <a:t>/babel-core/5.8.23/browser.min.js</a:t>
            </a:r>
            <a:r>
              <a:rPr lang="en-US" dirty="0" smtClean="0"/>
              <a:t>"&gt;&lt;/</a:t>
            </a:r>
            <a:r>
              <a:rPr lang="en-US" dirty="0"/>
              <a:t>script</a:t>
            </a:r>
            <a:r>
              <a:rPr lang="en-US" dirty="0" smtClean="0"/>
              <a:t>&gt; …</a:t>
            </a:r>
          </a:p>
          <a:p>
            <a:pPr marL="0" indent="0">
              <a:buNone/>
            </a:pPr>
            <a:r>
              <a:rPr lang="en-US" dirty="0"/>
              <a:t>&lt;body&gt; </a:t>
            </a:r>
            <a:r>
              <a:rPr lang="en-US" dirty="0">
                <a:solidFill>
                  <a:srgbClr val="FF0000"/>
                </a:solidFill>
              </a:rPr>
              <a:t>&lt;div id="example"&gt;&lt;/div</a:t>
            </a:r>
            <a:r>
              <a:rPr lang="en-US" dirty="0" smtClean="0">
                <a:solidFill>
                  <a:srgbClr val="FF0000"/>
                </a:solidFill>
              </a:rPr>
              <a:t>&gt;</a:t>
            </a:r>
            <a:r>
              <a:rPr lang="en-US" dirty="0" smtClean="0">
                <a:solidFill>
                  <a:schemeClr val="tx1"/>
                </a:solidFill>
              </a:rPr>
              <a:t>&lt;/</a:t>
            </a:r>
            <a:r>
              <a:rPr lang="en-US" dirty="0" smtClean="0"/>
              <a:t>body&gt;</a:t>
            </a:r>
          </a:p>
          <a:p>
            <a:pPr marL="0" indent="0">
              <a:buNone/>
            </a:pPr>
            <a:endParaRPr lang="en-US" dirty="0" smtClean="0"/>
          </a:p>
          <a:p>
            <a:pPr marL="0" indent="0">
              <a:buNone/>
            </a:pPr>
            <a:r>
              <a:rPr lang="en-US" dirty="0"/>
              <a:t>&lt;script type="</a:t>
            </a:r>
            <a:r>
              <a:rPr lang="en-US" dirty="0">
                <a:solidFill>
                  <a:srgbClr val="FF0000"/>
                </a:solidFill>
              </a:rPr>
              <a:t>text/babel</a:t>
            </a:r>
            <a:r>
              <a:rPr lang="en-US" dirty="0"/>
              <a:t>"&gt; </a:t>
            </a:r>
            <a:endParaRPr lang="en-US" dirty="0" smtClean="0"/>
          </a:p>
          <a:p>
            <a:pPr marL="0" indent="0">
              <a:buNone/>
            </a:pPr>
            <a:r>
              <a:rPr lang="en-US" dirty="0" err="1" smtClean="0"/>
              <a:t>ReactDOM.render</a:t>
            </a:r>
            <a:r>
              <a:rPr lang="en-US" dirty="0"/>
              <a:t>( &lt;h1&gt;Hello, world!&lt;/h1&gt;, </a:t>
            </a:r>
            <a:r>
              <a:rPr lang="en-US" dirty="0" err="1"/>
              <a:t>document.getElementById</a:t>
            </a:r>
            <a:r>
              <a:rPr lang="en-US" dirty="0"/>
              <a:t>('</a:t>
            </a:r>
            <a:r>
              <a:rPr lang="en-US" dirty="0">
                <a:solidFill>
                  <a:srgbClr val="FF0000"/>
                </a:solidFill>
              </a:rPr>
              <a:t>example</a:t>
            </a:r>
            <a:r>
              <a:rPr lang="en-US" dirty="0"/>
              <a:t>') ); </a:t>
            </a:r>
            <a:endParaRPr lang="en-US" dirty="0" smtClean="0"/>
          </a:p>
          <a:p>
            <a:pPr marL="0" indent="0">
              <a:buNone/>
            </a:pPr>
            <a:r>
              <a:rPr lang="en-US" dirty="0" smtClean="0"/>
              <a:t>&lt;/</a:t>
            </a:r>
            <a:r>
              <a:rPr lang="en-US" dirty="0"/>
              <a:t>script&gt;</a:t>
            </a:r>
            <a:endParaRPr lang="en-US" dirty="0" smtClean="0"/>
          </a:p>
          <a:p>
            <a:pPr marL="0" indent="0">
              <a:buNone/>
            </a:pPr>
            <a:endParaRPr lang="en-US" dirty="0" smtClean="0"/>
          </a:p>
          <a:p>
            <a:pPr marL="0" indent="0">
              <a:buNone/>
            </a:pPr>
            <a:endParaRPr lang="en-US" dirty="0">
              <a:latin typeface="Century Gothic (Headings)"/>
            </a:endParaRPr>
          </a:p>
          <a:p>
            <a:pPr marL="0" indent="0">
              <a:buNone/>
            </a:pPr>
            <a:endParaRPr lang="en-US" dirty="0" smtClean="0">
              <a:latin typeface="Century Gothic (Headings)"/>
            </a:endParaRPr>
          </a:p>
        </p:txBody>
      </p:sp>
    </p:spTree>
    <p:extLst>
      <p:ext uri="{BB962C8B-B14F-4D97-AF65-F5344CB8AC3E}">
        <p14:creationId xmlns:p14="http://schemas.microsoft.com/office/powerpoint/2010/main" val="896827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dirty="0" smtClean="0">
                <a:latin typeface="Century Gothic (Headings)"/>
              </a:rPr>
              <a:t>Node.js, </a:t>
            </a:r>
            <a:r>
              <a:rPr lang="en-US" sz="4400" dirty="0" err="1" smtClean="0">
                <a:latin typeface="Century Gothic (Headings)"/>
              </a:rPr>
              <a:t>npm</a:t>
            </a:r>
            <a:r>
              <a:rPr lang="en-US" sz="4400" dirty="0" smtClean="0">
                <a:latin typeface="Century Gothic (Headings)"/>
              </a:rPr>
              <a:t> </a:t>
            </a:r>
            <a:r>
              <a:rPr lang="en-US" sz="4400" dirty="0">
                <a:latin typeface="Century Gothic (Headings)"/>
              </a:rPr>
              <a:t>for front-end </a:t>
            </a:r>
            <a:r>
              <a:rPr lang="en-US" sz="4400" dirty="0" smtClean="0">
                <a:latin typeface="Century Gothic (Headings)"/>
              </a:rPr>
              <a:t>development.</a:t>
            </a:r>
          </a:p>
          <a:p>
            <a:pPr>
              <a:buFont typeface="Courier New" panose="02070309020205020404" pitchFamily="49" charset="0"/>
              <a:buChar char="o"/>
            </a:pPr>
            <a:r>
              <a:rPr lang="en-US" dirty="0" smtClean="0">
                <a:latin typeface="Century Gothic (Headings)"/>
              </a:rPr>
              <a:t>Collect </a:t>
            </a:r>
            <a:r>
              <a:rPr lang="en-US" dirty="0">
                <a:latin typeface="Century Gothic (Headings)"/>
              </a:rPr>
              <a:t>dependency </a:t>
            </a:r>
            <a:r>
              <a:rPr lang="en-US" dirty="0" err="1" smtClean="0">
                <a:latin typeface="Century Gothic (Headings)"/>
              </a:rPr>
              <a:t>avaiable</a:t>
            </a:r>
            <a:r>
              <a:rPr lang="en-US" dirty="0" smtClean="0">
                <a:latin typeface="Century Gothic (Headings)"/>
              </a:rPr>
              <a:t> </a:t>
            </a:r>
            <a:r>
              <a:rPr lang="en-US" dirty="0">
                <a:latin typeface="Century Gothic (Headings)"/>
              </a:rPr>
              <a:t>on </a:t>
            </a:r>
            <a:r>
              <a:rPr lang="en-US" dirty="0" err="1" smtClean="0">
                <a:latin typeface="Century Gothic (Headings)"/>
              </a:rPr>
              <a:t>npm</a:t>
            </a:r>
            <a:r>
              <a:rPr lang="en-US" dirty="0" smtClean="0">
                <a:latin typeface="Century Gothic (Headings)"/>
              </a:rPr>
              <a:t>.</a:t>
            </a:r>
          </a:p>
          <a:p>
            <a:pPr>
              <a:buFont typeface="Courier New" panose="02070309020205020404" pitchFamily="49" charset="0"/>
              <a:buChar char="o"/>
            </a:pPr>
            <a:r>
              <a:rPr lang="en-US" dirty="0" smtClean="0">
                <a:latin typeface="Century Gothic (Headings)"/>
              </a:rPr>
              <a:t>Easy to install project by  simply run </a:t>
            </a:r>
            <a:r>
              <a:rPr lang="en-US" i="1" dirty="0" err="1" smtClean="0">
                <a:latin typeface="Century Gothic (Headings)"/>
              </a:rPr>
              <a:t>npm</a:t>
            </a:r>
            <a:r>
              <a:rPr lang="en-US" i="1" dirty="0" smtClean="0">
                <a:latin typeface="Century Gothic (Headings)"/>
              </a:rPr>
              <a:t> install.</a:t>
            </a:r>
          </a:p>
          <a:p>
            <a:pPr>
              <a:buFont typeface="Courier New" panose="02070309020205020404" pitchFamily="49" charset="0"/>
              <a:buChar char="o"/>
            </a:pPr>
            <a:r>
              <a:rPr lang="en-US" i="1" dirty="0" smtClean="0">
                <a:latin typeface="Century Gothic (Headings)"/>
              </a:rPr>
              <a:t>Allow to store and run script such as </a:t>
            </a:r>
            <a:r>
              <a:rPr lang="en-US" i="1" dirty="0" err="1" smtClean="0">
                <a:latin typeface="Century Gothic (Headings)"/>
              </a:rPr>
              <a:t>build,test,dev</a:t>
            </a:r>
            <a:r>
              <a:rPr lang="en-US" i="1" dirty="0" smtClean="0">
                <a:latin typeface="Century Gothic (Headings)"/>
              </a:rPr>
              <a:t>…</a:t>
            </a:r>
          </a:p>
          <a:p>
            <a:pPr>
              <a:buFont typeface="Courier New" panose="02070309020205020404" pitchFamily="49" charset="0"/>
              <a:buChar char="o"/>
            </a:pPr>
            <a:endParaRPr lang="en-US" sz="3600" i="1" dirty="0">
              <a:latin typeface="Century Gothic (Headings)"/>
            </a:endParaRPr>
          </a:p>
        </p:txBody>
      </p:sp>
      <p:sp>
        <p:nvSpPr>
          <p:cNvPr id="7" name="Rectangle 4"/>
          <p:cNvSpPr>
            <a:spLocks noChangeArrowheads="1"/>
          </p:cNvSpPr>
          <p:nvPr/>
        </p:nvSpPr>
        <p:spPr bwMode="auto">
          <a:xfrm>
            <a:off x="358253" y="4106975"/>
            <a:ext cx="10738517" cy="1969770"/>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"scripts"</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"test"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"echo </a:t>
            </a:r>
            <a:r>
              <a:rPr kumimoji="0" lang="en-US" sz="1600" b="1" i="0" u="none" strike="noStrike" cap="none" normalizeH="0" baseline="0" dirty="0" smtClean="0">
                <a:ln>
                  <a:noFill/>
                </a:ln>
                <a:solidFill>
                  <a:srgbClr val="00009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Error: no test specified</a:t>
            </a:r>
            <a:r>
              <a:rPr kumimoji="0" lang="en-US" sz="1600" b="1" i="0" u="none" strike="noStrike" cap="none" normalizeH="0" baseline="0" dirty="0" smtClean="0">
                <a:ln>
                  <a:noFill/>
                </a:ln>
                <a:solidFill>
                  <a:srgbClr val="00009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&amp;&amp; exit 1"</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"build"</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browserify</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-t [ </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babelify</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--presets [ react ] ] </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src</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/index.js -o build/app.js"</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“dependency”:{</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“react”:”^0.14.0”,</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“react-</a:t>
            </a:r>
            <a:r>
              <a:rPr lang="en-US" sz="1600" dirty="0" err="1">
                <a:solidFill>
                  <a:srgbClr val="3366CC"/>
                </a:solidFill>
                <a:latin typeface="Courier New" panose="02070309020205020404" pitchFamily="49" charset="0"/>
                <a:cs typeface="Courier New" panose="02070309020205020404" pitchFamily="49" charset="0"/>
              </a:rPr>
              <a:t>routerL</a:t>
            </a:r>
            <a:r>
              <a:rPr lang="en-US" sz="1600" dirty="0">
                <a:solidFill>
                  <a:srgbClr val="3366CC"/>
                </a:solidFill>
                <a:latin typeface="Courier New" panose="02070309020205020404" pitchFamily="49" charset="0"/>
                <a:cs typeface="Courier New" panose="02070309020205020404" pitchFamily="49" charset="0"/>
              </a:rPr>
              <a:t>”:”^0.12.1”		</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74391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What is </a:t>
            </a:r>
            <a:r>
              <a:rPr lang="en-US" sz="4400" b="1" dirty="0" err="1" smtClean="0"/>
              <a:t>Browserify</a:t>
            </a:r>
            <a:r>
              <a:rPr lang="en-US" sz="4400" b="1" dirty="0" smtClean="0"/>
              <a:t>? </a:t>
            </a:r>
            <a:endParaRPr lang="en-US" sz="4400" dirty="0" smtClean="0">
              <a:latin typeface="Century Gothic (Headings)"/>
            </a:endParaRPr>
          </a:p>
          <a:p>
            <a:pPr marL="0" indent="0">
              <a:buNone/>
            </a:pPr>
            <a:r>
              <a:rPr lang="en-US" sz="1800" dirty="0"/>
              <a:t>&lt;script </a:t>
            </a:r>
            <a:r>
              <a:rPr lang="en-US" sz="1800" dirty="0" err="1"/>
              <a:t>src</a:t>
            </a:r>
            <a:r>
              <a:rPr lang="en-US" sz="1800" dirty="0" smtClean="0"/>
              <a:t>=“module_a.js"&gt;&lt;/</a:t>
            </a:r>
            <a:r>
              <a:rPr lang="en-US" sz="1800" dirty="0"/>
              <a:t>script&gt;</a:t>
            </a:r>
            <a:endParaRPr lang="en-US" sz="1800" dirty="0" smtClean="0"/>
          </a:p>
          <a:p>
            <a:pPr marL="0" indent="0">
              <a:buNone/>
            </a:pPr>
            <a:r>
              <a:rPr lang="en-US" sz="1800" dirty="0"/>
              <a:t>&lt;script </a:t>
            </a:r>
            <a:r>
              <a:rPr lang="en-US" sz="1800" dirty="0" err="1"/>
              <a:t>src</a:t>
            </a:r>
            <a:r>
              <a:rPr lang="en-US" sz="1800" dirty="0"/>
              <a:t>=“</a:t>
            </a:r>
            <a:r>
              <a:rPr lang="en-US" sz="1800" dirty="0" smtClean="0"/>
              <a:t>module_b.js</a:t>
            </a:r>
            <a:r>
              <a:rPr lang="en-US" sz="1800" dirty="0"/>
              <a:t>"&gt;&lt;/script</a:t>
            </a:r>
            <a:r>
              <a:rPr lang="en-US" sz="1800" dirty="0" smtClean="0"/>
              <a:t>&gt;</a:t>
            </a:r>
            <a:endParaRPr lang="en-US" sz="1800" dirty="0"/>
          </a:p>
          <a:p>
            <a:pPr marL="0" indent="0">
              <a:buNone/>
            </a:pPr>
            <a:r>
              <a:rPr lang="en-US" sz="1800" dirty="0"/>
              <a:t>&lt;script </a:t>
            </a:r>
            <a:r>
              <a:rPr lang="en-US" sz="1800" dirty="0" err="1"/>
              <a:t>src</a:t>
            </a:r>
            <a:r>
              <a:rPr lang="en-US" sz="1800" dirty="0"/>
              <a:t>=“</a:t>
            </a:r>
            <a:r>
              <a:rPr lang="en-US" sz="1800" dirty="0" smtClean="0"/>
              <a:t>module_c.js</a:t>
            </a:r>
            <a:r>
              <a:rPr lang="en-US" sz="1800" dirty="0"/>
              <a:t>"&gt;&lt;/script</a:t>
            </a:r>
            <a:r>
              <a:rPr lang="en-US" sz="1800" dirty="0" smtClean="0"/>
              <a:t>&gt;…</a:t>
            </a:r>
          </a:p>
          <a:p>
            <a:pPr>
              <a:buFont typeface="Courier New" panose="02070309020205020404" pitchFamily="49" charset="0"/>
              <a:buChar char="o"/>
            </a:pPr>
            <a:r>
              <a:rPr lang="en-US" sz="3600" dirty="0" smtClean="0"/>
              <a:t>Normally </a:t>
            </a:r>
            <a:r>
              <a:rPr lang="en-US" sz="3600" dirty="0"/>
              <a:t>when we want to include some library code in our project, we include another script tag on </a:t>
            </a:r>
            <a:r>
              <a:rPr lang="en-US" sz="3600" dirty="0" smtClean="0"/>
              <a:t>the page</a:t>
            </a:r>
          </a:p>
          <a:p>
            <a:pPr marL="0" indent="0">
              <a:buNone/>
            </a:pPr>
            <a:r>
              <a:rPr lang="en-US" sz="2200" dirty="0"/>
              <a:t>Managing the scripts and especially the correct order of scripts can become tedious, especially if we use a lot of small libraries as is popular with </a:t>
            </a:r>
            <a:r>
              <a:rPr lang="en-US" sz="2200" dirty="0" err="1"/>
              <a:t>npm</a:t>
            </a:r>
            <a:r>
              <a:rPr lang="en-US" sz="2200" dirty="0"/>
              <a:t>.</a:t>
            </a:r>
            <a:endParaRPr lang="en-US" sz="2200" dirty="0" smtClean="0"/>
          </a:p>
          <a:p>
            <a:pPr>
              <a:buFont typeface="Courier New" panose="02070309020205020404" pitchFamily="49" charset="0"/>
              <a:buChar char="o"/>
            </a:pPr>
            <a:endParaRPr lang="en-US" sz="3600" i="1" dirty="0">
              <a:latin typeface="Century Gothic (Headings)"/>
            </a:endParaRPr>
          </a:p>
        </p:txBody>
      </p:sp>
    </p:spTree>
    <p:extLst>
      <p:ext uri="{BB962C8B-B14F-4D97-AF65-F5344CB8AC3E}">
        <p14:creationId xmlns:p14="http://schemas.microsoft.com/office/powerpoint/2010/main" val="619319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What is </a:t>
            </a:r>
            <a:r>
              <a:rPr lang="en-US" sz="4400" b="1" dirty="0" err="1" smtClean="0"/>
              <a:t>Browserify</a:t>
            </a:r>
            <a:r>
              <a:rPr lang="en-US" sz="4400" b="1" dirty="0" smtClean="0"/>
              <a:t>? </a:t>
            </a:r>
            <a:endParaRPr lang="en-US" sz="4400" dirty="0" smtClean="0">
              <a:latin typeface="Century Gothic (Headings)"/>
            </a:endParaRPr>
          </a:p>
          <a:p>
            <a:pPr marL="0" indent="0">
              <a:buNone/>
            </a:pPr>
            <a:r>
              <a:rPr lang="en-US" i="1" dirty="0" err="1">
                <a:latin typeface="Century Gothic (Headings)"/>
              </a:rPr>
              <a:t>Browserify</a:t>
            </a:r>
            <a:r>
              <a:rPr lang="en-US" i="1" dirty="0">
                <a:latin typeface="Century Gothic (Headings)"/>
              </a:rPr>
              <a:t> helps us solve this by letting us use </a:t>
            </a:r>
            <a:r>
              <a:rPr lang="en-US" i="1" dirty="0" err="1">
                <a:latin typeface="Century Gothic (Headings)"/>
              </a:rPr>
              <a:t>CommonJS</a:t>
            </a:r>
            <a:r>
              <a:rPr lang="en-US" i="1" dirty="0">
                <a:latin typeface="Century Gothic (Headings)"/>
              </a:rPr>
              <a:t> style require('filename') in our code. All of the required files are bundled together into a single file which we can then include on our page. </a:t>
            </a:r>
            <a:endParaRPr lang="en-US" i="1" dirty="0" smtClean="0">
              <a:latin typeface="Century Gothic (Headings)"/>
            </a:endParaRPr>
          </a:p>
          <a:p>
            <a:pPr marL="0" indent="0">
              <a:buNone/>
            </a:pPr>
            <a:r>
              <a:rPr lang="en-US" i="1" dirty="0">
                <a:latin typeface="Century Gothic (Headings)"/>
              </a:rPr>
              <a:t>Using require also makes it easier to tell which functionality our code is using, and it avoids relying on everything being available </a:t>
            </a:r>
            <a:r>
              <a:rPr lang="en-US" i="1" dirty="0" smtClean="0">
                <a:latin typeface="Century Gothic (Headings)"/>
              </a:rPr>
              <a:t>globally.</a:t>
            </a:r>
          </a:p>
          <a:p>
            <a:pPr marL="0" indent="0">
              <a:buNone/>
            </a:pPr>
            <a:r>
              <a:rPr lang="en-US" dirty="0" err="1"/>
              <a:t>browserify</a:t>
            </a:r>
            <a:r>
              <a:rPr lang="en-US" dirty="0"/>
              <a:t> -t [ </a:t>
            </a:r>
            <a:r>
              <a:rPr lang="en-US" dirty="0" err="1"/>
              <a:t>babelify</a:t>
            </a:r>
            <a:r>
              <a:rPr lang="en-US" dirty="0"/>
              <a:t> --presets [ react ] ] </a:t>
            </a:r>
            <a:r>
              <a:rPr lang="en-US" dirty="0" err="1"/>
              <a:t>src</a:t>
            </a:r>
            <a:r>
              <a:rPr lang="en-US" dirty="0"/>
              <a:t>/index.js -o build/app.js</a:t>
            </a:r>
            <a:endParaRPr lang="en-US" i="1" dirty="0" smtClean="0">
              <a:latin typeface="Century Gothic (Headings)"/>
            </a:endParaRPr>
          </a:p>
          <a:p>
            <a:pPr marL="0" indent="0">
              <a:buNone/>
            </a:pPr>
            <a:endParaRPr lang="en-US" i="1" dirty="0" smtClean="0">
              <a:latin typeface="Century Gothic (Headings)"/>
            </a:endParaRPr>
          </a:p>
          <a:p>
            <a:pPr marL="0" indent="0">
              <a:buNone/>
            </a:pPr>
            <a:endParaRPr lang="en-US" i="1" dirty="0" smtClean="0">
              <a:latin typeface="Century Gothic (Headings)"/>
            </a:endParaRPr>
          </a:p>
          <a:p>
            <a:pPr marL="0" indent="0">
              <a:buNone/>
            </a:pPr>
            <a:endParaRPr lang="en-US" i="1" dirty="0">
              <a:latin typeface="Century Gothic (Headings)"/>
            </a:endParaRPr>
          </a:p>
        </p:txBody>
      </p:sp>
      <p:sp>
        <p:nvSpPr>
          <p:cNvPr id="9" name="Rectangle 5"/>
          <p:cNvSpPr>
            <a:spLocks noChangeArrowheads="1"/>
          </p:cNvSpPr>
          <p:nvPr/>
        </p:nvSpPr>
        <p:spPr bwMode="auto">
          <a:xfrm>
            <a:off x="204716" y="4625886"/>
            <a:ext cx="4694830" cy="1723549"/>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&lt;!DOCTYPE 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&lt;head&gt; &lt;/head&gt;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&lt;body&gt; &lt;div id="app"&gt;&lt;/div&gt;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&lt;script</a:t>
            </a:r>
            <a:r>
              <a:rPr kumimoji="0" lang="en-US" sz="1600" b="0" i="0" u="none" strike="noStrike" cap="none" normalizeH="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src</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="build/app.js"&gt;&lt;/script&gt;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&lt;/html&gt;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5104262" y="4625886"/>
            <a:ext cx="6469039" cy="1231106"/>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var</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React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require('react')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module.exports</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React.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createClass</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render</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function</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555555"/>
                </a:solidFill>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p</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this</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props</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message</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p</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2789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746</TotalTime>
  <Words>2260</Words>
  <Application>Microsoft Office PowerPoint</Application>
  <PresentationFormat>Widescreen</PresentationFormat>
  <Paragraphs>436</Paragraphs>
  <Slides>44</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Calibri</vt:lpstr>
      <vt:lpstr>Century Gothic (Headings)</vt:lpstr>
      <vt:lpstr>Century Schoolbook</vt:lpstr>
      <vt:lpstr>Corbel</vt:lpstr>
      <vt:lpstr>Courier New</vt:lpstr>
      <vt:lpstr>Input Sans Narrow</vt:lpstr>
      <vt:lpstr>Menlo</vt:lpstr>
      <vt:lpstr>source-code-pro</vt:lpstr>
      <vt:lpstr>Tahoma</vt:lpstr>
      <vt:lpstr>Wingdings</vt:lpstr>
      <vt:lpstr>Headlines</vt:lpstr>
      <vt:lpstr>React Presentation</vt:lpstr>
      <vt:lpstr>AGENDA</vt:lpstr>
      <vt:lpstr>What is React?</vt:lpstr>
      <vt:lpstr>Why React?</vt:lpstr>
      <vt:lpstr>Who Uses React.js?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What makes React different?</vt:lpstr>
      <vt:lpstr>REACT JS</vt:lpstr>
      <vt:lpstr>REACT JS</vt:lpstr>
      <vt:lpstr>REACT JS</vt:lpstr>
      <vt:lpstr>REACT JS</vt:lpstr>
      <vt:lpstr>REACT JS</vt:lpstr>
      <vt:lpstr>Component Lifecycle</vt:lpstr>
      <vt:lpstr>Component Lifecycle - Mounting</vt:lpstr>
      <vt:lpstr>Component Lifecycle - Updating </vt:lpstr>
      <vt:lpstr>Component Lifecycle - Unmounting   </vt:lpstr>
      <vt:lpstr>React Router</vt:lpstr>
      <vt:lpstr>React Router - Lifecycle</vt:lpstr>
      <vt:lpstr>React Router - Lifecycle</vt:lpstr>
      <vt:lpstr>React Router - Lifecycle</vt:lpstr>
      <vt:lpstr>React Router - Lifecycle</vt:lpstr>
      <vt:lpstr>FLUX</vt:lpstr>
      <vt:lpstr>FLUX</vt:lpstr>
      <vt:lpstr>FLUX - Dispatcher</vt:lpstr>
      <vt:lpstr>FLUX - Dispatcher</vt:lpstr>
      <vt:lpstr>FLUX - Stores</vt:lpstr>
      <vt:lpstr>FLUX – Stores </vt:lpstr>
      <vt:lpstr>FLUX - Stores</vt:lpstr>
      <vt:lpstr>FLUX - Stores</vt:lpstr>
      <vt:lpstr>FLUX - Actions</vt:lpstr>
      <vt:lpstr>FLUX – Controller View</vt:lpstr>
      <vt:lpstr>FLUX – Controller View</vt:lpstr>
      <vt:lpstr>FLUX – Controller 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Presentation</dc:title>
  <dc:creator>truongkimoanh</dc:creator>
  <cp:lastModifiedBy>THANHBEO</cp:lastModifiedBy>
  <cp:revision>134</cp:revision>
  <dcterms:created xsi:type="dcterms:W3CDTF">2015-12-28T04:15:15Z</dcterms:created>
  <dcterms:modified xsi:type="dcterms:W3CDTF">2016-04-21T02:28:27Z</dcterms:modified>
  <cp:contentStatus/>
</cp:coreProperties>
</file>