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96"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93" d="100"/>
          <a:sy n="93" d="100"/>
        </p:scale>
        <p:origin x="1272" y="9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1160EA64-D806-43AC-9DF2-F8C432F32B4C}" type="datetimeFigureOut">
              <a:rPr lang="en-US" dirty="0"/>
              <a:t>10/29/2025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9F9C37B-1D36-470B-8223-D6C91242EC14}" type="datetimeFigureOut">
              <a:rPr lang="en-US" dirty="0"/>
              <a:t>10/29/2025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C6F52A-A82B-47A2-A83A-8C4C91F2D59F}" type="datetimeFigureOut">
              <a:rPr lang="en-US" dirty="0"/>
              <a:t>10/29/2025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070A7B3-6521-4DCA-87E5-044747A908C1}" type="datetimeFigureOut">
              <a:rPr lang="en-US" dirty="0"/>
              <a:t>10/29/2025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1160EA64-D806-43AC-9DF2-F8C432F32B4C}" type="datetimeFigureOut">
              <a:rPr lang="en-US" dirty="0"/>
              <a:t>10/29/2025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pPr/>
              <a:t>‹#›</a:t>
            </a:fld>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AB134690-1557-4C89-A502-4959FE7FAD70}" type="datetimeFigureOut">
              <a:rPr lang="en-US" dirty="0"/>
              <a:t>10/29/2025</a:t>
            </a:fld>
            <a:endParaRPr lang="en-US" dirty="0"/>
          </a:p>
        </p:txBody>
      </p:sp>
      <p:sp>
        <p:nvSpPr>
          <p:cNvPr id="9" name="Footer Placeholder 8"/>
          <p:cNvSpPr>
            <a:spLocks noGrp="1"/>
          </p:cNvSpPr>
          <p:nvPr>
            <p:ph type="ftr" sz="quarter" idx="11"/>
          </p:nvPr>
        </p:nvSpPr>
        <p:spPr/>
        <p:txBody>
          <a:body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4F7D4976-E339-4826-83B7-FBD03F55ECF8}" type="datetimeFigureOut">
              <a:rPr lang="en-US" dirty="0"/>
              <a:t>10/29/2025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8A7A6979-0714-4377-B894-6BE4C2D6E202}" type="slidenum">
              <a:rPr lang="en-US" dirty="0"/>
              <a:t>‹#›</a:t>
            </a:fld>
            <a:endParaRPr lang="en-US" dirty="0"/>
          </a:p>
        </p:txBody>
      </p:sp>
      <p:sp>
        <p:nvSpPr>
          <p:cNvPr id="10" name="Title 9"/>
          <p:cNvSpPr>
            <a:spLocks noGrp="1"/>
          </p:cNvSpPr>
          <p:nvPr>
            <p:ph type="title"/>
          </p:nvPr>
        </p:nvSpPr>
        <p:spPr/>
        <p:txBody>
          <a:bodyPr/>
          <a:lstStyle/>
          <a:p>
            <a:r>
              <a:rPr lang="en-US"/>
              <a:t>Click to edit Master title style</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1037C31-9E7A-4F99-8774-A0E530DE1A42}" type="datetimeFigureOut">
              <a:rPr lang="en-US" dirty="0"/>
              <a:t>10/29/2025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78504F-A551-4DE0-9316-4DCD1D8CC752}" type="datetimeFigureOut">
              <a:rPr lang="en-US" dirty="0"/>
              <a:t>10/29/2025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D1BE4249-C0D0-4B06-8692-E8BB871AF643}" type="datetimeFigureOut">
              <a:rPr lang="en-US" dirty="0"/>
              <a:t>10/29/2025</a:t>
            </a:fld>
            <a:endParaRPr lang="en-US" dirty="0"/>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1" name="Slide Number Placeholder 10"/>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042B0DB6-F5C7-45FB-8CF3-31B45F9C2DAC}" type="datetimeFigureOut">
              <a:rPr lang="en-US" dirty="0"/>
              <a:t>10/29/2025</a:t>
            </a:fld>
            <a:endParaRPr lang="en-US" dirty="0"/>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dirty="0"/>
          </a:p>
        </p:txBody>
      </p:sp>
      <p:sp>
        <p:nvSpPr>
          <p:cNvPr id="10" name="Slide Number Placeholder 9"/>
          <p:cNvSpPr>
            <a:spLocks noGrp="1"/>
          </p:cNvSpPr>
          <p:nvPr>
            <p:ph type="sldNum" sz="quarter" idx="12"/>
          </p:nvPr>
        </p:nvSpPr>
        <p:spPr/>
        <p:txBody>
          <a:bodyPr/>
          <a:lstStyle/>
          <a:p>
            <a:fld id="{8A7A6979-0714-4377-B894-6BE4C2D6E202}"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1160EA64-D806-43AC-9DF2-F8C432F32B4C}" type="datetimeFigureOut">
              <a:rPr lang="en-US" dirty="0"/>
              <a:t>10/29/2025</a:t>
            </a:fld>
            <a:endParaRPr lang="en-US" dirty="0"/>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dirty="0"/>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8A7A6979-0714-4377-B894-6BE4C2D6E202}"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ftr="0" dt="0"/>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4A072-0A7E-AC6F-89E7-BFC7B471D71A}"/>
              </a:ext>
            </a:extLst>
          </p:cNvPr>
          <p:cNvSpPr>
            <a:spLocks noGrp="1"/>
          </p:cNvSpPr>
          <p:nvPr>
            <p:ph type="ctrTitle"/>
          </p:nvPr>
        </p:nvSpPr>
        <p:spPr/>
        <p:txBody>
          <a:bodyPr/>
          <a:lstStyle/>
          <a:p>
            <a:r>
              <a:rPr lang="en-IN" dirty="0"/>
              <a:t>Digital court case management</a:t>
            </a:r>
          </a:p>
        </p:txBody>
      </p:sp>
      <p:sp>
        <p:nvSpPr>
          <p:cNvPr id="3" name="Subtitle 2">
            <a:extLst>
              <a:ext uri="{FF2B5EF4-FFF2-40B4-BE49-F238E27FC236}">
                <a16:creationId xmlns:a16="http://schemas.microsoft.com/office/drawing/2014/main" id="{D29BD595-2A28-ACA5-A640-37C15B03ADB4}"/>
              </a:ext>
            </a:extLst>
          </p:cNvPr>
          <p:cNvSpPr>
            <a:spLocks noGrp="1"/>
          </p:cNvSpPr>
          <p:nvPr>
            <p:ph type="subTitle" idx="1"/>
          </p:nvPr>
        </p:nvSpPr>
        <p:spPr/>
        <p:txBody>
          <a:bodyPr>
            <a:normAutofit lnSpcReduction="10000"/>
          </a:bodyPr>
          <a:lstStyle/>
          <a:p>
            <a:r>
              <a:rPr lang="en-IN" dirty="0"/>
              <a:t>NAME : CHALAPATI THEJASWINI</a:t>
            </a:r>
          </a:p>
          <a:p>
            <a:r>
              <a:rPr lang="en-IN" dirty="0"/>
              <a:t>REGISTER NUMBER : 43110117</a:t>
            </a:r>
          </a:p>
          <a:p>
            <a:r>
              <a:rPr lang="en-IN" dirty="0"/>
              <a:t>DEPARTMENT: BE CSE</a:t>
            </a:r>
          </a:p>
        </p:txBody>
      </p:sp>
    </p:spTree>
    <p:extLst>
      <p:ext uri="{BB962C8B-B14F-4D97-AF65-F5344CB8AC3E}">
        <p14:creationId xmlns:p14="http://schemas.microsoft.com/office/powerpoint/2010/main" val="3999485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6AEB0-AA92-0BEE-82C5-9AC95289A113}"/>
              </a:ext>
            </a:extLst>
          </p:cNvPr>
          <p:cNvSpPr>
            <a:spLocks noGrp="1"/>
          </p:cNvSpPr>
          <p:nvPr>
            <p:ph type="title"/>
          </p:nvPr>
        </p:nvSpPr>
        <p:spPr/>
        <p:txBody>
          <a:bodyPr/>
          <a:lstStyle/>
          <a:p>
            <a:r>
              <a:rPr lang="en-IN" dirty="0"/>
              <a:t>MODULE DESCRIPTION</a:t>
            </a:r>
          </a:p>
        </p:txBody>
      </p:sp>
      <p:sp>
        <p:nvSpPr>
          <p:cNvPr id="3" name="Content Placeholder 2">
            <a:extLst>
              <a:ext uri="{FF2B5EF4-FFF2-40B4-BE49-F238E27FC236}">
                <a16:creationId xmlns:a16="http://schemas.microsoft.com/office/drawing/2014/main" id="{0D14C1A8-4DC7-B3AB-0535-91A21CDECB9F}"/>
              </a:ext>
            </a:extLst>
          </p:cNvPr>
          <p:cNvSpPr>
            <a:spLocks noGrp="1"/>
          </p:cNvSpPr>
          <p:nvPr>
            <p:ph idx="1"/>
          </p:nvPr>
        </p:nvSpPr>
        <p:spPr/>
        <p:txBody>
          <a:bodyPr>
            <a:normAutofit fontScale="70000" lnSpcReduction="20000"/>
          </a:bodyPr>
          <a:lstStyle/>
          <a:p>
            <a:pPr marL="0" indent="0" algn="just">
              <a:buNone/>
            </a:pPr>
            <a:r>
              <a:rPr lang="en-US" b="1" dirty="0">
                <a:latin typeface="Arial" panose="020B0604020202020204" pitchFamily="34" charset="0"/>
                <a:cs typeface="Arial" panose="020B0604020202020204" pitchFamily="34" charset="0"/>
              </a:rPr>
              <a:t>1. Case Management Module</a:t>
            </a:r>
          </a:p>
          <a:p>
            <a:pPr algn="just"/>
            <a:r>
              <a:rPr lang="en-US" dirty="0">
                <a:latin typeface="Arial" panose="020B0604020202020204" pitchFamily="34" charset="0"/>
                <a:cs typeface="Arial" panose="020B0604020202020204" pitchFamily="34" charset="0"/>
              </a:rPr>
              <a:t>It supports </a:t>
            </a:r>
            <a:r>
              <a:rPr lang="en-US" b="1" dirty="0">
                <a:latin typeface="Arial" panose="020B0604020202020204" pitchFamily="34" charset="0"/>
                <a:cs typeface="Arial" panose="020B0604020202020204" pitchFamily="34" charset="0"/>
              </a:rPr>
              <a:t>CRUD operations</a:t>
            </a:r>
            <a:r>
              <a:rPr lang="en-US" dirty="0">
                <a:latin typeface="Arial" panose="020B0604020202020204" pitchFamily="34" charset="0"/>
                <a:cs typeface="Arial" panose="020B0604020202020204" pitchFamily="34" charset="0"/>
              </a:rPr>
              <a:t> — Add, View, Update, and Delete case records.</a:t>
            </a:r>
          </a:p>
          <a:p>
            <a:pPr algn="just"/>
            <a:r>
              <a:rPr lang="en-US" dirty="0">
                <a:latin typeface="Arial" panose="020B0604020202020204" pitchFamily="34" charset="0"/>
                <a:cs typeface="Arial" panose="020B0604020202020204" pitchFamily="34" charset="0"/>
              </a:rPr>
              <a:t>Admins can assign or modify case details as needed.</a:t>
            </a:r>
          </a:p>
          <a:p>
            <a:pPr algn="just"/>
            <a:r>
              <a:rPr lang="en-US" dirty="0">
                <a:latin typeface="Arial" panose="020B0604020202020204" pitchFamily="34" charset="0"/>
                <a:cs typeface="Arial" panose="020B0604020202020204" pitchFamily="34" charset="0"/>
              </a:rPr>
              <a:t>It helps in maintaining a structured digital record of every case and ensures easy retrieval when required.</a:t>
            </a:r>
          </a:p>
          <a:p>
            <a:pPr algn="just"/>
            <a:r>
              <a:rPr lang="en-US" dirty="0">
                <a:latin typeface="Arial" panose="020B0604020202020204" pitchFamily="34" charset="0"/>
                <a:cs typeface="Arial" panose="020B0604020202020204" pitchFamily="34" charset="0"/>
              </a:rPr>
              <a:t>This module simplifies case tracking and ensures that no case information is misplaced or duplicated.</a:t>
            </a:r>
          </a:p>
          <a:p>
            <a:pPr marL="0" indent="0" algn="just">
              <a:buNone/>
            </a:pPr>
            <a:r>
              <a:rPr lang="en-IN" b="1" dirty="0">
                <a:latin typeface="Arial" panose="020B0604020202020204" pitchFamily="34" charset="0"/>
                <a:cs typeface="Arial" panose="020B0604020202020204" pitchFamily="34" charset="0"/>
              </a:rPr>
              <a:t>2. User Management Module</a:t>
            </a:r>
          </a:p>
          <a:p>
            <a:pPr algn="just"/>
            <a:r>
              <a:rPr lang="en-US" dirty="0">
                <a:latin typeface="Arial" panose="020B0604020202020204" pitchFamily="34" charset="0"/>
                <a:cs typeface="Arial" panose="020B0604020202020204" pitchFamily="34" charset="0"/>
              </a:rPr>
              <a:t>It stores user details like name, email, role, and login credentials.</a:t>
            </a:r>
          </a:p>
          <a:p>
            <a:pPr algn="just"/>
            <a:r>
              <a:rPr lang="en-US" dirty="0">
                <a:latin typeface="Arial" panose="020B0604020202020204" pitchFamily="34" charset="0"/>
                <a:cs typeface="Arial" panose="020B0604020202020204" pitchFamily="34" charset="0"/>
              </a:rPr>
              <a:t>Handles registration and authentication processes.</a:t>
            </a:r>
          </a:p>
          <a:p>
            <a:pPr algn="just"/>
            <a:r>
              <a:rPr lang="en-US" dirty="0">
                <a:latin typeface="Arial" panose="020B0604020202020204" pitchFamily="34" charset="0"/>
                <a:cs typeface="Arial" panose="020B0604020202020204" pitchFamily="34" charset="0"/>
              </a:rPr>
              <a:t>Ensures that every user interacts only with the sections relevant to their authority (for example, only admins can delete cases).</a:t>
            </a:r>
          </a:p>
          <a:p>
            <a:endParaRPr lang="en-IN" dirty="0"/>
          </a:p>
        </p:txBody>
      </p:sp>
    </p:spTree>
    <p:extLst>
      <p:ext uri="{BB962C8B-B14F-4D97-AF65-F5344CB8AC3E}">
        <p14:creationId xmlns:p14="http://schemas.microsoft.com/office/powerpoint/2010/main" val="24711719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283E9D-2685-218C-8984-762138D9AA0D}"/>
              </a:ext>
            </a:extLst>
          </p:cNvPr>
          <p:cNvSpPr>
            <a:spLocks noGrp="1"/>
          </p:cNvSpPr>
          <p:nvPr>
            <p:ph type="title"/>
          </p:nvPr>
        </p:nvSpPr>
        <p:spPr/>
        <p:txBody>
          <a:bodyPr/>
          <a:lstStyle/>
          <a:p>
            <a:r>
              <a:rPr lang="en-IN" dirty="0"/>
              <a:t>MODULE DESCRIPTION</a:t>
            </a:r>
          </a:p>
        </p:txBody>
      </p:sp>
      <p:sp>
        <p:nvSpPr>
          <p:cNvPr id="3" name="Content Placeholder 2">
            <a:extLst>
              <a:ext uri="{FF2B5EF4-FFF2-40B4-BE49-F238E27FC236}">
                <a16:creationId xmlns:a16="http://schemas.microsoft.com/office/drawing/2014/main" id="{41EE421C-F391-3E01-E1FC-D3800C14C763}"/>
              </a:ext>
            </a:extLst>
          </p:cNvPr>
          <p:cNvSpPr>
            <a:spLocks noGrp="1"/>
          </p:cNvSpPr>
          <p:nvPr>
            <p:ph idx="1"/>
          </p:nvPr>
        </p:nvSpPr>
        <p:spPr/>
        <p:txBody>
          <a:bodyPr>
            <a:normAutofit fontScale="92500" lnSpcReduction="20000"/>
          </a:bodyPr>
          <a:lstStyle/>
          <a:p>
            <a:pPr algn="just"/>
            <a:r>
              <a:rPr lang="en-IN" b="1" dirty="0">
                <a:latin typeface="Arial" panose="020B0604020202020204" pitchFamily="34" charset="0"/>
                <a:cs typeface="Arial" panose="020B0604020202020204" pitchFamily="34" charset="0"/>
              </a:rPr>
              <a:t>3. Admin Management Module</a:t>
            </a:r>
          </a:p>
          <a:p>
            <a:pPr algn="just"/>
            <a:r>
              <a:rPr lang="en-IN" dirty="0">
                <a:latin typeface="Arial" panose="020B0604020202020204" pitchFamily="34" charset="0"/>
                <a:cs typeface="Arial" panose="020B0604020202020204" pitchFamily="34" charset="0"/>
              </a:rPr>
              <a:t>Admins have full access to all case records and user activities.</a:t>
            </a:r>
          </a:p>
          <a:p>
            <a:pPr algn="just"/>
            <a:r>
              <a:rPr lang="en-IN" dirty="0">
                <a:latin typeface="Arial" panose="020B0604020202020204" pitchFamily="34" charset="0"/>
                <a:cs typeface="Arial" panose="020B0604020202020204" pitchFamily="34" charset="0"/>
              </a:rPr>
              <a:t>They can add, edit, update, or delete case information.</a:t>
            </a:r>
          </a:p>
          <a:p>
            <a:pPr algn="just"/>
            <a:r>
              <a:rPr lang="en-IN" dirty="0">
                <a:latin typeface="Arial" panose="020B0604020202020204" pitchFamily="34" charset="0"/>
                <a:cs typeface="Arial" panose="020B0604020202020204" pitchFamily="34" charset="0"/>
              </a:rPr>
              <a:t>The module allows admins to monitor system performance and data accuracy.</a:t>
            </a:r>
          </a:p>
          <a:p>
            <a:pPr algn="just"/>
            <a:r>
              <a:rPr lang="en-IN" b="1" dirty="0">
                <a:latin typeface="Arial" panose="020B0604020202020204" pitchFamily="34" charset="0"/>
                <a:cs typeface="Arial" panose="020B0604020202020204" pitchFamily="34" charset="0"/>
              </a:rPr>
              <a:t>4. Database Management Module</a:t>
            </a:r>
          </a:p>
          <a:p>
            <a:pPr algn="just"/>
            <a:r>
              <a:rPr lang="en-IN" dirty="0">
                <a:latin typeface="Arial" panose="020B0604020202020204" pitchFamily="34" charset="0"/>
                <a:cs typeface="Arial" panose="020B0604020202020204" pitchFamily="34" charset="0"/>
              </a:rPr>
              <a:t>Built using MYSQL </a:t>
            </a:r>
            <a:r>
              <a:rPr lang="en-IN" dirty="0" err="1">
                <a:latin typeface="Arial" panose="020B0604020202020204" pitchFamily="34" charset="0"/>
                <a:cs typeface="Arial" panose="020B0604020202020204" pitchFamily="34" charset="0"/>
              </a:rPr>
              <a:t>Workbench,it</a:t>
            </a:r>
            <a:r>
              <a:rPr lang="en-IN" dirty="0">
                <a:latin typeface="Arial" panose="020B0604020202020204" pitchFamily="34" charset="0"/>
                <a:cs typeface="Arial" panose="020B0604020202020204" pitchFamily="34" charset="0"/>
              </a:rPr>
              <a:t> maintains tables for </a:t>
            </a:r>
            <a:r>
              <a:rPr lang="en-IN" dirty="0" err="1">
                <a:latin typeface="Arial" panose="020B0604020202020204" pitchFamily="34" charset="0"/>
                <a:cs typeface="Arial" panose="020B0604020202020204" pitchFamily="34" charset="0"/>
              </a:rPr>
              <a:t>users,cases,hearings</a:t>
            </a:r>
            <a:r>
              <a:rPr lang="en-IN" dirty="0">
                <a:latin typeface="Arial" panose="020B0604020202020204" pitchFamily="34" charset="0"/>
                <a:cs typeface="Arial" panose="020B0604020202020204" pitchFamily="34" charset="0"/>
              </a:rPr>
              <a:t> and documents</a:t>
            </a:r>
            <a:r>
              <a:rPr lang="en-IN" b="1" dirty="0">
                <a:latin typeface="Arial" panose="020B0604020202020204" pitchFamily="34" charset="0"/>
                <a:cs typeface="Arial" panose="020B0604020202020204" pitchFamily="34" charset="0"/>
              </a:rPr>
              <a:t>.</a:t>
            </a:r>
          </a:p>
          <a:p>
            <a:pPr algn="just"/>
            <a:r>
              <a:rPr lang="en-IN" dirty="0">
                <a:latin typeface="Arial" panose="020B0604020202020204" pitchFamily="34" charset="0"/>
                <a:cs typeface="Arial" panose="020B0604020202020204" pitchFamily="34" charset="0"/>
              </a:rPr>
              <a:t>Handles relationships between tables.</a:t>
            </a:r>
          </a:p>
          <a:p>
            <a:pPr algn="just"/>
            <a:r>
              <a:rPr lang="en-IN" dirty="0">
                <a:latin typeface="Arial" panose="020B0604020202020204" pitchFamily="34" charset="0"/>
                <a:cs typeface="Arial" panose="020B0604020202020204" pitchFamily="34" charset="0"/>
              </a:rPr>
              <a:t>Ensures data consistency, </a:t>
            </a:r>
            <a:r>
              <a:rPr lang="en-IN" dirty="0" err="1">
                <a:latin typeface="Arial" panose="020B0604020202020204" pitchFamily="34" charset="0"/>
                <a:cs typeface="Arial" panose="020B0604020202020204" pitchFamily="34" charset="0"/>
              </a:rPr>
              <a:t>reliability,and</a:t>
            </a:r>
            <a:r>
              <a:rPr lang="en-IN" dirty="0">
                <a:latin typeface="Arial" panose="020B0604020202020204" pitchFamily="34" charset="0"/>
                <a:cs typeface="Arial" panose="020B0604020202020204" pitchFamily="34" charset="0"/>
              </a:rPr>
              <a:t> Integrity during operations</a:t>
            </a:r>
          </a:p>
          <a:p>
            <a:endParaRPr lang="en-IN" dirty="0"/>
          </a:p>
        </p:txBody>
      </p:sp>
    </p:spTree>
    <p:extLst>
      <p:ext uri="{BB962C8B-B14F-4D97-AF65-F5344CB8AC3E}">
        <p14:creationId xmlns:p14="http://schemas.microsoft.com/office/powerpoint/2010/main" val="15602898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A88811-737E-ACB7-7430-A35618B52BD7}"/>
              </a:ext>
            </a:extLst>
          </p:cNvPr>
          <p:cNvSpPr>
            <a:spLocks noGrp="1"/>
          </p:cNvSpPr>
          <p:nvPr>
            <p:ph type="title"/>
          </p:nvPr>
        </p:nvSpPr>
        <p:spPr/>
        <p:txBody>
          <a:bodyPr/>
          <a:lstStyle/>
          <a:p>
            <a:r>
              <a:rPr lang="en-IN" dirty="0"/>
              <a:t>MODULE DESCRIPTION</a:t>
            </a:r>
          </a:p>
        </p:txBody>
      </p:sp>
      <p:sp>
        <p:nvSpPr>
          <p:cNvPr id="3" name="Content Placeholder 2">
            <a:extLst>
              <a:ext uri="{FF2B5EF4-FFF2-40B4-BE49-F238E27FC236}">
                <a16:creationId xmlns:a16="http://schemas.microsoft.com/office/drawing/2014/main" id="{D2CBFA65-55F6-84FB-29D2-B3EDB77D1E4B}"/>
              </a:ext>
            </a:extLst>
          </p:cNvPr>
          <p:cNvSpPr>
            <a:spLocks noGrp="1"/>
          </p:cNvSpPr>
          <p:nvPr>
            <p:ph idx="1"/>
          </p:nvPr>
        </p:nvSpPr>
        <p:spPr/>
        <p:txBody>
          <a:bodyPr/>
          <a:lstStyle/>
          <a:p>
            <a:pPr algn="just"/>
            <a:r>
              <a:rPr lang="en-IN" b="1" dirty="0">
                <a:latin typeface="Arial" panose="020B0604020202020204" pitchFamily="34" charset="0"/>
                <a:cs typeface="Arial" panose="020B0604020202020204" pitchFamily="34" charset="0"/>
              </a:rPr>
              <a:t>5. System Security Module</a:t>
            </a:r>
          </a:p>
          <a:p>
            <a:pPr algn="just"/>
            <a:r>
              <a:rPr lang="en-IN" dirty="0">
                <a:latin typeface="Arial" panose="020B0604020202020204" pitchFamily="34" charset="0"/>
                <a:cs typeface="Arial" panose="020B0604020202020204" pitchFamily="34" charset="0"/>
              </a:rPr>
              <a:t>Implements login authentication and password encryption for user accounts</a:t>
            </a:r>
          </a:p>
          <a:p>
            <a:pPr algn="just"/>
            <a:r>
              <a:rPr lang="en-IN" dirty="0">
                <a:latin typeface="Arial" panose="020B0604020202020204" pitchFamily="34" charset="0"/>
                <a:cs typeface="Arial" panose="020B0604020202020204" pitchFamily="34" charset="0"/>
              </a:rPr>
              <a:t>Restricts access based on user roles (admin, judge, lawyer)</a:t>
            </a:r>
          </a:p>
          <a:p>
            <a:pPr algn="just"/>
            <a:r>
              <a:rPr lang="en-IN" dirty="0">
                <a:latin typeface="Arial" panose="020B0604020202020204" pitchFamily="34" charset="0"/>
                <a:cs typeface="Arial" panose="020B0604020202020204" pitchFamily="34" charset="0"/>
              </a:rPr>
              <a:t>Prevents unauthorized modifications or data breaches through validation checks</a:t>
            </a:r>
          </a:p>
          <a:p>
            <a:pPr algn="just"/>
            <a:r>
              <a:rPr lang="en-IN" dirty="0">
                <a:latin typeface="Arial" panose="020B0604020202020204" pitchFamily="34" charset="0"/>
                <a:cs typeface="Arial" panose="020B0604020202020204" pitchFamily="34" charset="0"/>
              </a:rPr>
              <a:t>Includes database-level security such as restricted permissions and secure SQL queries</a:t>
            </a:r>
          </a:p>
          <a:p>
            <a:endParaRPr lang="en-IN" dirty="0"/>
          </a:p>
        </p:txBody>
      </p:sp>
    </p:spTree>
    <p:extLst>
      <p:ext uri="{BB962C8B-B14F-4D97-AF65-F5344CB8AC3E}">
        <p14:creationId xmlns:p14="http://schemas.microsoft.com/office/powerpoint/2010/main" val="380219531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5C7B1D-7CF2-BE61-0770-8F6E1D5104F5}"/>
              </a:ext>
            </a:extLst>
          </p:cNvPr>
          <p:cNvSpPr>
            <a:spLocks noGrp="1"/>
          </p:cNvSpPr>
          <p:nvPr>
            <p:ph type="title"/>
          </p:nvPr>
        </p:nvSpPr>
        <p:spPr/>
        <p:txBody>
          <a:bodyPr/>
          <a:lstStyle/>
          <a:p>
            <a:r>
              <a:rPr lang="en-IN" dirty="0"/>
              <a:t>SAMPLE OUTPUT</a:t>
            </a:r>
          </a:p>
        </p:txBody>
      </p:sp>
      <p:pic>
        <p:nvPicPr>
          <p:cNvPr id="4" name="Picture 0" descr="Screenshot 2025-10-12 223433">
            <a:extLst>
              <a:ext uri="{FF2B5EF4-FFF2-40B4-BE49-F238E27FC236}">
                <a16:creationId xmlns:a16="http://schemas.microsoft.com/office/drawing/2014/main" id="{80115D77-0E9B-A83B-DC6B-413480A1DD4E}"/>
              </a:ext>
            </a:extLst>
          </p:cNvPr>
          <p:cNvPicPr>
            <a:picLocks noGrp="1" noChangeAspect="1"/>
          </p:cNvPicPr>
          <p:nvPr>
            <p:ph idx="1"/>
          </p:nvPr>
        </p:nvPicPr>
        <p:blipFill>
          <a:blip r:embed="rId2"/>
          <a:stretch>
            <a:fillRect/>
          </a:stretch>
        </p:blipFill>
        <p:spPr>
          <a:xfrm>
            <a:off x="3528718" y="2638425"/>
            <a:ext cx="5134564" cy="3101975"/>
          </a:xfrm>
          <a:prstGeom prst="rect">
            <a:avLst/>
          </a:prstGeom>
        </p:spPr>
      </p:pic>
    </p:spTree>
    <p:extLst>
      <p:ext uri="{BB962C8B-B14F-4D97-AF65-F5344CB8AC3E}">
        <p14:creationId xmlns:p14="http://schemas.microsoft.com/office/powerpoint/2010/main" val="6304918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65DD6-0828-8204-EB05-959F794A32EC}"/>
              </a:ext>
            </a:extLst>
          </p:cNvPr>
          <p:cNvSpPr>
            <a:spLocks noGrp="1"/>
          </p:cNvSpPr>
          <p:nvPr>
            <p:ph type="title"/>
          </p:nvPr>
        </p:nvSpPr>
        <p:spPr/>
        <p:txBody>
          <a:bodyPr/>
          <a:lstStyle/>
          <a:p>
            <a:r>
              <a:rPr lang="en-IN" dirty="0"/>
              <a:t>CONCLUSION</a:t>
            </a:r>
          </a:p>
        </p:txBody>
      </p:sp>
      <p:sp>
        <p:nvSpPr>
          <p:cNvPr id="3" name="Content Placeholder 2">
            <a:extLst>
              <a:ext uri="{FF2B5EF4-FFF2-40B4-BE49-F238E27FC236}">
                <a16:creationId xmlns:a16="http://schemas.microsoft.com/office/drawing/2014/main" id="{44C6D79D-C9F6-F13E-C176-9C9513ECE5BA}"/>
              </a:ext>
            </a:extLst>
          </p:cNvPr>
          <p:cNvSpPr>
            <a:spLocks noGrp="1"/>
          </p:cNvSpPr>
          <p:nvPr>
            <p:ph idx="1"/>
          </p:nvPr>
        </p:nvSpPr>
        <p:spPr/>
        <p:txBody>
          <a:bodyPr>
            <a:normAutofit lnSpcReduction="10000"/>
          </a:bodyPr>
          <a:lstStyle/>
          <a:p>
            <a:pPr algn="just"/>
            <a:r>
              <a:rPr lang="en-US" dirty="0">
                <a:latin typeface="Arial" panose="020B0604020202020204" pitchFamily="34" charset="0"/>
                <a:cs typeface="Arial" panose="020B0604020202020204" pitchFamily="34" charset="0"/>
              </a:rPr>
              <a:t>The Digital Court Case Management System effectively modernizes the traditional court workflow by automating case management and reducing reliance on manual processes. It ensures efficient case tracking, quick access to records, and timely updates for all stakeholders, including judges, lawyers, and administrators. By digitizing court operations, the system minimizes errors, saves time, and enhances overall productivity and transparency. Moreover, it supports better data organization and retrieval, which aids in informed decision-making and case monitoring. This project lays a strong foundation for future upgrades, such as online case filing, real-time notifications, and integration with other judicial services, contributing to a more accessible, reliable, and smart judiciary</a:t>
            </a:r>
            <a:endParaRPr lang="en-IN" dirty="0">
              <a:latin typeface="Arial" panose="020B0604020202020204" pitchFamily="34" charset="0"/>
              <a:cs typeface="Arial" panose="020B0604020202020204" pitchFamily="34" charset="0"/>
            </a:endParaRPr>
          </a:p>
          <a:p>
            <a:endParaRPr lang="en-IN" dirty="0"/>
          </a:p>
        </p:txBody>
      </p:sp>
    </p:spTree>
    <p:extLst>
      <p:ext uri="{BB962C8B-B14F-4D97-AF65-F5344CB8AC3E}">
        <p14:creationId xmlns:p14="http://schemas.microsoft.com/office/powerpoint/2010/main" val="21066022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0ABB9F-1ED0-4B3C-7321-8FA53A4E05A8}"/>
              </a:ext>
            </a:extLst>
          </p:cNvPr>
          <p:cNvSpPr>
            <a:spLocks noGrp="1"/>
          </p:cNvSpPr>
          <p:nvPr>
            <p:ph type="title"/>
          </p:nvPr>
        </p:nvSpPr>
        <p:spPr/>
        <p:txBody>
          <a:bodyPr/>
          <a:lstStyle/>
          <a:p>
            <a:r>
              <a:rPr lang="en-IN" dirty="0"/>
              <a:t>THANK YOU</a:t>
            </a:r>
          </a:p>
        </p:txBody>
      </p:sp>
      <p:sp>
        <p:nvSpPr>
          <p:cNvPr id="3" name="Content Placeholder 2">
            <a:extLst>
              <a:ext uri="{FF2B5EF4-FFF2-40B4-BE49-F238E27FC236}">
                <a16:creationId xmlns:a16="http://schemas.microsoft.com/office/drawing/2014/main" id="{D4953623-14CD-B6D4-6F98-B5ECFD942C91}"/>
              </a:ext>
            </a:extLst>
          </p:cNvPr>
          <p:cNvSpPr>
            <a:spLocks noGrp="1"/>
          </p:cNvSpPr>
          <p:nvPr>
            <p:ph idx="1"/>
          </p:nvPr>
        </p:nvSpPr>
        <p:spPr/>
        <p:txBody>
          <a:bodyPr/>
          <a:lstStyle/>
          <a:p>
            <a:endParaRPr lang="en-IN" dirty="0"/>
          </a:p>
        </p:txBody>
      </p:sp>
    </p:spTree>
    <p:extLst>
      <p:ext uri="{BB962C8B-B14F-4D97-AF65-F5344CB8AC3E}">
        <p14:creationId xmlns:p14="http://schemas.microsoft.com/office/powerpoint/2010/main" val="13783819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F7B35C-A781-CEB9-7540-E5E95CBEB63C}"/>
              </a:ext>
            </a:extLst>
          </p:cNvPr>
          <p:cNvSpPr>
            <a:spLocks noGrp="1"/>
          </p:cNvSpPr>
          <p:nvPr>
            <p:ph type="title"/>
          </p:nvPr>
        </p:nvSpPr>
        <p:spPr/>
        <p:txBody>
          <a:bodyPr/>
          <a:lstStyle/>
          <a:p>
            <a:r>
              <a:rPr lang="en-IN" dirty="0"/>
              <a:t>ABSTRACT</a:t>
            </a:r>
          </a:p>
        </p:txBody>
      </p:sp>
      <p:sp>
        <p:nvSpPr>
          <p:cNvPr id="3" name="Content Placeholder 2">
            <a:extLst>
              <a:ext uri="{FF2B5EF4-FFF2-40B4-BE49-F238E27FC236}">
                <a16:creationId xmlns:a16="http://schemas.microsoft.com/office/drawing/2014/main" id="{D7FEC28A-0E02-9DF8-AD04-312F194577FD}"/>
              </a:ext>
            </a:extLst>
          </p:cNvPr>
          <p:cNvSpPr>
            <a:spLocks noGrp="1"/>
          </p:cNvSpPr>
          <p:nvPr>
            <p:ph idx="1"/>
          </p:nvPr>
        </p:nvSpPr>
        <p:spPr/>
        <p:txBody>
          <a:bodyPr>
            <a:normAutofit fontScale="85000" lnSpcReduction="10000"/>
          </a:bodyPr>
          <a:lstStyle/>
          <a:p>
            <a:pPr algn="just">
              <a:lnSpc>
                <a:spcPct val="160000"/>
              </a:lnSpc>
            </a:pPr>
            <a:r>
              <a:rPr lang="en-US" dirty="0">
                <a:latin typeface="Arial" panose="020B0604020202020204" pitchFamily="34" charset="0"/>
                <a:ea typeface="Calibri" panose="020F0502020204030204"/>
                <a:cs typeface="Arial" panose="020B0604020202020204" pitchFamily="34" charset="0"/>
                <a:sym typeface="Calibri" panose="020F0502020204030204"/>
              </a:rPr>
              <a:t>The Digital Court Case Management System is an innovative approach to digitizing and automating the judicial process. It replaces traditional paper-based methods with a secure, efficient, and user-friendly platform that manages court cases digitally. The system allows seamless case filing, document management, scheduling, and status tracking. It enhances transparency, reduces delays, and ensures quick access to case information for judges, lawyers, and litigants. By integrating technology with the judicial system, this project aims to make justice delivery faster, smarter, and more accessible to all.</a:t>
            </a:r>
          </a:p>
          <a:p>
            <a:endParaRPr lang="en-IN" dirty="0"/>
          </a:p>
        </p:txBody>
      </p:sp>
    </p:spTree>
    <p:extLst>
      <p:ext uri="{BB962C8B-B14F-4D97-AF65-F5344CB8AC3E}">
        <p14:creationId xmlns:p14="http://schemas.microsoft.com/office/powerpoint/2010/main" val="5346064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EF225-CBD6-40DF-C97F-E312E52A4E18}"/>
              </a:ext>
            </a:extLst>
          </p:cNvPr>
          <p:cNvSpPr>
            <a:spLocks noGrp="1"/>
          </p:cNvSpPr>
          <p:nvPr>
            <p:ph type="title"/>
          </p:nvPr>
        </p:nvSpPr>
        <p:spPr/>
        <p:txBody>
          <a:bodyPr/>
          <a:lstStyle/>
          <a:p>
            <a:r>
              <a:rPr lang="en-IN" dirty="0"/>
              <a:t>Existing system</a:t>
            </a:r>
          </a:p>
        </p:txBody>
      </p:sp>
      <p:sp>
        <p:nvSpPr>
          <p:cNvPr id="3" name="Content Placeholder 2">
            <a:extLst>
              <a:ext uri="{FF2B5EF4-FFF2-40B4-BE49-F238E27FC236}">
                <a16:creationId xmlns:a16="http://schemas.microsoft.com/office/drawing/2014/main" id="{50CB93DD-2750-A3CA-E21E-82CBFB968B72}"/>
              </a:ext>
            </a:extLst>
          </p:cNvPr>
          <p:cNvSpPr>
            <a:spLocks noGrp="1"/>
          </p:cNvSpPr>
          <p:nvPr>
            <p:ph idx="1"/>
          </p:nvPr>
        </p:nvSpPr>
        <p:spPr>
          <a:xfrm>
            <a:off x="2231135" y="2638044"/>
            <a:ext cx="8556729" cy="3351790"/>
          </a:xfrm>
        </p:spPr>
        <p:txBody>
          <a:bodyPr>
            <a:normAutofit/>
          </a:bodyPr>
          <a:lstStyle/>
          <a:p>
            <a:pPr algn="just">
              <a:lnSpc>
                <a:spcPct val="150000"/>
              </a:lnSpc>
              <a:buFont typeface="Wingdings" panose="05000000000000000000" pitchFamily="2" charset="2"/>
              <a:buChar char="Ø"/>
            </a:pPr>
            <a:r>
              <a:rPr lang="en-US" dirty="0">
                <a:latin typeface="Arial" panose="020B0604020202020204" pitchFamily="34" charset="0"/>
                <a:cs typeface="Arial" panose="020B0604020202020204" pitchFamily="34" charset="0"/>
              </a:rPr>
              <a:t>The </a:t>
            </a:r>
            <a:r>
              <a:rPr lang="en-US" i="1" dirty="0">
                <a:latin typeface="Arial" panose="020B0604020202020204" pitchFamily="34" charset="0"/>
                <a:cs typeface="Arial" panose="020B0604020202020204" pitchFamily="34" charset="0"/>
              </a:rPr>
              <a:t>Digital Court Case Management System</a:t>
            </a:r>
            <a:r>
              <a:rPr lang="en-US" dirty="0">
                <a:latin typeface="Arial" panose="020B0604020202020204" pitchFamily="34" charset="0"/>
                <a:cs typeface="Arial" panose="020B0604020202020204" pitchFamily="34" charset="0"/>
              </a:rPr>
              <a:t> is designed to modernize and automate the entire court management process using technology.</a:t>
            </a:r>
          </a:p>
          <a:p>
            <a:pPr algn="just">
              <a:lnSpc>
                <a:spcPct val="150000"/>
              </a:lnSpc>
              <a:buFont typeface="Wingdings" panose="05000000000000000000" pitchFamily="2" charset="2"/>
              <a:buChar char="Ø"/>
            </a:pPr>
            <a:r>
              <a:rPr lang="en-US" dirty="0">
                <a:latin typeface="Arial" panose="020B0604020202020204" pitchFamily="34" charset="0"/>
                <a:cs typeface="Arial" panose="020B0604020202020204" pitchFamily="34" charset="0"/>
              </a:rPr>
              <a:t>This system allows courts, judges, advocates, and litigants to manage case information digitally from case filing to judgment. It helps track the progress of cases, store documents securely, and generate reports quickly. The use of Java for backend development and MySQL</a:t>
            </a:r>
            <a:r>
              <a:rPr lang="en-US" b="1"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Workbench for database management ensures high performance, scalability, and data reliability</a:t>
            </a:r>
            <a:endParaRPr lang="en-IN" dirty="0"/>
          </a:p>
        </p:txBody>
      </p:sp>
    </p:spTree>
    <p:extLst>
      <p:ext uri="{BB962C8B-B14F-4D97-AF65-F5344CB8AC3E}">
        <p14:creationId xmlns:p14="http://schemas.microsoft.com/office/powerpoint/2010/main" val="40453249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1983BD-DA17-B56B-7773-50D980A6DEBC}"/>
              </a:ext>
            </a:extLst>
          </p:cNvPr>
          <p:cNvSpPr>
            <a:spLocks noGrp="1"/>
          </p:cNvSpPr>
          <p:nvPr>
            <p:ph type="title"/>
          </p:nvPr>
        </p:nvSpPr>
        <p:spPr/>
        <p:txBody>
          <a:bodyPr/>
          <a:lstStyle/>
          <a:p>
            <a:r>
              <a:rPr lang="en-IN" dirty="0"/>
              <a:t>PROPOSED SYSTEM</a:t>
            </a:r>
          </a:p>
        </p:txBody>
      </p:sp>
      <p:sp>
        <p:nvSpPr>
          <p:cNvPr id="3" name="Content Placeholder 2">
            <a:extLst>
              <a:ext uri="{FF2B5EF4-FFF2-40B4-BE49-F238E27FC236}">
                <a16:creationId xmlns:a16="http://schemas.microsoft.com/office/drawing/2014/main" id="{55130EF1-B83F-543E-96BC-630981B50A9B}"/>
              </a:ext>
            </a:extLst>
          </p:cNvPr>
          <p:cNvSpPr>
            <a:spLocks noGrp="1"/>
          </p:cNvSpPr>
          <p:nvPr>
            <p:ph idx="1"/>
          </p:nvPr>
        </p:nvSpPr>
        <p:spPr/>
        <p:txBody>
          <a:bodyPr>
            <a:normAutofit fontScale="85000" lnSpcReduction="10000"/>
          </a:bodyPr>
          <a:lstStyle/>
          <a:p>
            <a:pPr algn="just"/>
            <a:r>
              <a:rPr lang="en-US" dirty="0">
                <a:latin typeface="Arial" panose="020B0604020202020204" pitchFamily="34" charset="0"/>
                <a:cs typeface="Arial" panose="020B0604020202020204" pitchFamily="34" charset="0"/>
              </a:rPr>
              <a:t>The </a:t>
            </a:r>
            <a:r>
              <a:rPr lang="en-US" b="1" dirty="0">
                <a:latin typeface="Arial" panose="020B0604020202020204" pitchFamily="34" charset="0"/>
                <a:cs typeface="Arial" panose="020B0604020202020204" pitchFamily="34" charset="0"/>
              </a:rPr>
              <a:t>Digital Court Case Management System</a:t>
            </a:r>
            <a:r>
              <a:rPr lang="en-US" dirty="0">
                <a:latin typeface="Arial" panose="020B0604020202020204" pitchFamily="34" charset="0"/>
                <a:cs typeface="Arial" panose="020B0604020202020204" pitchFamily="34" charset="0"/>
              </a:rPr>
              <a:t> is designed to overcome the limitations of the traditional manual system by introducing a secure, efficient, and automated digital platform for handling court cases. The proposed system is developed using </a:t>
            </a:r>
            <a:r>
              <a:rPr lang="en-US" b="1" dirty="0">
                <a:latin typeface="Arial" panose="020B0604020202020204" pitchFamily="34" charset="0"/>
                <a:cs typeface="Arial" panose="020B0604020202020204" pitchFamily="34" charset="0"/>
              </a:rPr>
              <a:t>Java</a:t>
            </a:r>
            <a:r>
              <a:rPr lang="en-US" dirty="0">
                <a:latin typeface="Arial" panose="020B0604020202020204" pitchFamily="34" charset="0"/>
                <a:cs typeface="Arial" panose="020B0604020202020204" pitchFamily="34" charset="0"/>
              </a:rPr>
              <a:t> for backend logic and </a:t>
            </a:r>
            <a:r>
              <a:rPr lang="en-US" b="1" dirty="0">
                <a:latin typeface="Arial" panose="020B0604020202020204" pitchFamily="34" charset="0"/>
                <a:cs typeface="Arial" panose="020B0604020202020204" pitchFamily="34" charset="0"/>
              </a:rPr>
              <a:t>MySQL Workbench</a:t>
            </a:r>
            <a:r>
              <a:rPr lang="en-US" dirty="0">
                <a:latin typeface="Arial" panose="020B0604020202020204" pitchFamily="34" charset="0"/>
                <a:cs typeface="Arial" panose="020B0604020202020204" pitchFamily="34" charset="0"/>
              </a:rPr>
              <a:t> for database management. It provides an easy-to-use interface for court administrators and authorized users to manage case details digitally — including adding new cases, updating existing information, editing case records, and deleting outdated or closed cases.</a:t>
            </a:r>
          </a:p>
          <a:p>
            <a:pPr algn="just"/>
            <a:r>
              <a:rPr lang="en-US" dirty="0">
                <a:latin typeface="Arial" panose="020B0604020202020204" pitchFamily="34" charset="0"/>
                <a:cs typeface="Arial" panose="020B0604020202020204" pitchFamily="34" charset="0"/>
              </a:rPr>
              <a:t>This system centralizes all case-related data, ensuring that information is securely stored and easily retrievable. Each case record includes essential details such as case ID, title, parties involved, lawyer information, case status, and hearing dates. The admin users have full control to manage these records effectively through</a:t>
            </a:r>
            <a:r>
              <a:rPr lang="en-US" b="1" dirty="0">
                <a:latin typeface="Arial" panose="020B0604020202020204" pitchFamily="34" charset="0"/>
                <a:cs typeface="Arial" panose="020B0604020202020204" pitchFamily="34" charset="0"/>
              </a:rPr>
              <a:t> CRUD (Create, Read, Update, Delete) operations</a:t>
            </a:r>
            <a:r>
              <a:rPr lang="en-US" dirty="0">
                <a:latin typeface="Arial" panose="020B0604020202020204" pitchFamily="34" charset="0"/>
                <a:cs typeface="Arial" panose="020B0604020202020204" pitchFamily="34" charset="0"/>
              </a:rPr>
              <a:t>. This not only saves time but also ensures accuracy and consistency in maintaining judicial data.</a:t>
            </a:r>
          </a:p>
          <a:p>
            <a:endParaRPr lang="en-IN" dirty="0"/>
          </a:p>
        </p:txBody>
      </p:sp>
    </p:spTree>
    <p:extLst>
      <p:ext uri="{BB962C8B-B14F-4D97-AF65-F5344CB8AC3E}">
        <p14:creationId xmlns:p14="http://schemas.microsoft.com/office/powerpoint/2010/main" val="34793712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7F8AF3-6AE9-6207-FF47-64725A53F30B}"/>
              </a:ext>
            </a:extLst>
          </p:cNvPr>
          <p:cNvSpPr>
            <a:spLocks noGrp="1"/>
          </p:cNvSpPr>
          <p:nvPr>
            <p:ph type="title"/>
          </p:nvPr>
        </p:nvSpPr>
        <p:spPr/>
        <p:txBody>
          <a:bodyPr/>
          <a:lstStyle/>
          <a:p>
            <a:r>
              <a:rPr lang="en-IN" dirty="0"/>
              <a:t>ADVANTAGES</a:t>
            </a:r>
          </a:p>
        </p:txBody>
      </p:sp>
      <p:sp>
        <p:nvSpPr>
          <p:cNvPr id="3" name="Content Placeholder 2">
            <a:extLst>
              <a:ext uri="{FF2B5EF4-FFF2-40B4-BE49-F238E27FC236}">
                <a16:creationId xmlns:a16="http://schemas.microsoft.com/office/drawing/2014/main" id="{1D4910F3-D1F5-16F2-160F-5F3AA320A2A6}"/>
              </a:ext>
            </a:extLst>
          </p:cNvPr>
          <p:cNvSpPr>
            <a:spLocks noGrp="1"/>
          </p:cNvSpPr>
          <p:nvPr>
            <p:ph idx="1"/>
          </p:nvPr>
        </p:nvSpPr>
        <p:spPr/>
        <p:txBody>
          <a:bodyPr>
            <a:normAutofit fontScale="92500" lnSpcReduction="20000"/>
          </a:bodyPr>
          <a:lstStyle/>
          <a:p>
            <a:pPr algn="just">
              <a:buFont typeface="Wingdings" panose="05000000000000000000" pitchFamily="2" charset="2"/>
              <a:buChar char="Ø"/>
            </a:pPr>
            <a:r>
              <a:rPr lang="en-IN" dirty="0">
                <a:latin typeface="Arial" panose="020B0604020202020204" pitchFamily="34" charset="0"/>
                <a:cs typeface="Arial" panose="020B0604020202020204" pitchFamily="34" charset="0"/>
              </a:rPr>
              <a:t>Automation of Manual Work</a:t>
            </a:r>
          </a:p>
          <a:p>
            <a:pPr algn="just">
              <a:buFont typeface="Wingdings" panose="05000000000000000000" pitchFamily="2" charset="2"/>
              <a:buChar char="Ø"/>
            </a:pPr>
            <a:r>
              <a:rPr lang="en-IN" dirty="0">
                <a:latin typeface="Arial" panose="020B0604020202020204" pitchFamily="34" charset="0"/>
                <a:cs typeface="Arial" panose="020B0604020202020204" pitchFamily="34" charset="0"/>
              </a:rPr>
              <a:t>Efficient Case Management</a:t>
            </a:r>
          </a:p>
          <a:p>
            <a:pPr algn="just">
              <a:buFont typeface="Wingdings" panose="05000000000000000000" pitchFamily="2" charset="2"/>
              <a:buChar char="Ø"/>
            </a:pPr>
            <a:r>
              <a:rPr lang="en-US" dirty="0">
                <a:latin typeface="Arial" panose="020B0604020202020204" pitchFamily="34" charset="0"/>
                <a:cs typeface="Arial" panose="020B0604020202020204" pitchFamily="34" charset="0"/>
              </a:rPr>
              <a:t>Improved Data Accuracy and Consistency</a:t>
            </a:r>
          </a:p>
          <a:p>
            <a:pPr algn="just">
              <a:buFont typeface="Wingdings" panose="05000000000000000000" pitchFamily="2" charset="2"/>
              <a:buChar char="Ø"/>
            </a:pPr>
            <a:r>
              <a:rPr lang="en-IN" dirty="0">
                <a:latin typeface="Arial" panose="020B0604020202020204" pitchFamily="34" charset="0"/>
                <a:cs typeface="Arial" panose="020B0604020202020204" pitchFamily="34" charset="0"/>
              </a:rPr>
              <a:t>Quick Search and Retrieval</a:t>
            </a:r>
          </a:p>
          <a:p>
            <a:pPr algn="just">
              <a:buFont typeface="Wingdings" panose="05000000000000000000" pitchFamily="2" charset="2"/>
              <a:buChar char="Ø"/>
            </a:pPr>
            <a:r>
              <a:rPr lang="en-IN" dirty="0">
                <a:latin typeface="Arial" panose="020B0604020202020204" pitchFamily="34" charset="0"/>
                <a:cs typeface="Arial" panose="020B0604020202020204" pitchFamily="34" charset="0"/>
              </a:rPr>
              <a:t>Enhanced Security</a:t>
            </a:r>
          </a:p>
          <a:p>
            <a:pPr algn="just">
              <a:buFont typeface="Wingdings" panose="05000000000000000000" pitchFamily="2" charset="2"/>
              <a:buChar char="Ø"/>
            </a:pPr>
            <a:r>
              <a:rPr lang="en-IN" dirty="0">
                <a:latin typeface="Arial" panose="020B0604020202020204" pitchFamily="34" charset="0"/>
                <a:cs typeface="Arial" panose="020B0604020202020204" pitchFamily="34" charset="0"/>
              </a:rPr>
              <a:t>Paperless Environment</a:t>
            </a:r>
          </a:p>
          <a:p>
            <a:pPr algn="just">
              <a:buFont typeface="Wingdings" panose="05000000000000000000" pitchFamily="2" charset="2"/>
              <a:buChar char="Ø"/>
            </a:pPr>
            <a:r>
              <a:rPr lang="en-IN" dirty="0">
                <a:latin typeface="Arial" panose="020B0604020202020204" pitchFamily="34" charset="0"/>
                <a:cs typeface="Arial" panose="020B0604020202020204" pitchFamily="34" charset="0"/>
              </a:rPr>
              <a:t>Time and Cost Savings</a:t>
            </a:r>
          </a:p>
          <a:p>
            <a:pPr algn="just">
              <a:buFont typeface="Wingdings" panose="05000000000000000000" pitchFamily="2" charset="2"/>
              <a:buChar char="Ø"/>
            </a:pPr>
            <a:r>
              <a:rPr lang="en-IN" dirty="0">
                <a:latin typeface="Arial" panose="020B0604020202020204" pitchFamily="34" charset="0"/>
                <a:cs typeface="Arial" panose="020B0604020202020204" pitchFamily="34" charset="0"/>
              </a:rPr>
              <a:t>Scalability and Integration</a:t>
            </a:r>
          </a:p>
          <a:p>
            <a:pPr algn="just">
              <a:buFont typeface="Wingdings" panose="05000000000000000000" pitchFamily="2" charset="2"/>
              <a:buChar char="Ø"/>
            </a:pPr>
            <a:r>
              <a:rPr lang="en-IN" dirty="0">
                <a:latin typeface="Arial" panose="020B0604020202020204" pitchFamily="34" charset="0"/>
                <a:cs typeface="Arial" panose="020B0604020202020204" pitchFamily="34" charset="0"/>
              </a:rPr>
              <a:t>Transparency and Accountability</a:t>
            </a:r>
          </a:p>
          <a:p>
            <a:endParaRPr lang="en-IN" dirty="0"/>
          </a:p>
        </p:txBody>
      </p:sp>
    </p:spTree>
    <p:extLst>
      <p:ext uri="{BB962C8B-B14F-4D97-AF65-F5344CB8AC3E}">
        <p14:creationId xmlns:p14="http://schemas.microsoft.com/office/powerpoint/2010/main" val="23996785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55D26A-FFAC-5C48-6BA8-7A8C43F5D5B3}"/>
              </a:ext>
            </a:extLst>
          </p:cNvPr>
          <p:cNvSpPr>
            <a:spLocks noGrp="1"/>
          </p:cNvSpPr>
          <p:nvPr>
            <p:ph type="title"/>
          </p:nvPr>
        </p:nvSpPr>
        <p:spPr/>
        <p:txBody>
          <a:bodyPr/>
          <a:lstStyle/>
          <a:p>
            <a:r>
              <a:rPr lang="en-IN" dirty="0"/>
              <a:t>DISADVANTAGES</a:t>
            </a:r>
          </a:p>
        </p:txBody>
      </p:sp>
      <p:sp>
        <p:nvSpPr>
          <p:cNvPr id="3" name="Content Placeholder 2">
            <a:extLst>
              <a:ext uri="{FF2B5EF4-FFF2-40B4-BE49-F238E27FC236}">
                <a16:creationId xmlns:a16="http://schemas.microsoft.com/office/drawing/2014/main" id="{705F529B-A0CA-4BC2-E0BB-667DECB2EF96}"/>
              </a:ext>
            </a:extLst>
          </p:cNvPr>
          <p:cNvSpPr>
            <a:spLocks noGrp="1"/>
          </p:cNvSpPr>
          <p:nvPr>
            <p:ph idx="1"/>
          </p:nvPr>
        </p:nvSpPr>
        <p:spPr/>
        <p:txBody>
          <a:bodyPr/>
          <a:lstStyle/>
          <a:p>
            <a:pPr>
              <a:buFont typeface="Wingdings" panose="05000000000000000000" pitchFamily="2" charset="2"/>
              <a:buChar char="Ø"/>
            </a:pPr>
            <a:r>
              <a:rPr lang="en-IN" dirty="0">
                <a:latin typeface="Arial" panose="020B0604020202020204" pitchFamily="34" charset="0"/>
                <a:cs typeface="Arial" panose="020B0604020202020204" pitchFamily="34" charset="0"/>
              </a:rPr>
              <a:t>Initial Setup Cost</a:t>
            </a:r>
          </a:p>
          <a:p>
            <a:pPr>
              <a:buFont typeface="Wingdings" panose="05000000000000000000" pitchFamily="2" charset="2"/>
              <a:buChar char="Ø"/>
            </a:pPr>
            <a:r>
              <a:rPr lang="en-IN" dirty="0">
                <a:latin typeface="Arial" panose="020B0604020202020204" pitchFamily="34" charset="0"/>
                <a:cs typeface="Arial" panose="020B0604020202020204" pitchFamily="34" charset="0"/>
              </a:rPr>
              <a:t>Technical Knowledge Requirement</a:t>
            </a:r>
          </a:p>
          <a:p>
            <a:pPr>
              <a:buFont typeface="Wingdings" panose="05000000000000000000" pitchFamily="2" charset="2"/>
              <a:buChar char="Ø"/>
            </a:pPr>
            <a:r>
              <a:rPr lang="en-IN" dirty="0">
                <a:latin typeface="Arial" panose="020B0604020202020204" pitchFamily="34" charset="0"/>
                <a:cs typeface="Arial" panose="020B0604020202020204" pitchFamily="34" charset="0"/>
              </a:rPr>
              <a:t>Data Security Risks</a:t>
            </a:r>
          </a:p>
          <a:p>
            <a:pPr>
              <a:buFont typeface="Wingdings" panose="05000000000000000000" pitchFamily="2" charset="2"/>
              <a:buChar char="Ø"/>
            </a:pPr>
            <a:r>
              <a:rPr lang="en-IN" dirty="0">
                <a:latin typeface="Arial" panose="020B0604020202020204" pitchFamily="34" charset="0"/>
                <a:cs typeface="Arial" panose="020B0604020202020204" pitchFamily="34" charset="0"/>
              </a:rPr>
              <a:t>System Maintenance</a:t>
            </a:r>
          </a:p>
          <a:p>
            <a:pPr>
              <a:buFont typeface="Wingdings" panose="05000000000000000000" pitchFamily="2" charset="2"/>
              <a:buChar char="Ø"/>
            </a:pPr>
            <a:r>
              <a:rPr lang="en-IN" dirty="0">
                <a:latin typeface="Arial" panose="020B0604020202020204" pitchFamily="34" charset="0"/>
                <a:cs typeface="Arial" panose="020B0604020202020204" pitchFamily="34" charset="0"/>
              </a:rPr>
              <a:t>Data Loss Possibility</a:t>
            </a:r>
          </a:p>
          <a:p>
            <a:pPr>
              <a:buFont typeface="Wingdings" panose="05000000000000000000" pitchFamily="2" charset="2"/>
              <a:buChar char="Ø"/>
            </a:pPr>
            <a:r>
              <a:rPr lang="en-IN" dirty="0">
                <a:latin typeface="Arial" panose="020B0604020202020204" pitchFamily="34" charset="0"/>
                <a:cs typeface="Arial" panose="020B0604020202020204" pitchFamily="34" charset="0"/>
              </a:rPr>
              <a:t>Resistance to Change</a:t>
            </a:r>
          </a:p>
          <a:p>
            <a:pPr>
              <a:buFont typeface="Wingdings" panose="05000000000000000000" pitchFamily="2" charset="2"/>
              <a:buChar char="Ø"/>
            </a:pPr>
            <a:r>
              <a:rPr lang="en-US" dirty="0">
                <a:latin typeface="Arial" panose="020B0604020202020204" pitchFamily="34" charset="0"/>
                <a:cs typeface="Arial" panose="020B0604020202020204" pitchFamily="34" charset="0"/>
              </a:rPr>
              <a:t>Limited Accessibility in Remote Areas</a:t>
            </a:r>
            <a:endParaRPr lang="en-IN" dirty="0">
              <a:latin typeface="Arial" panose="020B0604020202020204" pitchFamily="34" charset="0"/>
              <a:cs typeface="Arial" panose="020B0604020202020204" pitchFamily="34" charset="0"/>
            </a:endParaRPr>
          </a:p>
          <a:p>
            <a:endParaRPr lang="en-IN" dirty="0"/>
          </a:p>
        </p:txBody>
      </p:sp>
    </p:spTree>
    <p:extLst>
      <p:ext uri="{BB962C8B-B14F-4D97-AF65-F5344CB8AC3E}">
        <p14:creationId xmlns:p14="http://schemas.microsoft.com/office/powerpoint/2010/main" val="983690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EFCB45-93C5-73B6-A121-25F8A2D36A62}"/>
              </a:ext>
            </a:extLst>
          </p:cNvPr>
          <p:cNvSpPr>
            <a:spLocks noGrp="1"/>
          </p:cNvSpPr>
          <p:nvPr>
            <p:ph type="title"/>
          </p:nvPr>
        </p:nvSpPr>
        <p:spPr/>
        <p:txBody>
          <a:bodyPr/>
          <a:lstStyle/>
          <a:p>
            <a:r>
              <a:rPr lang="en-IN" dirty="0"/>
              <a:t>HARDWARE REQUIREMENTS</a:t>
            </a:r>
          </a:p>
        </p:txBody>
      </p:sp>
      <p:sp>
        <p:nvSpPr>
          <p:cNvPr id="3" name="Content Placeholder 2">
            <a:extLst>
              <a:ext uri="{FF2B5EF4-FFF2-40B4-BE49-F238E27FC236}">
                <a16:creationId xmlns:a16="http://schemas.microsoft.com/office/drawing/2014/main" id="{B439E216-BC8C-1AB9-4661-8A091F906082}"/>
              </a:ext>
            </a:extLst>
          </p:cNvPr>
          <p:cNvSpPr>
            <a:spLocks noGrp="1"/>
          </p:cNvSpPr>
          <p:nvPr>
            <p:ph idx="1"/>
          </p:nvPr>
        </p:nvSpPr>
        <p:spPr/>
        <p:txBody>
          <a:bodyPr>
            <a:normAutofit fontScale="92500" lnSpcReduction="10000"/>
          </a:bodyPr>
          <a:lstStyle/>
          <a:p>
            <a:pPr lvl="0" algn="just" eaLnBrk="0" fontAlgn="base" hangingPunct="0">
              <a:lnSpc>
                <a:spcPct val="110000"/>
              </a:lnSpc>
              <a:spcBef>
                <a:spcPct val="0"/>
              </a:spcBef>
              <a:spcAft>
                <a:spcPct val="0"/>
              </a:spcAft>
              <a:buClrTx/>
              <a:buFont typeface="Wingdings" panose="05000000000000000000" pitchFamily="2" charset="2"/>
              <a:buChar char="Ø"/>
            </a:pPr>
            <a:r>
              <a:rPr lang="en-US" altLang="en-US" b="1" dirty="0">
                <a:solidFill>
                  <a:schemeClr val="tx1"/>
                </a:solidFill>
                <a:latin typeface="Arial" panose="020B0604020202020204" pitchFamily="34" charset="0"/>
                <a:cs typeface="Arial" panose="020B0604020202020204" pitchFamily="34" charset="0"/>
              </a:rPr>
              <a:t>Processor (CPU):</a:t>
            </a:r>
            <a:r>
              <a:rPr lang="en-US" altLang="en-US" dirty="0">
                <a:solidFill>
                  <a:schemeClr val="tx1"/>
                </a:solidFill>
                <a:latin typeface="Arial" panose="020B0604020202020204" pitchFamily="34" charset="0"/>
                <a:cs typeface="Arial" panose="020B0604020202020204" pitchFamily="34" charset="0"/>
              </a:rPr>
              <a:t> Executes all program instructions and</a:t>
            </a:r>
          </a:p>
          <a:p>
            <a:pPr marL="0" lvl="0" indent="0" algn="just" eaLnBrk="0" fontAlgn="base" hangingPunct="0">
              <a:lnSpc>
                <a:spcPct val="110000"/>
              </a:lnSpc>
              <a:spcBef>
                <a:spcPct val="0"/>
              </a:spcBef>
              <a:spcAft>
                <a:spcPct val="0"/>
              </a:spcAft>
              <a:buClrTx/>
              <a:buNone/>
            </a:pPr>
            <a:r>
              <a:rPr lang="en-US" altLang="en-US" dirty="0">
                <a:solidFill>
                  <a:schemeClr val="tx1"/>
                </a:solidFill>
                <a:latin typeface="Arial" panose="020B0604020202020204" pitchFamily="34" charset="0"/>
                <a:cs typeface="Arial" panose="020B0604020202020204" pitchFamily="34" charset="0"/>
              </a:rPr>
              <a:t>   handles data processing.</a:t>
            </a:r>
          </a:p>
          <a:p>
            <a:pPr lvl="0" algn="just" eaLnBrk="0" fontAlgn="base" hangingPunct="0">
              <a:lnSpc>
                <a:spcPct val="110000"/>
              </a:lnSpc>
              <a:spcBef>
                <a:spcPct val="0"/>
              </a:spcBef>
              <a:spcAft>
                <a:spcPct val="0"/>
              </a:spcAft>
              <a:buClrTx/>
              <a:buFont typeface="Wingdings" panose="05000000000000000000" pitchFamily="2" charset="2"/>
              <a:buChar char="Ø"/>
            </a:pPr>
            <a:r>
              <a:rPr lang="en-US" altLang="en-US" b="1" dirty="0">
                <a:solidFill>
                  <a:schemeClr val="tx1"/>
                </a:solidFill>
                <a:latin typeface="Arial" panose="020B0604020202020204" pitchFamily="34" charset="0"/>
                <a:cs typeface="Arial" panose="020B0604020202020204" pitchFamily="34" charset="0"/>
              </a:rPr>
              <a:t>RAM:</a:t>
            </a:r>
            <a:r>
              <a:rPr lang="en-US" altLang="en-US" dirty="0">
                <a:solidFill>
                  <a:schemeClr val="tx1"/>
                </a:solidFill>
                <a:latin typeface="Arial" panose="020B0604020202020204" pitchFamily="34" charset="0"/>
                <a:cs typeface="Arial" panose="020B0604020202020204" pitchFamily="34" charset="0"/>
              </a:rPr>
              <a:t> Provides temporary storage for fast execution of Java </a:t>
            </a:r>
          </a:p>
          <a:p>
            <a:pPr marL="0" lvl="0" indent="0" algn="just" eaLnBrk="0" fontAlgn="base" hangingPunct="0">
              <a:lnSpc>
                <a:spcPct val="110000"/>
              </a:lnSpc>
              <a:spcBef>
                <a:spcPct val="0"/>
              </a:spcBef>
              <a:spcAft>
                <a:spcPct val="0"/>
              </a:spcAft>
              <a:buClrTx/>
              <a:buNone/>
            </a:pPr>
            <a:r>
              <a:rPr lang="en-US" altLang="en-US" dirty="0">
                <a:solidFill>
                  <a:schemeClr val="tx1"/>
                </a:solidFill>
                <a:latin typeface="Arial" panose="020B0604020202020204" pitchFamily="34" charset="0"/>
                <a:cs typeface="Arial" panose="020B0604020202020204" pitchFamily="34" charset="0"/>
              </a:rPr>
              <a:t>   and SQL operations.</a:t>
            </a:r>
          </a:p>
          <a:p>
            <a:pPr lvl="0" algn="just" eaLnBrk="0" fontAlgn="base" hangingPunct="0">
              <a:lnSpc>
                <a:spcPct val="110000"/>
              </a:lnSpc>
              <a:spcBef>
                <a:spcPct val="0"/>
              </a:spcBef>
              <a:spcAft>
                <a:spcPct val="0"/>
              </a:spcAft>
              <a:buClrTx/>
              <a:buFont typeface="Wingdings" panose="05000000000000000000" pitchFamily="2" charset="2"/>
              <a:buChar char="Ø"/>
            </a:pPr>
            <a:r>
              <a:rPr lang="en-US" altLang="en-US" b="1" dirty="0">
                <a:solidFill>
                  <a:schemeClr val="tx1"/>
                </a:solidFill>
                <a:latin typeface="Arial" panose="020B0604020202020204" pitchFamily="34" charset="0"/>
                <a:cs typeface="Arial" panose="020B0604020202020204" pitchFamily="34" charset="0"/>
              </a:rPr>
              <a:t>Hard Disk / SSD:</a:t>
            </a:r>
            <a:r>
              <a:rPr lang="en-US" altLang="en-US" dirty="0">
                <a:solidFill>
                  <a:schemeClr val="tx1"/>
                </a:solidFill>
                <a:latin typeface="Arial" panose="020B0604020202020204" pitchFamily="34" charset="0"/>
                <a:cs typeface="Arial" panose="020B0604020202020204" pitchFamily="34" charset="0"/>
              </a:rPr>
              <a:t> Stores system files, case records, and data</a:t>
            </a:r>
          </a:p>
          <a:p>
            <a:pPr marL="0" lvl="0" indent="0" algn="just" eaLnBrk="0" fontAlgn="base" hangingPunct="0">
              <a:lnSpc>
                <a:spcPct val="110000"/>
              </a:lnSpc>
              <a:spcBef>
                <a:spcPct val="0"/>
              </a:spcBef>
              <a:spcAft>
                <a:spcPct val="0"/>
              </a:spcAft>
              <a:buClrTx/>
              <a:buNone/>
            </a:pPr>
            <a:r>
              <a:rPr lang="en-US" altLang="en-US" dirty="0">
                <a:solidFill>
                  <a:schemeClr val="tx1"/>
                </a:solidFill>
                <a:latin typeface="Arial" panose="020B0604020202020204" pitchFamily="34" charset="0"/>
                <a:cs typeface="Arial" panose="020B0604020202020204" pitchFamily="34" charset="0"/>
              </a:rPr>
              <a:t>    base data permanently.</a:t>
            </a:r>
          </a:p>
          <a:p>
            <a:pPr lvl="0" algn="just" eaLnBrk="0" fontAlgn="base" hangingPunct="0">
              <a:lnSpc>
                <a:spcPct val="110000"/>
              </a:lnSpc>
              <a:spcBef>
                <a:spcPct val="0"/>
              </a:spcBef>
              <a:spcAft>
                <a:spcPct val="0"/>
              </a:spcAft>
              <a:buClrTx/>
              <a:buFont typeface="Wingdings" panose="05000000000000000000" pitchFamily="2" charset="2"/>
              <a:buChar char="Ø"/>
            </a:pPr>
            <a:r>
              <a:rPr lang="en-US" altLang="en-US" b="1" dirty="0">
                <a:solidFill>
                  <a:schemeClr val="tx1"/>
                </a:solidFill>
                <a:latin typeface="Arial" panose="020B0604020202020204" pitchFamily="34" charset="0"/>
                <a:cs typeface="Arial" panose="020B0604020202020204" pitchFamily="34" charset="0"/>
              </a:rPr>
              <a:t>Monitor:</a:t>
            </a:r>
            <a:r>
              <a:rPr lang="en-US" altLang="en-US" dirty="0">
                <a:solidFill>
                  <a:schemeClr val="tx1"/>
                </a:solidFill>
                <a:latin typeface="Arial" panose="020B0604020202020204" pitchFamily="34" charset="0"/>
                <a:cs typeface="Arial" panose="020B0604020202020204" pitchFamily="34" charset="0"/>
              </a:rPr>
              <a:t> Displays the system interface and user dashboards </a:t>
            </a:r>
          </a:p>
          <a:p>
            <a:pPr marL="0" lvl="0" indent="0" algn="just" eaLnBrk="0" fontAlgn="base" hangingPunct="0">
              <a:lnSpc>
                <a:spcPct val="110000"/>
              </a:lnSpc>
              <a:spcBef>
                <a:spcPct val="0"/>
              </a:spcBef>
              <a:spcAft>
                <a:spcPct val="0"/>
              </a:spcAft>
              <a:buClrTx/>
              <a:buNone/>
            </a:pPr>
            <a:r>
              <a:rPr lang="en-US" altLang="en-US" dirty="0">
                <a:solidFill>
                  <a:schemeClr val="tx1"/>
                </a:solidFill>
                <a:latin typeface="Arial" panose="020B0604020202020204" pitchFamily="34" charset="0"/>
                <a:cs typeface="Arial" panose="020B0604020202020204" pitchFamily="34" charset="0"/>
              </a:rPr>
              <a:t>   clearly.</a:t>
            </a:r>
          </a:p>
          <a:p>
            <a:pPr lvl="0" algn="just" eaLnBrk="0" fontAlgn="base" hangingPunct="0">
              <a:lnSpc>
                <a:spcPct val="110000"/>
              </a:lnSpc>
              <a:spcBef>
                <a:spcPct val="0"/>
              </a:spcBef>
              <a:spcAft>
                <a:spcPct val="0"/>
              </a:spcAft>
              <a:buClrTx/>
              <a:buFont typeface="Wingdings" panose="05000000000000000000" pitchFamily="2" charset="2"/>
              <a:buChar char="Ø"/>
            </a:pPr>
            <a:r>
              <a:rPr lang="en-US" altLang="en-US" b="1" dirty="0">
                <a:solidFill>
                  <a:schemeClr val="tx1"/>
                </a:solidFill>
                <a:latin typeface="Arial" panose="020B0604020202020204" pitchFamily="34" charset="0"/>
                <a:cs typeface="Arial" panose="020B0604020202020204" pitchFamily="34" charset="0"/>
              </a:rPr>
              <a:t>Keyboard:</a:t>
            </a:r>
            <a:r>
              <a:rPr lang="en-US" altLang="en-US" dirty="0">
                <a:solidFill>
                  <a:schemeClr val="tx1"/>
                </a:solidFill>
                <a:latin typeface="Arial" panose="020B0604020202020204" pitchFamily="34" charset="0"/>
                <a:cs typeface="Arial" panose="020B0604020202020204" pitchFamily="34" charset="0"/>
              </a:rPr>
              <a:t> Used for entering and editing case information.</a:t>
            </a:r>
          </a:p>
          <a:p>
            <a:pPr algn="just" eaLnBrk="0" fontAlgn="base" hangingPunct="0">
              <a:lnSpc>
                <a:spcPct val="110000"/>
              </a:lnSpc>
              <a:spcBef>
                <a:spcPct val="0"/>
              </a:spcBef>
              <a:spcAft>
                <a:spcPct val="0"/>
              </a:spcAft>
              <a:buClrTx/>
              <a:buFont typeface="Wingdings" panose="05000000000000000000" pitchFamily="2" charset="2"/>
              <a:buChar char="Ø"/>
            </a:pPr>
            <a:r>
              <a:rPr lang="en-US" b="1" dirty="0">
                <a:latin typeface="Arial" panose="020B0604020202020204" pitchFamily="34" charset="0"/>
                <a:cs typeface="Arial" panose="020B0604020202020204" pitchFamily="34" charset="0"/>
              </a:rPr>
              <a:t> External Storage Device:</a:t>
            </a:r>
            <a:r>
              <a:rPr lang="en-US" dirty="0">
                <a:latin typeface="Arial" panose="020B0604020202020204" pitchFamily="34" charset="0"/>
                <a:cs typeface="Arial" panose="020B0604020202020204" pitchFamily="34" charset="0"/>
              </a:rPr>
              <a:t> Used for periodic data backup and</a:t>
            </a:r>
          </a:p>
          <a:p>
            <a:pPr marL="0" indent="0" algn="just" eaLnBrk="0" fontAlgn="base" hangingPunct="0">
              <a:lnSpc>
                <a:spcPct val="110000"/>
              </a:lnSpc>
              <a:spcBef>
                <a:spcPct val="0"/>
              </a:spcBef>
              <a:spcAft>
                <a:spcPct val="0"/>
              </a:spcAft>
              <a:buClrTx/>
              <a:buNone/>
            </a:pPr>
            <a:r>
              <a:rPr lang="en-US" dirty="0">
                <a:latin typeface="Arial" panose="020B0604020202020204" pitchFamily="34" charset="0"/>
                <a:cs typeface="Arial" panose="020B0604020202020204" pitchFamily="34" charset="0"/>
              </a:rPr>
              <a:t>     recovery.</a:t>
            </a:r>
          </a:p>
          <a:p>
            <a:endParaRPr lang="en-IN" dirty="0"/>
          </a:p>
        </p:txBody>
      </p:sp>
    </p:spTree>
    <p:extLst>
      <p:ext uri="{BB962C8B-B14F-4D97-AF65-F5344CB8AC3E}">
        <p14:creationId xmlns:p14="http://schemas.microsoft.com/office/powerpoint/2010/main" val="21973600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ED445A-B843-B57C-9E50-FBAB11F71BF0}"/>
              </a:ext>
            </a:extLst>
          </p:cNvPr>
          <p:cNvSpPr>
            <a:spLocks noGrp="1"/>
          </p:cNvSpPr>
          <p:nvPr>
            <p:ph type="title"/>
          </p:nvPr>
        </p:nvSpPr>
        <p:spPr/>
        <p:txBody>
          <a:bodyPr/>
          <a:lstStyle/>
          <a:p>
            <a:r>
              <a:rPr lang="en-IN" dirty="0"/>
              <a:t>SOFTWARE REQUIREMENTS</a:t>
            </a:r>
          </a:p>
        </p:txBody>
      </p:sp>
      <p:sp>
        <p:nvSpPr>
          <p:cNvPr id="3" name="Content Placeholder 2">
            <a:extLst>
              <a:ext uri="{FF2B5EF4-FFF2-40B4-BE49-F238E27FC236}">
                <a16:creationId xmlns:a16="http://schemas.microsoft.com/office/drawing/2014/main" id="{5B23DEA1-827E-BE85-ED92-499074E8BF32}"/>
              </a:ext>
            </a:extLst>
          </p:cNvPr>
          <p:cNvSpPr>
            <a:spLocks noGrp="1"/>
          </p:cNvSpPr>
          <p:nvPr>
            <p:ph idx="1"/>
          </p:nvPr>
        </p:nvSpPr>
        <p:spPr/>
        <p:txBody>
          <a:bodyPr>
            <a:normAutofit lnSpcReduction="10000"/>
          </a:bodyPr>
          <a:lstStyle/>
          <a:p>
            <a:pPr lvl="0" algn="just" eaLnBrk="0" fontAlgn="base" hangingPunct="0">
              <a:spcBef>
                <a:spcPct val="0"/>
              </a:spcBef>
              <a:spcAft>
                <a:spcPct val="0"/>
              </a:spcAft>
              <a:buClrTx/>
              <a:buFont typeface="Wingdings" panose="05000000000000000000" pitchFamily="2" charset="2"/>
              <a:buChar char="Ø"/>
            </a:pPr>
            <a:r>
              <a:rPr lang="en-US" altLang="en-US" b="1" dirty="0">
                <a:solidFill>
                  <a:schemeClr val="tx1"/>
                </a:solidFill>
                <a:latin typeface="Arial" panose="020B0604020202020204" pitchFamily="34" charset="0"/>
              </a:rPr>
              <a:t>Operating System:</a:t>
            </a:r>
            <a:r>
              <a:rPr lang="en-US" altLang="en-US" dirty="0">
                <a:solidFill>
                  <a:schemeClr val="tx1"/>
                </a:solidFill>
                <a:latin typeface="Arial" panose="020B0604020202020204" pitchFamily="34" charset="0"/>
              </a:rPr>
              <a:t> Windows 10 or higher for running Java and</a:t>
            </a:r>
          </a:p>
          <a:p>
            <a:pPr marL="0" lvl="0" indent="0" algn="just" eaLnBrk="0" fontAlgn="base" hangingPunct="0">
              <a:spcBef>
                <a:spcPct val="0"/>
              </a:spcBef>
              <a:spcAft>
                <a:spcPct val="0"/>
              </a:spcAft>
              <a:buClrTx/>
              <a:buNone/>
            </a:pPr>
            <a:r>
              <a:rPr lang="en-US" altLang="en-US" dirty="0">
                <a:solidFill>
                  <a:schemeClr val="tx1"/>
                </a:solidFill>
                <a:latin typeface="Arial" panose="020B0604020202020204" pitchFamily="34" charset="0"/>
              </a:rPr>
              <a:t>    MySQL smoothly.</a:t>
            </a:r>
          </a:p>
          <a:p>
            <a:pPr lvl="0" algn="just" eaLnBrk="0" fontAlgn="base" hangingPunct="0">
              <a:spcBef>
                <a:spcPct val="0"/>
              </a:spcBef>
              <a:spcAft>
                <a:spcPct val="0"/>
              </a:spcAft>
              <a:buClrTx/>
              <a:buFont typeface="Wingdings" panose="05000000000000000000" pitchFamily="2" charset="2"/>
              <a:buChar char="Ø"/>
            </a:pPr>
            <a:r>
              <a:rPr lang="en-US" altLang="en-US" b="1" dirty="0">
                <a:solidFill>
                  <a:schemeClr val="tx1"/>
                </a:solidFill>
                <a:latin typeface="Arial" panose="020B0604020202020204" pitchFamily="34" charset="0"/>
              </a:rPr>
              <a:t>Programming Language:</a:t>
            </a:r>
            <a:r>
              <a:rPr lang="en-US" altLang="en-US" dirty="0">
                <a:solidFill>
                  <a:schemeClr val="tx1"/>
                </a:solidFill>
                <a:latin typeface="Arial" panose="020B0604020202020204" pitchFamily="34" charset="0"/>
              </a:rPr>
              <a:t> Java (JDK 8 or above) for backend</a:t>
            </a:r>
          </a:p>
          <a:p>
            <a:pPr marL="0" lvl="0" indent="0" algn="just" eaLnBrk="0" fontAlgn="base" hangingPunct="0">
              <a:spcBef>
                <a:spcPct val="0"/>
              </a:spcBef>
              <a:spcAft>
                <a:spcPct val="0"/>
              </a:spcAft>
              <a:buClrTx/>
              <a:buNone/>
            </a:pPr>
            <a:r>
              <a:rPr lang="en-US" altLang="en-US" dirty="0">
                <a:solidFill>
                  <a:schemeClr val="tx1"/>
                </a:solidFill>
                <a:latin typeface="Arial" panose="020B0604020202020204" pitchFamily="34" charset="0"/>
              </a:rPr>
              <a:t>    development.</a:t>
            </a:r>
          </a:p>
          <a:p>
            <a:pPr lvl="0" algn="just" eaLnBrk="0" fontAlgn="base" hangingPunct="0">
              <a:spcBef>
                <a:spcPct val="0"/>
              </a:spcBef>
              <a:spcAft>
                <a:spcPct val="0"/>
              </a:spcAft>
              <a:buClrTx/>
              <a:buFont typeface="Wingdings" panose="05000000000000000000" pitchFamily="2" charset="2"/>
              <a:buChar char="Ø"/>
            </a:pPr>
            <a:r>
              <a:rPr lang="en-US" altLang="en-US" b="1" dirty="0">
                <a:solidFill>
                  <a:schemeClr val="tx1"/>
                </a:solidFill>
                <a:latin typeface="Arial" panose="020B0604020202020204" pitchFamily="34" charset="0"/>
              </a:rPr>
              <a:t>Database:</a:t>
            </a:r>
            <a:r>
              <a:rPr lang="en-US" altLang="en-US" dirty="0">
                <a:solidFill>
                  <a:schemeClr val="tx1"/>
                </a:solidFill>
                <a:latin typeface="Arial" panose="020B0604020202020204" pitchFamily="34" charset="0"/>
              </a:rPr>
              <a:t> MySQL Workbench for creating and managing court </a:t>
            </a:r>
          </a:p>
          <a:p>
            <a:pPr marL="0" lvl="0" indent="0" algn="just" eaLnBrk="0" fontAlgn="base" hangingPunct="0">
              <a:spcBef>
                <a:spcPct val="0"/>
              </a:spcBef>
              <a:spcAft>
                <a:spcPct val="0"/>
              </a:spcAft>
              <a:buClrTx/>
              <a:buNone/>
            </a:pPr>
            <a:r>
              <a:rPr lang="en-US" altLang="en-US" dirty="0">
                <a:solidFill>
                  <a:schemeClr val="tx1"/>
                </a:solidFill>
                <a:latin typeface="Arial" panose="020B0604020202020204" pitchFamily="34" charset="0"/>
              </a:rPr>
              <a:t>    case data.</a:t>
            </a:r>
          </a:p>
          <a:p>
            <a:pPr lvl="0" algn="just" eaLnBrk="0" fontAlgn="base" hangingPunct="0">
              <a:spcBef>
                <a:spcPct val="0"/>
              </a:spcBef>
              <a:spcAft>
                <a:spcPct val="0"/>
              </a:spcAft>
              <a:buClrTx/>
              <a:buFont typeface="Wingdings" panose="05000000000000000000" pitchFamily="2" charset="2"/>
              <a:buChar char="Ø"/>
            </a:pPr>
            <a:r>
              <a:rPr lang="en-US" altLang="en-US" b="1" dirty="0">
                <a:solidFill>
                  <a:schemeClr val="tx1"/>
                </a:solidFill>
                <a:latin typeface="Arial" panose="020B0604020202020204" pitchFamily="34" charset="0"/>
              </a:rPr>
              <a:t>Connector:</a:t>
            </a:r>
            <a:r>
              <a:rPr lang="en-US" altLang="en-US" dirty="0">
                <a:solidFill>
                  <a:schemeClr val="tx1"/>
                </a:solidFill>
                <a:latin typeface="Arial" panose="020B0604020202020204" pitchFamily="34" charset="0"/>
              </a:rPr>
              <a:t> JDBC (Java Database Connectivity) for linking Java </a:t>
            </a:r>
          </a:p>
          <a:p>
            <a:pPr marL="0" lvl="0" indent="0" algn="just" eaLnBrk="0" fontAlgn="base" hangingPunct="0">
              <a:spcBef>
                <a:spcPct val="0"/>
              </a:spcBef>
              <a:spcAft>
                <a:spcPct val="0"/>
              </a:spcAft>
              <a:buClrTx/>
              <a:buNone/>
            </a:pPr>
            <a:r>
              <a:rPr lang="en-US" altLang="en-US" dirty="0">
                <a:solidFill>
                  <a:schemeClr val="tx1"/>
                </a:solidFill>
                <a:latin typeface="Arial" panose="020B0604020202020204" pitchFamily="34" charset="0"/>
              </a:rPr>
              <a:t>   with MySQL.</a:t>
            </a:r>
          </a:p>
          <a:p>
            <a:pPr lvl="0" algn="just" eaLnBrk="0" fontAlgn="base" hangingPunct="0">
              <a:spcBef>
                <a:spcPct val="0"/>
              </a:spcBef>
              <a:spcAft>
                <a:spcPct val="0"/>
              </a:spcAft>
              <a:buClrTx/>
              <a:buFont typeface="Wingdings" panose="05000000000000000000" pitchFamily="2" charset="2"/>
              <a:buChar char="Ø"/>
            </a:pPr>
            <a:r>
              <a:rPr lang="en-US" altLang="en-US" b="1" dirty="0">
                <a:solidFill>
                  <a:schemeClr val="tx1"/>
                </a:solidFill>
                <a:latin typeface="Arial" panose="020B0604020202020204" pitchFamily="34" charset="0"/>
              </a:rPr>
              <a:t>IDE (Integrated Development Environment):</a:t>
            </a:r>
            <a:r>
              <a:rPr lang="en-US" altLang="en-US" dirty="0">
                <a:solidFill>
                  <a:schemeClr val="tx1"/>
                </a:solidFill>
                <a:latin typeface="Arial" panose="020B0604020202020204" pitchFamily="34" charset="0"/>
              </a:rPr>
              <a:t> NetBeans or Eclipse </a:t>
            </a:r>
          </a:p>
          <a:p>
            <a:pPr marL="0" lvl="0" indent="0" algn="just" eaLnBrk="0" fontAlgn="base" hangingPunct="0">
              <a:spcBef>
                <a:spcPct val="0"/>
              </a:spcBef>
              <a:spcAft>
                <a:spcPct val="0"/>
              </a:spcAft>
              <a:buClrTx/>
              <a:buNone/>
            </a:pPr>
            <a:r>
              <a:rPr lang="en-US" altLang="en-US" dirty="0">
                <a:solidFill>
                  <a:schemeClr val="tx1"/>
                </a:solidFill>
                <a:latin typeface="Arial" panose="020B0604020202020204" pitchFamily="34" charset="0"/>
              </a:rPr>
              <a:t>    for coding and debugging.</a:t>
            </a:r>
          </a:p>
          <a:p>
            <a:pPr lvl="0" algn="just" eaLnBrk="0" fontAlgn="base" hangingPunct="0">
              <a:spcBef>
                <a:spcPct val="0"/>
              </a:spcBef>
              <a:spcAft>
                <a:spcPct val="0"/>
              </a:spcAft>
              <a:buClrTx/>
              <a:buFont typeface="Wingdings" panose="05000000000000000000" pitchFamily="2" charset="2"/>
              <a:buChar char="Ø"/>
            </a:pPr>
            <a:r>
              <a:rPr lang="en-US" altLang="en-US" b="1" dirty="0">
                <a:solidFill>
                  <a:schemeClr val="tx1"/>
                </a:solidFill>
                <a:latin typeface="Arial" panose="020B0604020202020204" pitchFamily="34" charset="0"/>
              </a:rPr>
              <a:t>Web Browser:</a:t>
            </a:r>
            <a:r>
              <a:rPr lang="en-US" altLang="en-US" dirty="0">
                <a:solidFill>
                  <a:schemeClr val="tx1"/>
                </a:solidFill>
                <a:latin typeface="Arial" panose="020B0604020202020204" pitchFamily="34" charset="0"/>
              </a:rPr>
              <a:t> Google Chrome or Edge for testing any web interface </a:t>
            </a:r>
          </a:p>
          <a:p>
            <a:pPr marL="0" lvl="0" indent="0" algn="just" eaLnBrk="0" fontAlgn="base" hangingPunct="0">
              <a:spcBef>
                <a:spcPct val="0"/>
              </a:spcBef>
              <a:spcAft>
                <a:spcPct val="0"/>
              </a:spcAft>
              <a:buClrTx/>
              <a:buNone/>
            </a:pPr>
            <a:r>
              <a:rPr lang="en-US" altLang="en-US" dirty="0">
                <a:solidFill>
                  <a:schemeClr val="tx1"/>
                </a:solidFill>
                <a:latin typeface="Arial" panose="020B0604020202020204" pitchFamily="34" charset="0"/>
              </a:rPr>
              <a:t>   (if applicable).</a:t>
            </a:r>
          </a:p>
          <a:p>
            <a:endParaRPr lang="en-IN" dirty="0"/>
          </a:p>
        </p:txBody>
      </p:sp>
    </p:spTree>
    <p:extLst>
      <p:ext uri="{BB962C8B-B14F-4D97-AF65-F5344CB8AC3E}">
        <p14:creationId xmlns:p14="http://schemas.microsoft.com/office/powerpoint/2010/main" val="21313602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1A759-0988-ED61-9213-9F6C492963EA}"/>
              </a:ext>
            </a:extLst>
          </p:cNvPr>
          <p:cNvSpPr>
            <a:spLocks noGrp="1"/>
          </p:cNvSpPr>
          <p:nvPr>
            <p:ph type="title"/>
          </p:nvPr>
        </p:nvSpPr>
        <p:spPr/>
        <p:txBody>
          <a:bodyPr/>
          <a:lstStyle/>
          <a:p>
            <a:r>
              <a:rPr lang="en-IN" dirty="0"/>
              <a:t>MODULES</a:t>
            </a:r>
          </a:p>
        </p:txBody>
      </p:sp>
      <p:sp>
        <p:nvSpPr>
          <p:cNvPr id="3" name="Content Placeholder 2">
            <a:extLst>
              <a:ext uri="{FF2B5EF4-FFF2-40B4-BE49-F238E27FC236}">
                <a16:creationId xmlns:a16="http://schemas.microsoft.com/office/drawing/2014/main" id="{8ACBC94E-E8A0-2C8B-AAEF-EED93E7FB685}"/>
              </a:ext>
            </a:extLst>
          </p:cNvPr>
          <p:cNvSpPr>
            <a:spLocks noGrp="1"/>
          </p:cNvSpPr>
          <p:nvPr>
            <p:ph idx="1"/>
          </p:nvPr>
        </p:nvSpPr>
        <p:spPr/>
        <p:txBody>
          <a:bodyPr/>
          <a:lstStyle/>
          <a:p>
            <a:r>
              <a:rPr lang="en-IN" dirty="0"/>
              <a:t>User Authentication Module</a:t>
            </a:r>
          </a:p>
          <a:p>
            <a:r>
              <a:rPr lang="en-IN" dirty="0"/>
              <a:t>Admin Management Module</a:t>
            </a:r>
          </a:p>
          <a:p>
            <a:r>
              <a:rPr lang="en-IN" dirty="0"/>
              <a:t>Case Management Module</a:t>
            </a:r>
          </a:p>
          <a:p>
            <a:r>
              <a:rPr lang="en-IN" dirty="0"/>
              <a:t>Database Management Module</a:t>
            </a:r>
          </a:p>
          <a:p>
            <a:r>
              <a:rPr lang="en-IN" dirty="0"/>
              <a:t>System Security Module</a:t>
            </a:r>
          </a:p>
          <a:p>
            <a:endParaRPr lang="en-IN" dirty="0"/>
          </a:p>
        </p:txBody>
      </p:sp>
    </p:spTree>
    <p:extLst>
      <p:ext uri="{BB962C8B-B14F-4D97-AF65-F5344CB8AC3E}">
        <p14:creationId xmlns:p14="http://schemas.microsoft.com/office/powerpoint/2010/main" val="1338264488"/>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TM10001115[[fn=Parcel]]</Template>
  <TotalTime>306</TotalTime>
  <Words>997</Words>
  <Application>Microsoft Office PowerPoint</Application>
  <PresentationFormat>Widescreen</PresentationFormat>
  <Paragraphs>90</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Gill Sans MT</vt:lpstr>
      <vt:lpstr>Wingdings</vt:lpstr>
      <vt:lpstr>Parcel</vt:lpstr>
      <vt:lpstr>Digital court case management</vt:lpstr>
      <vt:lpstr>ABSTRACT</vt:lpstr>
      <vt:lpstr>Existing system</vt:lpstr>
      <vt:lpstr>PROPOSED SYSTEM</vt:lpstr>
      <vt:lpstr>ADVANTAGES</vt:lpstr>
      <vt:lpstr>DISADVANTAGES</vt:lpstr>
      <vt:lpstr>HARDWARE REQUIREMENTS</vt:lpstr>
      <vt:lpstr>SOFTWARE REQUIREMENTS</vt:lpstr>
      <vt:lpstr>MODULES</vt:lpstr>
      <vt:lpstr>MODULE DESCRIPTION</vt:lpstr>
      <vt:lpstr>MODULE DESCRIPTION</vt:lpstr>
      <vt:lpstr>MODULE DESCRIPTION</vt:lpstr>
      <vt:lpstr>SAMPLE OUTPUT</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THEJASWINI C</dc:creator>
  <cp:lastModifiedBy>THEJASWINI C</cp:lastModifiedBy>
  <cp:revision>2</cp:revision>
  <dcterms:created xsi:type="dcterms:W3CDTF">2025-10-29T05:25:33Z</dcterms:created>
  <dcterms:modified xsi:type="dcterms:W3CDTF">2025-10-29T10:32:30Z</dcterms:modified>
</cp:coreProperties>
</file>