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1" r:id="rId6"/>
    <p:sldId id="263" r:id="rId7"/>
    <p:sldId id="260" r:id="rId8"/>
    <p:sldId id="266" r:id="rId9"/>
    <p:sldId id="264" r:id="rId10"/>
    <p:sldId id="265" r:id="rId11"/>
    <p:sldId id="272" r:id="rId12"/>
    <p:sldId id="268" r:id="rId13"/>
    <p:sldId id="27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9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204172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11</a:t>
            </a:fld>
            <a:endParaRPr lang="en-US"/>
          </a:p>
        </p:txBody>
      </p:sp>
    </p:spTree>
    <p:extLst>
      <p:ext uri="{BB962C8B-B14F-4D97-AF65-F5344CB8AC3E}">
        <p14:creationId xmlns:p14="http://schemas.microsoft.com/office/powerpoint/2010/main" val="11079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12</a:t>
            </a:fld>
            <a:endParaRPr lang="en-US"/>
          </a:p>
        </p:txBody>
      </p:sp>
    </p:spTree>
    <p:extLst>
      <p:ext uri="{BB962C8B-B14F-4D97-AF65-F5344CB8AC3E}">
        <p14:creationId xmlns:p14="http://schemas.microsoft.com/office/powerpoint/2010/main" val="78675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13</a:t>
            </a:fld>
            <a:endParaRPr lang="en-US"/>
          </a:p>
        </p:txBody>
      </p:sp>
    </p:spTree>
    <p:extLst>
      <p:ext uri="{BB962C8B-B14F-4D97-AF65-F5344CB8AC3E}">
        <p14:creationId xmlns:p14="http://schemas.microsoft.com/office/powerpoint/2010/main" val="420240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9" name="Image 8" descr="Une image contenant jaune, Police, logo, Graphique&#10;&#10;Description générée automatiquement">
            <a:extLst>
              <a:ext uri="{FF2B5EF4-FFF2-40B4-BE49-F238E27FC236}">
                <a16:creationId xmlns:a16="http://schemas.microsoft.com/office/drawing/2014/main" id="{E2BA7170-09D1-1526-A8E1-4690A23D3B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8224" b="8224"/>
          <a:stretch/>
        </p:blipFill>
        <p:spPr>
          <a:xfrm>
            <a:off x="1" y="-1"/>
            <a:ext cx="1371599" cy="1138519"/>
          </a:xfrm>
          <a:prstGeom prst="rect">
            <a:avLst/>
          </a:prstGeom>
        </p:spPr>
      </p:pic>
      <p:sp>
        <p:nvSpPr>
          <p:cNvPr id="10" name="Rectangle 9">
            <a:extLst>
              <a:ext uri="{FF2B5EF4-FFF2-40B4-BE49-F238E27FC236}">
                <a16:creationId xmlns:a16="http://schemas.microsoft.com/office/drawing/2014/main" id="{1F3E97C4-CCD2-6AC4-F947-9C4BE0F100BB}"/>
              </a:ext>
            </a:extLst>
          </p:cNvPr>
          <p:cNvSpPr/>
          <p:nvPr userDrawn="1"/>
        </p:nvSpPr>
        <p:spPr>
          <a:xfrm>
            <a:off x="1371600" y="-1"/>
            <a:ext cx="108203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github.com/ctherreau/HomeExchange" TargetMode="Externa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Identify highly active users to serve as ambassadors :</a:t>
            </a:r>
          </a:p>
          <a:p>
            <a:pPr algn="just">
              <a:buFont typeface="+mj-lt"/>
              <a:buAutoNum type="arabicPeriod"/>
            </a:pPr>
            <a:r>
              <a:rPr lang="en-US" sz="1600" dirty="0"/>
              <a:t>Enhance user profiles by including social media information.</a:t>
            </a:r>
          </a:p>
          <a:p>
            <a:pPr algn="just">
              <a:buFont typeface="+mj-lt"/>
              <a:buAutoNum type="arabicPeriod"/>
            </a:pPr>
            <a:r>
              <a:rPr lang="en-US" sz="1600" dirty="0"/>
              <a:t>Utilize ambassadors to promote the platform and engage with the community.</a:t>
            </a:r>
          </a:p>
          <a:p>
            <a:pPr algn="just">
              <a:buFont typeface="+mj-lt"/>
              <a:buAutoNum type="arabicPeriod"/>
            </a:pPr>
            <a:r>
              <a:rPr lang="en-US" sz="1600" dirty="0"/>
              <a:t>Recognize and reward users who successfully refer a significant number of new users.</a:t>
            </a:r>
          </a:p>
        </p:txBody>
      </p:sp>
      <p:pic>
        <p:nvPicPr>
          <p:cNvPr id="5" name="Image 4">
            <a:extLst>
              <a:ext uri="{FF2B5EF4-FFF2-40B4-BE49-F238E27FC236}">
                <a16:creationId xmlns:a16="http://schemas.microsoft.com/office/drawing/2014/main" id="{1650A946-83F8-3A9B-7978-8C2AE41F0A71}"/>
              </a:ext>
            </a:extLst>
          </p:cNvPr>
          <p:cNvPicPr>
            <a:picLocks noChangeAspect="1"/>
          </p:cNvPicPr>
          <p:nvPr/>
        </p:nvPicPr>
        <p:blipFill>
          <a:blip r:embed="rId3"/>
          <a:stretch>
            <a:fillRect/>
          </a:stretch>
        </p:blipFill>
        <p:spPr>
          <a:xfrm>
            <a:off x="8536885" y="3140336"/>
            <a:ext cx="1698812" cy="1698812"/>
          </a:xfrm>
          <a:prstGeom prst="rect">
            <a:avLst/>
          </a:prstGeom>
        </p:spPr>
      </p:pic>
    </p:spTree>
    <p:extLst>
      <p:ext uri="{BB962C8B-B14F-4D97-AF65-F5344CB8AC3E}">
        <p14:creationId xmlns:p14="http://schemas.microsoft.com/office/powerpoint/2010/main" val="211609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Enhancing Reciprocal Exchanges:</a:t>
            </a:r>
          </a:p>
          <a:p>
            <a:pPr algn="just">
              <a:buFont typeface="+mj-lt"/>
              <a:buAutoNum type="arabicPeriod"/>
            </a:pPr>
            <a:r>
              <a:rPr lang="en-US" sz="1600" dirty="0"/>
              <a:t>Encourage reciprocal exchanges by offering advantages or exclusive features to users participating in such exchanges.</a:t>
            </a:r>
          </a:p>
          <a:p>
            <a:pPr algn="just">
              <a:buFont typeface="+mj-lt"/>
              <a:buAutoNum type="arabicPeriod"/>
            </a:pPr>
            <a:r>
              <a:rPr lang="en-US" sz="1600" dirty="0"/>
              <a:t>Increase the visibility of reciprocal users by adding a badge to their profiles, attracting attention from new subscribers.</a:t>
            </a:r>
          </a:p>
        </p:txBody>
      </p:sp>
      <p:pic>
        <p:nvPicPr>
          <p:cNvPr id="7" name="Image 6">
            <a:extLst>
              <a:ext uri="{FF2B5EF4-FFF2-40B4-BE49-F238E27FC236}">
                <a16:creationId xmlns:a16="http://schemas.microsoft.com/office/drawing/2014/main" id="{25B5C143-866C-4258-FD5D-3EF6363FB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6885" y="3140336"/>
            <a:ext cx="1698812" cy="1698812"/>
          </a:xfrm>
          <a:prstGeom prst="rect">
            <a:avLst/>
          </a:prstGeom>
        </p:spPr>
      </p:pic>
    </p:spTree>
    <p:extLst>
      <p:ext uri="{BB962C8B-B14F-4D97-AF65-F5344CB8AC3E}">
        <p14:creationId xmlns:p14="http://schemas.microsoft.com/office/powerpoint/2010/main" val="28596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4" name="Espace réservé du contenu 1">
            <a:extLst>
              <a:ext uri="{FF2B5EF4-FFF2-40B4-BE49-F238E27FC236}">
                <a16:creationId xmlns:a16="http://schemas.microsoft.com/office/drawing/2014/main" id="{337AC3A7-6600-42F2-EA24-3B519E004BC7}"/>
              </a:ext>
            </a:extLst>
          </p:cNvPr>
          <p:cNvSpPr txBox="1">
            <a:spLocks/>
          </p:cNvSpPr>
          <p:nvPr/>
        </p:nvSpPr>
        <p:spPr>
          <a:xfrm>
            <a:off x="6580582" y="556108"/>
            <a:ext cx="5611418" cy="3890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7A901"/>
                </a:solidFill>
              </a:rPr>
              <a:t>Motivating Users with Limited Engagement:</a:t>
            </a:r>
          </a:p>
          <a:p>
            <a:pPr algn="just">
              <a:buFont typeface="+mj-lt"/>
              <a:buAutoNum type="arabicPeriod"/>
            </a:pPr>
            <a:r>
              <a:rPr lang="en-US" sz="1600" dirty="0"/>
              <a:t>Identify users with a small number of conversations or exchanges.</a:t>
            </a:r>
          </a:p>
          <a:p>
            <a:pPr algn="just">
              <a:buFont typeface="+mj-lt"/>
              <a:buAutoNum type="arabicPeriod"/>
            </a:pPr>
            <a:r>
              <a:rPr lang="en-US" sz="1600" dirty="0"/>
              <a:t>Reach out to them via email, providing tips and recommendations to help them find exchanges.</a:t>
            </a:r>
          </a:p>
          <a:p>
            <a:pPr algn="just">
              <a:buFont typeface="+mj-lt"/>
              <a:buAutoNum type="arabicPeriod"/>
            </a:pPr>
            <a:r>
              <a:rPr lang="en-US" sz="1600" dirty="0"/>
              <a:t>Suggestions may include improving the quality of house pictures or descriptions, receiving alerts when their city is highly searched on the website, and more.</a:t>
            </a:r>
          </a:p>
        </p:txBody>
      </p:sp>
      <p:pic>
        <p:nvPicPr>
          <p:cNvPr id="9" name="Image 8">
            <a:extLst>
              <a:ext uri="{FF2B5EF4-FFF2-40B4-BE49-F238E27FC236}">
                <a16:creationId xmlns:a16="http://schemas.microsoft.com/office/drawing/2014/main" id="{1C245F7F-8667-A028-1396-90B6DF626786}"/>
              </a:ext>
            </a:extLst>
          </p:cNvPr>
          <p:cNvPicPr>
            <a:picLocks noChangeAspect="1"/>
          </p:cNvPicPr>
          <p:nvPr/>
        </p:nvPicPr>
        <p:blipFill>
          <a:blip r:embed="rId3"/>
          <a:stretch>
            <a:fillRect/>
          </a:stretch>
        </p:blipFill>
        <p:spPr>
          <a:xfrm>
            <a:off x="8788869" y="3392320"/>
            <a:ext cx="1194844" cy="1194844"/>
          </a:xfrm>
          <a:prstGeom prst="rect">
            <a:avLst/>
          </a:prstGeom>
        </p:spPr>
      </p:pic>
    </p:spTree>
    <p:extLst>
      <p:ext uri="{BB962C8B-B14F-4D97-AF65-F5344CB8AC3E}">
        <p14:creationId xmlns:p14="http://schemas.microsoft.com/office/powerpoint/2010/main" val="40689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0F4BB0-2636-4DBE-060C-FFB5BE627219}"/>
              </a:ext>
            </a:extLst>
          </p:cNvPr>
          <p:cNvPicPr>
            <a:picLocks noChangeAspect="1"/>
          </p:cNvPicPr>
          <p:nvPr/>
        </p:nvPicPr>
        <p:blipFill>
          <a:blip r:embed="rId3"/>
          <a:stretch>
            <a:fillRect/>
          </a:stretch>
        </p:blipFill>
        <p:spPr>
          <a:xfrm flipH="1">
            <a:off x="9466976" y="3140336"/>
            <a:ext cx="1698812" cy="1698812"/>
          </a:xfrm>
          <a:prstGeom prst="rect">
            <a:avLst/>
          </a:prstGeom>
        </p:spPr>
      </p:pic>
      <p:pic>
        <p:nvPicPr>
          <p:cNvPr id="8" name="Image 7">
            <a:extLst>
              <a:ext uri="{FF2B5EF4-FFF2-40B4-BE49-F238E27FC236}">
                <a16:creationId xmlns:a16="http://schemas.microsoft.com/office/drawing/2014/main" id="{7184516E-C94E-C37D-7405-91DD1C73EE3A}"/>
              </a:ext>
            </a:extLst>
          </p:cNvPr>
          <p:cNvPicPr>
            <a:picLocks noChangeAspect="1"/>
          </p:cNvPicPr>
          <p:nvPr/>
        </p:nvPicPr>
        <p:blipFill>
          <a:blip r:embed="rId4"/>
          <a:stretch>
            <a:fillRect/>
          </a:stretch>
        </p:blipFill>
        <p:spPr>
          <a:xfrm flipH="1">
            <a:off x="7606794" y="3140336"/>
            <a:ext cx="1698812" cy="1698812"/>
          </a:xfrm>
          <a:prstGeom prst="rect">
            <a:avLst/>
          </a:prstGeom>
        </p:spPr>
      </p:pic>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2330526"/>
          </a:xfrm>
        </p:spPr>
        <p:txBody>
          <a:bodyPr>
            <a:normAutofit/>
          </a:bodyPr>
          <a:lstStyle/>
          <a:p>
            <a:pPr marL="0" indent="0">
              <a:buNone/>
            </a:pPr>
            <a:r>
              <a:rPr lang="en-US" sz="1800" b="1" dirty="0">
                <a:solidFill>
                  <a:srgbClr val="F7A901"/>
                </a:solidFill>
              </a:rPr>
              <a:t>Surveying Non-Exchanging Users:</a:t>
            </a:r>
          </a:p>
          <a:p>
            <a:pPr algn="just">
              <a:buFont typeface="+mj-lt"/>
              <a:buAutoNum type="arabicPeriod"/>
            </a:pPr>
            <a:r>
              <a:rPr lang="en-US" sz="1800" dirty="0"/>
              <a:t> </a:t>
            </a:r>
            <a:r>
              <a:rPr lang="en-US" sz="1600" dirty="0"/>
              <a:t>If a user's subscription is nearly expired and they have not engaged in any exchanges, conduct a survey to understand their reasons.</a:t>
            </a:r>
          </a:p>
          <a:p>
            <a:pPr algn="just">
              <a:buFont typeface="+mj-lt"/>
              <a:buAutoNum type="arabicPeriod"/>
            </a:pPr>
            <a:r>
              <a:rPr lang="en-US" sz="16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10498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5D8885-2A5D-25F7-E25A-CF3312344B4D}"/>
              </a:ext>
            </a:extLst>
          </p:cNvPr>
          <p:cNvSpPr>
            <a:spLocks noGrp="1"/>
          </p:cNvSpPr>
          <p:nvPr>
            <p:ph type="title"/>
          </p:nvPr>
        </p:nvSpPr>
        <p:spPr/>
        <p:txBody>
          <a:bodyPr/>
          <a:lstStyle/>
          <a:p>
            <a:r>
              <a:rPr lang="en-US" dirty="0"/>
              <a:t>More to see on GitHub</a:t>
            </a:r>
          </a:p>
        </p:txBody>
      </p:sp>
      <p:sp>
        <p:nvSpPr>
          <p:cNvPr id="4" name="Espace réservé du contenu 3">
            <a:extLst>
              <a:ext uri="{FF2B5EF4-FFF2-40B4-BE49-F238E27FC236}">
                <a16:creationId xmlns:a16="http://schemas.microsoft.com/office/drawing/2014/main" id="{D0CC70B2-5DB0-5341-1300-E03DFBEA98AA}"/>
              </a:ext>
            </a:extLst>
          </p:cNvPr>
          <p:cNvSpPr>
            <a:spLocks noGrp="1"/>
          </p:cNvSpPr>
          <p:nvPr>
            <p:ph sz="quarter" idx="10"/>
          </p:nvPr>
        </p:nvSpPr>
        <p:spPr>
          <a:xfrm>
            <a:off x="182418" y="1256720"/>
            <a:ext cx="5018232" cy="5384656"/>
          </a:xfrm>
        </p:spPr>
        <p:txBody>
          <a:bodyPr>
            <a:normAutofit/>
          </a:bodyPr>
          <a:lstStyle/>
          <a:p>
            <a:pPr marL="0" indent="0">
              <a:buNone/>
            </a:pPr>
            <a:r>
              <a:rPr lang="en-US" sz="2000" dirty="0">
                <a:hlinkClick r:id="rId2"/>
              </a:rPr>
              <a:t>https://github.com/ctherreau/HomeExchange</a:t>
            </a:r>
            <a:endParaRPr lang="en-US" sz="2000" dirty="0"/>
          </a:p>
          <a:p>
            <a:r>
              <a:rPr lang="en-US" sz="2000" dirty="0"/>
              <a:t>More parameters analysis</a:t>
            </a:r>
          </a:p>
          <a:p>
            <a:r>
              <a:rPr lang="en-US" sz="2000" dirty="0"/>
              <a:t>Prediction of which users are highly likely to become churners</a:t>
            </a:r>
          </a:p>
          <a:p>
            <a:r>
              <a:rPr lang="en-US" sz="2000" dirty="0"/>
              <a:t>Prediction of the number of subscription for the following months. </a:t>
            </a:r>
          </a:p>
        </p:txBody>
      </p:sp>
      <p:pic>
        <p:nvPicPr>
          <p:cNvPr id="1026" name="Picture 2" descr="Github Logo - Free social media icons">
            <a:extLst>
              <a:ext uri="{FF2B5EF4-FFF2-40B4-BE49-F238E27FC236}">
                <a16:creationId xmlns:a16="http://schemas.microsoft.com/office/drawing/2014/main" id="{A5395F3B-C36A-A61A-CB9F-AFBF2805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256720"/>
            <a:ext cx="705267" cy="705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A1B3C0-2AFE-A50F-CA1B-1FA11C4EF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1" y="3857394"/>
            <a:ext cx="5254565" cy="270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6D2EBC-59DF-5F4E-E691-B92F7C845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058" y="4312115"/>
            <a:ext cx="2384239" cy="201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890B9D05-CDB3-FFA3-2F67-207771008D1D}"/>
              </a:ext>
            </a:extLst>
          </p:cNvPr>
          <p:cNvGrpSpPr/>
          <p:nvPr/>
        </p:nvGrpSpPr>
        <p:grpSpPr>
          <a:xfrm>
            <a:off x="6580158" y="1191431"/>
            <a:ext cx="5387568" cy="3242270"/>
            <a:chOff x="6611080" y="1155573"/>
            <a:chExt cx="5387568" cy="3242270"/>
          </a:xfrm>
        </p:grpSpPr>
        <p:pic>
          <p:nvPicPr>
            <p:cNvPr id="5" name="Image 4">
              <a:extLst>
                <a:ext uri="{FF2B5EF4-FFF2-40B4-BE49-F238E27FC236}">
                  <a16:creationId xmlns:a16="http://schemas.microsoft.com/office/drawing/2014/main" id="{29ECD20A-B326-3733-29D5-9CD637FB98AA}"/>
                </a:ext>
              </a:extLst>
            </p:cNvPr>
            <p:cNvPicPr>
              <a:picLocks noChangeAspect="1"/>
            </p:cNvPicPr>
            <p:nvPr/>
          </p:nvPicPr>
          <p:blipFill rotWithShape="1">
            <a:blip r:embed="rId6"/>
            <a:srcRect t="18375"/>
            <a:stretch/>
          </p:blipFill>
          <p:spPr>
            <a:xfrm>
              <a:off x="6611080" y="1256720"/>
              <a:ext cx="5387568" cy="3141123"/>
            </a:xfrm>
            <a:prstGeom prst="rect">
              <a:avLst/>
            </a:prstGeom>
          </p:spPr>
        </p:pic>
        <p:pic>
          <p:nvPicPr>
            <p:cNvPr id="6" name="Image 5">
              <a:extLst>
                <a:ext uri="{FF2B5EF4-FFF2-40B4-BE49-F238E27FC236}">
                  <a16:creationId xmlns:a16="http://schemas.microsoft.com/office/drawing/2014/main" id="{9E38A7E0-3AF3-F7A5-3813-861B9EB98572}"/>
                </a:ext>
              </a:extLst>
            </p:cNvPr>
            <p:cNvPicPr>
              <a:picLocks noChangeAspect="1"/>
            </p:cNvPicPr>
            <p:nvPr/>
          </p:nvPicPr>
          <p:blipFill rotWithShape="1">
            <a:blip r:embed="rId6"/>
            <a:srcRect l="36365" t="5714" r="36013" b="87725"/>
            <a:stretch/>
          </p:blipFill>
          <p:spPr>
            <a:xfrm>
              <a:off x="7117978" y="1155573"/>
              <a:ext cx="1048870" cy="182151"/>
            </a:xfrm>
            <a:prstGeom prst="rect">
              <a:avLst/>
            </a:prstGeom>
          </p:spPr>
        </p:pic>
      </p:grpSp>
      <p:pic>
        <p:nvPicPr>
          <p:cNvPr id="1032" name="Picture 8">
            <a:extLst>
              <a:ext uri="{FF2B5EF4-FFF2-40B4-BE49-F238E27FC236}">
                <a16:creationId xmlns:a16="http://schemas.microsoft.com/office/drawing/2014/main" id="{AB600E38-327B-EB9F-7062-30A40B647C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642" b="9731"/>
          <a:stretch/>
        </p:blipFill>
        <p:spPr bwMode="auto">
          <a:xfrm>
            <a:off x="6778838" y="4312114"/>
            <a:ext cx="4678216" cy="2452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80BF06E1-2E89-638A-44E2-48B67237BE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92" r="56533" b="89345"/>
          <a:stretch/>
        </p:blipFill>
        <p:spPr bwMode="auto">
          <a:xfrm>
            <a:off x="7013024" y="4240398"/>
            <a:ext cx="2033468" cy="22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3" y="1514388"/>
            <a:ext cx="11826875" cy="4870624"/>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253018" y="1656696"/>
            <a:ext cx="5756564" cy="3544608"/>
          </a:xfrm>
        </p:spPr>
        <p:txBody>
          <a:bodyPr>
            <a:normAutofit/>
          </a:bodyPr>
          <a:lstStyle/>
          <a:p>
            <a:r>
              <a:rPr lang="en-US" b="1" dirty="0">
                <a:solidFill>
                  <a:srgbClr val="F7A901"/>
                </a:solidFill>
              </a:rPr>
              <a:t>3 years of data : </a:t>
            </a:r>
          </a:p>
          <a:p>
            <a:pPr lvl="1"/>
            <a:r>
              <a:rPr lang="en-US" dirty="0"/>
              <a:t>Subscriptions from 01-2019 to 10-2021</a:t>
            </a:r>
          </a:p>
          <a:p>
            <a:pPr lvl="1"/>
            <a:r>
              <a:rPr lang="en-US" dirty="0"/>
              <a:t>Exchanges from 01-2019 to 10-2022 </a:t>
            </a:r>
          </a:p>
          <a:p>
            <a:r>
              <a:rPr lang="en-US" b="1" dirty="0">
                <a:solidFill>
                  <a:srgbClr val="F7A901"/>
                </a:solidFill>
              </a:rPr>
              <a:t>Churn rate as a function of  : </a:t>
            </a:r>
          </a:p>
          <a:p>
            <a:pPr lvl="1"/>
            <a:r>
              <a:rPr lang="en-US" dirty="0"/>
              <a:t>Date of subscription</a:t>
            </a:r>
          </a:p>
          <a:p>
            <a:pPr lvl="1"/>
            <a:r>
              <a:rPr lang="en-US" dirty="0"/>
              <a:t>Number of subscriptions for each user</a:t>
            </a:r>
          </a:p>
          <a:p>
            <a:pPr lvl="1"/>
            <a:r>
              <a:rPr lang="en-US" dirty="0"/>
              <a:t>The use or not of promotion and referral</a:t>
            </a:r>
          </a:p>
          <a:p>
            <a:pPr lvl="1"/>
            <a:r>
              <a:rPr lang="en-US" dirty="0"/>
              <a:t>Country</a:t>
            </a:r>
          </a:p>
          <a:p>
            <a:pPr lvl="1"/>
            <a:r>
              <a:rPr lang="en-US"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50DEC9-56CF-AB2C-477E-A6089545F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7"/>
          <a:stretch/>
        </p:blipFill>
        <p:spPr bwMode="auto">
          <a:xfrm>
            <a:off x="6211731" y="1657400"/>
            <a:ext cx="5925497" cy="42320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t="2415" b="2415"/>
          <a:stretch/>
        </p:blipFill>
        <p:spPr bwMode="auto">
          <a:xfrm>
            <a:off x="0" y="1742556"/>
            <a:ext cx="6302875" cy="40617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89565"/>
            <a:ext cx="5969000"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0" y="1689565"/>
            <a:ext cx="6327965" cy="421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096000" y="6162786"/>
            <a:ext cx="6148286" cy="369332"/>
          </a:xfrm>
          <a:prstGeom prst="rect">
            <a:avLst/>
          </a:prstGeom>
          <a:noFill/>
        </p:spPr>
        <p:txBody>
          <a:bodyPr wrap="none" rtlCol="0">
            <a:spAutoFit/>
          </a:bodyPr>
          <a:lstStyle/>
          <a:p>
            <a:r>
              <a:rPr lang="en-US"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520ACD8B-97A9-4B06-BAEF-D49A9822D4E9}"/>
              </a:ext>
            </a:extLst>
          </p:cNvPr>
          <p:cNvPicPr>
            <a:picLocks noChangeAspect="1"/>
          </p:cNvPicPr>
          <p:nvPr/>
        </p:nvPicPr>
        <p:blipFill rotWithShape="1">
          <a:blip r:embed="rId3">
            <a:extLst>
              <a:ext uri="{28A0092B-C50C-407E-A947-70E740481C1C}">
                <a14:useLocalDpi xmlns:a14="http://schemas.microsoft.com/office/drawing/2010/main" val="0"/>
              </a:ext>
            </a:extLst>
          </a:blip>
          <a:srcRect l="-865" r="33242"/>
          <a:stretch/>
        </p:blipFill>
        <p:spPr>
          <a:xfrm>
            <a:off x="5438967" y="1664730"/>
            <a:ext cx="6292786" cy="5115639"/>
          </a:xfrm>
          <a:prstGeom prst="rect">
            <a:avLst/>
          </a:prstGeom>
        </p:spPr>
      </p:pic>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22398" t="7293" r="21028" b="10277"/>
          <a:stretch/>
        </p:blipFill>
        <p:spPr bwMode="auto">
          <a:xfrm>
            <a:off x="1335" y="1576134"/>
            <a:ext cx="5437631" cy="52818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6D909A6-695D-8A51-5609-5BA41831B4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03" t="552" b="92155"/>
          <a:stretch/>
        </p:blipFill>
        <p:spPr bwMode="auto">
          <a:xfrm>
            <a:off x="158496" y="1262395"/>
            <a:ext cx="7927531" cy="40233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8F0D669-C06D-28D2-4C38-CF4AA16E8B50}"/>
              </a:ext>
            </a:extLst>
          </p:cNvPr>
          <p:cNvSpPr/>
          <p:nvPr/>
        </p:nvSpPr>
        <p:spPr>
          <a:xfrm>
            <a:off x="10988782" y="2128030"/>
            <a:ext cx="1050817" cy="96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21C4DBA8-CB96-E7BF-3A0F-4D95FD211389}"/>
              </a:ext>
            </a:extLst>
          </p:cNvPr>
          <p:cNvPicPr>
            <a:picLocks noChangeAspect="1"/>
          </p:cNvPicPr>
          <p:nvPr/>
        </p:nvPicPr>
        <p:blipFill>
          <a:blip r:embed="rId5"/>
          <a:stretch>
            <a:fillRect/>
          </a:stretch>
        </p:blipFill>
        <p:spPr>
          <a:xfrm>
            <a:off x="8027659" y="1801394"/>
            <a:ext cx="4163006" cy="962159"/>
          </a:xfrm>
          <a:prstGeom prst="rect">
            <a:avLst/>
          </a:prstGeom>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Grand écran</PresentationFormat>
  <Paragraphs>67</Paragraphs>
  <Slides>14</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lpstr>RECOMMENDATIONS</vt:lpstr>
      <vt:lpstr>RECOMMENDATIONS</vt:lpstr>
      <vt:lpstr>RECOMMENDATIONS</vt:lpstr>
      <vt:lpstr>More to see on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14</cp:revision>
  <dcterms:created xsi:type="dcterms:W3CDTF">2023-06-12T12:33:45Z</dcterms:created>
  <dcterms:modified xsi:type="dcterms:W3CDTF">2023-06-15T12:57:47Z</dcterms:modified>
</cp:coreProperties>
</file>