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1" r:id="rId6"/>
    <p:sldId id="263" r:id="rId7"/>
    <p:sldId id="260" r:id="rId8"/>
    <p:sldId id="266" r:id="rId9"/>
    <p:sldId id="264" r:id="rId10"/>
    <p:sldId id="265" r:id="rId11"/>
    <p:sldId id="272" r:id="rId12"/>
    <p:sldId id="268" r:id="rId13"/>
    <p:sldId id="27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90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CE9C-1B04-4223-BB29-52A8A850CFFC}" type="datetimeFigureOut">
              <a:rPr lang="en-US" smtClean="0"/>
              <a:t>6/15/2023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001A7-75F9-4D65-88FC-7A38425E8613}" type="slidenum">
              <a:rPr lang="en-US" smtClean="0"/>
              <a:t>‹N°›</a:t>
            </a:fld>
            <a:endParaRPr lang="en-US"/>
          </a:p>
        </p:txBody>
      </p:sp>
    </p:spTree>
    <p:extLst>
      <p:ext uri="{BB962C8B-B14F-4D97-AF65-F5344CB8AC3E}">
        <p14:creationId xmlns:p14="http://schemas.microsoft.com/office/powerpoint/2010/main" val="144467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4</a:t>
            </a:fld>
            <a:endParaRPr lang="en-US"/>
          </a:p>
        </p:txBody>
      </p:sp>
    </p:spTree>
    <p:extLst>
      <p:ext uri="{BB962C8B-B14F-4D97-AF65-F5344CB8AC3E}">
        <p14:creationId xmlns:p14="http://schemas.microsoft.com/office/powerpoint/2010/main" val="194884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solidFill>
                  <a:srgbClr val="FF0000"/>
                </a:solidFill>
                <a:effectLst/>
                <a:latin typeface="Helvetica Neue"/>
              </a:rPr>
              <a:t>People travel more, that means that those users should be happier with the solution and could be the best ambassador for Home Exchange. It could be interesting to increase reward for users that recommended the solution to friends.</a:t>
            </a:r>
            <a:r>
              <a:rPr lang="en-US" b="0" i="0" dirty="0">
                <a:solidFill>
                  <a:srgbClr val="000000"/>
                </a:solidFill>
                <a:effectLst/>
                <a:latin typeface="Helvetica Neue"/>
              </a:rPr>
              <a:t>.</a:t>
            </a: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5</a:t>
            </a:fld>
            <a:endParaRPr lang="en-US"/>
          </a:p>
        </p:txBody>
      </p:sp>
    </p:spTree>
    <p:extLst>
      <p:ext uri="{BB962C8B-B14F-4D97-AF65-F5344CB8AC3E}">
        <p14:creationId xmlns:p14="http://schemas.microsoft.com/office/powerpoint/2010/main" val="352186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8</a:t>
            </a:fld>
            <a:endParaRPr lang="en-US"/>
          </a:p>
        </p:txBody>
      </p:sp>
    </p:spTree>
    <p:extLst>
      <p:ext uri="{BB962C8B-B14F-4D97-AF65-F5344CB8AC3E}">
        <p14:creationId xmlns:p14="http://schemas.microsoft.com/office/powerpoint/2010/main" val="393802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000000"/>
                </a:solidFill>
                <a:effectLst/>
                <a:latin typeface="Helvetica Neue"/>
              </a:rPr>
              <a:t>The use of Guest Point (guest only) does not allow to convince users to stay another year especially for first subscriber (even after COVID).</a:t>
            </a:r>
          </a:p>
          <a:p>
            <a:pPr algn="l"/>
            <a:r>
              <a:rPr lang="en-US" b="0" i="0" dirty="0">
                <a:solidFill>
                  <a:srgbClr val="000000"/>
                </a:solidFill>
                <a:effectLst/>
                <a:latin typeface="Helvetica Neue"/>
              </a:rPr>
              <a:t>On the other hand, if users do exchange their houses, even for a first subscription, they have a much smaller churn rate!</a:t>
            </a:r>
          </a:p>
          <a:p>
            <a:pPr algn="l"/>
            <a:r>
              <a:rPr lang="en-US" b="1" i="0" dirty="0">
                <a:solidFill>
                  <a:srgbClr val="000000"/>
                </a:solidFill>
                <a:effectLst/>
                <a:latin typeface="Helvetica Neue"/>
              </a:rPr>
              <a:t>This is the solution that is working !</a:t>
            </a:r>
            <a:endParaRPr lang="en-US" b="0" i="0" dirty="0">
              <a:solidFill>
                <a:srgbClr val="000000"/>
              </a:solidFill>
              <a:effectLst/>
              <a:latin typeface="Helvetica Neue"/>
            </a:endParaRPr>
          </a:p>
          <a:p>
            <a:endParaRPr lang="en-US" dirty="0"/>
          </a:p>
          <a:p>
            <a:pPr algn="l"/>
            <a:r>
              <a:rPr lang="en-US" b="0" i="0" dirty="0">
                <a:solidFill>
                  <a:srgbClr val="000000"/>
                </a:solidFill>
                <a:effectLst/>
                <a:latin typeface="Helvetica Neue"/>
              </a:rPr>
              <a:t>Users that never exchanges and did less than 12 conversations have a largest churn rate than those who did more than 12 conversations. That behavior indicated that the churner are those who do not try a lot to find an exchange.</a:t>
            </a:r>
          </a:p>
          <a:p>
            <a:pPr algn="l"/>
            <a:r>
              <a:rPr lang="en-US" b="1" i="0" dirty="0" err="1">
                <a:solidFill>
                  <a:srgbClr val="FF0000"/>
                </a:solidFill>
                <a:effectLst/>
                <a:latin typeface="Helvetica Neue"/>
              </a:rPr>
              <a:t>Maybye</a:t>
            </a:r>
            <a:r>
              <a:rPr lang="en-US" b="1" i="0" dirty="0">
                <a:solidFill>
                  <a:srgbClr val="FF0000"/>
                </a:solidFill>
                <a:effectLst/>
                <a:latin typeface="Helvetica Neue"/>
              </a:rPr>
              <a:t> </a:t>
            </a:r>
            <a:r>
              <a:rPr lang="en-US" b="1" i="0" dirty="0" err="1">
                <a:solidFill>
                  <a:srgbClr val="FF0000"/>
                </a:solidFill>
                <a:effectLst/>
                <a:latin typeface="Helvetica Neue"/>
              </a:rPr>
              <a:t>HomeExchange</a:t>
            </a:r>
            <a:r>
              <a:rPr lang="en-US" b="1" i="0" dirty="0">
                <a:solidFill>
                  <a:srgbClr val="FF0000"/>
                </a:solidFill>
                <a:effectLst/>
                <a:latin typeface="Helvetica Neue"/>
              </a:rPr>
              <a:t> could try to motivate them with some e-mail or recommendation (for example improve quality of house picture or description, alert when users city is on the top research on the web site etc...)</a:t>
            </a:r>
            <a:endParaRPr lang="en-US" b="0" i="0" dirty="0">
              <a:solidFill>
                <a:srgbClr val="000000"/>
              </a:solidFill>
              <a:effectLst/>
              <a:latin typeface="Helvetica Neue"/>
            </a:endParaRP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9</a:t>
            </a:fld>
            <a:endParaRPr lang="en-US"/>
          </a:p>
        </p:txBody>
      </p:sp>
    </p:spTree>
    <p:extLst>
      <p:ext uri="{BB962C8B-B14F-4D97-AF65-F5344CB8AC3E}">
        <p14:creationId xmlns:p14="http://schemas.microsoft.com/office/powerpoint/2010/main" val="2943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10</a:t>
            </a:fld>
            <a:endParaRPr lang="en-US"/>
          </a:p>
        </p:txBody>
      </p:sp>
    </p:spTree>
    <p:extLst>
      <p:ext uri="{BB962C8B-B14F-4D97-AF65-F5344CB8AC3E}">
        <p14:creationId xmlns:p14="http://schemas.microsoft.com/office/powerpoint/2010/main" val="204172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11</a:t>
            </a:fld>
            <a:endParaRPr lang="en-US"/>
          </a:p>
        </p:txBody>
      </p:sp>
    </p:spTree>
    <p:extLst>
      <p:ext uri="{BB962C8B-B14F-4D97-AF65-F5344CB8AC3E}">
        <p14:creationId xmlns:p14="http://schemas.microsoft.com/office/powerpoint/2010/main" val="110790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12</a:t>
            </a:fld>
            <a:endParaRPr lang="en-US"/>
          </a:p>
        </p:txBody>
      </p:sp>
    </p:spTree>
    <p:extLst>
      <p:ext uri="{BB962C8B-B14F-4D97-AF65-F5344CB8AC3E}">
        <p14:creationId xmlns:p14="http://schemas.microsoft.com/office/powerpoint/2010/main" val="78675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13</a:t>
            </a:fld>
            <a:endParaRPr lang="en-US"/>
          </a:p>
        </p:txBody>
      </p:sp>
    </p:spTree>
    <p:extLst>
      <p:ext uri="{BB962C8B-B14F-4D97-AF65-F5344CB8AC3E}">
        <p14:creationId xmlns:p14="http://schemas.microsoft.com/office/powerpoint/2010/main" val="4202402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51788"/>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
        <p:nvSpPr>
          <p:cNvPr id="16" name="Espace réservé du contenu 15">
            <a:extLst>
              <a:ext uri="{FF2B5EF4-FFF2-40B4-BE49-F238E27FC236}">
                <a16:creationId xmlns:a16="http://schemas.microsoft.com/office/drawing/2014/main" id="{CBEE86ED-C6B9-2F75-73BE-5CF317827473}"/>
              </a:ext>
            </a:extLst>
          </p:cNvPr>
          <p:cNvSpPr>
            <a:spLocks noGrp="1"/>
          </p:cNvSpPr>
          <p:nvPr>
            <p:ph sz="quarter" idx="10"/>
          </p:nvPr>
        </p:nvSpPr>
        <p:spPr>
          <a:xfrm>
            <a:off x="6617158" y="1400174"/>
            <a:ext cx="5514518" cy="54060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03144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2780931"/>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Tree>
    <p:extLst>
      <p:ext uri="{BB962C8B-B14F-4D97-AF65-F5344CB8AC3E}">
        <p14:creationId xmlns:p14="http://schemas.microsoft.com/office/powerpoint/2010/main" val="219048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Espace réservé du titre 1">
            <a:extLst>
              <a:ext uri="{FF2B5EF4-FFF2-40B4-BE49-F238E27FC236}">
                <a16:creationId xmlns:a16="http://schemas.microsoft.com/office/drawing/2014/main" id="{12C99A51-EE71-0125-3721-1F4F356C82D8}"/>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
        <p:nvSpPr>
          <p:cNvPr id="12" name="Espace réservé du contenu 11">
            <a:extLst>
              <a:ext uri="{FF2B5EF4-FFF2-40B4-BE49-F238E27FC236}">
                <a16:creationId xmlns:a16="http://schemas.microsoft.com/office/drawing/2014/main" id="{E40EBFBB-D9D9-2DC4-7C72-6050D0001490}"/>
              </a:ext>
            </a:extLst>
          </p:cNvPr>
          <p:cNvSpPr>
            <a:spLocks noGrp="1"/>
          </p:cNvSpPr>
          <p:nvPr>
            <p:ph sz="quarter" idx="10"/>
          </p:nvPr>
        </p:nvSpPr>
        <p:spPr>
          <a:xfrm>
            <a:off x="182418" y="1256720"/>
            <a:ext cx="118271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5822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Espace réservé du contenu 11">
            <a:extLst>
              <a:ext uri="{FF2B5EF4-FFF2-40B4-BE49-F238E27FC236}">
                <a16:creationId xmlns:a16="http://schemas.microsoft.com/office/drawing/2014/main" id="{42E9037F-90C3-FDFB-607F-410F515D01B8}"/>
              </a:ext>
            </a:extLst>
          </p:cNvPr>
          <p:cNvSpPr>
            <a:spLocks noGrp="1"/>
          </p:cNvSpPr>
          <p:nvPr>
            <p:ph sz="quarter" idx="11"/>
          </p:nvPr>
        </p:nvSpPr>
        <p:spPr>
          <a:xfrm>
            <a:off x="1824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Espace réservé du titre 1">
            <a:extLst>
              <a:ext uri="{FF2B5EF4-FFF2-40B4-BE49-F238E27FC236}">
                <a16:creationId xmlns:a16="http://schemas.microsoft.com/office/drawing/2014/main" id="{D2434784-CC0C-EAA2-F065-540DC513E672}"/>
              </a:ext>
            </a:extLst>
          </p:cNvPr>
          <p:cNvSpPr>
            <a:spLocks noGrp="1"/>
          </p:cNvSpPr>
          <p:nvPr>
            <p:ph type="title"/>
          </p:nvPr>
        </p:nvSpPr>
        <p:spPr>
          <a:xfrm>
            <a:off x="4867564" y="216624"/>
            <a:ext cx="7172036" cy="705267"/>
          </a:xfrm>
          <a:prstGeom prst="rect">
            <a:avLst/>
          </a:prstGeom>
        </p:spPr>
        <p:txBody>
          <a:bodyPr vert="horz" lIns="91440" tIns="45720" rIns="91440" bIns="45720" rtlCol="0" anchor="ctr">
            <a:noAutofit/>
          </a:bodyPr>
          <a:lstStyle/>
          <a:p>
            <a:r>
              <a:rPr lang="fr-FR" dirty="0"/>
              <a:t>Modifiez le style du titre</a:t>
            </a:r>
            <a:endParaRPr lang="en-US" dirty="0"/>
          </a:p>
        </p:txBody>
      </p:sp>
      <p:sp>
        <p:nvSpPr>
          <p:cNvPr id="13" name="Espace réservé du contenu 11">
            <a:extLst>
              <a:ext uri="{FF2B5EF4-FFF2-40B4-BE49-F238E27FC236}">
                <a16:creationId xmlns:a16="http://schemas.microsoft.com/office/drawing/2014/main" id="{4765A899-F799-CAC4-0456-AE5AC162DE38}"/>
              </a:ext>
            </a:extLst>
          </p:cNvPr>
          <p:cNvSpPr>
            <a:spLocks noGrp="1"/>
          </p:cNvSpPr>
          <p:nvPr>
            <p:ph sz="quarter" idx="12"/>
          </p:nvPr>
        </p:nvSpPr>
        <p:spPr>
          <a:xfrm>
            <a:off x="62530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139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255CF-A7C4-6D75-82E6-75B41140C63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456713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B8E678-E084-D60B-FB27-98E2B21748D2}"/>
              </a:ext>
            </a:extLst>
          </p:cNvPr>
          <p:cNvSpPr>
            <a:spLocks noGrp="1"/>
          </p:cNvSpPr>
          <p:nvPr>
            <p:ph type="body" idx="1"/>
          </p:nvPr>
        </p:nvSpPr>
        <p:spPr>
          <a:xfrm>
            <a:off x="150920" y="1225118"/>
            <a:ext cx="11888680" cy="553966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pic>
        <p:nvPicPr>
          <p:cNvPr id="9" name="Image 8" descr="Une image contenant jaune, Police, logo, Graphique&#10;&#10;Description générée automatiquement">
            <a:extLst>
              <a:ext uri="{FF2B5EF4-FFF2-40B4-BE49-F238E27FC236}">
                <a16:creationId xmlns:a16="http://schemas.microsoft.com/office/drawing/2014/main" id="{E2BA7170-09D1-1526-A8E1-4690A23D3BA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8224" b="8224"/>
          <a:stretch/>
        </p:blipFill>
        <p:spPr>
          <a:xfrm>
            <a:off x="1" y="-1"/>
            <a:ext cx="1371599" cy="1138519"/>
          </a:xfrm>
          <a:prstGeom prst="rect">
            <a:avLst/>
          </a:prstGeom>
        </p:spPr>
      </p:pic>
      <p:sp>
        <p:nvSpPr>
          <p:cNvPr id="10" name="Rectangle 9">
            <a:extLst>
              <a:ext uri="{FF2B5EF4-FFF2-40B4-BE49-F238E27FC236}">
                <a16:creationId xmlns:a16="http://schemas.microsoft.com/office/drawing/2014/main" id="{1F3E97C4-CCD2-6AC4-F947-9C4BE0F100BB}"/>
              </a:ext>
            </a:extLst>
          </p:cNvPr>
          <p:cNvSpPr/>
          <p:nvPr userDrawn="1"/>
        </p:nvSpPr>
        <p:spPr>
          <a:xfrm>
            <a:off x="1371600" y="-1"/>
            <a:ext cx="10820399" cy="113851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a:extLst>
              <a:ext uri="{FF2B5EF4-FFF2-40B4-BE49-F238E27FC236}">
                <a16:creationId xmlns:a16="http://schemas.microsoft.com/office/drawing/2014/main" id="{E2075CE9-72FA-A486-6031-B9711C581357}"/>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Tree>
    <p:extLst>
      <p:ext uri="{BB962C8B-B14F-4D97-AF65-F5344CB8AC3E}">
        <p14:creationId xmlns:p14="http://schemas.microsoft.com/office/powerpoint/2010/main" val="385849460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3" r:id="rId3"/>
    <p:sldLayoutId id="2147483649" r:id="rId4"/>
    <p:sldLayoutId id="2147483655" r:id="rId5"/>
  </p:sldLayoutIdLst>
  <p:txStyles>
    <p:titleStyle>
      <a:lvl1pPr algn="r"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github.com/ctherreau/HomeExchange" TargetMode="Externa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Tree>
    <p:extLst>
      <p:ext uri="{BB962C8B-B14F-4D97-AF65-F5344CB8AC3E}">
        <p14:creationId xmlns:p14="http://schemas.microsoft.com/office/powerpoint/2010/main" val="217132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Identify highly active users to serve as ambassadors :</a:t>
            </a:r>
          </a:p>
          <a:p>
            <a:pPr algn="just">
              <a:buFont typeface="+mj-lt"/>
              <a:buAutoNum type="arabicPeriod"/>
            </a:pPr>
            <a:r>
              <a:rPr lang="en-US" sz="1600" dirty="0"/>
              <a:t>Enhance user profiles by including social media information.</a:t>
            </a:r>
          </a:p>
          <a:p>
            <a:pPr algn="just">
              <a:buFont typeface="+mj-lt"/>
              <a:buAutoNum type="arabicPeriod"/>
            </a:pPr>
            <a:r>
              <a:rPr lang="en-US" sz="1600" dirty="0"/>
              <a:t>Utilize ambassadors to promote the platform and engage with the community.</a:t>
            </a:r>
          </a:p>
          <a:p>
            <a:pPr algn="just">
              <a:buFont typeface="+mj-lt"/>
              <a:buAutoNum type="arabicPeriod"/>
            </a:pPr>
            <a:r>
              <a:rPr lang="en-US" sz="1600" dirty="0"/>
              <a:t>Recognize and reward users who successfully refer a significant number of new users.</a:t>
            </a:r>
          </a:p>
        </p:txBody>
      </p:sp>
      <p:pic>
        <p:nvPicPr>
          <p:cNvPr id="5" name="Image 4">
            <a:extLst>
              <a:ext uri="{FF2B5EF4-FFF2-40B4-BE49-F238E27FC236}">
                <a16:creationId xmlns:a16="http://schemas.microsoft.com/office/drawing/2014/main" id="{1650A946-83F8-3A9B-7978-8C2AE41F0A71}"/>
              </a:ext>
            </a:extLst>
          </p:cNvPr>
          <p:cNvPicPr>
            <a:picLocks noChangeAspect="1"/>
          </p:cNvPicPr>
          <p:nvPr/>
        </p:nvPicPr>
        <p:blipFill>
          <a:blip r:embed="rId3"/>
          <a:stretch>
            <a:fillRect/>
          </a:stretch>
        </p:blipFill>
        <p:spPr>
          <a:xfrm>
            <a:off x="8536885" y="3140336"/>
            <a:ext cx="1698812" cy="1698812"/>
          </a:xfrm>
          <a:prstGeom prst="rect">
            <a:avLst/>
          </a:prstGeom>
        </p:spPr>
      </p:pic>
    </p:spTree>
    <p:extLst>
      <p:ext uri="{BB962C8B-B14F-4D97-AF65-F5344CB8AC3E}">
        <p14:creationId xmlns:p14="http://schemas.microsoft.com/office/powerpoint/2010/main" val="211609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Enhancing Reciprocal Exchanges:</a:t>
            </a:r>
          </a:p>
          <a:p>
            <a:pPr algn="just">
              <a:buFont typeface="+mj-lt"/>
              <a:buAutoNum type="arabicPeriod"/>
            </a:pPr>
            <a:r>
              <a:rPr lang="en-US" sz="1600" dirty="0"/>
              <a:t>Encourage reciprocal exchanges by offering advantages or exclusive features to users participating in such exchanges.</a:t>
            </a:r>
          </a:p>
          <a:p>
            <a:pPr algn="just">
              <a:buFont typeface="+mj-lt"/>
              <a:buAutoNum type="arabicPeriod"/>
            </a:pPr>
            <a:r>
              <a:rPr lang="en-US" sz="1600" dirty="0"/>
              <a:t>Increase the visibility of reciprocal users by adding a badge to their profiles, attracting attention from new subscribers.</a:t>
            </a:r>
          </a:p>
        </p:txBody>
      </p:sp>
      <p:pic>
        <p:nvPicPr>
          <p:cNvPr id="7" name="Image 6">
            <a:extLst>
              <a:ext uri="{FF2B5EF4-FFF2-40B4-BE49-F238E27FC236}">
                <a16:creationId xmlns:a16="http://schemas.microsoft.com/office/drawing/2014/main" id="{25B5C143-866C-4258-FD5D-3EF6363FBD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36885" y="3140336"/>
            <a:ext cx="1698812" cy="1698812"/>
          </a:xfrm>
          <a:prstGeom prst="rect">
            <a:avLst/>
          </a:prstGeom>
        </p:spPr>
      </p:pic>
    </p:spTree>
    <p:extLst>
      <p:ext uri="{BB962C8B-B14F-4D97-AF65-F5344CB8AC3E}">
        <p14:creationId xmlns:p14="http://schemas.microsoft.com/office/powerpoint/2010/main" val="28596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4" name="Espace réservé du contenu 1">
            <a:extLst>
              <a:ext uri="{FF2B5EF4-FFF2-40B4-BE49-F238E27FC236}">
                <a16:creationId xmlns:a16="http://schemas.microsoft.com/office/drawing/2014/main" id="{337AC3A7-6600-42F2-EA24-3B519E004BC7}"/>
              </a:ext>
            </a:extLst>
          </p:cNvPr>
          <p:cNvSpPr txBox="1">
            <a:spLocks/>
          </p:cNvSpPr>
          <p:nvPr/>
        </p:nvSpPr>
        <p:spPr>
          <a:xfrm>
            <a:off x="6580582" y="556108"/>
            <a:ext cx="5611418" cy="3890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7A901"/>
                </a:solidFill>
              </a:rPr>
              <a:t>Motivating Users with Limited Engagement:</a:t>
            </a:r>
          </a:p>
          <a:p>
            <a:pPr algn="just">
              <a:buFont typeface="+mj-lt"/>
              <a:buAutoNum type="arabicPeriod"/>
            </a:pPr>
            <a:r>
              <a:rPr lang="en-US" sz="1600" dirty="0"/>
              <a:t>Identify users with a small number of conversations or exchanges.</a:t>
            </a:r>
          </a:p>
          <a:p>
            <a:pPr algn="just">
              <a:buFont typeface="+mj-lt"/>
              <a:buAutoNum type="arabicPeriod"/>
            </a:pPr>
            <a:r>
              <a:rPr lang="en-US" sz="1600" dirty="0"/>
              <a:t>Reach out to them via email, providing tips and recommendations to help them find exchanges.</a:t>
            </a:r>
          </a:p>
          <a:p>
            <a:pPr algn="just">
              <a:buFont typeface="+mj-lt"/>
              <a:buAutoNum type="arabicPeriod"/>
            </a:pPr>
            <a:r>
              <a:rPr lang="en-US" sz="1600" dirty="0"/>
              <a:t>Suggestions may include improving the quality of house pictures or descriptions, receiving alerts when their city is highly searched on the website, and more.</a:t>
            </a:r>
          </a:p>
        </p:txBody>
      </p:sp>
      <p:pic>
        <p:nvPicPr>
          <p:cNvPr id="9" name="Image 8">
            <a:extLst>
              <a:ext uri="{FF2B5EF4-FFF2-40B4-BE49-F238E27FC236}">
                <a16:creationId xmlns:a16="http://schemas.microsoft.com/office/drawing/2014/main" id="{1C245F7F-8667-A028-1396-90B6DF626786}"/>
              </a:ext>
            </a:extLst>
          </p:cNvPr>
          <p:cNvPicPr>
            <a:picLocks noChangeAspect="1"/>
          </p:cNvPicPr>
          <p:nvPr/>
        </p:nvPicPr>
        <p:blipFill>
          <a:blip r:embed="rId3"/>
          <a:stretch>
            <a:fillRect/>
          </a:stretch>
        </p:blipFill>
        <p:spPr>
          <a:xfrm>
            <a:off x="8788869" y="3392320"/>
            <a:ext cx="1194844" cy="1194844"/>
          </a:xfrm>
          <a:prstGeom prst="rect">
            <a:avLst/>
          </a:prstGeom>
        </p:spPr>
      </p:pic>
    </p:spTree>
    <p:extLst>
      <p:ext uri="{BB962C8B-B14F-4D97-AF65-F5344CB8AC3E}">
        <p14:creationId xmlns:p14="http://schemas.microsoft.com/office/powerpoint/2010/main" val="40689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E0F4BB0-2636-4DBE-060C-FFB5BE627219}"/>
              </a:ext>
            </a:extLst>
          </p:cNvPr>
          <p:cNvPicPr>
            <a:picLocks noChangeAspect="1"/>
          </p:cNvPicPr>
          <p:nvPr/>
        </p:nvPicPr>
        <p:blipFill>
          <a:blip r:embed="rId3"/>
          <a:stretch>
            <a:fillRect/>
          </a:stretch>
        </p:blipFill>
        <p:spPr>
          <a:xfrm flipH="1">
            <a:off x="9466976" y="3140336"/>
            <a:ext cx="1698812" cy="1698812"/>
          </a:xfrm>
          <a:prstGeom prst="rect">
            <a:avLst/>
          </a:prstGeom>
        </p:spPr>
      </p:pic>
      <p:pic>
        <p:nvPicPr>
          <p:cNvPr id="8" name="Image 7">
            <a:extLst>
              <a:ext uri="{FF2B5EF4-FFF2-40B4-BE49-F238E27FC236}">
                <a16:creationId xmlns:a16="http://schemas.microsoft.com/office/drawing/2014/main" id="{7184516E-C94E-C37D-7405-91DD1C73EE3A}"/>
              </a:ext>
            </a:extLst>
          </p:cNvPr>
          <p:cNvPicPr>
            <a:picLocks noChangeAspect="1"/>
          </p:cNvPicPr>
          <p:nvPr/>
        </p:nvPicPr>
        <p:blipFill>
          <a:blip r:embed="rId4"/>
          <a:stretch>
            <a:fillRect/>
          </a:stretch>
        </p:blipFill>
        <p:spPr>
          <a:xfrm flipH="1">
            <a:off x="7606794" y="3140336"/>
            <a:ext cx="1698812" cy="1698812"/>
          </a:xfrm>
          <a:prstGeom prst="rect">
            <a:avLst/>
          </a:prstGeom>
        </p:spPr>
      </p:pic>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2330526"/>
          </a:xfrm>
        </p:spPr>
        <p:txBody>
          <a:bodyPr>
            <a:normAutofit/>
          </a:bodyPr>
          <a:lstStyle/>
          <a:p>
            <a:pPr marL="0" indent="0">
              <a:buNone/>
            </a:pPr>
            <a:r>
              <a:rPr lang="en-US" sz="1800" b="1" dirty="0">
                <a:solidFill>
                  <a:srgbClr val="F7A901"/>
                </a:solidFill>
              </a:rPr>
              <a:t>Surveying Non-Exchanging Users:</a:t>
            </a:r>
          </a:p>
          <a:p>
            <a:pPr algn="just">
              <a:buFont typeface="+mj-lt"/>
              <a:buAutoNum type="arabicPeriod"/>
            </a:pPr>
            <a:r>
              <a:rPr lang="en-US" sz="1800" dirty="0"/>
              <a:t> </a:t>
            </a:r>
            <a:r>
              <a:rPr lang="en-US" sz="1600" dirty="0"/>
              <a:t>If a user's subscription is nearly expired and they have not engaged in any exchanges, conduct a survey to understand their reasons.</a:t>
            </a:r>
          </a:p>
          <a:p>
            <a:pPr algn="just">
              <a:buFont typeface="+mj-lt"/>
              <a:buAutoNum type="arabicPeriod"/>
            </a:pPr>
            <a:r>
              <a:rPr lang="en-US" sz="1600" dirty="0"/>
              <a:t>Analyze the collected data to gain insights into the challenges faced by users in finding suitable exchanges and determine potential areas for improvement.</a:t>
            </a:r>
          </a:p>
        </p:txBody>
      </p:sp>
    </p:spTree>
    <p:extLst>
      <p:ext uri="{BB962C8B-B14F-4D97-AF65-F5344CB8AC3E}">
        <p14:creationId xmlns:p14="http://schemas.microsoft.com/office/powerpoint/2010/main" val="10498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5D8885-2A5D-25F7-E25A-CF3312344B4D}"/>
              </a:ext>
            </a:extLst>
          </p:cNvPr>
          <p:cNvSpPr>
            <a:spLocks noGrp="1"/>
          </p:cNvSpPr>
          <p:nvPr>
            <p:ph type="title"/>
          </p:nvPr>
        </p:nvSpPr>
        <p:spPr/>
        <p:txBody>
          <a:bodyPr/>
          <a:lstStyle/>
          <a:p>
            <a:r>
              <a:rPr lang="en-US" dirty="0"/>
              <a:t>More to see on GitHub</a:t>
            </a:r>
          </a:p>
        </p:txBody>
      </p:sp>
      <p:sp>
        <p:nvSpPr>
          <p:cNvPr id="4" name="Espace réservé du contenu 3">
            <a:extLst>
              <a:ext uri="{FF2B5EF4-FFF2-40B4-BE49-F238E27FC236}">
                <a16:creationId xmlns:a16="http://schemas.microsoft.com/office/drawing/2014/main" id="{D0CC70B2-5DB0-5341-1300-E03DFBEA98AA}"/>
              </a:ext>
            </a:extLst>
          </p:cNvPr>
          <p:cNvSpPr>
            <a:spLocks noGrp="1"/>
          </p:cNvSpPr>
          <p:nvPr>
            <p:ph sz="quarter" idx="10"/>
          </p:nvPr>
        </p:nvSpPr>
        <p:spPr>
          <a:xfrm>
            <a:off x="182418" y="1256720"/>
            <a:ext cx="5018232" cy="5384656"/>
          </a:xfrm>
        </p:spPr>
        <p:txBody>
          <a:bodyPr>
            <a:normAutofit/>
          </a:bodyPr>
          <a:lstStyle/>
          <a:p>
            <a:pPr marL="0" indent="0">
              <a:buNone/>
            </a:pPr>
            <a:r>
              <a:rPr lang="en-US" sz="2000" dirty="0">
                <a:hlinkClick r:id="rId2"/>
              </a:rPr>
              <a:t>https://github.com/ctherreau/HomeExchange</a:t>
            </a:r>
            <a:endParaRPr lang="en-US" sz="2000" dirty="0"/>
          </a:p>
          <a:p>
            <a:r>
              <a:rPr lang="en-US" sz="2000" dirty="0"/>
              <a:t>More parameters analysis</a:t>
            </a:r>
          </a:p>
          <a:p>
            <a:r>
              <a:rPr lang="en-US" sz="2000" dirty="0"/>
              <a:t>Prediction of which users are highly likely to become churners</a:t>
            </a:r>
          </a:p>
          <a:p>
            <a:r>
              <a:rPr lang="en-US" sz="2000" dirty="0"/>
              <a:t>Prediction of the number of subscription for the following months. </a:t>
            </a:r>
          </a:p>
        </p:txBody>
      </p:sp>
      <p:pic>
        <p:nvPicPr>
          <p:cNvPr id="1026" name="Picture 2" descr="Github Logo - Free social media icons">
            <a:extLst>
              <a:ext uri="{FF2B5EF4-FFF2-40B4-BE49-F238E27FC236}">
                <a16:creationId xmlns:a16="http://schemas.microsoft.com/office/drawing/2014/main" id="{A5395F3B-C36A-A61A-CB9F-AFBF2805D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1256720"/>
            <a:ext cx="705267" cy="705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A1B3C0-2AFE-A50F-CA1B-1FA11C4EF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51" y="3857394"/>
            <a:ext cx="5254565" cy="2700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6D2EBC-59DF-5F4E-E691-B92F7C845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058" y="4312115"/>
            <a:ext cx="2384239" cy="20138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a:extLst>
              <a:ext uri="{FF2B5EF4-FFF2-40B4-BE49-F238E27FC236}">
                <a16:creationId xmlns:a16="http://schemas.microsoft.com/office/drawing/2014/main" id="{890B9D05-CDB3-FFA3-2F67-207771008D1D}"/>
              </a:ext>
            </a:extLst>
          </p:cNvPr>
          <p:cNvGrpSpPr/>
          <p:nvPr/>
        </p:nvGrpSpPr>
        <p:grpSpPr>
          <a:xfrm>
            <a:off x="6580158" y="1191431"/>
            <a:ext cx="5387568" cy="3242270"/>
            <a:chOff x="6611080" y="1155573"/>
            <a:chExt cx="5387568" cy="3242270"/>
          </a:xfrm>
        </p:grpSpPr>
        <p:pic>
          <p:nvPicPr>
            <p:cNvPr id="5" name="Image 4">
              <a:extLst>
                <a:ext uri="{FF2B5EF4-FFF2-40B4-BE49-F238E27FC236}">
                  <a16:creationId xmlns:a16="http://schemas.microsoft.com/office/drawing/2014/main" id="{29ECD20A-B326-3733-29D5-9CD637FB98AA}"/>
                </a:ext>
              </a:extLst>
            </p:cNvPr>
            <p:cNvPicPr>
              <a:picLocks noChangeAspect="1"/>
            </p:cNvPicPr>
            <p:nvPr/>
          </p:nvPicPr>
          <p:blipFill rotWithShape="1">
            <a:blip r:embed="rId6"/>
            <a:srcRect t="18375"/>
            <a:stretch/>
          </p:blipFill>
          <p:spPr>
            <a:xfrm>
              <a:off x="6611080" y="1256720"/>
              <a:ext cx="5387568" cy="3141123"/>
            </a:xfrm>
            <a:prstGeom prst="rect">
              <a:avLst/>
            </a:prstGeom>
          </p:spPr>
        </p:pic>
        <p:pic>
          <p:nvPicPr>
            <p:cNvPr id="6" name="Image 5">
              <a:extLst>
                <a:ext uri="{FF2B5EF4-FFF2-40B4-BE49-F238E27FC236}">
                  <a16:creationId xmlns:a16="http://schemas.microsoft.com/office/drawing/2014/main" id="{9E38A7E0-3AF3-F7A5-3813-861B9EB98572}"/>
                </a:ext>
              </a:extLst>
            </p:cNvPr>
            <p:cNvPicPr>
              <a:picLocks noChangeAspect="1"/>
            </p:cNvPicPr>
            <p:nvPr/>
          </p:nvPicPr>
          <p:blipFill rotWithShape="1">
            <a:blip r:embed="rId6"/>
            <a:srcRect l="36365" t="5714" r="36013" b="87725"/>
            <a:stretch/>
          </p:blipFill>
          <p:spPr>
            <a:xfrm>
              <a:off x="7117978" y="1155573"/>
              <a:ext cx="1048870" cy="182151"/>
            </a:xfrm>
            <a:prstGeom prst="rect">
              <a:avLst/>
            </a:prstGeom>
          </p:spPr>
        </p:pic>
      </p:grpSp>
      <p:pic>
        <p:nvPicPr>
          <p:cNvPr id="1032" name="Picture 8">
            <a:extLst>
              <a:ext uri="{FF2B5EF4-FFF2-40B4-BE49-F238E27FC236}">
                <a16:creationId xmlns:a16="http://schemas.microsoft.com/office/drawing/2014/main" id="{AB600E38-327B-EB9F-7062-30A40B647C1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642" b="9731"/>
          <a:stretch/>
        </p:blipFill>
        <p:spPr bwMode="auto">
          <a:xfrm>
            <a:off x="6778838" y="4312114"/>
            <a:ext cx="4480833" cy="2452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80BF06E1-2E89-638A-44E2-48B67237BE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92" r="56533" b="89345"/>
          <a:stretch/>
        </p:blipFill>
        <p:spPr bwMode="auto">
          <a:xfrm>
            <a:off x="7013024" y="4240398"/>
            <a:ext cx="2033468" cy="22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12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F3041-6E51-8D76-4957-B18AE4EBEBE6}"/>
              </a:ext>
            </a:extLst>
          </p:cNvPr>
          <p:cNvSpPr>
            <a:spLocks noGrp="1"/>
          </p:cNvSpPr>
          <p:nvPr>
            <p:ph type="title"/>
          </p:nvPr>
        </p:nvSpPr>
        <p:spPr/>
        <p:txBody>
          <a:bodyPr/>
          <a:lstStyle/>
          <a:p>
            <a:r>
              <a:rPr lang="en-US" dirty="0" err="1"/>
              <a:t>HomeExchange</a:t>
            </a:r>
            <a:endParaRPr lang="en-US" dirty="0"/>
          </a:p>
        </p:txBody>
      </p:sp>
      <p:pic>
        <p:nvPicPr>
          <p:cNvPr id="5" name="Espace réservé du contenu 4">
            <a:extLst>
              <a:ext uri="{FF2B5EF4-FFF2-40B4-BE49-F238E27FC236}">
                <a16:creationId xmlns:a16="http://schemas.microsoft.com/office/drawing/2014/main" id="{863A71B8-0C8C-FC91-446C-4CE9CF2A183B}"/>
              </a:ext>
            </a:extLst>
          </p:cNvPr>
          <p:cNvPicPr>
            <a:picLocks noGrp="1" noChangeAspect="1"/>
          </p:cNvPicPr>
          <p:nvPr>
            <p:ph sz="quarter" idx="10"/>
          </p:nvPr>
        </p:nvPicPr>
        <p:blipFill>
          <a:blip r:embed="rId2"/>
          <a:stretch>
            <a:fillRect/>
          </a:stretch>
        </p:blipFill>
        <p:spPr>
          <a:xfrm>
            <a:off x="182563" y="1514388"/>
            <a:ext cx="11826875" cy="4870624"/>
          </a:xfrm>
        </p:spPr>
      </p:pic>
    </p:spTree>
    <p:extLst>
      <p:ext uri="{BB962C8B-B14F-4D97-AF65-F5344CB8AC3E}">
        <p14:creationId xmlns:p14="http://schemas.microsoft.com/office/powerpoint/2010/main" val="233761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B40F772-221C-4AD9-7056-C8C55C7CAD00}"/>
              </a:ext>
            </a:extLst>
          </p:cNvPr>
          <p:cNvPicPr>
            <a:picLocks noGrp="1" noChangeAspect="1"/>
          </p:cNvPicPr>
          <p:nvPr>
            <p:ph sz="quarter" idx="11"/>
          </p:nvPr>
        </p:nvPicPr>
        <p:blipFill rotWithShape="1">
          <a:blip r:embed="rId2"/>
          <a:srcRect l="3257" r="728"/>
          <a:stretch/>
        </p:blipFill>
        <p:spPr>
          <a:xfrm>
            <a:off x="69209" y="1437855"/>
            <a:ext cx="7835153" cy="4572000"/>
          </a:xfrm>
        </p:spPr>
      </p:pic>
      <p:sp>
        <p:nvSpPr>
          <p:cNvPr id="3" name="Titre 2">
            <a:extLst>
              <a:ext uri="{FF2B5EF4-FFF2-40B4-BE49-F238E27FC236}">
                <a16:creationId xmlns:a16="http://schemas.microsoft.com/office/drawing/2014/main" id="{12F7B92B-21D9-2298-FD12-D1A603CD2E43}"/>
              </a:ext>
            </a:extLst>
          </p:cNvPr>
          <p:cNvSpPr>
            <a:spLocks noGrp="1"/>
          </p:cNvSpPr>
          <p:nvPr>
            <p:ph type="title"/>
          </p:nvPr>
        </p:nvSpPr>
        <p:spPr/>
        <p:txBody>
          <a:bodyPr/>
          <a:lstStyle/>
          <a:p>
            <a:r>
              <a:rPr lang="en-US" dirty="0"/>
              <a:t>Presentation</a:t>
            </a:r>
          </a:p>
        </p:txBody>
      </p:sp>
      <p:sp>
        <p:nvSpPr>
          <p:cNvPr id="10" name="Espace réservé du contenu 9">
            <a:extLst>
              <a:ext uri="{FF2B5EF4-FFF2-40B4-BE49-F238E27FC236}">
                <a16:creationId xmlns:a16="http://schemas.microsoft.com/office/drawing/2014/main" id="{86FECE5F-81CC-7ABC-3AC8-EA1AA30351C2}"/>
              </a:ext>
            </a:extLst>
          </p:cNvPr>
          <p:cNvSpPr>
            <a:spLocks noGrp="1"/>
          </p:cNvSpPr>
          <p:nvPr>
            <p:ph sz="quarter" idx="12"/>
          </p:nvPr>
        </p:nvSpPr>
        <p:spPr>
          <a:xfrm>
            <a:off x="7897906" y="1735944"/>
            <a:ext cx="4111675" cy="3386112"/>
          </a:xfrm>
        </p:spPr>
        <p:txBody>
          <a:bodyPr>
            <a:normAutofit/>
          </a:bodyPr>
          <a:lstStyle/>
          <a:p>
            <a:r>
              <a:rPr lang="en-US" sz="1800" dirty="0"/>
              <a:t>2 ways of travels : </a:t>
            </a:r>
          </a:p>
          <a:p>
            <a:pPr lvl="1"/>
            <a:r>
              <a:rPr lang="en-US" sz="1800" b="1" dirty="0">
                <a:solidFill>
                  <a:srgbClr val="F7A901"/>
                </a:solidFill>
              </a:rPr>
              <a:t>Reciprocal</a:t>
            </a:r>
            <a:r>
              <a:rPr lang="en-US" sz="1800" dirty="0">
                <a:solidFill>
                  <a:srgbClr val="F7A901"/>
                </a:solidFill>
              </a:rPr>
              <a:t> : </a:t>
            </a:r>
            <a:r>
              <a:rPr lang="en-US" sz="1800" dirty="0"/>
              <a:t>you come to my house; I go to yours</a:t>
            </a:r>
          </a:p>
          <a:p>
            <a:pPr lvl="1"/>
            <a:r>
              <a:rPr lang="en-US" sz="1800" b="1" dirty="0">
                <a:solidFill>
                  <a:srgbClr val="F7A901"/>
                </a:solidFill>
              </a:rPr>
              <a:t>Not reciprocal : </a:t>
            </a:r>
            <a:r>
              <a:rPr lang="en-US" sz="1800" dirty="0"/>
              <a:t>you come to my house; in exchange I win </a:t>
            </a:r>
            <a:r>
              <a:rPr lang="en-US" sz="1800" dirty="0" err="1"/>
              <a:t>GuestPoints</a:t>
            </a:r>
            <a:r>
              <a:rPr lang="en-US" sz="1800" dirty="0"/>
              <a:t> that I can use to stay in another user house. </a:t>
            </a:r>
          </a:p>
          <a:p>
            <a:r>
              <a:rPr lang="en-US" sz="1800" dirty="0"/>
              <a:t>Annual subscription give access to </a:t>
            </a:r>
            <a:r>
              <a:rPr lang="en-US" sz="1800" dirty="0" err="1"/>
              <a:t>GuestPoints</a:t>
            </a:r>
            <a:r>
              <a:rPr lang="en-US" sz="1800" dirty="0"/>
              <a:t> : </a:t>
            </a:r>
          </a:p>
          <a:p>
            <a:pPr lvl="1"/>
            <a:r>
              <a:rPr lang="en-US" sz="1800" dirty="0"/>
              <a:t>500 GP for the first subscription </a:t>
            </a:r>
          </a:p>
          <a:p>
            <a:pPr lvl="1"/>
            <a:r>
              <a:rPr lang="en-US" sz="1800" dirty="0"/>
              <a:t>250 GP for the other one </a:t>
            </a:r>
          </a:p>
          <a:p>
            <a:pPr lvl="1"/>
            <a:endParaRPr lang="en-US" sz="1800" dirty="0"/>
          </a:p>
          <a:p>
            <a:pPr lvl="1"/>
            <a:endParaRPr lang="en-US" sz="2200" dirty="0"/>
          </a:p>
          <a:p>
            <a:endParaRPr lang="en-US" sz="2000" dirty="0"/>
          </a:p>
        </p:txBody>
      </p:sp>
      <p:pic>
        <p:nvPicPr>
          <p:cNvPr id="12" name="Graphique 11" descr="Valise contour">
            <a:extLst>
              <a:ext uri="{FF2B5EF4-FFF2-40B4-BE49-F238E27FC236}">
                <a16:creationId xmlns:a16="http://schemas.microsoft.com/office/drawing/2014/main" id="{3DD896DB-D126-21A4-DA69-D0531AD39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0575" y="5281536"/>
            <a:ext cx="914400" cy="914400"/>
          </a:xfrm>
          <a:prstGeom prst="rect">
            <a:avLst/>
          </a:prstGeom>
        </p:spPr>
      </p:pic>
      <p:pic>
        <p:nvPicPr>
          <p:cNvPr id="14" name="Graphique 13" descr="Double itinéraire avec un chemin avec un remplissage uni">
            <a:extLst>
              <a:ext uri="{FF2B5EF4-FFF2-40B4-BE49-F238E27FC236}">
                <a16:creationId xmlns:a16="http://schemas.microsoft.com/office/drawing/2014/main" id="{3F801308-F0CC-4ABC-C4E6-4217F9C061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9821" y="5257953"/>
            <a:ext cx="914400" cy="914400"/>
          </a:xfrm>
          <a:prstGeom prst="rect">
            <a:avLst/>
          </a:prstGeom>
        </p:spPr>
      </p:pic>
    </p:spTree>
    <p:extLst>
      <p:ext uri="{BB962C8B-B14F-4D97-AF65-F5344CB8AC3E}">
        <p14:creationId xmlns:p14="http://schemas.microsoft.com/office/powerpoint/2010/main" val="18685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BF2A93-84BA-E0A1-F207-DB3DA120A99D}"/>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6594" r="23186"/>
          <a:stretch/>
        </p:blipFill>
        <p:spPr bwMode="auto">
          <a:xfrm>
            <a:off x="152400" y="1254473"/>
            <a:ext cx="5074023" cy="561249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BD30976-0FB3-D8E0-8A06-9D1D803C7719}"/>
              </a:ext>
            </a:extLst>
          </p:cNvPr>
          <p:cNvSpPr>
            <a:spLocks noGrp="1"/>
          </p:cNvSpPr>
          <p:nvPr>
            <p:ph type="title"/>
          </p:nvPr>
        </p:nvSpPr>
        <p:spPr>
          <a:xfrm>
            <a:off x="2348753" y="216624"/>
            <a:ext cx="9690847" cy="705267"/>
          </a:xfrm>
        </p:spPr>
        <p:txBody>
          <a:bodyPr/>
          <a:lstStyle/>
          <a:p>
            <a:r>
              <a:rPr lang="en-US" dirty="0"/>
              <a:t>Why some user leave </a:t>
            </a:r>
            <a:r>
              <a:rPr lang="en-US" dirty="0" err="1"/>
              <a:t>HomeExchange</a:t>
            </a:r>
            <a:r>
              <a:rPr lang="en-US" dirty="0"/>
              <a:t> ?</a:t>
            </a:r>
          </a:p>
        </p:txBody>
      </p:sp>
      <p:sp>
        <p:nvSpPr>
          <p:cNvPr id="4" name="Espace réservé du contenu 3">
            <a:extLst>
              <a:ext uri="{FF2B5EF4-FFF2-40B4-BE49-F238E27FC236}">
                <a16:creationId xmlns:a16="http://schemas.microsoft.com/office/drawing/2014/main" id="{E17C4F63-75B1-0547-3C89-74725B42C5BB}"/>
              </a:ext>
            </a:extLst>
          </p:cNvPr>
          <p:cNvSpPr>
            <a:spLocks noGrp="1"/>
          </p:cNvSpPr>
          <p:nvPr>
            <p:ph sz="quarter" idx="12"/>
          </p:nvPr>
        </p:nvSpPr>
        <p:spPr>
          <a:xfrm>
            <a:off x="6253018" y="1656696"/>
            <a:ext cx="5756564" cy="3544608"/>
          </a:xfrm>
        </p:spPr>
        <p:txBody>
          <a:bodyPr>
            <a:normAutofit/>
          </a:bodyPr>
          <a:lstStyle/>
          <a:p>
            <a:r>
              <a:rPr lang="en-US" b="1" dirty="0">
                <a:solidFill>
                  <a:srgbClr val="F7A901"/>
                </a:solidFill>
              </a:rPr>
              <a:t>3 years of data : </a:t>
            </a:r>
          </a:p>
          <a:p>
            <a:pPr lvl="1"/>
            <a:r>
              <a:rPr lang="en-US" dirty="0"/>
              <a:t>Subscriptions from 01-2019 to 10-2021</a:t>
            </a:r>
          </a:p>
          <a:p>
            <a:pPr lvl="1"/>
            <a:r>
              <a:rPr lang="en-US" dirty="0"/>
              <a:t>Exchanges from 01-2019 to 10-2022 </a:t>
            </a:r>
          </a:p>
          <a:p>
            <a:r>
              <a:rPr lang="en-US" b="1" dirty="0">
                <a:solidFill>
                  <a:srgbClr val="F7A901"/>
                </a:solidFill>
              </a:rPr>
              <a:t>Churn rate as a function of  : </a:t>
            </a:r>
          </a:p>
          <a:p>
            <a:pPr lvl="1"/>
            <a:r>
              <a:rPr lang="en-US" dirty="0"/>
              <a:t>Date of subscription</a:t>
            </a:r>
          </a:p>
          <a:p>
            <a:pPr lvl="1"/>
            <a:r>
              <a:rPr lang="en-US" dirty="0"/>
              <a:t>Number of subscriptions for each user</a:t>
            </a:r>
          </a:p>
          <a:p>
            <a:pPr lvl="1"/>
            <a:r>
              <a:rPr lang="en-US" dirty="0"/>
              <a:t>The use or not of promotion and referral</a:t>
            </a:r>
          </a:p>
          <a:p>
            <a:pPr lvl="1"/>
            <a:r>
              <a:rPr lang="en-US" dirty="0"/>
              <a:t>Country</a:t>
            </a:r>
          </a:p>
          <a:p>
            <a:pPr lvl="1"/>
            <a:r>
              <a:rPr lang="en-US" dirty="0"/>
              <a:t>Number of exchange done by the user (as host, guest, both or none) </a:t>
            </a:r>
          </a:p>
        </p:txBody>
      </p:sp>
      <p:pic>
        <p:nvPicPr>
          <p:cNvPr id="1028" name="Picture 4">
            <a:extLst>
              <a:ext uri="{FF2B5EF4-FFF2-40B4-BE49-F238E27FC236}">
                <a16:creationId xmlns:a16="http://schemas.microsoft.com/office/drawing/2014/main" id="{AF012435-ED64-55E9-CDFA-1C24245909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48" t="9137" b="82721"/>
          <a:stretch/>
        </p:blipFill>
        <p:spPr bwMode="auto">
          <a:xfrm>
            <a:off x="4123496" y="1689459"/>
            <a:ext cx="950258" cy="52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E50DEC9-56CF-AB2C-477E-A6089545F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57"/>
          <a:stretch/>
        </p:blipFill>
        <p:spPr bwMode="auto">
          <a:xfrm>
            <a:off x="6211731" y="1657400"/>
            <a:ext cx="5925497" cy="42320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1F19AE45-3D3E-AF42-9653-B9F5EDAD1E95}"/>
              </a:ext>
            </a:extLst>
          </p:cNvPr>
          <p:cNvSpPr>
            <a:spLocks noGrp="1"/>
          </p:cNvSpPr>
          <p:nvPr>
            <p:ph type="title"/>
          </p:nvPr>
        </p:nvSpPr>
        <p:spPr/>
        <p:txBody>
          <a:bodyPr/>
          <a:lstStyle/>
          <a:p>
            <a:r>
              <a:rPr lang="en-US" dirty="0"/>
              <a:t>Timing &amp; COVID</a:t>
            </a:r>
          </a:p>
        </p:txBody>
      </p:sp>
      <p:pic>
        <p:nvPicPr>
          <p:cNvPr id="3074" name="Picture 2">
            <a:extLst>
              <a:ext uri="{FF2B5EF4-FFF2-40B4-BE49-F238E27FC236}">
                <a16:creationId xmlns:a16="http://schemas.microsoft.com/office/drawing/2014/main" id="{18DCBE22-E59C-8C7E-C555-F3A79B701A1E}"/>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t="2415" b="2415"/>
          <a:stretch/>
        </p:blipFill>
        <p:spPr bwMode="auto">
          <a:xfrm>
            <a:off x="0" y="1742556"/>
            <a:ext cx="6302875" cy="406173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7FAD00E-46C6-8E7B-1BF9-AEB8F8E4795D}"/>
              </a:ext>
            </a:extLst>
          </p:cNvPr>
          <p:cNvSpPr txBox="1"/>
          <p:nvPr/>
        </p:nvSpPr>
        <p:spPr>
          <a:xfrm>
            <a:off x="6309360" y="5887999"/>
            <a:ext cx="5730240" cy="646331"/>
          </a:xfrm>
          <a:prstGeom prst="rect">
            <a:avLst/>
          </a:prstGeom>
          <a:noFill/>
        </p:spPr>
        <p:txBody>
          <a:bodyPr wrap="square">
            <a:spAutoFit/>
          </a:bodyPr>
          <a:lstStyle/>
          <a:p>
            <a:r>
              <a:rPr lang="en-US" dirty="0">
                <a:solidFill>
                  <a:srgbClr val="000000"/>
                </a:solidFill>
                <a:latin typeface="Helvetica Neue"/>
              </a:rPr>
              <a:t>~ </a:t>
            </a:r>
            <a:r>
              <a:rPr lang="en-US" b="0" i="0" dirty="0">
                <a:solidFill>
                  <a:srgbClr val="000000"/>
                </a:solidFill>
                <a:effectLst/>
                <a:latin typeface="Helvetica Neue"/>
              </a:rPr>
              <a:t>3 times more exchange finalized in June 2021 compared to June 2019</a:t>
            </a:r>
            <a:endParaRPr lang="en-US" dirty="0"/>
          </a:p>
        </p:txBody>
      </p:sp>
      <p:sp>
        <p:nvSpPr>
          <p:cNvPr id="8" name="ZoneTexte 7">
            <a:extLst>
              <a:ext uri="{FF2B5EF4-FFF2-40B4-BE49-F238E27FC236}">
                <a16:creationId xmlns:a16="http://schemas.microsoft.com/office/drawing/2014/main" id="{F71BB884-A5DF-9772-093E-E7C021A52BF9}"/>
              </a:ext>
            </a:extLst>
          </p:cNvPr>
          <p:cNvSpPr txBox="1"/>
          <p:nvPr/>
        </p:nvSpPr>
        <p:spPr>
          <a:xfrm>
            <a:off x="431268" y="5922628"/>
            <a:ext cx="5451373" cy="646331"/>
          </a:xfrm>
          <a:prstGeom prst="rect">
            <a:avLst/>
          </a:prstGeom>
          <a:noFill/>
        </p:spPr>
        <p:txBody>
          <a:bodyPr wrap="square">
            <a:spAutoFit/>
          </a:bodyPr>
          <a:lstStyle/>
          <a:p>
            <a:r>
              <a:rPr lang="en-US" dirty="0">
                <a:solidFill>
                  <a:srgbClr val="000000"/>
                </a:solidFill>
                <a:latin typeface="Helvetica Neue"/>
              </a:rPr>
              <a:t>~ 1.5</a:t>
            </a:r>
            <a:r>
              <a:rPr lang="en-US" b="0" i="0" dirty="0">
                <a:solidFill>
                  <a:srgbClr val="000000"/>
                </a:solidFill>
                <a:effectLst/>
                <a:latin typeface="Helvetica Neue"/>
              </a:rPr>
              <a:t> times more subscription in June 2021 compared to June 2019</a:t>
            </a:r>
            <a:endParaRPr lang="en-US" dirty="0"/>
          </a:p>
        </p:txBody>
      </p:sp>
    </p:spTree>
    <p:extLst>
      <p:ext uri="{BB962C8B-B14F-4D97-AF65-F5344CB8AC3E}">
        <p14:creationId xmlns:p14="http://schemas.microsoft.com/office/powerpoint/2010/main" val="36527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E3AF1FF-616D-0A05-5008-EE307B82FC12}"/>
              </a:ext>
            </a:extLst>
          </p:cNvPr>
          <p:cNvPicPr>
            <a:picLocks noGrp="1" noChangeAspect="1" noChangeArrowheads="1"/>
          </p:cNvPicPr>
          <p:nvPr>
            <p:ph sz="quarter" idx="12"/>
          </p:nvPr>
        </p:nvPicPr>
        <p:blipFill rotWithShape="1">
          <a:blip r:embed="rId2">
            <a:extLst>
              <a:ext uri="{28A0092B-C50C-407E-A947-70E740481C1C}">
                <a14:useLocalDpi xmlns:a14="http://schemas.microsoft.com/office/drawing/2010/main" val="0"/>
              </a:ext>
            </a:extLst>
          </a:blip>
          <a:srcRect r="5673"/>
          <a:stretch/>
        </p:blipFill>
        <p:spPr bwMode="auto">
          <a:xfrm>
            <a:off x="6223000" y="1689565"/>
            <a:ext cx="5969000" cy="42186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E3FAAABC-0AA7-9841-7CC8-EBEBEC014F97}"/>
              </a:ext>
            </a:extLst>
          </p:cNvPr>
          <p:cNvSpPr>
            <a:spLocks noGrp="1"/>
          </p:cNvSpPr>
          <p:nvPr>
            <p:ph type="title"/>
          </p:nvPr>
        </p:nvSpPr>
        <p:spPr/>
        <p:txBody>
          <a:bodyPr/>
          <a:lstStyle/>
          <a:p>
            <a:r>
              <a:rPr lang="en-US" dirty="0"/>
              <a:t>Number of subscriptions</a:t>
            </a:r>
          </a:p>
        </p:txBody>
      </p:sp>
      <p:pic>
        <p:nvPicPr>
          <p:cNvPr id="5122" name="Picture 2">
            <a:extLst>
              <a:ext uri="{FF2B5EF4-FFF2-40B4-BE49-F238E27FC236}">
                <a16:creationId xmlns:a16="http://schemas.microsoft.com/office/drawing/2014/main" id="{245E89A3-27F0-AABA-EE8C-26AD86EE1D21}"/>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p:blipFill>
        <p:spPr bwMode="auto">
          <a:xfrm>
            <a:off x="0" y="1689565"/>
            <a:ext cx="6327965" cy="421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74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2">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8344E29-BB29-020D-B661-9F221BEA2A36}"/>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t="6973"/>
          <a:stretch/>
        </p:blipFill>
        <p:spPr bwMode="auto">
          <a:xfrm>
            <a:off x="6711632" y="2426208"/>
            <a:ext cx="5492560" cy="3406392"/>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98AB9B-3884-9F50-CDE4-F2E753E2175E}"/>
              </a:ext>
            </a:extLst>
          </p:cNvPr>
          <p:cNvSpPr txBox="1"/>
          <p:nvPr/>
        </p:nvSpPr>
        <p:spPr>
          <a:xfrm>
            <a:off x="6096000" y="6162786"/>
            <a:ext cx="6148286" cy="369332"/>
          </a:xfrm>
          <a:prstGeom prst="rect">
            <a:avLst/>
          </a:prstGeom>
          <a:noFill/>
        </p:spPr>
        <p:txBody>
          <a:bodyPr wrap="none" rtlCol="0">
            <a:spAutoFit/>
          </a:bodyPr>
          <a:lstStyle/>
          <a:p>
            <a:r>
              <a:rPr lang="en-US" dirty="0"/>
              <a:t>North American users show  a smaller churn rate that European</a:t>
            </a:r>
          </a:p>
        </p:txBody>
      </p:sp>
    </p:spTree>
    <p:extLst>
      <p:ext uri="{BB962C8B-B14F-4D97-AF65-F5344CB8AC3E}">
        <p14:creationId xmlns:p14="http://schemas.microsoft.com/office/powerpoint/2010/main" val="287558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D8D9857-316A-E26C-67EF-3E0A374D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12"/>
          <a:stretch/>
        </p:blipFill>
        <p:spPr bwMode="auto">
          <a:xfrm>
            <a:off x="6886261" y="2170894"/>
            <a:ext cx="5299643" cy="3661706"/>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4">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3F3A9FA-D632-F722-3DA5-5091D5086E12}"/>
              </a:ext>
            </a:extLst>
          </p:cNvPr>
          <p:cNvSpPr txBox="1"/>
          <p:nvPr/>
        </p:nvSpPr>
        <p:spPr>
          <a:xfrm>
            <a:off x="6973825" y="5832600"/>
            <a:ext cx="5065775" cy="523220"/>
          </a:xfrm>
          <a:prstGeom prst="rect">
            <a:avLst/>
          </a:prstGeom>
          <a:noFill/>
        </p:spPr>
        <p:txBody>
          <a:bodyPr wrap="square" rtlCol="0">
            <a:spAutoFit/>
          </a:bodyPr>
          <a:lstStyle/>
          <a:p>
            <a:r>
              <a:rPr lang="en-US" sz="1400" dirty="0"/>
              <a:t>The re-subscription rate among non-users of Home Exchange is higher for USA’s users compared to French users.</a:t>
            </a:r>
          </a:p>
        </p:txBody>
      </p:sp>
    </p:spTree>
    <p:extLst>
      <p:ext uri="{BB962C8B-B14F-4D97-AF65-F5344CB8AC3E}">
        <p14:creationId xmlns:p14="http://schemas.microsoft.com/office/powerpoint/2010/main" val="214830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520ACD8B-97A9-4B06-BAEF-D49A9822D4E9}"/>
              </a:ext>
            </a:extLst>
          </p:cNvPr>
          <p:cNvPicPr>
            <a:picLocks noChangeAspect="1"/>
          </p:cNvPicPr>
          <p:nvPr/>
        </p:nvPicPr>
        <p:blipFill rotWithShape="1">
          <a:blip r:embed="rId3">
            <a:extLst>
              <a:ext uri="{28A0092B-C50C-407E-A947-70E740481C1C}">
                <a14:useLocalDpi xmlns:a14="http://schemas.microsoft.com/office/drawing/2010/main" val="0"/>
              </a:ext>
            </a:extLst>
          </a:blip>
          <a:srcRect l="-865" r="33242"/>
          <a:stretch/>
        </p:blipFill>
        <p:spPr>
          <a:xfrm>
            <a:off x="5438967" y="1664730"/>
            <a:ext cx="6292786" cy="5115639"/>
          </a:xfrm>
          <a:prstGeom prst="rect">
            <a:avLst/>
          </a:prstGeom>
        </p:spPr>
      </p:pic>
      <p:sp>
        <p:nvSpPr>
          <p:cNvPr id="3" name="Titre 2">
            <a:extLst>
              <a:ext uri="{FF2B5EF4-FFF2-40B4-BE49-F238E27FC236}">
                <a16:creationId xmlns:a16="http://schemas.microsoft.com/office/drawing/2014/main" id="{425D5270-4076-1D7E-E18A-C90327DCEA35}"/>
              </a:ext>
            </a:extLst>
          </p:cNvPr>
          <p:cNvSpPr>
            <a:spLocks noGrp="1"/>
          </p:cNvSpPr>
          <p:nvPr>
            <p:ph type="title"/>
          </p:nvPr>
        </p:nvSpPr>
        <p:spPr/>
        <p:txBody>
          <a:bodyPr/>
          <a:lstStyle/>
          <a:p>
            <a:r>
              <a:rPr lang="en-US" dirty="0"/>
              <a:t>Type of users</a:t>
            </a:r>
          </a:p>
        </p:txBody>
      </p:sp>
      <p:pic>
        <p:nvPicPr>
          <p:cNvPr id="6146" name="Picture 2">
            <a:extLst>
              <a:ext uri="{FF2B5EF4-FFF2-40B4-BE49-F238E27FC236}">
                <a16:creationId xmlns:a16="http://schemas.microsoft.com/office/drawing/2014/main" id="{156FF443-F543-5D12-6187-71B6291F4D59}"/>
              </a:ext>
            </a:extLst>
          </p:cNvPr>
          <p:cNvPicPr>
            <a:picLocks noGrp="1" noChangeAspect="1" noChangeArrowheads="1"/>
          </p:cNvPicPr>
          <p:nvPr>
            <p:ph sz="quarter" idx="11"/>
          </p:nvPr>
        </p:nvPicPr>
        <p:blipFill rotWithShape="1">
          <a:blip r:embed="rId4">
            <a:extLst>
              <a:ext uri="{28A0092B-C50C-407E-A947-70E740481C1C}">
                <a14:useLocalDpi xmlns:a14="http://schemas.microsoft.com/office/drawing/2010/main" val="0"/>
              </a:ext>
            </a:extLst>
          </a:blip>
          <a:srcRect l="22398" t="7293" r="21028" b="10277"/>
          <a:stretch/>
        </p:blipFill>
        <p:spPr bwMode="auto">
          <a:xfrm>
            <a:off x="1335" y="1576134"/>
            <a:ext cx="5437631" cy="52818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6D909A6-695D-8A51-5609-5BA41831B4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03" t="552" b="92155"/>
          <a:stretch/>
        </p:blipFill>
        <p:spPr bwMode="auto">
          <a:xfrm>
            <a:off x="158496" y="1262395"/>
            <a:ext cx="7927531" cy="40233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8F0D669-C06D-28D2-4C38-CF4AA16E8B50}"/>
              </a:ext>
            </a:extLst>
          </p:cNvPr>
          <p:cNvSpPr/>
          <p:nvPr/>
        </p:nvSpPr>
        <p:spPr>
          <a:xfrm>
            <a:off x="10988782" y="2128030"/>
            <a:ext cx="1050817" cy="96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21C4DBA8-CB96-E7BF-3A0F-4D95FD211389}"/>
              </a:ext>
            </a:extLst>
          </p:cNvPr>
          <p:cNvPicPr>
            <a:picLocks noChangeAspect="1"/>
          </p:cNvPicPr>
          <p:nvPr/>
        </p:nvPicPr>
        <p:blipFill>
          <a:blip r:embed="rId5"/>
          <a:stretch>
            <a:fillRect/>
          </a:stretch>
        </p:blipFill>
        <p:spPr>
          <a:xfrm>
            <a:off x="8027659" y="1801394"/>
            <a:ext cx="4163006" cy="962159"/>
          </a:xfrm>
          <a:prstGeom prst="rect">
            <a:avLst/>
          </a:prstGeom>
        </p:spPr>
      </p:pic>
    </p:spTree>
    <p:extLst>
      <p:ext uri="{BB962C8B-B14F-4D97-AF65-F5344CB8AC3E}">
        <p14:creationId xmlns:p14="http://schemas.microsoft.com/office/powerpoint/2010/main" val="2400577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Words>
  <Application>Microsoft Office PowerPoint</Application>
  <PresentationFormat>Grand écran</PresentationFormat>
  <Paragraphs>67</Paragraphs>
  <Slides>14</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Helvetica Neue</vt:lpstr>
      <vt:lpstr>Thème Office</vt:lpstr>
      <vt:lpstr>  Demo Day #Batch 1203  Chloé Therreau </vt:lpstr>
      <vt:lpstr>HomeExchange</vt:lpstr>
      <vt:lpstr>Presentation</vt:lpstr>
      <vt:lpstr>Why some user leave HomeExchange ?</vt:lpstr>
      <vt:lpstr>Timing &amp; COVID</vt:lpstr>
      <vt:lpstr>Number of subscriptions</vt:lpstr>
      <vt:lpstr>Localization of the user</vt:lpstr>
      <vt:lpstr>Localization of the user</vt:lpstr>
      <vt:lpstr>Type of users</vt:lpstr>
      <vt:lpstr>RECOMMENDATIONS</vt:lpstr>
      <vt:lpstr>RECOMMENDATIONS</vt:lpstr>
      <vt:lpstr>RECOMMENDATIONS</vt:lpstr>
      <vt:lpstr>RECOMMENDATIONS</vt:lpstr>
      <vt:lpstr>More to see on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Chloé THERREAU</dc:creator>
  <cp:lastModifiedBy>Chloé THERREAU</cp:lastModifiedBy>
  <cp:revision>15</cp:revision>
  <dcterms:created xsi:type="dcterms:W3CDTF">2023-06-12T12:33:45Z</dcterms:created>
  <dcterms:modified xsi:type="dcterms:W3CDTF">2023-06-15T12:59:18Z</dcterms:modified>
</cp:coreProperties>
</file>