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s/FKajBhUj5WhS+7LLGNecsD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14ea5b8a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2d14ea5b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0e4daa9ad_0_3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d0e4daa9a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0e4daa9ad_0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2d0e4daa9a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0e4daa9ad_0_3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d0e4daa9a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0e4daa9a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d0e4daa9ad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0e4daa9ad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d0e4daa9ad_2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0e4daa9ad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d0e4daa9ad_2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0e4daa9ad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d0e4daa9ad_2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0e4daa9ad_0_4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d0e4daa9ad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0e4daa9ad_0_4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d0e4daa9ad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14ea5b8a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d14ea5b8a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d0e4daa9ad_0_1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g2d0e4daa9ad_0_1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g2d0e4daa9ad_0_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0e4daa9ad_0_1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g2d0e4daa9ad_0_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0e4daa9ad_0_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g2d0e4daa9ad_0_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2d0e4daa9ad_0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0e4daa9ad_0_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g2d0e4daa9ad_0_1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g2d0e4daa9ad_0_1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g2d0e4daa9ad_0_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0e4daa9ad_0_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g2d0e4daa9ad_0_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e4daa9ad_0_1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g2d0e4daa9ad_0_1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g2d0e4daa9ad_0_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0e4daa9ad_0_1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2d0e4daa9ad_0_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0e4daa9ad_0_1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d0e4daa9ad_0_1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g2d0e4daa9ad_0_1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g2d0e4daa9ad_0_1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g2d0e4daa9ad_0_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0e4daa9ad_0_14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g2d0e4daa9ad_0_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0e4daa9ad_0_1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g2d0e4daa9ad_0_1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g2d0e4daa9ad_0_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0e4daa9ad_0_1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0e4daa9ad_2_152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g2d0e4daa9ad_2_152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0e4daa9ad_0_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2d0e4daa9ad_0_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2d0e4daa9ad_0_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Relationship Id="rId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5" y="0"/>
            <a:ext cx="863076" cy="77820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/>
          <p:nvPr/>
        </p:nvSpPr>
        <p:spPr>
          <a:xfrm>
            <a:off x="2579925" y="2484031"/>
            <a:ext cx="3984000" cy="1317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101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579925" y="1167150"/>
            <a:ext cx="3984000" cy="1478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2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225500" y="1633735"/>
            <a:ext cx="6693000" cy="117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001197" y="569250"/>
            <a:ext cx="31416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100">
                <a:solidFill>
                  <a:srgbClr val="999999"/>
                </a:solidFill>
              </a:rPr>
              <a:t>05/2024</a:t>
            </a:r>
            <a:endParaRPr sz="1100">
              <a:solidFill>
                <a:srgbClr val="999999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100">
                <a:solidFill>
                  <a:srgbClr val="999999"/>
                </a:solidFill>
              </a:rPr>
              <a:t>Camille Brier - Yannis Tannier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832645" y="1634990"/>
            <a:ext cx="54786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fr-FR" sz="3600">
                <a:solidFill>
                  <a:srgbClr val="151618"/>
                </a:solidFill>
              </a:rPr>
              <a:t>Infra LLM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151618"/>
                </a:solidFill>
              </a:rPr>
              <a:t>DTNum</a:t>
            </a:r>
            <a:endParaRPr b="0" i="0" sz="1800" u="none" cap="none" strike="noStrik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-3175" y="-3175"/>
            <a:ext cx="25200" cy="5151600"/>
          </a:xfrm>
          <a:prstGeom prst="rect">
            <a:avLst/>
          </a:prstGeom>
          <a:solidFill>
            <a:srgbClr val="E100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4184" y="109761"/>
            <a:ext cx="1009816" cy="55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2d14ea5b8a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5" y="0"/>
            <a:ext cx="863076" cy="77820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2d14ea5b8ad_0_0"/>
          <p:cNvSpPr/>
          <p:nvPr/>
        </p:nvSpPr>
        <p:spPr>
          <a:xfrm>
            <a:off x="-3175" y="-3175"/>
            <a:ext cx="25200" cy="5151600"/>
          </a:xfrm>
          <a:prstGeom prst="rect">
            <a:avLst/>
          </a:prstGeom>
          <a:solidFill>
            <a:srgbClr val="E100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2d14ea5b8a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4184" y="109761"/>
            <a:ext cx="1009816" cy="553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d14ea5b8ad_0_0"/>
          <p:cNvSpPr txBox="1"/>
          <p:nvPr/>
        </p:nvSpPr>
        <p:spPr>
          <a:xfrm>
            <a:off x="3584700" y="0"/>
            <a:ext cx="197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IAG – Assistance au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d14ea5b8ad_0_0"/>
          <p:cNvSpPr txBox="1"/>
          <p:nvPr/>
        </p:nvSpPr>
        <p:spPr>
          <a:xfrm>
            <a:off x="602998" y="596003"/>
            <a:ext cx="5976300" cy="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-FR" sz="2000">
                <a:solidFill>
                  <a:srgbClr val="020092"/>
                </a:solidFill>
              </a:rPr>
              <a:t>L’IA Générative à la DGFIP</a:t>
            </a:r>
            <a:endParaRPr b="1" i="0" sz="2000" u="none" cap="none" strike="noStrike">
              <a:solidFill>
                <a:srgbClr val="020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fr-FR" sz="1200">
                <a:solidFill>
                  <a:srgbClr val="020092"/>
                </a:solidFill>
              </a:rPr>
              <a:t>Infrastructure déployée - Zoom sur CARADOC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20092"/>
              </a:solidFill>
            </a:endParaRPr>
          </a:p>
        </p:txBody>
      </p:sp>
      <p:cxnSp>
        <p:nvCxnSpPr>
          <p:cNvPr id="290" name="Google Shape;290;g2d14ea5b8ad_0_0"/>
          <p:cNvCxnSpPr/>
          <p:nvPr/>
        </p:nvCxnSpPr>
        <p:spPr>
          <a:xfrm>
            <a:off x="707578" y="1336333"/>
            <a:ext cx="573600" cy="0"/>
          </a:xfrm>
          <a:prstGeom prst="straightConnector1">
            <a:avLst/>
          </a:prstGeom>
          <a:noFill/>
          <a:ln cap="flat" cmpd="sng" w="19050">
            <a:solidFill>
              <a:srgbClr val="020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1" name="Google Shape;291;g2d14ea5b8a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8038" y="1556600"/>
            <a:ext cx="6107426" cy="332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d14ea5b8ad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775" y="3854425"/>
            <a:ext cx="1411248" cy="1195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g2d14ea5b8ad_0_0"/>
          <p:cNvCxnSpPr/>
          <p:nvPr/>
        </p:nvCxnSpPr>
        <p:spPr>
          <a:xfrm flipH="1" rot="10800000">
            <a:off x="921575" y="3433875"/>
            <a:ext cx="838200" cy="7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2d0e4daa9ad_0_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5" y="0"/>
            <a:ext cx="863076" cy="77820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d0e4daa9ad_0_302"/>
          <p:cNvSpPr/>
          <p:nvPr/>
        </p:nvSpPr>
        <p:spPr>
          <a:xfrm>
            <a:off x="-3175" y="-3175"/>
            <a:ext cx="25200" cy="5151600"/>
          </a:xfrm>
          <a:prstGeom prst="rect">
            <a:avLst/>
          </a:prstGeom>
          <a:solidFill>
            <a:srgbClr val="E100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2d0e4daa9ad_0_3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4184" y="109761"/>
            <a:ext cx="1009816" cy="55396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2d0e4daa9ad_0_302"/>
          <p:cNvSpPr txBox="1"/>
          <p:nvPr/>
        </p:nvSpPr>
        <p:spPr>
          <a:xfrm>
            <a:off x="3584700" y="0"/>
            <a:ext cx="197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IAG – Assistance au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d0e4daa9ad_0_302"/>
          <p:cNvSpPr txBox="1"/>
          <p:nvPr/>
        </p:nvSpPr>
        <p:spPr>
          <a:xfrm>
            <a:off x="602998" y="596003"/>
            <a:ext cx="5976300" cy="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-FR" sz="2000">
                <a:solidFill>
                  <a:srgbClr val="020092"/>
                </a:solidFill>
              </a:rPr>
              <a:t>L’IA Générative à la DGFIP</a:t>
            </a:r>
            <a:endParaRPr b="1" i="0" sz="2000" u="none" cap="none" strike="noStrike">
              <a:solidFill>
                <a:srgbClr val="020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fr-FR" sz="1200">
                <a:solidFill>
                  <a:srgbClr val="020092"/>
                </a:solidFill>
              </a:rPr>
              <a:t>Infrastructure cible - Production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20092"/>
              </a:solidFill>
            </a:endParaRPr>
          </a:p>
        </p:txBody>
      </p:sp>
      <p:cxnSp>
        <p:nvCxnSpPr>
          <p:cNvPr id="303" name="Google Shape;303;g2d0e4daa9ad_0_302"/>
          <p:cNvCxnSpPr/>
          <p:nvPr/>
        </p:nvCxnSpPr>
        <p:spPr>
          <a:xfrm>
            <a:off x="707578" y="1336333"/>
            <a:ext cx="573600" cy="0"/>
          </a:xfrm>
          <a:prstGeom prst="straightConnector1">
            <a:avLst/>
          </a:prstGeom>
          <a:noFill/>
          <a:ln cap="flat" cmpd="sng" w="19050">
            <a:solidFill>
              <a:srgbClr val="020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4" name="Google Shape;304;g2d0e4daa9ad_0_3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564" y="1391000"/>
            <a:ext cx="5701924" cy="368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d0e4daa9ad_0_3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62" y="1808950"/>
            <a:ext cx="766600" cy="649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g2d0e4daa9ad_0_302"/>
          <p:cNvCxnSpPr/>
          <p:nvPr/>
        </p:nvCxnSpPr>
        <p:spPr>
          <a:xfrm>
            <a:off x="411864" y="2485662"/>
            <a:ext cx="390000" cy="7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2d0e4daa9ad_0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5" y="0"/>
            <a:ext cx="863076" cy="778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g2d0e4daa9ad_0_313"/>
          <p:cNvCxnSpPr/>
          <p:nvPr/>
        </p:nvCxnSpPr>
        <p:spPr>
          <a:xfrm>
            <a:off x="48613" y="4796813"/>
            <a:ext cx="3150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g2d0e4daa9ad_0_313"/>
          <p:cNvSpPr/>
          <p:nvPr/>
        </p:nvSpPr>
        <p:spPr>
          <a:xfrm>
            <a:off x="-3175" y="-3175"/>
            <a:ext cx="25200" cy="5151600"/>
          </a:xfrm>
          <a:prstGeom prst="rect">
            <a:avLst/>
          </a:prstGeom>
          <a:solidFill>
            <a:srgbClr val="E100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2d0e4daa9ad_0_3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4184" y="109761"/>
            <a:ext cx="1009816" cy="55396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2d0e4daa9ad_0_313"/>
          <p:cNvSpPr txBox="1"/>
          <p:nvPr/>
        </p:nvSpPr>
        <p:spPr>
          <a:xfrm>
            <a:off x="3584700" y="0"/>
            <a:ext cx="197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IAG – Assistance au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d0e4daa9ad_0_313"/>
          <p:cNvSpPr txBox="1"/>
          <p:nvPr/>
        </p:nvSpPr>
        <p:spPr>
          <a:xfrm>
            <a:off x="602998" y="596003"/>
            <a:ext cx="5976300" cy="73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-FR" sz="2000">
                <a:solidFill>
                  <a:srgbClr val="020092"/>
                </a:solidFill>
              </a:rPr>
              <a:t>L’IA Générative à la DGFIP</a:t>
            </a:r>
            <a:endParaRPr b="1" i="0" sz="2000" u="none" cap="none" strike="noStrike">
              <a:solidFill>
                <a:srgbClr val="020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>
                <a:solidFill>
                  <a:srgbClr val="020092"/>
                </a:solidFill>
              </a:rPr>
              <a:t>Socle Minimal pour un système LLM efficace</a:t>
            </a:r>
            <a:endParaRPr/>
          </a:p>
        </p:txBody>
      </p:sp>
      <p:cxnSp>
        <p:nvCxnSpPr>
          <p:cNvPr id="317" name="Google Shape;317;g2d0e4daa9ad_0_313"/>
          <p:cNvCxnSpPr/>
          <p:nvPr/>
        </p:nvCxnSpPr>
        <p:spPr>
          <a:xfrm>
            <a:off x="707578" y="1336333"/>
            <a:ext cx="573600" cy="0"/>
          </a:xfrm>
          <a:prstGeom prst="straightConnector1">
            <a:avLst/>
          </a:prstGeom>
          <a:noFill/>
          <a:ln cap="flat" cmpd="sng" w="19050">
            <a:solidFill>
              <a:srgbClr val="020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8" name="Google Shape;318;g2d0e4daa9ad_0_3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00" y="1487303"/>
            <a:ext cx="8817178" cy="325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d0e4daa9ad_0_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5" y="0"/>
            <a:ext cx="863076" cy="77820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d0e4daa9ad_0_325"/>
          <p:cNvSpPr/>
          <p:nvPr/>
        </p:nvSpPr>
        <p:spPr>
          <a:xfrm>
            <a:off x="-3175" y="-3175"/>
            <a:ext cx="25200" cy="5151600"/>
          </a:xfrm>
          <a:prstGeom prst="rect">
            <a:avLst/>
          </a:prstGeom>
          <a:solidFill>
            <a:srgbClr val="E100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2d0e4daa9ad_0_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4184" y="109761"/>
            <a:ext cx="1009816" cy="553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d0e4daa9ad_0_325"/>
          <p:cNvSpPr txBox="1"/>
          <p:nvPr/>
        </p:nvSpPr>
        <p:spPr>
          <a:xfrm>
            <a:off x="3584700" y="0"/>
            <a:ext cx="197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IAG – Assistance au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d0e4daa9ad_0_325"/>
          <p:cNvSpPr txBox="1"/>
          <p:nvPr/>
        </p:nvSpPr>
        <p:spPr>
          <a:xfrm>
            <a:off x="602998" y="596003"/>
            <a:ext cx="5976300" cy="73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-FR" sz="2000">
                <a:solidFill>
                  <a:srgbClr val="020092"/>
                </a:solidFill>
              </a:rPr>
              <a:t>L’IA Générative à la DGFIP</a:t>
            </a:r>
            <a:endParaRPr b="1" i="0" sz="2000" u="none" cap="none" strike="noStrike">
              <a:solidFill>
                <a:srgbClr val="020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>
                <a:solidFill>
                  <a:srgbClr val="020092"/>
                </a:solidFill>
              </a:rPr>
              <a:t>Présentation</a:t>
            </a:r>
            <a:endParaRPr/>
          </a:p>
        </p:txBody>
      </p:sp>
      <p:cxnSp>
        <p:nvCxnSpPr>
          <p:cNvPr id="119" name="Google Shape;119;g2d0e4daa9ad_0_325"/>
          <p:cNvCxnSpPr/>
          <p:nvPr/>
        </p:nvCxnSpPr>
        <p:spPr>
          <a:xfrm>
            <a:off x="707578" y="1336333"/>
            <a:ext cx="573600" cy="0"/>
          </a:xfrm>
          <a:prstGeom prst="straightConnector1">
            <a:avLst/>
          </a:prstGeom>
          <a:noFill/>
          <a:ln cap="flat" cmpd="sng" w="19050">
            <a:solidFill>
              <a:srgbClr val="0200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2d0e4daa9ad_0_325"/>
          <p:cNvSpPr txBox="1"/>
          <p:nvPr/>
        </p:nvSpPr>
        <p:spPr>
          <a:xfrm>
            <a:off x="2399875" y="1633575"/>
            <a:ext cx="4854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135000" spcFirstLastPara="1" rIns="27000" wrap="square" tIns="405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Acquisition d’un serveur optimisé pour de l’IA Générative </a:t>
            </a:r>
            <a:endParaRPr sz="1500"/>
          </a:p>
        </p:txBody>
      </p:sp>
      <p:sp>
        <p:nvSpPr>
          <p:cNvPr id="121" name="Google Shape;121;g2d0e4daa9ad_0_325"/>
          <p:cNvSpPr/>
          <p:nvPr/>
        </p:nvSpPr>
        <p:spPr>
          <a:xfrm>
            <a:off x="321775" y="1693250"/>
            <a:ext cx="1476000" cy="377700"/>
          </a:xfrm>
          <a:prstGeom prst="homePlate">
            <a:avLst>
              <a:gd fmla="val 17781" name="adj"/>
            </a:avLst>
          </a:prstGeom>
          <a:solidFill>
            <a:srgbClr val="6AA4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0719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d0e4daa9ad_0_325"/>
          <p:cNvSpPr/>
          <p:nvPr/>
        </p:nvSpPr>
        <p:spPr>
          <a:xfrm>
            <a:off x="562650" y="1693250"/>
            <a:ext cx="140700" cy="377700"/>
          </a:xfrm>
          <a:prstGeom prst="chevron">
            <a:avLst>
              <a:gd fmla="val 6784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d0e4daa9ad_0_325"/>
          <p:cNvSpPr/>
          <p:nvPr/>
        </p:nvSpPr>
        <p:spPr>
          <a:xfrm>
            <a:off x="684603" y="1693250"/>
            <a:ext cx="1052700" cy="377700"/>
          </a:xfrm>
          <a:prstGeom prst="chevron">
            <a:avLst>
              <a:gd fmla="val 1614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rgbClr val="6AA4C8"/>
                </a:solidFill>
              </a:rPr>
              <a:t>Matériel</a:t>
            </a:r>
            <a:endParaRPr b="1" i="0" sz="900" u="none" cap="none" strike="noStrike">
              <a:solidFill>
                <a:srgbClr val="6AA4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g2d0e4daa9ad_0_325"/>
          <p:cNvGrpSpPr/>
          <p:nvPr/>
        </p:nvGrpSpPr>
        <p:grpSpPr>
          <a:xfrm>
            <a:off x="353634" y="1820526"/>
            <a:ext cx="253004" cy="123401"/>
            <a:chOff x="322263" y="2147888"/>
            <a:chExt cx="361951" cy="241300"/>
          </a:xfrm>
        </p:grpSpPr>
        <p:sp>
          <p:nvSpPr>
            <p:cNvPr id="125" name="Google Shape;125;g2d0e4daa9ad_0_325"/>
            <p:cNvSpPr/>
            <p:nvPr/>
          </p:nvSpPr>
          <p:spPr>
            <a:xfrm>
              <a:off x="322263" y="2147888"/>
              <a:ext cx="249238" cy="241300"/>
            </a:xfrm>
            <a:custGeom>
              <a:rect b="b" l="l" r="r" t="t"/>
              <a:pathLst>
                <a:path extrusionOk="0" h="125" w="129">
                  <a:moveTo>
                    <a:pt x="32" y="83"/>
                  </a:moveTo>
                  <a:cubicBezTo>
                    <a:pt x="32" y="124"/>
                    <a:pt x="32" y="124"/>
                    <a:pt x="32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5" y="125"/>
                    <a:pt x="10" y="120"/>
                    <a:pt x="9" y="1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8"/>
                    <a:pt x="0" y="7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5"/>
                    <a:pt x="5" y="41"/>
                    <a:pt x="9" y="4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9" y="28"/>
                    <a:pt x="119" y="28"/>
                    <a:pt x="119" y="28"/>
                  </a:cubicBez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2d0e4daa9ad_0_325"/>
            <p:cNvSpPr/>
            <p:nvPr/>
          </p:nvSpPr>
          <p:spPr>
            <a:xfrm>
              <a:off x="360363" y="2308225"/>
              <a:ext cx="52388" cy="28575"/>
            </a:xfrm>
            <a:custGeom>
              <a:rect b="b" l="l" r="r" t="t"/>
              <a:pathLst>
                <a:path extrusionOk="0" h="15" w="27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6"/>
                    <a:pt x="27" y="10"/>
                  </a:cubicBezTo>
                  <a:cubicBezTo>
                    <a:pt x="27" y="13"/>
                    <a:pt x="25" y="15"/>
                    <a:pt x="23" y="15"/>
                  </a:cubicBezTo>
                  <a:cubicBezTo>
                    <a:pt x="13" y="15"/>
                    <a:pt x="13" y="15"/>
                    <a:pt x="13" y="15"/>
                  </a:cubicBez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2d0e4daa9ad_0_325"/>
            <p:cNvSpPr/>
            <p:nvPr/>
          </p:nvSpPr>
          <p:spPr>
            <a:xfrm>
              <a:off x="611188" y="2208213"/>
              <a:ext cx="38100" cy="106363"/>
            </a:xfrm>
            <a:custGeom>
              <a:rect b="b" l="l" r="r" t="t"/>
              <a:pathLst>
                <a:path extrusionOk="0" h="55" w="20">
                  <a:moveTo>
                    <a:pt x="0" y="0"/>
                  </a:moveTo>
                  <a:cubicBezTo>
                    <a:pt x="16" y="11"/>
                    <a:pt x="20" y="32"/>
                    <a:pt x="8" y="48"/>
                  </a:cubicBezTo>
                  <a:cubicBezTo>
                    <a:pt x="6" y="50"/>
                    <a:pt x="3" y="53"/>
                    <a:pt x="0" y="55"/>
                  </a:cubicBez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2d0e4daa9ad_0_325"/>
            <p:cNvSpPr/>
            <p:nvPr/>
          </p:nvSpPr>
          <p:spPr>
            <a:xfrm>
              <a:off x="631826" y="2184400"/>
              <a:ext cx="52388" cy="152400"/>
            </a:xfrm>
            <a:custGeom>
              <a:rect b="b" l="l" r="r" t="t"/>
              <a:pathLst>
                <a:path extrusionOk="0" h="79" w="27">
                  <a:moveTo>
                    <a:pt x="0" y="0"/>
                  </a:moveTo>
                  <a:cubicBezTo>
                    <a:pt x="22" y="16"/>
                    <a:pt x="27" y="47"/>
                    <a:pt x="11" y="68"/>
                  </a:cubicBezTo>
                  <a:cubicBezTo>
                    <a:pt x="8" y="72"/>
                    <a:pt x="4" y="76"/>
                    <a:pt x="0" y="79"/>
                  </a:cubicBez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2d0e4daa9ad_0_325"/>
            <p:cNvSpPr/>
            <p:nvPr/>
          </p:nvSpPr>
          <p:spPr>
            <a:xfrm>
              <a:off x="596901" y="2236788"/>
              <a:ext cx="17463" cy="47625"/>
            </a:xfrm>
            <a:custGeom>
              <a:rect b="b" l="l" r="r" t="t"/>
              <a:pathLst>
                <a:path extrusionOk="0" h="25" w="9">
                  <a:moveTo>
                    <a:pt x="0" y="0"/>
                  </a:moveTo>
                  <a:cubicBezTo>
                    <a:pt x="8" y="5"/>
                    <a:pt x="9" y="14"/>
                    <a:pt x="4" y="21"/>
                  </a:cubicBezTo>
                  <a:cubicBezTo>
                    <a:pt x="3" y="23"/>
                    <a:pt x="2" y="24"/>
                    <a:pt x="0" y="25"/>
                  </a:cubicBez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g2d0e4daa9ad_0_325"/>
          <p:cNvSpPr txBox="1"/>
          <p:nvPr/>
        </p:nvSpPr>
        <p:spPr>
          <a:xfrm>
            <a:off x="2380826" y="3659120"/>
            <a:ext cx="3531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135000" spcFirstLastPara="1" rIns="27000" wrap="square" tIns="40500">
            <a:no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Noto Sans Symbols"/>
              <a:buNone/>
            </a:pPr>
            <a:r>
              <a:rPr b="1" lang="fr-FR" sz="900"/>
              <a:t>Spécialisation</a:t>
            </a:r>
            <a:r>
              <a:rPr b="1" lang="fr-FR" sz="900"/>
              <a:t> des LLMs sur des cas d’usages </a:t>
            </a:r>
            <a:r>
              <a:rPr b="1" lang="fr-FR" sz="900"/>
              <a:t>métier</a:t>
            </a:r>
            <a:r>
              <a:rPr b="1" lang="fr-FR" sz="900"/>
              <a:t> DGFIP</a:t>
            </a:r>
            <a:endParaRPr b="1" i="0" sz="825" u="none" cap="none" strike="noStrike">
              <a:solidFill>
                <a:srgbClr val="000000"/>
              </a:solidFill>
            </a:endParaRPr>
          </a:p>
        </p:txBody>
      </p:sp>
      <p:sp>
        <p:nvSpPr>
          <p:cNvPr id="131" name="Google Shape;131;g2d0e4daa9ad_0_325"/>
          <p:cNvSpPr/>
          <p:nvPr/>
        </p:nvSpPr>
        <p:spPr>
          <a:xfrm>
            <a:off x="280900" y="3659114"/>
            <a:ext cx="1476000" cy="377700"/>
          </a:xfrm>
          <a:prstGeom prst="homePlate">
            <a:avLst>
              <a:gd fmla="val 17781" name="adj"/>
            </a:avLst>
          </a:prstGeom>
          <a:solidFill>
            <a:srgbClr val="1563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0719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d0e4daa9ad_0_325"/>
          <p:cNvSpPr/>
          <p:nvPr/>
        </p:nvSpPr>
        <p:spPr>
          <a:xfrm>
            <a:off x="521775" y="3659114"/>
            <a:ext cx="140700" cy="377700"/>
          </a:xfrm>
          <a:prstGeom prst="chevron">
            <a:avLst>
              <a:gd fmla="val 6784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d0e4daa9ad_0_325"/>
          <p:cNvSpPr/>
          <p:nvPr/>
        </p:nvSpPr>
        <p:spPr>
          <a:xfrm>
            <a:off x="643728" y="3659114"/>
            <a:ext cx="1052700" cy="377700"/>
          </a:xfrm>
          <a:prstGeom prst="chevron">
            <a:avLst>
              <a:gd fmla="val 1614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27000" spcFirstLastPara="1" rIns="27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900" u="none" cap="none" strike="noStrike">
                <a:solidFill>
                  <a:srgbClr val="15636B"/>
                </a:solidFill>
                <a:latin typeface="Arial"/>
                <a:ea typeface="Arial"/>
                <a:cs typeface="Arial"/>
                <a:sym typeface="Arial"/>
              </a:rPr>
              <a:t>Fine-tuning</a:t>
            </a:r>
            <a:endParaRPr b="1" i="0" sz="900" u="none" cap="none" strike="noStrike">
              <a:solidFill>
                <a:srgbClr val="1563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d0e4daa9ad_0_325"/>
          <p:cNvSpPr/>
          <p:nvPr/>
        </p:nvSpPr>
        <p:spPr>
          <a:xfrm>
            <a:off x="320449" y="3785305"/>
            <a:ext cx="237510" cy="125311"/>
          </a:xfrm>
          <a:custGeom>
            <a:rect b="b" l="l" r="r" t="t"/>
            <a:pathLst>
              <a:path extrusionOk="0" h="148" w="205">
                <a:moveTo>
                  <a:pt x="164" y="27"/>
                </a:moveTo>
                <a:cubicBezTo>
                  <a:pt x="169" y="31"/>
                  <a:pt x="169" y="38"/>
                  <a:pt x="165" y="43"/>
                </a:cubicBezTo>
                <a:cubicBezTo>
                  <a:pt x="161" y="48"/>
                  <a:pt x="154" y="49"/>
                  <a:pt x="149" y="45"/>
                </a:cubicBezTo>
                <a:cubicBezTo>
                  <a:pt x="144" y="41"/>
                  <a:pt x="143" y="33"/>
                  <a:pt x="147" y="28"/>
                </a:cubicBezTo>
                <a:cubicBezTo>
                  <a:pt x="152" y="23"/>
                  <a:pt x="159" y="23"/>
                  <a:pt x="164" y="27"/>
                </a:cubicBezTo>
                <a:close/>
                <a:moveTo>
                  <a:pt x="169" y="94"/>
                </a:moveTo>
                <a:cubicBezTo>
                  <a:pt x="174" y="98"/>
                  <a:pt x="175" y="106"/>
                  <a:pt x="171" y="112"/>
                </a:cubicBezTo>
                <a:cubicBezTo>
                  <a:pt x="166" y="117"/>
                  <a:pt x="158" y="118"/>
                  <a:pt x="153" y="113"/>
                </a:cubicBezTo>
                <a:cubicBezTo>
                  <a:pt x="147" y="109"/>
                  <a:pt x="147" y="101"/>
                  <a:pt x="151" y="96"/>
                </a:cubicBezTo>
                <a:cubicBezTo>
                  <a:pt x="156" y="90"/>
                  <a:pt x="164" y="89"/>
                  <a:pt x="169" y="94"/>
                </a:cubicBezTo>
                <a:close/>
                <a:moveTo>
                  <a:pt x="183" y="60"/>
                </a:moveTo>
                <a:cubicBezTo>
                  <a:pt x="176" y="48"/>
                  <a:pt x="176" y="48"/>
                  <a:pt x="176" y="48"/>
                </a:cubicBezTo>
                <a:cubicBezTo>
                  <a:pt x="176" y="48"/>
                  <a:pt x="177" y="47"/>
                  <a:pt x="177" y="46"/>
                </a:cubicBezTo>
                <a:cubicBezTo>
                  <a:pt x="178" y="46"/>
                  <a:pt x="178" y="45"/>
                  <a:pt x="178" y="44"/>
                </a:cubicBezTo>
                <a:cubicBezTo>
                  <a:pt x="191" y="44"/>
                  <a:pt x="191" y="44"/>
                  <a:pt x="191" y="44"/>
                </a:cubicBezTo>
                <a:cubicBezTo>
                  <a:pt x="192" y="37"/>
                  <a:pt x="192" y="37"/>
                  <a:pt x="192" y="37"/>
                </a:cubicBezTo>
                <a:cubicBezTo>
                  <a:pt x="180" y="33"/>
                  <a:pt x="180" y="33"/>
                  <a:pt x="180" y="33"/>
                </a:cubicBezTo>
                <a:cubicBezTo>
                  <a:pt x="180" y="31"/>
                  <a:pt x="179" y="30"/>
                  <a:pt x="179" y="29"/>
                </a:cubicBezTo>
                <a:cubicBezTo>
                  <a:pt x="189" y="20"/>
                  <a:pt x="189" y="20"/>
                  <a:pt x="189" y="20"/>
                </a:cubicBezTo>
                <a:cubicBezTo>
                  <a:pt x="185" y="14"/>
                  <a:pt x="185" y="14"/>
                  <a:pt x="185" y="14"/>
                </a:cubicBezTo>
                <a:cubicBezTo>
                  <a:pt x="172" y="19"/>
                  <a:pt x="172" y="19"/>
                  <a:pt x="172" y="19"/>
                </a:cubicBezTo>
                <a:cubicBezTo>
                  <a:pt x="171" y="18"/>
                  <a:pt x="170" y="17"/>
                  <a:pt x="169" y="16"/>
                </a:cubicBezTo>
                <a:cubicBezTo>
                  <a:pt x="171" y="3"/>
                  <a:pt x="171" y="3"/>
                  <a:pt x="171" y="3"/>
                </a:cubicBezTo>
                <a:cubicBezTo>
                  <a:pt x="164" y="0"/>
                  <a:pt x="164" y="0"/>
                  <a:pt x="164" y="0"/>
                </a:cubicBezTo>
                <a:cubicBezTo>
                  <a:pt x="158" y="12"/>
                  <a:pt x="158" y="12"/>
                  <a:pt x="158" y="12"/>
                </a:cubicBezTo>
                <a:cubicBezTo>
                  <a:pt x="156" y="12"/>
                  <a:pt x="155" y="12"/>
                  <a:pt x="153" y="12"/>
                </a:cubicBezTo>
                <a:cubicBezTo>
                  <a:pt x="146" y="1"/>
                  <a:pt x="146" y="1"/>
                  <a:pt x="146" y="1"/>
                </a:cubicBezTo>
                <a:cubicBezTo>
                  <a:pt x="140" y="4"/>
                  <a:pt x="140" y="4"/>
                  <a:pt x="140" y="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8"/>
                  <a:pt x="140" y="19"/>
                  <a:pt x="139" y="20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3" y="22"/>
                  <a:pt x="123" y="22"/>
                  <a:pt x="123" y="22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3" y="32"/>
                  <a:pt x="133" y="33"/>
                  <a:pt x="133" y="34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2" y="46"/>
                  <a:pt x="122" y="46"/>
                  <a:pt x="122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6" y="47"/>
                  <a:pt x="137" y="49"/>
                  <a:pt x="138" y="50"/>
                </a:cubicBezTo>
                <a:cubicBezTo>
                  <a:pt x="132" y="61"/>
                  <a:pt x="132" y="61"/>
                  <a:pt x="132" y="61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49" y="58"/>
                  <a:pt x="150" y="58"/>
                  <a:pt x="151" y="58"/>
                </a:cubicBezTo>
                <a:cubicBezTo>
                  <a:pt x="155" y="71"/>
                  <a:pt x="155" y="71"/>
                  <a:pt x="155" y="71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65" y="60"/>
                  <a:pt x="165" y="60"/>
                  <a:pt x="165" y="60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2" y="74"/>
                  <a:pt x="172" y="74"/>
                  <a:pt x="172" y="74"/>
                </a:cubicBezTo>
                <a:cubicBezTo>
                  <a:pt x="174" y="74"/>
                  <a:pt x="175" y="75"/>
                  <a:pt x="177" y="76"/>
                </a:cubicBezTo>
                <a:cubicBezTo>
                  <a:pt x="187" y="68"/>
                  <a:pt x="187" y="68"/>
                  <a:pt x="187" y="68"/>
                </a:cubicBezTo>
                <a:cubicBezTo>
                  <a:pt x="192" y="72"/>
                  <a:pt x="192" y="72"/>
                  <a:pt x="192" y="72"/>
                </a:cubicBezTo>
                <a:cubicBezTo>
                  <a:pt x="186" y="83"/>
                  <a:pt x="186" y="83"/>
                  <a:pt x="186" y="83"/>
                </a:cubicBezTo>
                <a:cubicBezTo>
                  <a:pt x="187" y="85"/>
                  <a:pt x="188" y="86"/>
                  <a:pt x="189" y="87"/>
                </a:cubicBezTo>
                <a:cubicBezTo>
                  <a:pt x="201" y="85"/>
                  <a:pt x="201" y="85"/>
                  <a:pt x="201" y="85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193" y="98"/>
                  <a:pt x="193" y="98"/>
                  <a:pt x="193" y="98"/>
                </a:cubicBezTo>
                <a:cubicBezTo>
                  <a:pt x="193" y="100"/>
                  <a:pt x="193" y="102"/>
                  <a:pt x="193" y="103"/>
                </a:cubicBezTo>
                <a:cubicBezTo>
                  <a:pt x="205" y="108"/>
                  <a:pt x="205" y="108"/>
                  <a:pt x="205" y="108"/>
                </a:cubicBezTo>
                <a:cubicBezTo>
                  <a:pt x="204" y="115"/>
                  <a:pt x="204" y="115"/>
                  <a:pt x="204" y="115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0" y="117"/>
                  <a:pt x="190" y="118"/>
                  <a:pt x="189" y="120"/>
                </a:cubicBezTo>
                <a:cubicBezTo>
                  <a:pt x="197" y="129"/>
                  <a:pt x="197" y="129"/>
                  <a:pt x="197" y="129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28"/>
                  <a:pt x="181" y="128"/>
                  <a:pt x="181" y="128"/>
                </a:cubicBezTo>
                <a:cubicBezTo>
                  <a:pt x="180" y="130"/>
                  <a:pt x="179" y="131"/>
                  <a:pt x="177" y="131"/>
                </a:cubicBezTo>
                <a:cubicBezTo>
                  <a:pt x="179" y="144"/>
                  <a:pt x="179" y="144"/>
                  <a:pt x="179" y="144"/>
                </a:cubicBezTo>
                <a:cubicBezTo>
                  <a:pt x="173" y="146"/>
                  <a:pt x="173" y="146"/>
                  <a:pt x="173" y="146"/>
                </a:cubicBezTo>
                <a:cubicBezTo>
                  <a:pt x="166" y="135"/>
                  <a:pt x="166" y="135"/>
                  <a:pt x="166" y="135"/>
                </a:cubicBezTo>
                <a:cubicBezTo>
                  <a:pt x="165" y="136"/>
                  <a:pt x="163" y="136"/>
                  <a:pt x="161" y="136"/>
                </a:cubicBezTo>
                <a:cubicBezTo>
                  <a:pt x="157" y="148"/>
                  <a:pt x="157" y="148"/>
                  <a:pt x="157" y="148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50" y="134"/>
                  <a:pt x="150" y="134"/>
                  <a:pt x="150" y="134"/>
                </a:cubicBezTo>
                <a:cubicBezTo>
                  <a:pt x="148" y="133"/>
                  <a:pt x="147" y="132"/>
                  <a:pt x="145" y="132"/>
                </a:cubicBezTo>
                <a:cubicBezTo>
                  <a:pt x="135" y="140"/>
                  <a:pt x="135" y="140"/>
                  <a:pt x="135" y="140"/>
                </a:cubicBezTo>
                <a:cubicBezTo>
                  <a:pt x="130" y="135"/>
                  <a:pt x="130" y="135"/>
                  <a:pt x="130" y="135"/>
                </a:cubicBezTo>
                <a:cubicBezTo>
                  <a:pt x="136" y="124"/>
                  <a:pt x="136" y="124"/>
                  <a:pt x="136" y="124"/>
                </a:cubicBezTo>
                <a:cubicBezTo>
                  <a:pt x="135" y="123"/>
                  <a:pt x="134" y="121"/>
                  <a:pt x="133" y="120"/>
                </a:cubicBezTo>
                <a:cubicBezTo>
                  <a:pt x="121" y="122"/>
                  <a:pt x="121" y="122"/>
                  <a:pt x="121" y="122"/>
                </a:cubicBezTo>
                <a:cubicBezTo>
                  <a:pt x="118" y="115"/>
                  <a:pt x="118" y="115"/>
                  <a:pt x="118" y="115"/>
                </a:cubicBezTo>
                <a:cubicBezTo>
                  <a:pt x="129" y="109"/>
                  <a:pt x="129" y="109"/>
                  <a:pt x="129" y="109"/>
                </a:cubicBezTo>
                <a:cubicBezTo>
                  <a:pt x="129" y="107"/>
                  <a:pt x="129" y="106"/>
                  <a:pt x="129" y="104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1" y="91"/>
                  <a:pt x="131" y="88"/>
                  <a:pt x="132" y="86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11" y="81"/>
                  <a:pt x="111" y="73"/>
                  <a:pt x="111" y="70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07" y="51"/>
                  <a:pt x="106" y="49"/>
                  <a:pt x="105" y="47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95" y="33"/>
                  <a:pt x="95" y="33"/>
                  <a:pt x="95" y="33"/>
                </a:cubicBezTo>
                <a:cubicBezTo>
                  <a:pt x="93" y="32"/>
                  <a:pt x="91" y="30"/>
                  <a:pt x="89" y="29"/>
                </a:cubicBezTo>
                <a:cubicBezTo>
                  <a:pt x="92" y="11"/>
                  <a:pt x="92" y="11"/>
                  <a:pt x="92" y="11"/>
                </a:cubicBezTo>
                <a:cubicBezTo>
                  <a:pt x="82" y="7"/>
                  <a:pt x="82" y="7"/>
                  <a:pt x="82" y="7"/>
                </a:cubicBezTo>
                <a:cubicBezTo>
                  <a:pt x="73" y="23"/>
                  <a:pt x="73" y="23"/>
                  <a:pt x="73" y="23"/>
                </a:cubicBezTo>
                <a:cubicBezTo>
                  <a:pt x="70" y="23"/>
                  <a:pt x="68" y="22"/>
                  <a:pt x="65" y="22"/>
                </a:cubicBezTo>
                <a:cubicBezTo>
                  <a:pt x="59" y="5"/>
                  <a:pt x="59" y="5"/>
                  <a:pt x="59" y="5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25"/>
                  <a:pt x="49" y="25"/>
                  <a:pt x="49" y="25"/>
                </a:cubicBezTo>
                <a:cubicBezTo>
                  <a:pt x="46" y="26"/>
                  <a:pt x="44" y="27"/>
                  <a:pt x="42" y="28"/>
                </a:cubicBezTo>
                <a:cubicBezTo>
                  <a:pt x="28" y="16"/>
                  <a:pt x="28" y="16"/>
                  <a:pt x="28" y="16"/>
                </a:cubicBezTo>
                <a:cubicBezTo>
                  <a:pt x="20" y="22"/>
                  <a:pt x="20" y="22"/>
                  <a:pt x="20" y="22"/>
                </a:cubicBezTo>
                <a:cubicBezTo>
                  <a:pt x="29" y="39"/>
                  <a:pt x="29" y="39"/>
                  <a:pt x="29" y="39"/>
                </a:cubicBezTo>
                <a:cubicBezTo>
                  <a:pt x="27" y="40"/>
                  <a:pt x="26" y="42"/>
                  <a:pt x="24" y="44"/>
                </a:cubicBezTo>
                <a:cubicBezTo>
                  <a:pt x="6" y="41"/>
                  <a:pt x="6" y="41"/>
                  <a:pt x="6" y="41"/>
                </a:cubicBezTo>
                <a:cubicBezTo>
                  <a:pt x="2" y="51"/>
                  <a:pt x="2" y="51"/>
                  <a:pt x="2" y="51"/>
                </a:cubicBezTo>
                <a:cubicBezTo>
                  <a:pt x="18" y="60"/>
                  <a:pt x="18" y="60"/>
                  <a:pt x="18" y="60"/>
                </a:cubicBezTo>
                <a:cubicBezTo>
                  <a:pt x="18" y="63"/>
                  <a:pt x="18" y="65"/>
                  <a:pt x="18" y="68"/>
                </a:cubicBezTo>
                <a:cubicBezTo>
                  <a:pt x="0" y="74"/>
                  <a:pt x="0" y="74"/>
                  <a:pt x="0" y="74"/>
                </a:cubicBezTo>
                <a:cubicBezTo>
                  <a:pt x="2" y="84"/>
                  <a:pt x="2" y="84"/>
                  <a:pt x="2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21" y="87"/>
                  <a:pt x="22" y="89"/>
                  <a:pt x="23" y="91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8" y="113"/>
                  <a:pt x="18" y="113"/>
                  <a:pt x="18" y="113"/>
                </a:cubicBezTo>
                <a:cubicBezTo>
                  <a:pt x="34" y="104"/>
                  <a:pt x="34" y="104"/>
                  <a:pt x="34" y="104"/>
                </a:cubicBezTo>
                <a:cubicBezTo>
                  <a:pt x="36" y="106"/>
                  <a:pt x="38" y="107"/>
                  <a:pt x="40" y="109"/>
                </a:cubicBezTo>
                <a:cubicBezTo>
                  <a:pt x="36" y="127"/>
                  <a:pt x="36" y="127"/>
                  <a:pt x="36" y="127"/>
                </a:cubicBezTo>
                <a:cubicBezTo>
                  <a:pt x="46" y="131"/>
                  <a:pt x="46" y="131"/>
                  <a:pt x="46" y="131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58" y="115"/>
                  <a:pt x="61" y="115"/>
                  <a:pt x="63" y="115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2" y="112"/>
                  <a:pt x="84" y="111"/>
                  <a:pt x="87" y="110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9" y="116"/>
                  <a:pt x="109" y="116"/>
                  <a:pt x="109" y="116"/>
                </a:cubicBezTo>
                <a:cubicBezTo>
                  <a:pt x="100" y="99"/>
                  <a:pt x="100" y="99"/>
                  <a:pt x="100" y="99"/>
                </a:cubicBezTo>
                <a:moveTo>
                  <a:pt x="67" y="87"/>
                </a:moveTo>
                <a:cubicBezTo>
                  <a:pt x="57" y="89"/>
                  <a:pt x="48" y="82"/>
                  <a:pt x="46" y="72"/>
                </a:cubicBezTo>
                <a:cubicBezTo>
                  <a:pt x="44" y="62"/>
                  <a:pt x="51" y="52"/>
                  <a:pt x="61" y="51"/>
                </a:cubicBezTo>
                <a:cubicBezTo>
                  <a:pt x="71" y="49"/>
                  <a:pt x="81" y="56"/>
                  <a:pt x="82" y="66"/>
                </a:cubicBezTo>
                <a:cubicBezTo>
                  <a:pt x="84" y="76"/>
                  <a:pt x="77" y="85"/>
                  <a:pt x="67" y="87"/>
                </a:cubicBezTo>
                <a:close/>
              </a:path>
            </a:pathLst>
          </a:custGeom>
          <a:noFill/>
          <a:ln cap="rnd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d0e4daa9ad_0_325"/>
          <p:cNvSpPr/>
          <p:nvPr/>
        </p:nvSpPr>
        <p:spPr>
          <a:xfrm>
            <a:off x="321775" y="2701185"/>
            <a:ext cx="1476000" cy="377700"/>
          </a:xfrm>
          <a:prstGeom prst="homePlate">
            <a:avLst>
              <a:gd fmla="val 17781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0719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d0e4daa9ad_0_325"/>
          <p:cNvSpPr/>
          <p:nvPr/>
        </p:nvSpPr>
        <p:spPr>
          <a:xfrm>
            <a:off x="562650" y="2701185"/>
            <a:ext cx="140700" cy="377700"/>
          </a:xfrm>
          <a:prstGeom prst="chevron">
            <a:avLst>
              <a:gd fmla="val 6784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d0e4daa9ad_0_325"/>
          <p:cNvSpPr/>
          <p:nvPr/>
        </p:nvSpPr>
        <p:spPr>
          <a:xfrm>
            <a:off x="684603" y="2701185"/>
            <a:ext cx="1052700" cy="377700"/>
          </a:xfrm>
          <a:prstGeom prst="chevron">
            <a:avLst>
              <a:gd fmla="val 1614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Déploiement</a:t>
            </a:r>
            <a:endParaRPr b="1" i="0" sz="9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g2d0e4daa9ad_0_325"/>
          <p:cNvGrpSpPr/>
          <p:nvPr/>
        </p:nvGrpSpPr>
        <p:grpSpPr>
          <a:xfrm>
            <a:off x="402473" y="2804913"/>
            <a:ext cx="155255" cy="170391"/>
            <a:chOff x="506414" y="1839913"/>
            <a:chExt cx="187325" cy="280988"/>
          </a:xfrm>
        </p:grpSpPr>
        <p:sp>
          <p:nvSpPr>
            <p:cNvPr id="139" name="Google Shape;139;g2d0e4daa9ad_0_325"/>
            <p:cNvSpPr/>
            <p:nvPr/>
          </p:nvSpPr>
          <p:spPr>
            <a:xfrm>
              <a:off x="533401" y="1968501"/>
              <a:ext cx="133350" cy="152400"/>
            </a:xfrm>
            <a:custGeom>
              <a:rect b="b" l="l" r="r" t="t"/>
              <a:pathLst>
                <a:path extrusionOk="0" h="96" w="84">
                  <a:moveTo>
                    <a:pt x="40" y="96"/>
                  </a:moveTo>
                  <a:lnTo>
                    <a:pt x="0" y="96"/>
                  </a:lnTo>
                  <a:lnTo>
                    <a:pt x="41" y="0"/>
                  </a:lnTo>
                  <a:lnTo>
                    <a:pt x="84" y="96"/>
                  </a:ln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d0e4daa9ad_0_325"/>
            <p:cNvSpPr/>
            <p:nvPr/>
          </p:nvSpPr>
          <p:spPr>
            <a:xfrm>
              <a:off x="571501" y="1906588"/>
              <a:ext cx="57150" cy="52388"/>
            </a:xfrm>
            <a:custGeom>
              <a:rect b="b" l="l" r="r" t="t"/>
              <a:pathLst>
                <a:path extrusionOk="0" h="27" w="29">
                  <a:moveTo>
                    <a:pt x="21" y="27"/>
                  </a:moveTo>
                  <a:cubicBezTo>
                    <a:pt x="26" y="24"/>
                    <a:pt x="29" y="20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0"/>
                    <a:pt x="3" y="24"/>
                    <a:pt x="7" y="27"/>
                  </a:cubicBez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d0e4daa9ad_0_325"/>
            <p:cNvSpPr/>
            <p:nvPr/>
          </p:nvSpPr>
          <p:spPr>
            <a:xfrm>
              <a:off x="538164" y="1874838"/>
              <a:ext cx="122238" cy="114300"/>
            </a:xfrm>
            <a:custGeom>
              <a:rect b="b" l="l" r="r" t="t"/>
              <a:pathLst>
                <a:path extrusionOk="0" h="59" w="63">
                  <a:moveTo>
                    <a:pt x="17" y="59"/>
                  </a:moveTo>
                  <a:cubicBezTo>
                    <a:pt x="7" y="54"/>
                    <a:pt x="0" y="43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3"/>
                    <a:pt x="56" y="54"/>
                    <a:pt x="45" y="59"/>
                  </a:cubicBez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d0e4daa9ad_0_325"/>
            <p:cNvSpPr/>
            <p:nvPr/>
          </p:nvSpPr>
          <p:spPr>
            <a:xfrm>
              <a:off x="506414" y="1839913"/>
              <a:ext cx="187325" cy="179388"/>
            </a:xfrm>
            <a:custGeom>
              <a:rect b="b" l="l" r="r" t="t"/>
              <a:pathLst>
                <a:path extrusionOk="0" h="93" w="97">
                  <a:moveTo>
                    <a:pt x="69" y="93"/>
                  </a:moveTo>
                  <a:cubicBezTo>
                    <a:pt x="85" y="85"/>
                    <a:pt x="97" y="68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ubicBezTo>
                    <a:pt x="21" y="0"/>
                    <a:pt x="0" y="22"/>
                    <a:pt x="0" y="49"/>
                  </a:cubicBezTo>
                  <a:cubicBezTo>
                    <a:pt x="0" y="68"/>
                    <a:pt x="11" y="85"/>
                    <a:pt x="27" y="93"/>
                  </a:cubicBezTo>
                </a:path>
              </a:pathLst>
            </a:custGeom>
            <a:noFill/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g2d0e4daa9ad_0_325"/>
          <p:cNvSpPr txBox="1"/>
          <p:nvPr/>
        </p:nvSpPr>
        <p:spPr>
          <a:xfrm>
            <a:off x="2345695" y="2688700"/>
            <a:ext cx="4908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135000" spcFirstLastPara="1" rIns="27000" wrap="square" tIns="40500">
            <a:no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Noto Sans Symbols"/>
              <a:buNone/>
            </a:pPr>
            <a:r>
              <a:rPr b="1" lang="fr-FR" sz="900"/>
              <a:t>Développement et </a:t>
            </a:r>
            <a:r>
              <a:rPr b="1" i="0" lang="fr-FR" sz="900" u="none" cap="none" strike="noStrike">
                <a:solidFill>
                  <a:srgbClr val="000000"/>
                </a:solidFill>
              </a:rPr>
              <a:t>Déploiement de LLMs et d</a:t>
            </a:r>
            <a:r>
              <a:rPr b="1" lang="fr-FR" sz="900"/>
              <a:t>’</a:t>
            </a:r>
            <a:r>
              <a:rPr b="1" i="0" lang="fr-FR" sz="900" u="none" cap="none" strike="noStrike">
                <a:solidFill>
                  <a:srgbClr val="000000"/>
                </a:solidFill>
              </a:rPr>
              <a:t>outi</a:t>
            </a:r>
            <a:r>
              <a:rPr b="1" lang="fr-FR" sz="900"/>
              <a:t>ls</a:t>
            </a:r>
            <a:r>
              <a:rPr b="1" i="0" lang="fr-FR" sz="900" u="none" cap="none" strike="noStrike">
                <a:solidFill>
                  <a:srgbClr val="000000"/>
                </a:solidFill>
              </a:rPr>
              <a:t> Open-source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pic>
        <p:nvPicPr>
          <p:cNvPr id="144" name="Google Shape;144;g2d0e4daa9ad_0_3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048" y="1975700"/>
            <a:ext cx="271498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d0e4daa9ad_0_325"/>
          <p:cNvSpPr txBox="1"/>
          <p:nvPr/>
        </p:nvSpPr>
        <p:spPr>
          <a:xfrm>
            <a:off x="2891775" y="2040075"/>
            <a:ext cx="261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2"/>
                </a:solidFill>
              </a:rPr>
              <a:t>8 GPU A100 80GB, 1 To de RAM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46" name="Google Shape;146;g2d0e4daa9ad_0_3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7325" y="4115400"/>
            <a:ext cx="4182350" cy="92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d0e4daa9ad_0_3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0948" y="2975300"/>
            <a:ext cx="271498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d0e4daa9ad_0_3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398" y="3959450"/>
            <a:ext cx="271498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d0e4daa9ad_0_325"/>
          <p:cNvSpPr txBox="1"/>
          <p:nvPr/>
        </p:nvSpPr>
        <p:spPr>
          <a:xfrm>
            <a:off x="2891775" y="3024850"/>
            <a:ext cx="402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2"/>
                </a:solidFill>
              </a:rPr>
              <a:t>vLLM, Fastchat, LLM : Mixtral, Llama3, Whisper, etc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d0e4daa9ad_2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0" y="0"/>
            <a:ext cx="862560" cy="77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d0e4daa9ad_2_21"/>
          <p:cNvSpPr/>
          <p:nvPr/>
        </p:nvSpPr>
        <p:spPr>
          <a:xfrm>
            <a:off x="-3240" y="-3240"/>
            <a:ext cx="24900" cy="5151300"/>
          </a:xfrm>
          <a:prstGeom prst="rect">
            <a:avLst/>
          </a:prstGeom>
          <a:solidFill>
            <a:srgbClr val="E100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2d0e4daa9ad_2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4200" y="109800"/>
            <a:ext cx="1009440" cy="55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d0e4daa9ad_2_21"/>
          <p:cNvSpPr/>
          <p:nvPr/>
        </p:nvSpPr>
        <p:spPr>
          <a:xfrm>
            <a:off x="3584880" y="0"/>
            <a:ext cx="19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IAG – Assistance au code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d0e4daa9ad_2_21"/>
          <p:cNvSpPr/>
          <p:nvPr/>
        </p:nvSpPr>
        <p:spPr>
          <a:xfrm>
            <a:off x="603000" y="596160"/>
            <a:ext cx="5976000" cy="76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092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20092"/>
                </a:solidFill>
                <a:latin typeface="Arial"/>
                <a:ea typeface="Arial"/>
                <a:cs typeface="Arial"/>
                <a:sym typeface="Arial"/>
              </a:rPr>
              <a:t>L’IA Générative à la DGFIP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09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20092"/>
                </a:solidFill>
                <a:latin typeface="Arial"/>
                <a:ea typeface="Arial"/>
                <a:cs typeface="Arial"/>
                <a:sym typeface="Arial"/>
              </a:rPr>
              <a:t>Les cas d’usages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d0e4daa9ad_2_21"/>
          <p:cNvSpPr/>
          <p:nvPr/>
        </p:nvSpPr>
        <p:spPr>
          <a:xfrm>
            <a:off x="707400" y="1336320"/>
            <a:ext cx="57310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50">
            <a:solidFill>
              <a:srgbClr val="02009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d0e4daa9ad_2_21"/>
          <p:cNvSpPr/>
          <p:nvPr/>
        </p:nvSpPr>
        <p:spPr>
          <a:xfrm>
            <a:off x="143280" y="2090520"/>
            <a:ext cx="1330500" cy="302700"/>
          </a:xfrm>
          <a:prstGeom prst="roundRect">
            <a:avLst>
              <a:gd fmla="val 16667" name="adj"/>
            </a:avLst>
          </a:prstGeom>
          <a:solidFill>
            <a:srgbClr val="020092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Résumé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d0e4daa9ad_2_21"/>
          <p:cNvSpPr/>
          <p:nvPr/>
        </p:nvSpPr>
        <p:spPr>
          <a:xfrm>
            <a:off x="1563840" y="2092320"/>
            <a:ext cx="1330500" cy="302700"/>
          </a:xfrm>
          <a:prstGeom prst="roundRect">
            <a:avLst>
              <a:gd fmla="val 16667" name="adj"/>
            </a:avLst>
          </a:prstGeom>
          <a:solidFill>
            <a:srgbClr val="020092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Extraction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d0e4daa9ad_2_21"/>
          <p:cNvSpPr/>
          <p:nvPr/>
        </p:nvSpPr>
        <p:spPr>
          <a:xfrm>
            <a:off x="2984760" y="2091240"/>
            <a:ext cx="1330500" cy="302700"/>
          </a:xfrm>
          <a:prstGeom prst="roundRect">
            <a:avLst>
              <a:gd fmla="val 16667" name="adj"/>
            </a:avLst>
          </a:prstGeom>
          <a:solidFill>
            <a:srgbClr val="020092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d0e4daa9ad_2_21"/>
          <p:cNvSpPr/>
          <p:nvPr/>
        </p:nvSpPr>
        <p:spPr>
          <a:xfrm>
            <a:off x="4405320" y="2090520"/>
            <a:ext cx="1330500" cy="302700"/>
          </a:xfrm>
          <a:prstGeom prst="roundRect">
            <a:avLst>
              <a:gd fmla="val 16667" name="adj"/>
            </a:avLst>
          </a:prstGeom>
          <a:solidFill>
            <a:srgbClr val="020092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Génération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d0e4daa9ad_2_21"/>
          <p:cNvSpPr/>
          <p:nvPr/>
        </p:nvSpPr>
        <p:spPr>
          <a:xfrm>
            <a:off x="4405320" y="249912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d0e4daa9ad_2_21"/>
          <p:cNvSpPr/>
          <p:nvPr/>
        </p:nvSpPr>
        <p:spPr>
          <a:xfrm>
            <a:off x="4405320" y="290772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Traduction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d0e4daa9ad_2_21"/>
          <p:cNvSpPr/>
          <p:nvPr/>
        </p:nvSpPr>
        <p:spPr>
          <a:xfrm>
            <a:off x="4405320" y="331596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Reformulation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2d0e4daa9ad_2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0160" y="3735720"/>
            <a:ext cx="200520" cy="20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d0e4daa9ad_2_21"/>
          <p:cNvSpPr/>
          <p:nvPr/>
        </p:nvSpPr>
        <p:spPr>
          <a:xfrm>
            <a:off x="2989800" y="249912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Thématique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d0e4daa9ad_2_21"/>
          <p:cNvSpPr/>
          <p:nvPr/>
        </p:nvSpPr>
        <p:spPr>
          <a:xfrm>
            <a:off x="2984760" y="290772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Attribution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d0e4daa9ad_2_21"/>
          <p:cNvSpPr/>
          <p:nvPr/>
        </p:nvSpPr>
        <p:spPr>
          <a:xfrm>
            <a:off x="1563840" y="249912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document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d0e4daa9ad_2_21"/>
          <p:cNvSpPr/>
          <p:nvPr/>
        </p:nvSpPr>
        <p:spPr>
          <a:xfrm>
            <a:off x="1563840" y="331452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Remplissage de formulaire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d0e4daa9ad_2_21"/>
          <p:cNvSpPr/>
          <p:nvPr/>
        </p:nvSpPr>
        <p:spPr>
          <a:xfrm>
            <a:off x="141120" y="250344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Document(s)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d0e4daa9ad_2_21"/>
          <p:cNvSpPr/>
          <p:nvPr/>
        </p:nvSpPr>
        <p:spPr>
          <a:xfrm>
            <a:off x="144360" y="290772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Réunion(s)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d0e4daa9ad_2_21"/>
          <p:cNvSpPr/>
          <p:nvPr/>
        </p:nvSpPr>
        <p:spPr>
          <a:xfrm>
            <a:off x="141120" y="331596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Entretiens(s)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d0e4daa9ad_2_21"/>
          <p:cNvSpPr/>
          <p:nvPr/>
        </p:nvSpPr>
        <p:spPr>
          <a:xfrm>
            <a:off x="1563840" y="290772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base documentaire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2d0e4daa9ad_2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9600" y="3337920"/>
            <a:ext cx="200520" cy="20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d0e4daa9ad_2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5800" y="3771360"/>
            <a:ext cx="200520" cy="20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d0e4daa9ad_2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960" y="3771360"/>
            <a:ext cx="200520" cy="20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d0e4daa9ad_2_21"/>
          <p:cNvSpPr/>
          <p:nvPr/>
        </p:nvSpPr>
        <p:spPr>
          <a:xfrm>
            <a:off x="137160" y="1677600"/>
            <a:ext cx="7023900" cy="302700"/>
          </a:xfrm>
          <a:prstGeom prst="roundRect">
            <a:avLst>
              <a:gd fmla="val 16667" name="adj"/>
            </a:avLst>
          </a:prstGeom>
          <a:solidFill>
            <a:srgbClr val="020092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 IA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d0e4daa9ad_2_21"/>
          <p:cNvSpPr/>
          <p:nvPr/>
        </p:nvSpPr>
        <p:spPr>
          <a:xfrm>
            <a:off x="5830920" y="2090520"/>
            <a:ext cx="1330500" cy="302700"/>
          </a:xfrm>
          <a:prstGeom prst="roundRect">
            <a:avLst>
              <a:gd fmla="val 16667" name="adj"/>
            </a:avLst>
          </a:prstGeom>
          <a:solidFill>
            <a:srgbClr val="020092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Conversation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d0e4daa9ad_2_21"/>
          <p:cNvSpPr/>
          <p:nvPr/>
        </p:nvSpPr>
        <p:spPr>
          <a:xfrm>
            <a:off x="5831280" y="249624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 bot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d0e4daa9ad_2_21"/>
          <p:cNvSpPr/>
          <p:nvPr/>
        </p:nvSpPr>
        <p:spPr>
          <a:xfrm>
            <a:off x="5825160" y="291132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Formation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d0e4daa9ad_2_21"/>
          <p:cNvSpPr/>
          <p:nvPr/>
        </p:nvSpPr>
        <p:spPr>
          <a:xfrm>
            <a:off x="5825160" y="3314520"/>
            <a:ext cx="1330500" cy="30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Acculturation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2d0e4daa9ad_2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7560" y="3729960"/>
            <a:ext cx="200520" cy="20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d0e4daa9ad_2_21"/>
          <p:cNvSpPr/>
          <p:nvPr/>
        </p:nvSpPr>
        <p:spPr>
          <a:xfrm>
            <a:off x="7275600" y="2647800"/>
            <a:ext cx="375900" cy="34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d0e4daa9ad_2_21"/>
          <p:cNvSpPr/>
          <p:nvPr/>
        </p:nvSpPr>
        <p:spPr>
          <a:xfrm>
            <a:off x="7669440" y="1707840"/>
            <a:ext cx="1330500" cy="302700"/>
          </a:xfrm>
          <a:prstGeom prst="roundRect">
            <a:avLst>
              <a:gd fmla="val 16667" name="adj"/>
            </a:avLst>
          </a:prstGeom>
          <a:solidFill>
            <a:srgbClr val="020092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Juridique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d0e4daa9ad_2_21"/>
          <p:cNvSpPr/>
          <p:nvPr/>
        </p:nvSpPr>
        <p:spPr>
          <a:xfrm>
            <a:off x="7669440" y="2162520"/>
            <a:ext cx="1330500" cy="302700"/>
          </a:xfrm>
          <a:prstGeom prst="roundRect">
            <a:avLst>
              <a:gd fmla="val 16667" name="adj"/>
            </a:avLst>
          </a:prstGeom>
          <a:solidFill>
            <a:srgbClr val="020092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Fiscal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d0e4daa9ad_2_21"/>
          <p:cNvSpPr/>
          <p:nvPr/>
        </p:nvSpPr>
        <p:spPr>
          <a:xfrm>
            <a:off x="7669440" y="3071520"/>
            <a:ext cx="1330500" cy="302700"/>
          </a:xfrm>
          <a:prstGeom prst="roundRect">
            <a:avLst>
              <a:gd fmla="val 16667" name="adj"/>
            </a:avLst>
          </a:prstGeom>
          <a:solidFill>
            <a:srgbClr val="020092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Bureautique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d0e4daa9ad_2_21"/>
          <p:cNvSpPr/>
          <p:nvPr/>
        </p:nvSpPr>
        <p:spPr>
          <a:xfrm>
            <a:off x="7669440" y="3526560"/>
            <a:ext cx="1330500" cy="302700"/>
          </a:xfrm>
          <a:prstGeom prst="roundRect">
            <a:avLst>
              <a:gd fmla="val 16667" name="adj"/>
            </a:avLst>
          </a:prstGeom>
          <a:solidFill>
            <a:srgbClr val="020092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Technique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d0e4daa9ad_2_21"/>
          <p:cNvSpPr/>
          <p:nvPr/>
        </p:nvSpPr>
        <p:spPr>
          <a:xfrm>
            <a:off x="7669440" y="3985560"/>
            <a:ext cx="1330500" cy="302700"/>
          </a:xfrm>
          <a:prstGeom prst="roundRect">
            <a:avLst>
              <a:gd fmla="val 16667" name="adj"/>
            </a:avLst>
          </a:prstGeom>
          <a:solidFill>
            <a:srgbClr val="020092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Administratif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d0e4daa9ad_2_21"/>
          <p:cNvSpPr/>
          <p:nvPr/>
        </p:nvSpPr>
        <p:spPr>
          <a:xfrm>
            <a:off x="56880" y="4579920"/>
            <a:ext cx="3149280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2" name="Google Shape;192;g2d0e4daa9ad_2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4280" y="4479480"/>
            <a:ext cx="200520" cy="20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d0e4daa9ad_2_21"/>
          <p:cNvSpPr/>
          <p:nvPr/>
        </p:nvSpPr>
        <p:spPr>
          <a:xfrm>
            <a:off x="7669440" y="2617200"/>
            <a:ext cx="1330500" cy="302700"/>
          </a:xfrm>
          <a:prstGeom prst="roundRect">
            <a:avLst>
              <a:gd fmla="val 16667" name="adj"/>
            </a:avLst>
          </a:prstGeom>
          <a:solidFill>
            <a:srgbClr val="020092"/>
          </a:solidFill>
          <a:ln cap="flat" cmpd="sng" w="25400">
            <a:solidFill>
              <a:srgbClr val="3062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fr-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Comptable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2d0e4daa9ad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0" y="0"/>
            <a:ext cx="862560" cy="77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d0e4daa9ad_2_64"/>
          <p:cNvSpPr/>
          <p:nvPr/>
        </p:nvSpPr>
        <p:spPr>
          <a:xfrm>
            <a:off x="-3240" y="-3240"/>
            <a:ext cx="24900" cy="5151300"/>
          </a:xfrm>
          <a:prstGeom prst="rect">
            <a:avLst/>
          </a:prstGeom>
          <a:solidFill>
            <a:srgbClr val="E100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g2d0e4daa9ad_2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4200" y="109800"/>
            <a:ext cx="1009440" cy="55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d0e4daa9ad_2_64"/>
          <p:cNvSpPr/>
          <p:nvPr/>
        </p:nvSpPr>
        <p:spPr>
          <a:xfrm>
            <a:off x="3584880" y="0"/>
            <a:ext cx="19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IAG – Assistance au code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d0e4daa9ad_2_64"/>
          <p:cNvSpPr/>
          <p:nvPr/>
        </p:nvSpPr>
        <p:spPr>
          <a:xfrm>
            <a:off x="603000" y="596160"/>
            <a:ext cx="5976000" cy="76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092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20092"/>
                </a:solidFill>
                <a:latin typeface="Arial"/>
                <a:ea typeface="Arial"/>
                <a:cs typeface="Arial"/>
                <a:sym typeface="Arial"/>
              </a:rPr>
              <a:t>L’IA Générative à la DGFIP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092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20092"/>
                </a:solidFill>
                <a:latin typeface="Arial"/>
                <a:ea typeface="Arial"/>
                <a:cs typeface="Arial"/>
                <a:sym typeface="Arial"/>
              </a:rPr>
              <a:t>Les applications déployées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d0e4daa9ad_2_64"/>
          <p:cNvSpPr/>
          <p:nvPr/>
        </p:nvSpPr>
        <p:spPr>
          <a:xfrm>
            <a:off x="707400" y="1336320"/>
            <a:ext cx="57310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50">
            <a:solidFill>
              <a:srgbClr val="02009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d0e4daa9ad_2_64"/>
          <p:cNvSpPr/>
          <p:nvPr/>
        </p:nvSpPr>
        <p:spPr>
          <a:xfrm>
            <a:off x="4791960" y="905760"/>
            <a:ext cx="4208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Module de test - CHAT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2d0e4daa9ad_2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0000" y="1330920"/>
            <a:ext cx="5638321" cy="370907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d0e4daa9ad_2_64"/>
          <p:cNvSpPr txBox="1"/>
          <p:nvPr/>
        </p:nvSpPr>
        <p:spPr>
          <a:xfrm>
            <a:off x="605160" y="1733760"/>
            <a:ext cx="24549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"/>
              <a:buFont typeface="Noto Sans Symbols"/>
              <a:buChar char="●"/>
            </a:pPr>
            <a:r>
              <a:rPr b="0" i="0" lang="fr-F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Mise à disposition « brute » des modèles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495"/>
              <a:buFont typeface="Noto Sans Symbols"/>
              <a:buChar char="●"/>
            </a:pPr>
            <a:r>
              <a:rPr b="0" i="0" lang="fr-F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Accès aux différents paramètres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venir :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Suivi des retours utilisateurs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(pouce haut, pouce bas)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2d0e4daa9ad_2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0" y="0"/>
            <a:ext cx="862560" cy="77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d0e4daa9ad_2_76"/>
          <p:cNvSpPr/>
          <p:nvPr/>
        </p:nvSpPr>
        <p:spPr>
          <a:xfrm>
            <a:off x="-3240" y="-3240"/>
            <a:ext cx="24900" cy="5151300"/>
          </a:xfrm>
          <a:prstGeom prst="rect">
            <a:avLst/>
          </a:prstGeom>
          <a:solidFill>
            <a:srgbClr val="E100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g2d0e4daa9ad_2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4200" y="109800"/>
            <a:ext cx="1009440" cy="55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d0e4daa9ad_2_76"/>
          <p:cNvSpPr/>
          <p:nvPr/>
        </p:nvSpPr>
        <p:spPr>
          <a:xfrm>
            <a:off x="3584880" y="0"/>
            <a:ext cx="19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Arial"/>
              <a:buNone/>
            </a:pPr>
            <a:r>
              <a:rPr b="0" lang="fr-FR" sz="1000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IAG – Assistance au code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d0e4daa9ad_2_76"/>
          <p:cNvSpPr/>
          <p:nvPr/>
        </p:nvSpPr>
        <p:spPr>
          <a:xfrm>
            <a:off x="603000" y="596160"/>
            <a:ext cx="5976000" cy="76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092"/>
              </a:buClr>
              <a:buSzPts val="2000"/>
              <a:buFont typeface="Arial"/>
              <a:buNone/>
            </a:pPr>
            <a:r>
              <a:rPr b="1" lang="fr-FR" sz="2000" strike="noStrike">
                <a:solidFill>
                  <a:srgbClr val="020092"/>
                </a:solidFill>
                <a:latin typeface="Arial"/>
                <a:ea typeface="Arial"/>
                <a:cs typeface="Arial"/>
                <a:sym typeface="Arial"/>
              </a:rPr>
              <a:t>L’IA Générative à la DGFIP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092"/>
              </a:buClr>
              <a:buSzPts val="1200"/>
              <a:buFont typeface="Arial"/>
              <a:buNone/>
            </a:pPr>
            <a:r>
              <a:rPr b="0" lang="fr-FR" sz="1200" strike="noStrike">
                <a:solidFill>
                  <a:srgbClr val="020092"/>
                </a:solidFill>
                <a:latin typeface="Arial"/>
                <a:ea typeface="Arial"/>
                <a:cs typeface="Arial"/>
                <a:sym typeface="Arial"/>
              </a:rPr>
              <a:t>Les applications déployées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d0e4daa9ad_2_76"/>
          <p:cNvSpPr/>
          <p:nvPr/>
        </p:nvSpPr>
        <p:spPr>
          <a:xfrm>
            <a:off x="707400" y="1336320"/>
            <a:ext cx="57310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50">
            <a:solidFill>
              <a:srgbClr val="02009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d0e4daa9ad_2_76"/>
          <p:cNvSpPr/>
          <p:nvPr/>
        </p:nvSpPr>
        <p:spPr>
          <a:xfrm>
            <a:off x="4791960" y="905760"/>
            <a:ext cx="4208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lang="fr-FR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Module de RAG - CARADOC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2d0e4daa9ad_2_76"/>
          <p:cNvPicPr preferRelativeResize="0"/>
          <p:nvPr/>
        </p:nvPicPr>
        <p:blipFill rotWithShape="1">
          <a:blip r:embed="rId5">
            <a:alphaModFix/>
          </a:blip>
          <a:srcRect b="0" l="0" r="11300" t="0"/>
          <a:stretch/>
        </p:blipFill>
        <p:spPr>
          <a:xfrm>
            <a:off x="3240360" y="1363320"/>
            <a:ext cx="5759640" cy="372383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d0e4daa9ad_2_76"/>
          <p:cNvSpPr txBox="1"/>
          <p:nvPr/>
        </p:nvSpPr>
        <p:spPr>
          <a:xfrm>
            <a:off x="605520" y="1734120"/>
            <a:ext cx="2454900" cy="22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"/>
              <a:buFont typeface="Noto Sans Symbols"/>
              <a:buChar char="●"/>
            </a:pPr>
            <a:r>
              <a:rPr b="0" lang="fr-FR" sz="11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Ajout de bases documentaires avec système de RAG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495"/>
              <a:buFont typeface="Noto Sans Symbols"/>
              <a:buChar char="●"/>
            </a:pPr>
            <a:r>
              <a:rPr b="0" lang="fr-FR" sz="11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Ajout d’un module d’ajout de fichier ponctuels dans le contexte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95"/>
              <a:buFont typeface="Noto Sans Symbols"/>
              <a:buChar char="●"/>
            </a:pPr>
            <a:r>
              <a:rPr b="0" lang="fr-FR" sz="11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Choix des Workflows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venir fin juin :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Publication et mise en open-source de l’outil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2d0e4daa9ad_2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0" y="0"/>
            <a:ext cx="862560" cy="777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d0e4daa9ad_2_88"/>
          <p:cNvSpPr/>
          <p:nvPr/>
        </p:nvSpPr>
        <p:spPr>
          <a:xfrm>
            <a:off x="-3240" y="-3240"/>
            <a:ext cx="24900" cy="5151300"/>
          </a:xfrm>
          <a:prstGeom prst="rect">
            <a:avLst/>
          </a:prstGeom>
          <a:solidFill>
            <a:srgbClr val="E100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g2d0e4daa9ad_2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4200" y="109800"/>
            <a:ext cx="1009440" cy="55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d0e4daa9ad_2_88"/>
          <p:cNvSpPr/>
          <p:nvPr/>
        </p:nvSpPr>
        <p:spPr>
          <a:xfrm>
            <a:off x="3584880" y="0"/>
            <a:ext cx="197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Arial"/>
              <a:buNone/>
            </a:pPr>
            <a:r>
              <a:rPr b="0" lang="fr-FR" sz="1000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IAG – Assistance au code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d0e4daa9ad_2_88"/>
          <p:cNvSpPr/>
          <p:nvPr/>
        </p:nvSpPr>
        <p:spPr>
          <a:xfrm>
            <a:off x="603000" y="596160"/>
            <a:ext cx="5976000" cy="76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092"/>
              </a:buClr>
              <a:buSzPts val="2000"/>
              <a:buFont typeface="Arial"/>
              <a:buNone/>
            </a:pPr>
            <a:r>
              <a:rPr b="1" lang="fr-FR" sz="2000" strike="noStrike">
                <a:solidFill>
                  <a:srgbClr val="020092"/>
                </a:solidFill>
                <a:latin typeface="Arial"/>
                <a:ea typeface="Arial"/>
                <a:cs typeface="Arial"/>
                <a:sym typeface="Arial"/>
              </a:rPr>
              <a:t>L’IA Générative à la DGFIP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20092"/>
              </a:buClr>
              <a:buSzPts val="1200"/>
              <a:buFont typeface="Arial"/>
              <a:buNone/>
            </a:pPr>
            <a:r>
              <a:rPr b="0" lang="fr-FR" sz="1200" strike="noStrike">
                <a:solidFill>
                  <a:srgbClr val="020092"/>
                </a:solidFill>
                <a:latin typeface="Arial"/>
                <a:ea typeface="Arial"/>
                <a:cs typeface="Arial"/>
                <a:sym typeface="Arial"/>
              </a:rPr>
              <a:t>Les applications déployées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d0e4daa9ad_2_88"/>
          <p:cNvSpPr/>
          <p:nvPr/>
        </p:nvSpPr>
        <p:spPr>
          <a:xfrm>
            <a:off x="707400" y="1336320"/>
            <a:ext cx="57310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50">
            <a:solidFill>
              <a:srgbClr val="02009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d0e4daa9ad_2_88"/>
          <p:cNvSpPr/>
          <p:nvPr/>
        </p:nvSpPr>
        <p:spPr>
          <a:xfrm>
            <a:off x="4791960" y="905760"/>
            <a:ext cx="4208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lang="fr-FR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Module d’acculturation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2d0e4daa9ad_2_88"/>
          <p:cNvPicPr preferRelativeResize="0"/>
          <p:nvPr/>
        </p:nvPicPr>
        <p:blipFill rotWithShape="1">
          <a:blip r:embed="rId5">
            <a:alphaModFix/>
          </a:blip>
          <a:srcRect b="0" l="0" r="10809" t="0"/>
          <a:stretch/>
        </p:blipFill>
        <p:spPr>
          <a:xfrm>
            <a:off x="3203640" y="1606320"/>
            <a:ext cx="5940361" cy="343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d0e4daa9ad_2_88"/>
          <p:cNvSpPr txBox="1"/>
          <p:nvPr/>
        </p:nvSpPr>
        <p:spPr>
          <a:xfrm>
            <a:off x="605880" y="1734480"/>
            <a:ext cx="2454900" cy="1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"/>
              <a:buFont typeface="Noto Sans Symbols"/>
              <a:buChar char="●"/>
            </a:pPr>
            <a:r>
              <a:rPr b="0" lang="fr-FR" sz="11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Module d’acculturation avec quizz et début de prompt engineering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495"/>
              <a:buFont typeface="Noto Sans Symbols"/>
              <a:buChar char="●"/>
            </a:pPr>
            <a:r>
              <a:rPr b="0" lang="fr-FR" sz="11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Sujets de sécurité et d’éthique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 cours de développement, probablement associé à la publication open-source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2d0e4daa9ad_0_4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5" y="0"/>
            <a:ext cx="863076" cy="77820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d0e4daa9ad_0_423"/>
          <p:cNvSpPr/>
          <p:nvPr/>
        </p:nvSpPr>
        <p:spPr>
          <a:xfrm>
            <a:off x="-3175" y="-3175"/>
            <a:ext cx="25200" cy="5151600"/>
          </a:xfrm>
          <a:prstGeom prst="rect">
            <a:avLst/>
          </a:prstGeom>
          <a:solidFill>
            <a:srgbClr val="E100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2d0e4daa9ad_0_4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4184" y="109761"/>
            <a:ext cx="1009816" cy="553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d0e4daa9ad_0_423"/>
          <p:cNvSpPr txBox="1"/>
          <p:nvPr/>
        </p:nvSpPr>
        <p:spPr>
          <a:xfrm>
            <a:off x="3584700" y="0"/>
            <a:ext cx="197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IAG – Assistance au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d0e4daa9ad_0_423"/>
          <p:cNvSpPr txBox="1"/>
          <p:nvPr/>
        </p:nvSpPr>
        <p:spPr>
          <a:xfrm>
            <a:off x="602998" y="596003"/>
            <a:ext cx="5976300" cy="73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-FR" sz="2000">
                <a:solidFill>
                  <a:srgbClr val="020092"/>
                </a:solidFill>
              </a:rPr>
              <a:t>L’IA Générative à la DGFIP</a:t>
            </a:r>
            <a:endParaRPr b="1" i="0" sz="2000" u="none" cap="none" strike="noStrike">
              <a:solidFill>
                <a:srgbClr val="020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-FR" sz="1200">
                <a:solidFill>
                  <a:srgbClr val="020092"/>
                </a:solidFill>
              </a:rPr>
              <a:t>Infrastructure déployée</a:t>
            </a:r>
            <a:endParaRPr/>
          </a:p>
        </p:txBody>
      </p:sp>
      <p:cxnSp>
        <p:nvCxnSpPr>
          <p:cNvPr id="242" name="Google Shape;242;g2d0e4daa9ad_0_423"/>
          <p:cNvCxnSpPr/>
          <p:nvPr/>
        </p:nvCxnSpPr>
        <p:spPr>
          <a:xfrm>
            <a:off x="707578" y="1336333"/>
            <a:ext cx="573600" cy="0"/>
          </a:xfrm>
          <a:prstGeom prst="straightConnector1">
            <a:avLst/>
          </a:prstGeom>
          <a:noFill/>
          <a:ln cap="flat" cmpd="sng" w="19050">
            <a:solidFill>
              <a:srgbClr val="0200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g2d0e4daa9ad_0_423"/>
          <p:cNvSpPr txBox="1"/>
          <p:nvPr/>
        </p:nvSpPr>
        <p:spPr>
          <a:xfrm>
            <a:off x="7200000" y="3727100"/>
            <a:ext cx="195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4" name="Google Shape;244;g2d0e4daa9ad_0_423"/>
          <p:cNvSpPr txBox="1"/>
          <p:nvPr/>
        </p:nvSpPr>
        <p:spPr>
          <a:xfrm>
            <a:off x="5171700" y="4419300"/>
            <a:ext cx="397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2"/>
                </a:solidFill>
              </a:rPr>
              <a:t>Infrastructure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</a:rPr>
              <a:t>Achat d’un serveur : 8 GPUs A100 80gb ram ( =&gt; 250k €)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</a:rPr>
              <a:t>Installation : OS (ubuntu)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</a:rPr>
              <a:t>Nvidia Driver : Cuda-12, cudnn, nvidia fabric manager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45" name="Google Shape;245;g2d0e4daa9ad_0_423"/>
          <p:cNvSpPr txBox="1"/>
          <p:nvPr/>
        </p:nvSpPr>
        <p:spPr>
          <a:xfrm>
            <a:off x="5182275" y="3963988"/>
            <a:ext cx="39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2"/>
                </a:solidFill>
              </a:rPr>
              <a:t>Container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</a:rPr>
              <a:t>Docker, Docker compose, Docker Nvidia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46" name="Google Shape;246;g2d0e4daa9ad_0_423"/>
          <p:cNvSpPr txBox="1"/>
          <p:nvPr/>
        </p:nvSpPr>
        <p:spPr>
          <a:xfrm>
            <a:off x="5171550" y="2546925"/>
            <a:ext cx="397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2"/>
                </a:solidFill>
              </a:rPr>
              <a:t>Applications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</a:rPr>
              <a:t>API Rest : FastAPI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</a:rPr>
              <a:t>Déploiement de LLM : Fastchat, vLLM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</a:rPr>
              <a:t>WebUI : Gradio, React.JS (react dsfr)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</a:rPr>
              <a:t>Fine-tuning : Lora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</a:rPr>
              <a:t>Base vectorielle : ElasticSearch, Qudrent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</a:rPr>
              <a:t>Orchestration : Docker-compose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47" name="Google Shape;247;g2d0e4daa9ad_0_423"/>
          <p:cNvSpPr txBox="1"/>
          <p:nvPr/>
        </p:nvSpPr>
        <p:spPr>
          <a:xfrm>
            <a:off x="5171625" y="1411100"/>
            <a:ext cx="397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2"/>
                </a:solidFill>
              </a:rPr>
              <a:t>Data Storage et ci/cd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</a:rPr>
              <a:t>Nexus : Sauvegarde des images docker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</a:rPr>
              <a:t>Gitlab : Versioning code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</a:rPr>
              <a:t>Jenkins : Automatisation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248" name="Google Shape;248;g2d0e4daa9ad_0_423"/>
          <p:cNvCxnSpPr/>
          <p:nvPr/>
        </p:nvCxnSpPr>
        <p:spPr>
          <a:xfrm rot="10800000">
            <a:off x="4471650" y="4762175"/>
            <a:ext cx="5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g2d0e4daa9ad_0_423"/>
          <p:cNvCxnSpPr/>
          <p:nvPr/>
        </p:nvCxnSpPr>
        <p:spPr>
          <a:xfrm rot="10800000">
            <a:off x="4471650" y="4228775"/>
            <a:ext cx="5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g2d0e4daa9ad_0_423"/>
          <p:cNvCxnSpPr/>
          <p:nvPr/>
        </p:nvCxnSpPr>
        <p:spPr>
          <a:xfrm rot="10800000">
            <a:off x="4471650" y="3161975"/>
            <a:ext cx="5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g2d0e4daa9ad_0_423"/>
          <p:cNvCxnSpPr/>
          <p:nvPr/>
        </p:nvCxnSpPr>
        <p:spPr>
          <a:xfrm rot="10800000">
            <a:off x="4524175" y="1775400"/>
            <a:ext cx="5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2" name="Google Shape;252;g2d0e4daa9ad_0_4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88" y="1373525"/>
            <a:ext cx="4394223" cy="372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2d0e4daa9ad_0_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5" y="0"/>
            <a:ext cx="863076" cy="77820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d0e4daa9ad_0_434"/>
          <p:cNvSpPr/>
          <p:nvPr/>
        </p:nvSpPr>
        <p:spPr>
          <a:xfrm>
            <a:off x="-3175" y="-3175"/>
            <a:ext cx="25200" cy="5151600"/>
          </a:xfrm>
          <a:prstGeom prst="rect">
            <a:avLst/>
          </a:prstGeom>
          <a:solidFill>
            <a:srgbClr val="E100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2d0e4daa9ad_0_4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4184" y="109761"/>
            <a:ext cx="1009816" cy="55396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d0e4daa9ad_0_434"/>
          <p:cNvSpPr txBox="1"/>
          <p:nvPr/>
        </p:nvSpPr>
        <p:spPr>
          <a:xfrm>
            <a:off x="3584700" y="0"/>
            <a:ext cx="197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IAG – Assistance au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d0e4daa9ad_0_434"/>
          <p:cNvSpPr txBox="1"/>
          <p:nvPr/>
        </p:nvSpPr>
        <p:spPr>
          <a:xfrm>
            <a:off x="602998" y="596003"/>
            <a:ext cx="5976300" cy="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-FR" sz="2000">
                <a:solidFill>
                  <a:srgbClr val="020092"/>
                </a:solidFill>
              </a:rPr>
              <a:t>L’IA Générative à la DGFIP</a:t>
            </a:r>
            <a:endParaRPr b="1" i="0" sz="2000" u="none" cap="none" strike="noStrike">
              <a:solidFill>
                <a:srgbClr val="020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fr-FR" sz="1200">
                <a:solidFill>
                  <a:srgbClr val="020092"/>
                </a:solidFill>
              </a:rPr>
              <a:t>Infrastructure déployée - Zoom sur API LLM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20092"/>
              </a:solidFill>
            </a:endParaRPr>
          </a:p>
        </p:txBody>
      </p:sp>
      <p:cxnSp>
        <p:nvCxnSpPr>
          <p:cNvPr id="262" name="Google Shape;262;g2d0e4daa9ad_0_434"/>
          <p:cNvCxnSpPr/>
          <p:nvPr/>
        </p:nvCxnSpPr>
        <p:spPr>
          <a:xfrm>
            <a:off x="707578" y="1336333"/>
            <a:ext cx="573600" cy="0"/>
          </a:xfrm>
          <a:prstGeom prst="straightConnector1">
            <a:avLst/>
          </a:prstGeom>
          <a:noFill/>
          <a:ln cap="flat" cmpd="sng" w="19050">
            <a:solidFill>
              <a:srgbClr val="020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3" name="Google Shape;263;g2d0e4daa9ad_0_4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742" y="2886653"/>
            <a:ext cx="3016258" cy="219857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d0e4daa9ad_0_434"/>
          <p:cNvSpPr txBox="1"/>
          <p:nvPr/>
        </p:nvSpPr>
        <p:spPr>
          <a:xfrm>
            <a:off x="4437600" y="1727388"/>
            <a:ext cx="448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Arial"/>
              <a:buChar char="●"/>
            </a:pPr>
            <a:r>
              <a:rPr lang="fr-FR" sz="800">
                <a:solidFill>
                  <a:srgbClr val="0D0D0D"/>
                </a:solidFill>
                <a:highlight>
                  <a:srgbClr val="FFFFFF"/>
                </a:highlight>
              </a:rPr>
              <a:t>Mise à disposition d’une API similaire à celle d'OpenAI, facilitant l'intégration avec divers outils de développement : LangChain, LLama Index</a:t>
            </a:r>
            <a:endParaRPr sz="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fr-FR" sz="800">
                <a:solidFill>
                  <a:srgbClr val="0D0D0D"/>
                </a:solidFill>
                <a:highlight>
                  <a:srgbClr val="FFFFFF"/>
                </a:highlight>
              </a:rPr>
              <a:t>Chaque composant est </a:t>
            </a:r>
            <a:r>
              <a:rPr lang="fr-FR" sz="800">
                <a:solidFill>
                  <a:srgbClr val="0D0D0D"/>
                </a:solidFill>
                <a:highlight>
                  <a:srgbClr val="FFFFFF"/>
                </a:highlight>
              </a:rPr>
              <a:t>containerizé</a:t>
            </a:r>
            <a:r>
              <a:rPr lang="fr-FR" sz="800">
                <a:solidFill>
                  <a:srgbClr val="0D0D0D"/>
                </a:solidFill>
                <a:highlight>
                  <a:srgbClr val="FFFFFF"/>
                </a:highlight>
              </a:rPr>
              <a:t> :</a:t>
            </a:r>
            <a:endParaRPr sz="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Char char="○"/>
            </a:pPr>
            <a:r>
              <a:rPr lang="fr-FR" sz="800">
                <a:solidFill>
                  <a:srgbClr val="0D0D0D"/>
                </a:solidFill>
                <a:highlight>
                  <a:srgbClr val="FFFFFF"/>
                </a:highlight>
              </a:rPr>
              <a:t>Vllm-worker : serve une API Rest pour chaque LLM </a:t>
            </a:r>
            <a:r>
              <a:rPr lang="fr-FR" sz="800">
                <a:solidFill>
                  <a:srgbClr val="0D0D0D"/>
                </a:solidFill>
                <a:highlight>
                  <a:srgbClr val="FFFFFF"/>
                </a:highlight>
              </a:rPr>
              <a:t>déployé</a:t>
            </a:r>
            <a:endParaRPr sz="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Char char="○"/>
            </a:pPr>
            <a:r>
              <a:rPr lang="fr-FR" sz="800">
                <a:solidFill>
                  <a:srgbClr val="0D0D0D"/>
                </a:solidFill>
                <a:highlight>
                  <a:srgbClr val="FFFFFF"/>
                </a:highlight>
              </a:rPr>
              <a:t>Controler : Gestion les workers distribués</a:t>
            </a:r>
            <a:endParaRPr sz="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Char char="○"/>
            </a:pPr>
            <a:r>
              <a:rPr lang="fr-FR" sz="800">
                <a:solidFill>
                  <a:srgbClr val="0D0D0D"/>
                </a:solidFill>
                <a:highlight>
                  <a:srgbClr val="FFFFFF"/>
                </a:highlight>
              </a:rPr>
              <a:t>OpenAI API Like : Interface d'OpenAI entre les LLMs et le client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265" name="Google Shape;265;g2d0e4daa9ad_0_4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975" y="1894449"/>
            <a:ext cx="5587948" cy="324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2d14ea5b8ad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5" y="0"/>
            <a:ext cx="863076" cy="77820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d14ea5b8ad_0_23"/>
          <p:cNvSpPr/>
          <p:nvPr/>
        </p:nvSpPr>
        <p:spPr>
          <a:xfrm>
            <a:off x="-3175" y="-3175"/>
            <a:ext cx="25200" cy="5151600"/>
          </a:xfrm>
          <a:prstGeom prst="rect">
            <a:avLst/>
          </a:prstGeom>
          <a:solidFill>
            <a:srgbClr val="E100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2d14ea5b8ad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4184" y="109761"/>
            <a:ext cx="1009816" cy="55396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d14ea5b8ad_0_23"/>
          <p:cNvSpPr txBox="1"/>
          <p:nvPr/>
        </p:nvSpPr>
        <p:spPr>
          <a:xfrm>
            <a:off x="3584700" y="0"/>
            <a:ext cx="197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IAG – Assistance au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d14ea5b8ad_0_23"/>
          <p:cNvSpPr txBox="1"/>
          <p:nvPr/>
        </p:nvSpPr>
        <p:spPr>
          <a:xfrm>
            <a:off x="602998" y="596003"/>
            <a:ext cx="5976300" cy="96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fr-FR" sz="2000">
                <a:solidFill>
                  <a:srgbClr val="020092"/>
                </a:solidFill>
              </a:rPr>
              <a:t>L’IA Générative à la DGFIP</a:t>
            </a:r>
            <a:endParaRPr b="1" i="0" sz="2000" u="none" cap="none" strike="noStrike">
              <a:solidFill>
                <a:srgbClr val="020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fr-FR" sz="1200">
                <a:solidFill>
                  <a:srgbClr val="020092"/>
                </a:solidFill>
              </a:rPr>
              <a:t>Infrastructure déployée - Zoom sur API LLM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20092"/>
              </a:solidFill>
            </a:endParaRPr>
          </a:p>
        </p:txBody>
      </p:sp>
      <p:cxnSp>
        <p:nvCxnSpPr>
          <p:cNvPr id="275" name="Google Shape;275;g2d14ea5b8ad_0_23"/>
          <p:cNvCxnSpPr/>
          <p:nvPr/>
        </p:nvCxnSpPr>
        <p:spPr>
          <a:xfrm>
            <a:off x="707578" y="1336333"/>
            <a:ext cx="573600" cy="0"/>
          </a:xfrm>
          <a:prstGeom prst="straightConnector1">
            <a:avLst/>
          </a:prstGeom>
          <a:noFill/>
          <a:ln cap="flat" cmpd="sng" w="19050">
            <a:solidFill>
              <a:srgbClr val="020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g2d14ea5b8ad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742" y="2886653"/>
            <a:ext cx="3016258" cy="219857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d14ea5b8ad_0_23"/>
          <p:cNvSpPr txBox="1"/>
          <p:nvPr/>
        </p:nvSpPr>
        <p:spPr>
          <a:xfrm>
            <a:off x="4437600" y="1727388"/>
            <a:ext cx="448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Arial"/>
              <a:buChar char="●"/>
            </a:pPr>
            <a:r>
              <a:rPr lang="fr-FR" sz="800">
                <a:solidFill>
                  <a:srgbClr val="0D0D0D"/>
                </a:solidFill>
                <a:highlight>
                  <a:srgbClr val="FFFFFF"/>
                </a:highlight>
              </a:rPr>
              <a:t>Mise à disposition d’une API similaire à celle d'OpenAI, facilitant l'intégration avec divers outils de développement : LangChain, LLama Index</a:t>
            </a:r>
            <a:endParaRPr sz="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●"/>
            </a:pPr>
            <a:r>
              <a:rPr lang="fr-FR" sz="800">
                <a:solidFill>
                  <a:srgbClr val="0D0D0D"/>
                </a:solidFill>
                <a:highlight>
                  <a:srgbClr val="FFFFFF"/>
                </a:highlight>
              </a:rPr>
              <a:t>Chaque composant est containerizé :</a:t>
            </a:r>
            <a:endParaRPr sz="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Char char="○"/>
            </a:pPr>
            <a:r>
              <a:rPr lang="fr-FR" sz="800">
                <a:solidFill>
                  <a:srgbClr val="0D0D0D"/>
                </a:solidFill>
                <a:highlight>
                  <a:srgbClr val="FFFFFF"/>
                </a:highlight>
              </a:rPr>
              <a:t>Vllm-worker : serve une API Rest pour chaque LLM déployé</a:t>
            </a:r>
            <a:endParaRPr sz="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Char char="○"/>
            </a:pPr>
            <a:r>
              <a:rPr lang="fr-FR" sz="800">
                <a:solidFill>
                  <a:srgbClr val="0D0D0D"/>
                </a:solidFill>
                <a:highlight>
                  <a:srgbClr val="FFFFFF"/>
                </a:highlight>
              </a:rPr>
              <a:t>Controler : Gestion les workers distribués</a:t>
            </a:r>
            <a:endParaRPr sz="8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Char char="○"/>
            </a:pPr>
            <a:r>
              <a:rPr lang="fr-FR" sz="800">
                <a:solidFill>
                  <a:srgbClr val="0D0D0D"/>
                </a:solidFill>
                <a:highlight>
                  <a:srgbClr val="FFFFFF"/>
                </a:highlight>
              </a:rPr>
              <a:t>OpenAI API Like : Interface d'OpenAI entre les LLMs et le client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278" name="Google Shape;278;g2d14ea5b8ad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25" y="4182900"/>
            <a:ext cx="1133989" cy="960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d14ea5b8ad_0_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8000" y="1813900"/>
            <a:ext cx="4886298" cy="28797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g2d14ea5b8ad_0_23"/>
          <p:cNvCxnSpPr/>
          <p:nvPr/>
        </p:nvCxnSpPr>
        <p:spPr>
          <a:xfrm flipH="1" rot="10800000">
            <a:off x="988675" y="4155200"/>
            <a:ext cx="2550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Marine Camiade</dc:creator>
</cp:coreProperties>
</file>