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303" r:id="rId5"/>
    <p:sldId id="262" r:id="rId6"/>
    <p:sldId id="263" r:id="rId7"/>
    <p:sldId id="271" r:id="rId8"/>
    <p:sldId id="278" r:id="rId9"/>
    <p:sldId id="281" r:id="rId10"/>
    <p:sldId id="264" r:id="rId11"/>
    <p:sldId id="298" r:id="rId12"/>
    <p:sldId id="299" r:id="rId13"/>
    <p:sldId id="301" r:id="rId14"/>
    <p:sldId id="302" r:id="rId15"/>
    <p:sldId id="280" r:id="rId16"/>
    <p:sldId id="288" r:id="rId17"/>
    <p:sldId id="289" r:id="rId18"/>
    <p:sldId id="300" r:id="rId19"/>
    <p:sldId id="293" r:id="rId20"/>
    <p:sldId id="295" r:id="rId21"/>
    <p:sldId id="296" r:id="rId22"/>
    <p:sldId id="297" r:id="rId23"/>
  </p:sldIdLst>
  <p:sldSz cx="9144000" cy="6858000" type="screen4x3"/>
  <p:notesSz cx="69850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3" autoAdjust="0"/>
    <p:restoredTop sz="94624" autoAdjust="0"/>
  </p:normalViewPr>
  <p:slideViewPr>
    <p:cSldViewPr>
      <p:cViewPr>
        <p:scale>
          <a:sx n="100" d="100"/>
          <a:sy n="100" d="100"/>
        </p:scale>
        <p:origin x="-132"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52400BAD-CCA2-4B48-AAEA-DCAD4DAE5BB6}" type="datetimeFigureOut">
              <a:rPr lang="en-US" smtClean="0"/>
              <a:pPr/>
              <a:t>9/28/2012</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3725"/>
            <a:ext cx="5588000" cy="41719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05863"/>
            <a:ext cx="3027363" cy="463550"/>
          </a:xfrm>
          <a:prstGeom prst="rect">
            <a:avLst/>
          </a:prstGeom>
        </p:spPr>
        <p:txBody>
          <a:bodyPr vert="horz" lIns="91440" tIns="45720" rIns="91440" bIns="45720" rtlCol="0" anchor="b"/>
          <a:lstStyle>
            <a:lvl1pPr algn="r">
              <a:defRPr sz="1200"/>
            </a:lvl1pPr>
          </a:lstStyle>
          <a:p>
            <a:fld id="{F87DD8E5-9D2C-475D-BC3B-13DDEF06C1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7DD8E5-9D2C-475D-BC3B-13DDEF06C14F}"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EF5C1-AED7-4443-A23F-EB7D9B98122B}" type="datetimeFigureOut">
              <a:rPr lang="en-US" smtClean="0"/>
              <a:pPr/>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EF5C1-AED7-4443-A23F-EB7D9B98122B}" type="datetimeFigureOut">
              <a:rPr lang="en-US" smtClean="0"/>
              <a:pPr/>
              <a:t>9/28/2012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EF5C1-AED7-4443-A23F-EB7D9B98122B}" type="datetimeFigureOut">
              <a:rPr lang="en-US" smtClean="0"/>
              <a:pPr/>
              <a:t>9/28/2012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EF5C1-AED7-4443-A23F-EB7D9B98122B}" type="datetimeFigureOut">
              <a:rPr lang="en-US" smtClean="0"/>
              <a:pPr/>
              <a:t>9/28/2012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EF5C1-AED7-4443-A23F-EB7D9B98122B}" type="datetimeFigureOut">
              <a:rPr lang="en-US" smtClean="0"/>
              <a:pPr/>
              <a:t>9/28/2012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F5C1-AED7-4443-A23F-EB7D9B98122B}" type="datetimeFigureOut">
              <a:rPr lang="en-US" smtClean="0"/>
              <a:pPr/>
              <a:t>9/28/2012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F5C1-AED7-4443-A23F-EB7D9B98122B}" type="datetimeFigureOut">
              <a:rPr lang="en-US" smtClean="0"/>
              <a:pPr/>
              <a:t>9/28/2012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EF5C1-AED7-4443-A23F-EB7D9B98122B}" type="datetimeFigureOut">
              <a:rPr lang="en-US" smtClean="0"/>
              <a:pPr/>
              <a:t>9/28/2012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759A8-59C4-4CD7-ABF7-80DFE921E4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 </a:t>
            </a:r>
            <a:r>
              <a:rPr lang="en-US" dirty="0" smtClean="0"/>
              <a:t>and Program Structure</a:t>
            </a:r>
            <a:endParaRPr lang="en-US" dirty="0"/>
          </a:p>
        </p:txBody>
      </p:sp>
      <p:sp>
        <p:nvSpPr>
          <p:cNvPr id="3" name="Content Placeholder 2"/>
          <p:cNvSpPr>
            <a:spLocks noGrp="1"/>
          </p:cNvSpPr>
          <p:nvPr>
            <p:ph idx="1"/>
          </p:nvPr>
        </p:nvSpPr>
        <p:spPr>
          <a:xfrm>
            <a:off x="457200" y="1600200"/>
            <a:ext cx="4114800" cy="4525963"/>
          </a:xfrm>
        </p:spPr>
        <p:txBody>
          <a:bodyPr>
            <a:normAutofit fontScale="70000" lnSpcReduction="20000"/>
          </a:bodyPr>
          <a:lstStyle/>
          <a:p>
            <a:r>
              <a:rPr lang="en-US" dirty="0" smtClean="0"/>
              <a:t>Comment</a:t>
            </a:r>
          </a:p>
          <a:p>
            <a:r>
              <a:rPr lang="en-US" dirty="0" smtClean="0"/>
              <a:t>Main()</a:t>
            </a:r>
          </a:p>
          <a:p>
            <a:r>
              <a:rPr lang="en-US" dirty="0" smtClean="0"/>
              <a:t>; </a:t>
            </a:r>
          </a:p>
          <a:p>
            <a:r>
              <a:rPr lang="en-US" dirty="0" smtClean="0"/>
              <a:t>{} block of code</a:t>
            </a:r>
          </a:p>
          <a:p>
            <a:r>
              <a:rPr lang="en-US" dirty="0" smtClean="0"/>
              <a:t>Case </a:t>
            </a:r>
            <a:r>
              <a:rPr lang="en-US" dirty="0" smtClean="0"/>
              <a:t>sensitive, </a:t>
            </a:r>
            <a:r>
              <a:rPr lang="en-US" dirty="0" smtClean="0">
                <a:solidFill>
                  <a:srgbClr val="FF0000"/>
                </a:solidFill>
              </a:rPr>
              <a:t>variable ‘A’ and variable ‘a’ are different</a:t>
            </a:r>
            <a:endParaRPr lang="en-US" dirty="0" smtClean="0">
              <a:solidFill>
                <a:srgbClr val="FF0000"/>
              </a:solidFill>
            </a:endParaRPr>
          </a:p>
          <a:p>
            <a:r>
              <a:rPr lang="en-US" dirty="0" smtClean="0"/>
              <a:t>Newline, tab and space is </a:t>
            </a:r>
            <a:r>
              <a:rPr lang="en-US" dirty="0" smtClean="0"/>
              <a:t>ignored unless they are in double-quote</a:t>
            </a:r>
            <a:endParaRPr lang="en-US" dirty="0" smtClean="0"/>
          </a:p>
          <a:p>
            <a:r>
              <a:rPr lang="en-US" dirty="0" smtClean="0"/>
              <a:t>Double-quote and single-quote</a:t>
            </a:r>
          </a:p>
          <a:p>
            <a:r>
              <a:rPr lang="en-US" dirty="0" smtClean="0"/>
              <a:t>Escape character: \</a:t>
            </a:r>
            <a:endParaRPr lang="en-US" dirty="0"/>
          </a:p>
        </p:txBody>
      </p:sp>
      <p:sp>
        <p:nvSpPr>
          <p:cNvPr id="4" name="TextBox 3"/>
          <p:cNvSpPr txBox="1"/>
          <p:nvPr/>
        </p:nvSpPr>
        <p:spPr>
          <a:xfrm>
            <a:off x="4876800" y="1752600"/>
            <a:ext cx="4038600" cy="3816429"/>
          </a:xfrm>
          <a:prstGeom prst="rect">
            <a:avLst/>
          </a:prstGeom>
          <a:noFill/>
        </p:spPr>
        <p:txBody>
          <a:bodyPr wrap="square" rtlCol="0">
            <a:spAutoFit/>
          </a:bodyPr>
          <a:lstStyle/>
          <a:p>
            <a:r>
              <a:rPr lang="en-US" sz="1400" dirty="0"/>
              <a:t>void main</a:t>
            </a:r>
            <a:r>
              <a:rPr lang="en-US" sz="1400" dirty="0" smtClean="0"/>
              <a:t>() //main is where the program start to execute</a:t>
            </a:r>
            <a:endParaRPr lang="en-US" sz="1400" dirty="0"/>
          </a:p>
          <a:p>
            <a:r>
              <a:rPr lang="en-US" sz="1400" dirty="0" smtClean="0"/>
              <a:t>{</a:t>
            </a:r>
            <a:endParaRPr lang="en-US" sz="1400" dirty="0"/>
          </a:p>
          <a:p>
            <a:r>
              <a:rPr lang="en-US" sz="1400" dirty="0"/>
              <a:t>   </a:t>
            </a:r>
            <a:r>
              <a:rPr lang="en-US" sz="1400" dirty="0" smtClean="0"/>
              <a:t>const </a:t>
            </a:r>
            <a:r>
              <a:rPr lang="en-US" sz="1400" dirty="0" err="1" smtClean="0"/>
              <a:t>int</a:t>
            </a:r>
            <a:r>
              <a:rPr lang="en-US" sz="1400" dirty="0" smtClean="0"/>
              <a:t> large = 99999;</a:t>
            </a:r>
          </a:p>
          <a:p>
            <a:r>
              <a:rPr lang="en-US" sz="1400" dirty="0" smtClean="0"/>
              <a:t>   </a:t>
            </a:r>
            <a:r>
              <a:rPr lang="en-US" sz="1400" dirty="0" err="1" smtClean="0"/>
              <a:t>int</a:t>
            </a:r>
            <a:r>
              <a:rPr lang="en-US" sz="1400" dirty="0" smtClean="0"/>
              <a:t> </a:t>
            </a:r>
            <a:r>
              <a:rPr lang="en-US" sz="1400" dirty="0"/>
              <a:t>a, b, sum, difference;            </a:t>
            </a:r>
          </a:p>
          <a:p>
            <a:r>
              <a:rPr lang="en-US" sz="1400" dirty="0"/>
              <a:t>   </a:t>
            </a:r>
            <a:r>
              <a:rPr lang="en-US" sz="1400" dirty="0" err="1"/>
              <a:t>cout</a:t>
            </a:r>
            <a:r>
              <a:rPr lang="en-US" sz="1400" dirty="0"/>
              <a:t> &lt;&lt; "My first C++ program\n\n";    </a:t>
            </a:r>
          </a:p>
          <a:p>
            <a:r>
              <a:rPr lang="en-US" sz="1400" dirty="0"/>
              <a:t>   </a:t>
            </a:r>
            <a:r>
              <a:rPr lang="en-US" sz="1400" dirty="0" err="1"/>
              <a:t>cout</a:t>
            </a:r>
            <a:r>
              <a:rPr lang="en-US" sz="1400" dirty="0"/>
              <a:t> &lt;&lt; "Input first number: ";        </a:t>
            </a:r>
          </a:p>
          <a:p>
            <a:r>
              <a:rPr lang="en-US" sz="1400" dirty="0"/>
              <a:t>   </a:t>
            </a:r>
            <a:r>
              <a:rPr lang="en-US" sz="1400" dirty="0" err="1"/>
              <a:t>cin</a:t>
            </a:r>
            <a:r>
              <a:rPr lang="en-US" sz="1400" dirty="0"/>
              <a:t> &gt;&gt; a;                              </a:t>
            </a:r>
          </a:p>
          <a:p>
            <a:r>
              <a:rPr lang="en-US" sz="1400" dirty="0"/>
              <a:t>   </a:t>
            </a:r>
            <a:r>
              <a:rPr lang="en-US" sz="1400" dirty="0" err="1"/>
              <a:t>cout</a:t>
            </a:r>
            <a:r>
              <a:rPr lang="en-US" sz="1400" dirty="0"/>
              <a:t> &lt;&lt; </a:t>
            </a:r>
            <a:r>
              <a:rPr lang="en-US" sz="1400" dirty="0" smtClean="0"/>
              <a:t>"Input </a:t>
            </a:r>
            <a:r>
              <a:rPr lang="en-US" sz="1400" dirty="0"/>
              <a:t>second number: ";     </a:t>
            </a:r>
          </a:p>
          <a:p>
            <a:r>
              <a:rPr lang="en-US" sz="1400" dirty="0"/>
              <a:t>   </a:t>
            </a:r>
            <a:r>
              <a:rPr lang="en-US" sz="1400" dirty="0" err="1"/>
              <a:t>cin</a:t>
            </a:r>
            <a:r>
              <a:rPr lang="en-US" sz="1400" dirty="0"/>
              <a:t> &gt;&gt; b;                              </a:t>
            </a:r>
          </a:p>
          <a:p>
            <a:r>
              <a:rPr lang="en-US" sz="1400" dirty="0"/>
              <a:t>   sum = a + b;  difference = a - b;     </a:t>
            </a:r>
          </a:p>
          <a:p>
            <a:r>
              <a:rPr lang="en-US" sz="1400" dirty="0"/>
              <a:t>   </a:t>
            </a:r>
            <a:r>
              <a:rPr lang="en-US" sz="1400" dirty="0" err="1"/>
              <a:t>cout</a:t>
            </a:r>
            <a:r>
              <a:rPr lang="en-US" sz="1400" dirty="0"/>
              <a:t> &lt;&lt; </a:t>
            </a:r>
            <a:r>
              <a:rPr lang="en-US" sz="1400" dirty="0" smtClean="0"/>
              <a:t>"The </a:t>
            </a:r>
            <a:r>
              <a:rPr lang="en-US" sz="1400" dirty="0"/>
              <a:t>sum is " &lt;&lt; </a:t>
            </a:r>
            <a:r>
              <a:rPr lang="en-US" sz="1400" dirty="0" smtClean="0"/>
              <a:t>sum &lt;&lt; ‘\n’;       </a:t>
            </a:r>
            <a:endParaRPr lang="en-US" sz="1400" dirty="0"/>
          </a:p>
          <a:p>
            <a:r>
              <a:rPr lang="en-US" sz="1400" dirty="0"/>
              <a:t>   </a:t>
            </a:r>
            <a:r>
              <a:rPr lang="en-US" sz="1400" dirty="0" err="1"/>
              <a:t>cout</a:t>
            </a:r>
            <a:r>
              <a:rPr lang="en-US" sz="1400" dirty="0"/>
              <a:t> &lt;&lt; "  The difference is " &lt;&lt; difference;  </a:t>
            </a:r>
          </a:p>
          <a:p>
            <a:r>
              <a:rPr lang="en-US" sz="1400" dirty="0"/>
              <a:t> </a:t>
            </a:r>
            <a:r>
              <a:rPr lang="en-US" sz="1400" dirty="0" smtClean="0"/>
              <a:t>  </a:t>
            </a:r>
            <a:r>
              <a:rPr lang="en-US" sz="1400" dirty="0" err="1" smtClean="0"/>
              <a:t>cout</a:t>
            </a:r>
            <a:r>
              <a:rPr lang="en-US" sz="1400" dirty="0" smtClean="0"/>
              <a:t> </a:t>
            </a:r>
            <a:r>
              <a:rPr lang="en-US" sz="1400" dirty="0"/>
              <a:t>&lt;&lt; </a:t>
            </a:r>
            <a:r>
              <a:rPr lang="en-US" sz="1400" dirty="0" smtClean="0"/>
              <a:t>"Enter </a:t>
            </a:r>
            <a:r>
              <a:rPr lang="en-US" sz="1400" dirty="0"/>
              <a:t>any number to </a:t>
            </a:r>
            <a:r>
              <a:rPr lang="en-US" sz="1400" dirty="0" smtClean="0"/>
              <a:t>exit</a:t>
            </a:r>
            <a:endParaRPr lang="en-US" sz="1400" dirty="0"/>
          </a:p>
          <a:p>
            <a:r>
              <a:rPr lang="en-US" sz="1400" dirty="0"/>
              <a:t>   </a:t>
            </a:r>
            <a:r>
              <a:rPr lang="en-US" sz="1400" dirty="0" err="1"/>
              <a:t>cin</a:t>
            </a:r>
            <a:r>
              <a:rPr lang="en-US" sz="1400" dirty="0"/>
              <a:t> &gt;&gt; a;                              </a:t>
            </a:r>
          </a:p>
          <a:p>
            <a:r>
              <a:rPr lang="en-US" sz="1400" dirty="0"/>
              <a:t>}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t>
            </a:r>
            <a:r>
              <a:rPr lang="en-US" dirty="0" smtClean="0"/>
              <a:t>of Program Flow</a:t>
            </a:r>
            <a:endParaRPr lang="en-US" dirty="0"/>
          </a:p>
        </p:txBody>
      </p:sp>
      <p:sp>
        <p:nvSpPr>
          <p:cNvPr id="3" name="Content Placeholder 2"/>
          <p:cNvSpPr>
            <a:spLocks noGrp="1"/>
          </p:cNvSpPr>
          <p:nvPr>
            <p:ph idx="1"/>
          </p:nvPr>
        </p:nvSpPr>
        <p:spPr>
          <a:xfrm>
            <a:off x="457200" y="1600200"/>
            <a:ext cx="4114800" cy="4525963"/>
          </a:xfrm>
        </p:spPr>
        <p:txBody>
          <a:bodyPr/>
          <a:lstStyle/>
          <a:p>
            <a:r>
              <a:rPr lang="en-US" dirty="0" smtClean="0"/>
              <a:t>For</a:t>
            </a:r>
          </a:p>
          <a:p>
            <a:r>
              <a:rPr lang="en-US" dirty="0" smtClean="0"/>
              <a:t>While</a:t>
            </a:r>
          </a:p>
          <a:p>
            <a:r>
              <a:rPr lang="en-US" dirty="0" smtClean="0"/>
              <a:t>Do… While</a:t>
            </a:r>
          </a:p>
          <a:p>
            <a:r>
              <a:rPr lang="en-US" dirty="0" smtClean="0"/>
              <a:t>If… else</a:t>
            </a:r>
          </a:p>
          <a:p>
            <a:r>
              <a:rPr lang="en-US" dirty="0" smtClean="0"/>
              <a:t>Switch</a:t>
            </a:r>
            <a:endParaRPr lang="en-US" dirty="0"/>
          </a:p>
        </p:txBody>
      </p:sp>
      <p:sp>
        <p:nvSpPr>
          <p:cNvPr id="4" name="TextBox 3"/>
          <p:cNvSpPr txBox="1"/>
          <p:nvPr/>
        </p:nvSpPr>
        <p:spPr>
          <a:xfrm>
            <a:off x="3276600" y="1981200"/>
            <a:ext cx="4969694" cy="4247317"/>
          </a:xfrm>
          <a:prstGeom prst="rect">
            <a:avLst/>
          </a:prstGeom>
          <a:noFill/>
        </p:spPr>
        <p:txBody>
          <a:bodyPr wrap="none" rtlCol="0">
            <a:spAutoFit/>
          </a:bodyPr>
          <a:lstStyle/>
          <a:p>
            <a:r>
              <a:rPr lang="en-US" dirty="0" smtClean="0"/>
              <a:t>For (</a:t>
            </a:r>
            <a:r>
              <a:rPr lang="en-US" dirty="0" smtClean="0">
                <a:solidFill>
                  <a:srgbClr val="FF0000"/>
                </a:solidFill>
              </a:rPr>
              <a:t>initial condition</a:t>
            </a:r>
            <a:r>
              <a:rPr lang="en-US" dirty="0" smtClean="0"/>
              <a:t>; </a:t>
            </a:r>
            <a:r>
              <a:rPr lang="en-US" dirty="0" smtClean="0">
                <a:solidFill>
                  <a:srgbClr val="FF0000"/>
                </a:solidFill>
              </a:rPr>
              <a:t>exit condition</a:t>
            </a:r>
            <a:r>
              <a:rPr lang="en-US" dirty="0" smtClean="0"/>
              <a:t>; </a:t>
            </a:r>
            <a:r>
              <a:rPr lang="en-US" dirty="0" smtClean="0">
                <a:solidFill>
                  <a:srgbClr val="92D050"/>
                </a:solidFill>
              </a:rPr>
              <a:t>state change</a:t>
            </a:r>
            <a:r>
              <a:rPr lang="en-US" dirty="0" smtClean="0"/>
              <a:t>) {</a:t>
            </a:r>
          </a:p>
          <a:p>
            <a:r>
              <a:rPr lang="en-US" dirty="0" smtClean="0"/>
              <a:t>…</a:t>
            </a:r>
          </a:p>
          <a:p>
            <a:r>
              <a:rPr lang="en-US" dirty="0" smtClean="0"/>
              <a:t>}</a:t>
            </a:r>
            <a:r>
              <a:rPr lang="en-US" dirty="0" smtClean="0"/>
              <a:t> </a:t>
            </a:r>
          </a:p>
          <a:p>
            <a:r>
              <a:rPr lang="en-US" dirty="0" smtClean="0"/>
              <a:t>Example: 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&lt;MAX_INT; </a:t>
            </a:r>
            <a:r>
              <a:rPr lang="en-US" dirty="0" err="1" smtClean="0"/>
              <a:t>i</a:t>
            </a:r>
            <a:r>
              <a:rPr lang="en-US" dirty="0" smtClean="0"/>
              <a:t>++) {}</a:t>
            </a:r>
          </a:p>
          <a:p>
            <a:r>
              <a:rPr lang="en-US" dirty="0" smtClean="0"/>
              <a:t>--------------------------------------------------------------</a:t>
            </a:r>
            <a:endParaRPr lang="en-US" dirty="0" smtClean="0"/>
          </a:p>
          <a:p>
            <a:r>
              <a:rPr lang="en-US" dirty="0" smtClean="0"/>
              <a:t>While (</a:t>
            </a:r>
            <a:r>
              <a:rPr lang="en-US" dirty="0" smtClean="0">
                <a:solidFill>
                  <a:srgbClr val="FF0000"/>
                </a:solidFill>
              </a:rPr>
              <a:t>exit condition</a:t>
            </a:r>
            <a:r>
              <a:rPr lang="en-US" dirty="0" smtClean="0"/>
              <a:t>) {</a:t>
            </a:r>
          </a:p>
          <a:p>
            <a:r>
              <a:rPr lang="en-US" dirty="0" smtClean="0"/>
              <a:t>…</a:t>
            </a:r>
          </a:p>
          <a:p>
            <a:r>
              <a:rPr lang="en-US" dirty="0" smtClean="0"/>
              <a:t>State change;</a:t>
            </a:r>
          </a:p>
          <a:p>
            <a:r>
              <a:rPr lang="en-US" dirty="0" smtClean="0"/>
              <a:t>}</a:t>
            </a:r>
          </a:p>
          <a:p>
            <a:r>
              <a:rPr lang="en-US" dirty="0" smtClean="0"/>
              <a:t>---------------------------------------------------------------</a:t>
            </a:r>
            <a:endParaRPr lang="en-US" dirty="0" smtClean="0"/>
          </a:p>
          <a:p>
            <a:r>
              <a:rPr lang="en-US" dirty="0" smtClean="0"/>
              <a:t>Do {</a:t>
            </a:r>
          </a:p>
          <a:p>
            <a:r>
              <a:rPr lang="en-US" dirty="0" smtClean="0"/>
              <a:t>…</a:t>
            </a:r>
          </a:p>
          <a:p>
            <a:r>
              <a:rPr lang="en-US" dirty="0" smtClean="0"/>
              <a:t>State change;</a:t>
            </a:r>
          </a:p>
          <a:p>
            <a:r>
              <a:rPr lang="en-US" dirty="0" smtClean="0"/>
              <a:t>}</a:t>
            </a:r>
          </a:p>
          <a:p>
            <a:r>
              <a:rPr lang="en-US" dirty="0" smtClean="0"/>
              <a:t>While (</a:t>
            </a:r>
            <a:r>
              <a:rPr lang="en-US" dirty="0" smtClean="0">
                <a:solidFill>
                  <a:srgbClr val="FF0000"/>
                </a:solidFill>
              </a:rPr>
              <a:t>exit condition</a:t>
            </a: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a program repeat</a:t>
            </a:r>
            <a:endParaRPr lang="en-US" dirty="0"/>
          </a:p>
        </p:txBody>
      </p:sp>
      <p:sp>
        <p:nvSpPr>
          <p:cNvPr id="3" name="Content Placeholder 2"/>
          <p:cNvSpPr>
            <a:spLocks noGrp="1"/>
          </p:cNvSpPr>
          <p:nvPr>
            <p:ph idx="1"/>
          </p:nvPr>
        </p:nvSpPr>
        <p:spPr/>
        <p:txBody>
          <a:bodyPr/>
          <a:lstStyle/>
          <a:p>
            <a:r>
              <a:rPr lang="en-US" dirty="0" smtClean="0"/>
              <a:t>Use </a:t>
            </a:r>
            <a:r>
              <a:rPr lang="en-US" dirty="0" smtClean="0">
                <a:solidFill>
                  <a:srgbClr val="FF0000"/>
                </a:solidFill>
              </a:rPr>
              <a:t>for</a:t>
            </a:r>
            <a:r>
              <a:rPr lang="en-US" dirty="0" smtClean="0"/>
              <a:t>, </a:t>
            </a:r>
            <a:r>
              <a:rPr lang="en-US" dirty="0" smtClean="0">
                <a:solidFill>
                  <a:srgbClr val="FF0000"/>
                </a:solidFill>
              </a:rPr>
              <a:t>do</a:t>
            </a:r>
            <a:r>
              <a:rPr lang="en-US" dirty="0" smtClean="0"/>
              <a:t>, or </a:t>
            </a:r>
            <a:r>
              <a:rPr lang="en-US" dirty="0" smtClean="0">
                <a:solidFill>
                  <a:srgbClr val="FF0000"/>
                </a:solidFill>
              </a:rPr>
              <a:t>while</a:t>
            </a:r>
          </a:p>
          <a:p>
            <a:r>
              <a:rPr lang="en-US" dirty="0" smtClean="0"/>
              <a:t>Consider the exit condition</a:t>
            </a:r>
          </a:p>
          <a:p>
            <a:pPr lvl="1"/>
            <a:r>
              <a:rPr lang="en-US" dirty="0" smtClean="0">
                <a:solidFill>
                  <a:srgbClr val="FF0000"/>
                </a:solidFill>
              </a:rPr>
              <a:t>For</a:t>
            </a:r>
            <a:r>
              <a:rPr lang="en-US" dirty="0" smtClean="0"/>
              <a:t>: control the number of times execution will repeat</a:t>
            </a:r>
          </a:p>
          <a:p>
            <a:pPr lvl="1"/>
            <a:r>
              <a:rPr lang="en-US" dirty="0" smtClean="0">
                <a:solidFill>
                  <a:srgbClr val="FF0000"/>
                </a:solidFill>
              </a:rPr>
              <a:t>While</a:t>
            </a:r>
            <a:r>
              <a:rPr lang="en-US" dirty="0" smtClean="0"/>
              <a:t>: check the exit condition before you start the loop</a:t>
            </a:r>
          </a:p>
          <a:p>
            <a:pPr lvl="1"/>
            <a:r>
              <a:rPr lang="en-US" dirty="0" smtClean="0">
                <a:solidFill>
                  <a:srgbClr val="FF0000"/>
                </a:solidFill>
              </a:rPr>
              <a:t>Do</a:t>
            </a:r>
            <a:r>
              <a:rPr lang="en-US" dirty="0" smtClean="0"/>
              <a:t>: execute the routine at least once, then check the exit condition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Exercise: make exercise12.cpp repeat itself</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What would be the exit condition if you use for statement? </a:t>
            </a:r>
            <a:r>
              <a:rPr lang="en-US" dirty="0" smtClean="0">
                <a:solidFill>
                  <a:srgbClr val="FF0000"/>
                </a:solidFill>
              </a:rPr>
              <a:t>(implement the exit condition to let the program run 3 times)</a:t>
            </a:r>
          </a:p>
          <a:p>
            <a:r>
              <a:rPr lang="en-US" dirty="0" smtClean="0">
                <a:solidFill>
                  <a:srgbClr val="FF0000"/>
                </a:solidFill>
              </a:rPr>
              <a:t>Use while to implement two types of exit condition: until it runs 3 times, until the user enters price equal to -1 (write down your solution strategy first in English, email to tyeh@broadwayedu.com)</a:t>
            </a:r>
          </a:p>
          <a:p>
            <a:r>
              <a:rPr lang="en-US" dirty="0" smtClean="0">
                <a:solidFill>
                  <a:srgbClr val="FF0000"/>
                </a:solidFill>
              </a:rPr>
              <a:t>Use do statement instead of while</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looping exercise 3.2</a:t>
            </a:r>
            <a:endParaRPr lang="en-US" dirty="0"/>
          </a:p>
        </p:txBody>
      </p:sp>
      <p:sp>
        <p:nvSpPr>
          <p:cNvPr id="3" name="Content Placeholder 2"/>
          <p:cNvSpPr>
            <a:spLocks noGrp="1"/>
          </p:cNvSpPr>
          <p:nvPr>
            <p:ph idx="1"/>
          </p:nvPr>
        </p:nvSpPr>
        <p:spPr/>
        <p:txBody>
          <a:bodyPr/>
          <a:lstStyle/>
          <a:p>
            <a:r>
              <a:rPr lang="en-US" dirty="0" smtClean="0">
                <a:solidFill>
                  <a:srgbClr val="FF0000"/>
                </a:solidFill>
              </a:rPr>
              <a:t>Load exercise3.2.cpp. Change the program so it can convert an all-lower-case string to all-upper-case (hint: use the provided variable “length” in the code template).</a:t>
            </a:r>
          </a:p>
          <a:p>
            <a:r>
              <a:rPr lang="en-US" dirty="0" smtClean="0">
                <a:solidFill>
                  <a:srgbClr val="FF0000"/>
                </a:solidFill>
              </a:rPr>
              <a:t>Describe your solving strategy in plain English first</a:t>
            </a:r>
          </a:p>
          <a:p>
            <a:r>
              <a:rPr lang="en-US" dirty="0" smtClean="0">
                <a:solidFill>
                  <a:srgbClr val="FF0000"/>
                </a:solidFill>
              </a:rPr>
              <a:t>Practicing using three different looping mechanism to solve the problem</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Practice decision making exercise3.3</a:t>
            </a:r>
            <a:endParaRPr lang="en-US" dirty="0"/>
          </a:p>
        </p:txBody>
      </p:sp>
      <p:sp>
        <p:nvSpPr>
          <p:cNvPr id="3" name="Content Placeholder 2"/>
          <p:cNvSpPr>
            <a:spLocks noGrp="1"/>
          </p:cNvSpPr>
          <p:nvPr>
            <p:ph idx="1"/>
          </p:nvPr>
        </p:nvSpPr>
        <p:spPr/>
        <p:txBody>
          <a:bodyPr/>
          <a:lstStyle/>
          <a:p>
            <a:r>
              <a:rPr lang="en-US" dirty="0" smtClean="0">
                <a:solidFill>
                  <a:srgbClr val="FF0000"/>
                </a:solidFill>
              </a:rPr>
              <a:t>Modify exercise3.2.cpp to leave no change for punctuation and upper case letter. Only convert lower case input letter. (hint: use if statement)</a:t>
            </a:r>
          </a:p>
          <a:p>
            <a:r>
              <a:rPr lang="en-US" dirty="0" smtClean="0">
                <a:solidFill>
                  <a:srgbClr val="FF0000"/>
                </a:solidFill>
              </a:rPr>
              <a:t>Write down your solution strategy in plain English and email to tyeh@broadwayedu.com.</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File I/O</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smtClean="0"/>
              <a:t>ofstream</a:t>
            </a:r>
            <a:r>
              <a:rPr lang="en-US" b="1" dirty="0" smtClean="0"/>
              <a:t>:</a:t>
            </a:r>
            <a:r>
              <a:rPr lang="en-US" dirty="0" smtClean="0"/>
              <a:t> Stream class to write on </a:t>
            </a:r>
            <a:r>
              <a:rPr lang="en-US" dirty="0" smtClean="0"/>
              <a:t>files  (exercise13.cpp)</a:t>
            </a:r>
          </a:p>
          <a:p>
            <a:r>
              <a:rPr lang="en-US" dirty="0" smtClean="0">
                <a:solidFill>
                  <a:srgbClr val="FF0000"/>
                </a:solidFill>
              </a:rPr>
              <a:t>Exercise for review: load exercise13.cpp into solution. Describe in plain English the three steps to write to an output file: line 9, 10, 11.</a:t>
            </a:r>
          </a:p>
          <a:p>
            <a:endParaRPr lang="en-US" dirty="0" smtClean="0"/>
          </a:p>
          <a:p>
            <a:r>
              <a:rPr lang="en-US" b="1" dirty="0" err="1" smtClean="0"/>
              <a:t>ifstream</a:t>
            </a:r>
            <a:r>
              <a:rPr lang="en-US" b="1" dirty="0" smtClean="0"/>
              <a:t>:</a:t>
            </a:r>
            <a:r>
              <a:rPr lang="en-US" dirty="0" smtClean="0"/>
              <a:t> Stream class to read from </a:t>
            </a:r>
            <a:r>
              <a:rPr lang="en-US" dirty="0" smtClean="0"/>
              <a:t>files (exercise14.cpp)</a:t>
            </a:r>
            <a:endParaRPr lang="en-US" dirty="0" smtClean="0">
              <a:solidFill>
                <a:srgbClr val="FF0000"/>
              </a:solidFill>
            </a:endParaRPr>
          </a:p>
          <a:p>
            <a:r>
              <a:rPr lang="en-US" dirty="0" smtClean="0">
                <a:solidFill>
                  <a:srgbClr val="FF0000"/>
                </a:solidFill>
              </a:rPr>
              <a:t>Exercise for review: read exercise13.cpp (output to a file) and exercise14.cpp (input from a file). Describe the differences. (hint: direction of the “&lt;&lt;“ operator makes one of the differences)</a:t>
            </a:r>
          </a:p>
          <a:p>
            <a:r>
              <a:rPr lang="en-US" dirty="0" smtClean="0">
                <a:solidFill>
                  <a:srgbClr val="FF0000"/>
                </a:solidFill>
              </a:rPr>
              <a:t>Exercise for review: load exercise14.cpp into solution. Use escape character ‘\’ in “c:\Temp\us-const.txt” to read file from directory other than the project directory.</a:t>
            </a:r>
            <a:endParaRPr lang="en-US" dirty="0" smtClean="0">
              <a:solidFill>
                <a:srgbClr val="FF0000"/>
              </a:solidFill>
            </a:endParaRPr>
          </a:p>
          <a:p>
            <a:endParaRPr lang="en-US" dirty="0" smtClean="0"/>
          </a:p>
          <a:p>
            <a:r>
              <a:rPr lang="en-US" b="1" dirty="0" err="1" smtClean="0"/>
              <a:t>fstream</a:t>
            </a:r>
            <a:r>
              <a:rPr lang="en-US" b="1" dirty="0" smtClean="0"/>
              <a:t>:</a:t>
            </a:r>
            <a:r>
              <a:rPr lang="en-US" dirty="0" smtClean="0"/>
              <a:t> Stream class to both read and write from/to files.</a:t>
            </a:r>
          </a:p>
          <a:p>
            <a:pPr>
              <a:buNone/>
            </a:pP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Class in C++ to Navigate a File</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r>
              <a:rPr lang="en-US" dirty="0" smtClean="0"/>
              <a:t>What is Class? Class is an object consist of data structure and method</a:t>
            </a:r>
          </a:p>
          <a:p>
            <a:r>
              <a:rPr lang="en-US" dirty="0" smtClean="0"/>
              <a:t>A file class is made up of a file and methods to handle the file. Example of the methods: </a:t>
            </a:r>
            <a:r>
              <a:rPr lang="en-US" dirty="0" err="1" smtClean="0"/>
              <a:t>seekg</a:t>
            </a:r>
            <a:r>
              <a:rPr lang="en-US" dirty="0" smtClean="0"/>
              <a:t>(), </a:t>
            </a:r>
            <a:r>
              <a:rPr lang="en-US" dirty="0" err="1" smtClean="0"/>
              <a:t>tellg</a:t>
            </a:r>
            <a:r>
              <a:rPr lang="en-US" dirty="0" smtClean="0"/>
              <a:t>() for input file stream; </a:t>
            </a:r>
            <a:r>
              <a:rPr lang="en-US" dirty="0" err="1" smtClean="0"/>
              <a:t>seekp</a:t>
            </a:r>
            <a:r>
              <a:rPr lang="en-US" dirty="0" smtClean="0"/>
              <a:t>() and </a:t>
            </a:r>
            <a:r>
              <a:rPr lang="en-US" dirty="0" err="1" smtClean="0"/>
              <a:t>tellp</a:t>
            </a:r>
            <a:r>
              <a:rPr lang="en-US" dirty="0" smtClean="0"/>
              <a:t>() for output file stream</a:t>
            </a:r>
          </a:p>
          <a:p>
            <a:r>
              <a:rPr lang="en-US" dirty="0" smtClean="0"/>
              <a:t>Class syntax: use </a:t>
            </a:r>
            <a:r>
              <a:rPr lang="en-US" dirty="0" smtClean="0"/>
              <a:t>“.” </a:t>
            </a:r>
            <a:r>
              <a:rPr lang="en-US" dirty="0" smtClean="0"/>
              <a:t>for member method</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seekg</a:t>
            </a:r>
            <a:r>
              <a:rPr lang="en-US" dirty="0" smtClean="0"/>
              <a:t>() and </a:t>
            </a:r>
            <a:r>
              <a:rPr lang="en-US" dirty="0" err="1" smtClean="0"/>
              <a:t>tellg</a:t>
            </a:r>
            <a:r>
              <a:rPr lang="en-US" dirty="0" smtClean="0"/>
              <a:t>()</a:t>
            </a:r>
            <a:endParaRPr lang="en-US" dirty="0"/>
          </a:p>
        </p:txBody>
      </p:sp>
      <p:sp>
        <p:nvSpPr>
          <p:cNvPr id="6" name="TextBox 5"/>
          <p:cNvSpPr txBox="1"/>
          <p:nvPr/>
        </p:nvSpPr>
        <p:spPr>
          <a:xfrm>
            <a:off x="228600" y="1322487"/>
            <a:ext cx="5181600" cy="5355312"/>
          </a:xfrm>
          <a:prstGeom prst="rect">
            <a:avLst/>
          </a:prstGeom>
          <a:noFill/>
        </p:spPr>
        <p:txBody>
          <a:bodyPr wrap="square" rtlCol="0">
            <a:spAutoFit/>
          </a:bodyPr>
          <a:lstStyle/>
          <a:p>
            <a:r>
              <a:rPr lang="en-US" dirty="0" err="1" smtClean="0"/>
              <a:t>seekg</a:t>
            </a:r>
            <a:r>
              <a:rPr lang="en-US" dirty="0" smtClean="0"/>
              <a:t> ( </a:t>
            </a:r>
            <a:r>
              <a:rPr lang="en-US" dirty="0" err="1" smtClean="0"/>
              <a:t>streampos</a:t>
            </a:r>
            <a:r>
              <a:rPr lang="en-US" dirty="0" smtClean="0"/>
              <a:t> pos ); </a:t>
            </a:r>
          </a:p>
          <a:p>
            <a:r>
              <a:rPr lang="en-US" dirty="0" err="1" smtClean="0"/>
              <a:t>seekg</a:t>
            </a:r>
            <a:r>
              <a:rPr lang="en-US" dirty="0" smtClean="0"/>
              <a:t> ( </a:t>
            </a:r>
            <a:r>
              <a:rPr lang="en-US" dirty="0" err="1" smtClean="0"/>
              <a:t>streamoff</a:t>
            </a:r>
            <a:r>
              <a:rPr lang="en-US" dirty="0" smtClean="0"/>
              <a:t> off, </a:t>
            </a:r>
            <a:r>
              <a:rPr lang="en-US" dirty="0" err="1" smtClean="0"/>
              <a:t>ios_base</a:t>
            </a:r>
            <a:r>
              <a:rPr lang="en-US" dirty="0" smtClean="0"/>
              <a:t>::</a:t>
            </a:r>
            <a:r>
              <a:rPr lang="en-US" dirty="0" err="1" smtClean="0"/>
              <a:t>seekdir</a:t>
            </a:r>
            <a:r>
              <a:rPr lang="en-US" dirty="0" smtClean="0"/>
              <a:t> dir );</a:t>
            </a:r>
          </a:p>
          <a:p>
            <a:r>
              <a:rPr lang="en-US" b="1" dirty="0" smtClean="0"/>
              <a:t>Set position of the get pointer </a:t>
            </a:r>
            <a:r>
              <a:rPr lang="en-US" b="1" dirty="0" smtClean="0">
                <a:solidFill>
                  <a:srgbClr val="FF0000"/>
                </a:solidFill>
              </a:rPr>
              <a:t>(*a file pointer always refers to the current read/write  position of the file)</a:t>
            </a:r>
          </a:p>
          <a:p>
            <a:r>
              <a:rPr lang="en-US" dirty="0" smtClean="0"/>
              <a:t/>
            </a:r>
            <a:br>
              <a:rPr lang="en-US" dirty="0" smtClean="0"/>
            </a:br>
            <a:r>
              <a:rPr lang="en-US" b="1" dirty="0" smtClean="0"/>
              <a:t>Parameters</a:t>
            </a:r>
          </a:p>
          <a:p>
            <a:r>
              <a:rPr lang="en-US" dirty="0" smtClean="0">
                <a:solidFill>
                  <a:srgbClr val="FF0000"/>
                </a:solidFill>
              </a:rPr>
              <a:t>pos</a:t>
            </a:r>
            <a:r>
              <a:rPr lang="en-US" dirty="0" smtClean="0"/>
              <a:t>: The new position in the stream buffer.  </a:t>
            </a:r>
          </a:p>
          <a:p>
            <a:r>
              <a:rPr lang="en-US" dirty="0" smtClean="0">
                <a:solidFill>
                  <a:srgbClr val="FF0000"/>
                </a:solidFill>
              </a:rPr>
              <a:t>off</a:t>
            </a:r>
            <a:r>
              <a:rPr lang="en-US" dirty="0" smtClean="0"/>
              <a:t>: representing the offset to be applied relative to an absolute position specified in the </a:t>
            </a:r>
            <a:r>
              <a:rPr lang="en-US" i="1" dirty="0" smtClean="0"/>
              <a:t>dir</a:t>
            </a:r>
            <a:r>
              <a:rPr lang="en-US" dirty="0" smtClean="0"/>
              <a:t> parameter.</a:t>
            </a:r>
          </a:p>
          <a:p>
            <a:r>
              <a:rPr lang="en-US" dirty="0" smtClean="0">
                <a:solidFill>
                  <a:srgbClr val="FF0000"/>
                </a:solidFill>
              </a:rPr>
              <a:t>dir</a:t>
            </a:r>
            <a:r>
              <a:rPr lang="en-US" dirty="0" smtClean="0"/>
              <a:t>: Seeking direction. It specifies an absolute position from where the offset parameter </a:t>
            </a:r>
            <a:r>
              <a:rPr lang="en-US" i="1" dirty="0" smtClean="0">
                <a:solidFill>
                  <a:srgbClr val="FF0000"/>
                </a:solidFill>
              </a:rPr>
              <a:t>off</a:t>
            </a:r>
            <a:r>
              <a:rPr lang="en-US" dirty="0" smtClean="0"/>
              <a:t> is applied. It can take any of the following member constant values:</a:t>
            </a:r>
            <a:br>
              <a:rPr lang="en-US" dirty="0" smtClean="0"/>
            </a:br>
            <a:endParaRPr lang="en-US" dirty="0" smtClean="0"/>
          </a:p>
          <a:p>
            <a:pPr>
              <a:buFont typeface="Arial" pitchFamily="34" charset="0"/>
              <a:buChar char="•"/>
            </a:pPr>
            <a:r>
              <a:rPr lang="en-US" dirty="0" err="1" smtClean="0"/>
              <a:t>ios_base</a:t>
            </a:r>
            <a:r>
              <a:rPr lang="en-US" dirty="0" smtClean="0"/>
              <a:t>::beg	beginning of the stream buffer</a:t>
            </a:r>
          </a:p>
          <a:p>
            <a:pPr>
              <a:buFont typeface="Arial" pitchFamily="34" charset="0"/>
              <a:buChar char="•"/>
            </a:pPr>
            <a:r>
              <a:rPr lang="en-US" dirty="0" err="1" smtClean="0"/>
              <a:t>ios_base</a:t>
            </a:r>
            <a:r>
              <a:rPr lang="en-US" dirty="0" smtClean="0"/>
              <a:t>::cur	current position in the stream buffer</a:t>
            </a:r>
          </a:p>
          <a:p>
            <a:pPr>
              <a:buFont typeface="Arial" pitchFamily="34" charset="0"/>
              <a:buChar char="•"/>
            </a:pPr>
            <a:r>
              <a:rPr lang="en-US" dirty="0" err="1" smtClean="0"/>
              <a:t>ios_base</a:t>
            </a:r>
            <a:r>
              <a:rPr lang="en-US" dirty="0" smtClean="0"/>
              <a:t>::end	</a:t>
            </a:r>
            <a:r>
              <a:rPr lang="en-US" dirty="0" err="1" smtClean="0"/>
              <a:t>end</a:t>
            </a:r>
            <a:r>
              <a:rPr lang="en-US" dirty="0" smtClean="0"/>
              <a:t> of the stream buffer</a:t>
            </a:r>
            <a:br>
              <a:rPr lang="en-US" dirty="0" smtClean="0"/>
            </a:br>
            <a:endParaRPr lang="en-US" dirty="0"/>
          </a:p>
        </p:txBody>
      </p:sp>
      <p:sp>
        <p:nvSpPr>
          <p:cNvPr id="4" name="TextBox 3"/>
          <p:cNvSpPr txBox="1"/>
          <p:nvPr/>
        </p:nvSpPr>
        <p:spPr>
          <a:xfrm>
            <a:off x="6019800" y="1524000"/>
            <a:ext cx="2526717" cy="3693319"/>
          </a:xfrm>
          <a:prstGeom prst="rect">
            <a:avLst/>
          </a:prstGeom>
          <a:noFill/>
        </p:spPr>
        <p:txBody>
          <a:bodyPr wrap="none" rtlCol="0">
            <a:spAutoFit/>
          </a:bodyPr>
          <a:lstStyle/>
          <a:p>
            <a:r>
              <a:rPr lang="en-US" dirty="0" smtClean="0"/>
              <a:t>Example usage:  </a:t>
            </a:r>
          </a:p>
          <a:p>
            <a:endParaRPr lang="en-US" dirty="0" smtClean="0"/>
          </a:p>
          <a:p>
            <a:r>
              <a:rPr lang="en-US" dirty="0" err="1" smtClean="0"/>
              <a:t>int</a:t>
            </a:r>
            <a:r>
              <a:rPr lang="en-US" dirty="0" smtClean="0"/>
              <a:t> 	begin, end;</a:t>
            </a:r>
          </a:p>
          <a:p>
            <a:r>
              <a:rPr lang="en-US" dirty="0" smtClean="0"/>
              <a:t>begin 	= </a:t>
            </a:r>
            <a:r>
              <a:rPr lang="en-US" dirty="0" err="1" smtClean="0"/>
              <a:t>myfile.tellg</a:t>
            </a:r>
            <a:r>
              <a:rPr lang="en-US" dirty="0" smtClean="0"/>
              <a:t>();</a:t>
            </a:r>
          </a:p>
          <a:p>
            <a:r>
              <a:rPr lang="en-US" dirty="0" err="1" smtClean="0"/>
              <a:t>m</a:t>
            </a:r>
            <a:r>
              <a:rPr lang="en-US" dirty="0" err="1" smtClean="0"/>
              <a:t>yfile.seekg</a:t>
            </a:r>
            <a:r>
              <a:rPr lang="en-US" dirty="0" smtClean="0"/>
              <a:t>(3);</a:t>
            </a:r>
          </a:p>
          <a:p>
            <a:r>
              <a:rPr lang="en-US" dirty="0" err="1" smtClean="0"/>
              <a:t>m</a:t>
            </a:r>
            <a:r>
              <a:rPr lang="en-US" dirty="0" err="1" smtClean="0"/>
              <a:t>yfile.seekg</a:t>
            </a:r>
            <a:r>
              <a:rPr lang="en-US" dirty="0" smtClean="0"/>
              <a:t>(3);</a:t>
            </a:r>
          </a:p>
          <a:p>
            <a:r>
              <a:rPr lang="en-US" dirty="0" err="1" smtClean="0"/>
              <a:t>m</a:t>
            </a:r>
            <a:r>
              <a:rPr lang="en-US" dirty="0" err="1" smtClean="0"/>
              <a:t>yfile.read</a:t>
            </a:r>
            <a:r>
              <a:rPr lang="en-US" dirty="0" smtClean="0"/>
              <a:t>(line, 1);</a:t>
            </a:r>
          </a:p>
          <a:p>
            <a:r>
              <a:rPr lang="en-US" dirty="0" smtClean="0"/>
              <a:t>(what will line contain?)</a:t>
            </a:r>
            <a:endParaRPr lang="en-US" dirty="0" smtClean="0"/>
          </a:p>
          <a:p>
            <a:r>
              <a:rPr lang="en-US" dirty="0" err="1" smtClean="0"/>
              <a:t>myfile.seekg</a:t>
            </a:r>
            <a:r>
              <a:rPr lang="en-US" dirty="0" smtClean="0"/>
              <a:t> </a:t>
            </a:r>
            <a:r>
              <a:rPr lang="en-US" dirty="0" smtClean="0"/>
              <a:t>(3, </a:t>
            </a:r>
            <a:r>
              <a:rPr lang="en-US" dirty="0" err="1" smtClean="0"/>
              <a:t>ios</a:t>
            </a:r>
            <a:r>
              <a:rPr lang="en-US" dirty="0" smtClean="0"/>
              <a:t>::</a:t>
            </a:r>
            <a:r>
              <a:rPr lang="en-US" dirty="0" smtClean="0"/>
              <a:t>cur</a:t>
            </a:r>
            <a:r>
              <a:rPr lang="en-US" dirty="0" smtClean="0"/>
              <a:t>);</a:t>
            </a:r>
          </a:p>
          <a:p>
            <a:r>
              <a:rPr lang="en-US" dirty="0" err="1" smtClean="0"/>
              <a:t>m</a:t>
            </a:r>
            <a:r>
              <a:rPr lang="en-US" dirty="0" err="1" smtClean="0"/>
              <a:t>yfile.read</a:t>
            </a:r>
            <a:r>
              <a:rPr lang="en-US" dirty="0" smtClean="0"/>
              <a:t>(line, 1);</a:t>
            </a:r>
          </a:p>
          <a:p>
            <a:r>
              <a:rPr lang="en-US" dirty="0" smtClean="0"/>
              <a:t>(what will line contain?)</a:t>
            </a:r>
            <a:endParaRPr lang="en-US" dirty="0" smtClean="0"/>
          </a:p>
          <a:p>
            <a:r>
              <a:rPr lang="en-US" dirty="0" smtClean="0"/>
              <a:t>end 	= </a:t>
            </a:r>
            <a:r>
              <a:rPr lang="en-US" dirty="0" err="1" smtClean="0"/>
              <a:t>myfile.tellg</a:t>
            </a:r>
            <a:r>
              <a:rPr lang="en-US" dirty="0" smtClean="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14.1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Load exercise14.1 into solution</a:t>
            </a:r>
          </a:p>
          <a:p>
            <a:r>
              <a:rPr lang="en-US" dirty="0" smtClean="0">
                <a:solidFill>
                  <a:srgbClr val="FF0000"/>
                </a:solidFill>
              </a:rPr>
              <a:t>Verify your answer in previous slide.</a:t>
            </a:r>
          </a:p>
          <a:p>
            <a:r>
              <a:rPr lang="en-US" dirty="0" smtClean="0">
                <a:solidFill>
                  <a:srgbClr val="FF0000"/>
                </a:solidFill>
              </a:rPr>
              <a:t>Visually find out the 10</a:t>
            </a:r>
            <a:r>
              <a:rPr lang="en-US" baseline="30000" dirty="0" smtClean="0">
                <a:solidFill>
                  <a:srgbClr val="FF0000"/>
                </a:solidFill>
              </a:rPr>
              <a:t>th</a:t>
            </a:r>
            <a:r>
              <a:rPr lang="en-US" dirty="0" smtClean="0">
                <a:solidFill>
                  <a:srgbClr val="FF0000"/>
                </a:solidFill>
              </a:rPr>
              <a:t> character of us-const.txt.</a:t>
            </a:r>
          </a:p>
          <a:p>
            <a:r>
              <a:rPr lang="en-US" dirty="0" smtClean="0">
                <a:solidFill>
                  <a:srgbClr val="FF0000"/>
                </a:solidFill>
              </a:rPr>
              <a:t>Modify exercise14.1.cpp to output the 10</a:t>
            </a:r>
            <a:r>
              <a:rPr lang="en-US" baseline="30000" dirty="0" smtClean="0">
                <a:solidFill>
                  <a:srgbClr val="FF0000"/>
                </a:solidFill>
              </a:rPr>
              <a:t>th</a:t>
            </a:r>
            <a:r>
              <a:rPr lang="en-US" dirty="0" smtClean="0">
                <a:solidFill>
                  <a:srgbClr val="FF0000"/>
                </a:solidFill>
              </a:rPr>
              <a:t> character of us-const.txt</a:t>
            </a:r>
          </a:p>
          <a:p>
            <a:r>
              <a:rPr lang="en-US" dirty="0" smtClean="0">
                <a:solidFill>
                  <a:srgbClr val="FF0000"/>
                </a:solidFill>
              </a:rPr>
              <a:t>Use the same program to find out the 11,347</a:t>
            </a:r>
            <a:r>
              <a:rPr lang="en-US" baseline="30000" dirty="0" smtClean="0">
                <a:solidFill>
                  <a:srgbClr val="FF0000"/>
                </a:solidFill>
              </a:rPr>
              <a:t>th</a:t>
            </a:r>
            <a:r>
              <a:rPr lang="en-US" dirty="0" smtClean="0">
                <a:solidFill>
                  <a:srgbClr val="FF0000"/>
                </a:solidFill>
              </a:rPr>
              <a:t> character the us-const.txt</a:t>
            </a:r>
          </a:p>
          <a:p>
            <a:r>
              <a:rPr lang="en-US" dirty="0" smtClean="0">
                <a:solidFill>
                  <a:srgbClr val="FF0000"/>
                </a:solidFill>
              </a:rPr>
              <a:t>Modify the program to output the 10</a:t>
            </a:r>
            <a:r>
              <a:rPr lang="en-US" baseline="30000" dirty="0" smtClean="0">
                <a:solidFill>
                  <a:srgbClr val="FF0000"/>
                </a:solidFill>
              </a:rPr>
              <a:t>th</a:t>
            </a:r>
            <a:r>
              <a:rPr lang="en-US" dirty="0" smtClean="0">
                <a:solidFill>
                  <a:srgbClr val="FF0000"/>
                </a:solidFill>
              </a:rPr>
              <a:t> character from the end of us-const.txt</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scope is an area where variables are declared an are effective</a:t>
            </a:r>
          </a:p>
          <a:p>
            <a:r>
              <a:rPr lang="en-US" dirty="0" smtClean="0"/>
              <a:t>In C++, scope can be nested. There can also be multiple parallel scopes. Each scope is corresponding to a block of </a:t>
            </a:r>
            <a:r>
              <a:rPr lang="en-US" dirty="0" smtClean="0"/>
              <a:t>codes. Each block is given a </a:t>
            </a:r>
            <a:r>
              <a:rPr lang="en-US" smtClean="0"/>
              <a:t>local scope</a:t>
            </a:r>
            <a:endParaRPr lang="en-US" dirty="0" smtClean="0"/>
          </a:p>
          <a:p>
            <a:r>
              <a:rPr lang="en-US" dirty="0" smtClean="0"/>
              <a:t>If a variable is not declared in a scope, C++ program will search the outer scope to find its declaration</a:t>
            </a:r>
          </a:p>
          <a:p>
            <a:r>
              <a:rPr lang="en-US" dirty="0" smtClean="0"/>
              <a:t>A variable can not be declared twice in the same scope</a:t>
            </a:r>
          </a:p>
          <a:p>
            <a:r>
              <a:rPr lang="en-US" dirty="0" smtClean="0"/>
              <a:t>The same variable name in different scopes can co-exist and they point to different memory address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variable and keywords</a:t>
            </a:r>
            <a:endParaRPr lang="en-US" dirty="0"/>
          </a:p>
        </p:txBody>
      </p:sp>
      <p:sp>
        <p:nvSpPr>
          <p:cNvPr id="3" name="Content Placeholder 2"/>
          <p:cNvSpPr>
            <a:spLocks noGrp="1"/>
          </p:cNvSpPr>
          <p:nvPr>
            <p:ph idx="1"/>
          </p:nvPr>
        </p:nvSpPr>
        <p:spPr>
          <a:xfrm>
            <a:off x="457200" y="1600200"/>
            <a:ext cx="4038600" cy="4525963"/>
          </a:xfrm>
        </p:spPr>
        <p:txBody>
          <a:bodyPr>
            <a:normAutofit fontScale="70000" lnSpcReduction="20000"/>
          </a:bodyPr>
          <a:lstStyle/>
          <a:p>
            <a:r>
              <a:rPr lang="en-US" dirty="0" smtClean="0"/>
              <a:t>Variable is a portion of memory to store a value. The value can change due to program execution. Variable needs to be declared with type</a:t>
            </a:r>
          </a:p>
          <a:p>
            <a:r>
              <a:rPr lang="en-US" dirty="0" smtClean="0"/>
              <a:t>Constants are expression with a fixed value </a:t>
            </a:r>
            <a:r>
              <a:rPr lang="en-US" dirty="0" smtClean="0">
                <a:solidFill>
                  <a:srgbClr val="FF0000"/>
                </a:solidFill>
              </a:rPr>
              <a:t>(load exercise2.cpp, build it and observe the error)</a:t>
            </a:r>
            <a:endParaRPr lang="en-US" dirty="0" smtClean="0">
              <a:solidFill>
                <a:srgbClr val="FF0000"/>
              </a:solidFill>
            </a:endParaRPr>
          </a:p>
          <a:p>
            <a:r>
              <a:rPr lang="en-US" dirty="0" smtClean="0"/>
              <a:t>Keywords are reserved for the system </a:t>
            </a:r>
            <a:r>
              <a:rPr lang="en-US" dirty="0" smtClean="0">
                <a:solidFill>
                  <a:srgbClr val="00B050"/>
                </a:solidFill>
              </a:rPr>
              <a:t>(if, else, </a:t>
            </a:r>
            <a:r>
              <a:rPr lang="en-US" dirty="0" err="1" smtClean="0">
                <a:solidFill>
                  <a:srgbClr val="00B050"/>
                </a:solidFill>
              </a:rPr>
              <a:t>int</a:t>
            </a:r>
            <a:r>
              <a:rPr lang="en-US" dirty="0" smtClean="0">
                <a:solidFill>
                  <a:srgbClr val="00B050"/>
                </a:solidFill>
              </a:rPr>
              <a:t>, main, long, float, char, for, while, define, </a:t>
            </a:r>
            <a:r>
              <a:rPr lang="en-US" dirty="0" err="1" smtClean="0">
                <a:solidFill>
                  <a:srgbClr val="00B050"/>
                </a:solidFill>
              </a:rPr>
              <a:t>bool</a:t>
            </a:r>
            <a:r>
              <a:rPr lang="en-US" dirty="0" smtClean="0">
                <a:solidFill>
                  <a:srgbClr val="00B050"/>
                </a:solidFill>
              </a:rPr>
              <a:t>, break</a:t>
            </a:r>
            <a:r>
              <a:rPr lang="en-US" dirty="0" smtClean="0">
                <a:solidFill>
                  <a:srgbClr val="00B050"/>
                </a:solidFill>
              </a:rPr>
              <a:t>…) </a:t>
            </a:r>
            <a:r>
              <a:rPr lang="en-US" dirty="0" smtClean="0">
                <a:solidFill>
                  <a:srgbClr val="FF0000"/>
                </a:solidFill>
              </a:rPr>
              <a:t>(load exercise2.1.cpp, build and observe the error)</a:t>
            </a:r>
            <a:endParaRPr lang="en-US" dirty="0">
              <a:solidFill>
                <a:srgbClr val="FF0000"/>
              </a:solidFill>
            </a:endParaRPr>
          </a:p>
        </p:txBody>
      </p:sp>
      <p:sp>
        <p:nvSpPr>
          <p:cNvPr id="4" name="TextBox 3"/>
          <p:cNvSpPr txBox="1"/>
          <p:nvPr/>
        </p:nvSpPr>
        <p:spPr>
          <a:xfrm>
            <a:off x="5105400" y="1905000"/>
            <a:ext cx="2971800" cy="3416320"/>
          </a:xfrm>
          <a:prstGeom prst="rect">
            <a:avLst/>
          </a:prstGeom>
          <a:noFill/>
        </p:spPr>
        <p:txBody>
          <a:bodyPr wrap="square" rtlCol="0">
            <a:spAutoFit/>
          </a:bodyPr>
          <a:lstStyle/>
          <a:p>
            <a:r>
              <a:rPr lang="en-US" dirty="0" err="1"/>
              <a:t>i</a:t>
            </a:r>
            <a:r>
              <a:rPr lang="en-US" dirty="0" err="1" smtClean="0"/>
              <a:t>nt</a:t>
            </a:r>
            <a:r>
              <a:rPr lang="en-US" dirty="0" smtClean="0"/>
              <a:t> a=5;</a:t>
            </a:r>
          </a:p>
          <a:p>
            <a:r>
              <a:rPr lang="en-US" dirty="0" err="1"/>
              <a:t>i</a:t>
            </a:r>
            <a:r>
              <a:rPr lang="en-US" dirty="0" err="1" smtClean="0"/>
              <a:t>nt</a:t>
            </a:r>
            <a:r>
              <a:rPr lang="en-US" dirty="0" smtClean="0"/>
              <a:t> b;</a:t>
            </a:r>
          </a:p>
          <a:p>
            <a:r>
              <a:rPr lang="en-US" dirty="0"/>
              <a:t>c</a:t>
            </a:r>
            <a:r>
              <a:rPr lang="en-US" dirty="0" smtClean="0"/>
              <a:t>onst </a:t>
            </a:r>
            <a:r>
              <a:rPr lang="en-US" dirty="0" err="1" smtClean="0"/>
              <a:t>int</a:t>
            </a:r>
            <a:r>
              <a:rPr lang="en-US" dirty="0" smtClean="0"/>
              <a:t> A = 100;</a:t>
            </a:r>
          </a:p>
          <a:p>
            <a:r>
              <a:rPr lang="en-US" dirty="0"/>
              <a:t>c</a:t>
            </a:r>
            <a:r>
              <a:rPr lang="en-US" dirty="0" smtClean="0"/>
              <a:t>har name;</a:t>
            </a:r>
          </a:p>
          <a:p>
            <a:r>
              <a:rPr lang="en-US" dirty="0" err="1"/>
              <a:t>i</a:t>
            </a:r>
            <a:r>
              <a:rPr lang="en-US" dirty="0" err="1" smtClean="0"/>
              <a:t>nt</a:t>
            </a:r>
            <a:r>
              <a:rPr lang="en-US" dirty="0" smtClean="0"/>
              <a:t> </a:t>
            </a:r>
            <a:r>
              <a:rPr lang="en-US" dirty="0" smtClean="0">
                <a:solidFill>
                  <a:srgbClr val="FF0000"/>
                </a:solidFill>
              </a:rPr>
              <a:t>if;</a:t>
            </a:r>
          </a:p>
          <a:p>
            <a:endParaRPr lang="en-US" dirty="0">
              <a:solidFill>
                <a:srgbClr val="FF0000"/>
              </a:solidFill>
            </a:endParaRPr>
          </a:p>
          <a:p>
            <a:endParaRPr lang="en-US" dirty="0" smtClean="0">
              <a:solidFill>
                <a:srgbClr val="FF0000"/>
              </a:solidFill>
            </a:endParaRPr>
          </a:p>
          <a:p>
            <a:r>
              <a:rPr lang="en-US" dirty="0" smtClean="0"/>
              <a:t>Type “if” into the sample program. What color does it display?</a:t>
            </a:r>
          </a:p>
          <a:p>
            <a:r>
              <a:rPr lang="en-US" dirty="0" smtClean="0"/>
              <a: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17: </a:t>
            </a:r>
            <a:r>
              <a:rPr lang="en-US" dirty="0" smtClean="0"/>
              <a:t>Variable Scope</a:t>
            </a:r>
            <a:endParaRPr lang="en-US" dirty="0"/>
          </a:p>
        </p:txBody>
      </p:sp>
      <p:sp>
        <p:nvSpPr>
          <p:cNvPr id="3" name="Content Placeholder 2"/>
          <p:cNvSpPr>
            <a:spLocks noGrp="1"/>
          </p:cNvSpPr>
          <p:nvPr>
            <p:ph idx="1"/>
          </p:nvPr>
        </p:nvSpPr>
        <p:spPr/>
        <p:txBody>
          <a:bodyPr/>
          <a:lstStyle/>
          <a:p>
            <a:r>
              <a:rPr lang="en-US" dirty="0" smtClean="0"/>
              <a:t>Load exercise17.cpp into solution. </a:t>
            </a:r>
            <a:r>
              <a:rPr lang="en-US" dirty="0" smtClean="0">
                <a:solidFill>
                  <a:srgbClr val="FF0000"/>
                </a:solidFill>
              </a:rPr>
              <a:t>Observe the error</a:t>
            </a:r>
          </a:p>
          <a:p>
            <a:r>
              <a:rPr lang="en-US" dirty="0" smtClean="0">
                <a:solidFill>
                  <a:srgbClr val="FF0000"/>
                </a:solidFill>
              </a:rPr>
              <a:t>Explain the error in English</a:t>
            </a:r>
          </a:p>
          <a:p>
            <a:r>
              <a:rPr lang="en-US" dirty="0" smtClean="0">
                <a:solidFill>
                  <a:srgbClr val="FF0000"/>
                </a:solidFill>
              </a:rPr>
              <a:t>Explain the purpose of the code begin in line 32-34.</a:t>
            </a:r>
          </a:p>
          <a:p>
            <a:r>
              <a:rPr lang="en-US" dirty="0" smtClean="0">
                <a:solidFill>
                  <a:srgbClr val="FF0000"/>
                </a:solidFill>
              </a:rPr>
              <a:t>Can we encompass line 32-34 in a code block?</a:t>
            </a:r>
          </a:p>
          <a:p>
            <a:r>
              <a:rPr lang="en-US" dirty="0" smtClean="0">
                <a:solidFill>
                  <a:srgbClr val="FF0000"/>
                </a:solidFill>
              </a:rPr>
              <a:t>Try it and rebuild</a:t>
            </a:r>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 work assignment for week 9/23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Assignment 1: The attached homework23-1.cpp contains an array (</a:t>
            </a:r>
            <a:r>
              <a:rPr lang="en-US" dirty="0" err="1" smtClean="0"/>
              <a:t>ar</a:t>
            </a:r>
            <a:r>
              <a:rPr lang="en-US" dirty="0" smtClean="0"/>
              <a:t>[100]) with 100 integers. Write a simple statement to zero out all the even number elements. For example, your solution should change </a:t>
            </a:r>
            <a:r>
              <a:rPr lang="en-US" dirty="0" err="1" smtClean="0"/>
              <a:t>ar</a:t>
            </a:r>
            <a:r>
              <a:rPr lang="en-US" dirty="0" smtClean="0"/>
              <a:t>[0], </a:t>
            </a:r>
            <a:r>
              <a:rPr lang="en-US" dirty="0" err="1" smtClean="0"/>
              <a:t>ar</a:t>
            </a:r>
            <a:r>
              <a:rPr lang="en-US" dirty="0" smtClean="0"/>
              <a:t>[2], </a:t>
            </a:r>
            <a:r>
              <a:rPr lang="en-US" dirty="0" err="1" smtClean="0"/>
              <a:t>ar</a:t>
            </a:r>
            <a:r>
              <a:rPr lang="en-US" dirty="0" smtClean="0"/>
              <a:t>[4]… </a:t>
            </a:r>
            <a:r>
              <a:rPr lang="en-US" dirty="0" err="1" smtClean="0"/>
              <a:t>ar</a:t>
            </a:r>
            <a:r>
              <a:rPr lang="en-US" dirty="0" smtClean="0"/>
              <a:t>[98] to 0, and leave </a:t>
            </a:r>
            <a:r>
              <a:rPr lang="en-US" dirty="0" err="1" smtClean="0"/>
              <a:t>ar</a:t>
            </a:r>
            <a:r>
              <a:rPr lang="en-US" dirty="0" smtClean="0"/>
              <a:t>[1], </a:t>
            </a:r>
            <a:r>
              <a:rPr lang="en-US" dirty="0" err="1" smtClean="0"/>
              <a:t>ar</a:t>
            </a:r>
            <a:r>
              <a:rPr lang="en-US" dirty="0" smtClean="0"/>
              <a:t>[3]… (the odd number element) unchanged. (hints: you need to look into the pattern of even number index. Use either index % 2 operator, or increment the index by two in each iteration)</a:t>
            </a:r>
          </a:p>
          <a:p>
            <a:r>
              <a:rPr lang="en-US" dirty="0" smtClean="0"/>
              <a:t>Assignment 2: Once you complete assignment 1, the array should look like this: 0, 1, 0, 3, 0, 5, 0, …0, 99.  Write a simple statement to remove all the zero value elements. You solution should change the array into: 1, 3, 5, 7, 9, …,99. Please use the attached homework23-2.cpp as the template.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Homework assignment 23 (US-Constitution search)</a:t>
            </a: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dirty="0" smtClean="0"/>
              <a:t>This assignment is a challenging one. Use the attached homework23-3.cpp as template, modify the “State” token search solution to display two full words before and after each occurrence of “State” For example, your program’s first output should be:</a:t>
            </a:r>
          </a:p>
          <a:p>
            <a:pPr>
              <a:spcBef>
                <a:spcPts val="0"/>
              </a:spcBef>
              <a:buNone/>
            </a:pPr>
            <a:endParaRPr lang="en-US" sz="1500" dirty="0" smtClean="0">
              <a:latin typeface="Chicago" pitchFamily="34" charset="0"/>
            </a:endParaRPr>
          </a:p>
          <a:p>
            <a:pPr>
              <a:spcBef>
                <a:spcPts val="0"/>
              </a:spcBef>
              <a:buNone/>
            </a:pPr>
            <a:r>
              <a:rPr lang="en-US" sz="1500" dirty="0" smtClean="0">
                <a:latin typeface="Chicago" pitchFamily="34" charset="0"/>
              </a:rPr>
              <a:t>‘State’ token found at: 156</a:t>
            </a:r>
          </a:p>
          <a:p>
            <a:pPr marL="0" indent="0">
              <a:spcBef>
                <a:spcPts val="0"/>
              </a:spcBef>
              <a:buNone/>
            </a:pPr>
            <a:r>
              <a:rPr lang="en-US" sz="1500" dirty="0" smtClean="0">
                <a:latin typeface="Chicago" pitchFamily="34" charset="0"/>
              </a:rPr>
              <a:t>Words around ‘State’: …</a:t>
            </a:r>
            <a:r>
              <a:rPr lang="en-US" sz="1500" dirty="0" smtClean="0">
                <a:solidFill>
                  <a:srgbClr val="FF0000"/>
                </a:solidFill>
                <a:latin typeface="Chicago" pitchFamily="34" charset="0"/>
              </a:rPr>
              <a:t>the United</a:t>
            </a:r>
            <a:r>
              <a:rPr lang="en-US" sz="1500" dirty="0" smtClean="0">
                <a:latin typeface="Chicago" pitchFamily="34" charset="0"/>
              </a:rPr>
              <a:t> States, </a:t>
            </a:r>
            <a:r>
              <a:rPr lang="en-US" sz="1500" dirty="0" smtClean="0">
                <a:solidFill>
                  <a:srgbClr val="FF0000"/>
                </a:solidFill>
                <a:latin typeface="Chicago" pitchFamily="34" charset="0"/>
              </a:rPr>
              <a:t>which shall</a:t>
            </a:r>
            <a:r>
              <a:rPr lang="en-US" sz="1500" dirty="0" smtClean="0">
                <a:latin typeface="Chicago" pitchFamily="34" charset="0"/>
              </a:rPr>
              <a:t>…</a:t>
            </a:r>
            <a:r>
              <a:rPr lang="en-US" dirty="0" smtClean="0"/>
              <a:t> </a:t>
            </a:r>
          </a:p>
          <a:p>
            <a:pPr marL="0" indent="0">
              <a:spcBef>
                <a:spcPts val="0"/>
              </a:spcBef>
              <a:buNone/>
            </a:pPr>
            <a:endParaRPr lang="en-US" dirty="0" smtClean="0"/>
          </a:p>
          <a:p>
            <a:pPr marL="0" indent="0">
              <a:spcBef>
                <a:spcPts val="0"/>
              </a:spcBef>
              <a:buNone/>
            </a:pPr>
            <a:r>
              <a:rPr lang="en-US" dirty="0" smtClean="0"/>
              <a:t>In this output, “</a:t>
            </a:r>
            <a:r>
              <a:rPr lang="en-US" dirty="0" smtClean="0">
                <a:solidFill>
                  <a:srgbClr val="FF0000"/>
                </a:solidFill>
              </a:rPr>
              <a:t>the United</a:t>
            </a:r>
            <a:r>
              <a:rPr lang="en-US" dirty="0" smtClean="0"/>
              <a:t>” are two full words before “State”, and “</a:t>
            </a:r>
            <a:r>
              <a:rPr lang="en-US" dirty="0" smtClean="0">
                <a:solidFill>
                  <a:srgbClr val="FF0000"/>
                </a:solidFill>
              </a:rPr>
              <a:t>which shall</a:t>
            </a:r>
            <a:r>
              <a:rPr lang="en-US" dirty="0" smtClean="0"/>
              <a:t>” are two full words after “State”.</a:t>
            </a:r>
          </a:p>
          <a:p>
            <a:pPr marL="0" indent="0">
              <a:spcBef>
                <a:spcPts val="0"/>
              </a:spcBef>
              <a:buNone/>
            </a:pPr>
            <a:endParaRPr lang="en-US" dirty="0" smtClean="0"/>
          </a:p>
          <a:p>
            <a:pPr marL="0" indent="0">
              <a:spcBef>
                <a:spcPts val="0"/>
              </a:spcBef>
              <a:buNone/>
            </a:pPr>
            <a:r>
              <a:rPr lang="en-US" dirty="0" smtClean="0"/>
              <a:t>Note: in lab5.cpp, we print the previous 10 and subsequent 10 letters around ‘State’. This is not very easy to read since incomplete words are displayed. If you design a program for other people , you need to make the program easy to use.</a:t>
            </a:r>
          </a:p>
          <a:p>
            <a:pPr marL="0" indent="0">
              <a:spcBef>
                <a:spcPts val="0"/>
              </a:spcBef>
              <a:buNone/>
            </a:pPr>
            <a:r>
              <a:rPr lang="en-US" dirty="0" smtClean="0"/>
              <a:t> </a:t>
            </a:r>
          </a:p>
          <a:p>
            <a:pPr marL="0" indent="0">
              <a:spcBef>
                <a:spcPts val="0"/>
              </a:spcBef>
              <a:buNone/>
            </a:pPr>
            <a:r>
              <a:rPr lang="en-US" dirty="0" smtClean="0"/>
              <a:t>Hint: Words are typically separated by a space. So the solution is to look for two space before, and after “State”. You can use a temporary placeholder to hold 75 characters around one occurrence of “State”, i.e.</a:t>
            </a:r>
          </a:p>
          <a:p>
            <a:pPr marL="0" indent="0">
              <a:spcBef>
                <a:spcPts val="0"/>
              </a:spcBef>
              <a:buNone/>
            </a:pPr>
            <a:r>
              <a:rPr lang="en-US" dirty="0" smtClean="0"/>
              <a:t>Then you need to look for two spaces before “State” by searching the first 30 letters backward. Do the same for the last 30 letters but searching forward.  Remember the positions when you find two spaces in each direction. </a:t>
            </a:r>
            <a:endParaRPr lang="en-US" dirty="0"/>
          </a:p>
        </p:txBody>
      </p:sp>
      <p:sp>
        <p:nvSpPr>
          <p:cNvPr id="4" name="Rectangle 3"/>
          <p:cNvSpPr/>
          <p:nvPr/>
        </p:nvSpPr>
        <p:spPr>
          <a:xfrm>
            <a:off x="4191000" y="5105400"/>
            <a:ext cx="4419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44196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48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76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58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05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246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60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674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38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81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38800" y="5029200"/>
            <a:ext cx="1252266" cy="369332"/>
          </a:xfrm>
          <a:prstGeom prst="rect">
            <a:avLst/>
          </a:prstGeom>
          <a:noFill/>
        </p:spPr>
        <p:txBody>
          <a:bodyPr wrap="none" rtlCol="0">
            <a:spAutoFit/>
          </a:bodyPr>
          <a:lstStyle/>
          <a:p>
            <a:r>
              <a:rPr lang="en-US" dirty="0" smtClean="0"/>
              <a:t>S   t  a   t  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Operators</a:t>
            </a:r>
            <a:endParaRPr lang="en-US" dirty="0"/>
          </a:p>
        </p:txBody>
      </p:sp>
      <p:sp>
        <p:nvSpPr>
          <p:cNvPr id="3" name="Content Placeholder 2"/>
          <p:cNvSpPr>
            <a:spLocks noGrp="1"/>
          </p:cNvSpPr>
          <p:nvPr>
            <p:ph idx="1"/>
          </p:nvPr>
        </p:nvSpPr>
        <p:spPr>
          <a:xfrm>
            <a:off x="457200" y="1600200"/>
            <a:ext cx="4495800" cy="4525963"/>
          </a:xfrm>
        </p:spPr>
        <p:txBody>
          <a:bodyPr>
            <a:normAutofit fontScale="92500" lnSpcReduction="20000"/>
          </a:bodyPr>
          <a:lstStyle/>
          <a:p>
            <a:r>
              <a:rPr lang="en-US" dirty="0" smtClean="0">
                <a:solidFill>
                  <a:srgbClr val="FF0000"/>
                </a:solidFill>
              </a:rPr>
              <a:t>Declaration</a:t>
            </a:r>
            <a:r>
              <a:rPr lang="en-US" dirty="0" smtClean="0"/>
              <a:t>: </a:t>
            </a:r>
            <a:r>
              <a:rPr lang="en-US" dirty="0" err="1" smtClean="0"/>
              <a:t>int</a:t>
            </a:r>
            <a:r>
              <a:rPr lang="en-US" dirty="0" smtClean="0"/>
              <a:t> a;</a:t>
            </a:r>
          </a:p>
          <a:p>
            <a:r>
              <a:rPr lang="en-US" dirty="0" smtClean="0">
                <a:solidFill>
                  <a:srgbClr val="FF0000"/>
                </a:solidFill>
              </a:rPr>
              <a:t>Assignment</a:t>
            </a:r>
            <a:r>
              <a:rPr lang="en-US" dirty="0" smtClean="0"/>
              <a:t>: = (has to involve a variable at the left hand side)</a:t>
            </a:r>
          </a:p>
          <a:p>
            <a:r>
              <a:rPr lang="en-US" dirty="0" smtClean="0">
                <a:solidFill>
                  <a:srgbClr val="FF0000"/>
                </a:solidFill>
              </a:rPr>
              <a:t>Arithmetic</a:t>
            </a:r>
            <a:r>
              <a:rPr lang="en-US" dirty="0" smtClean="0"/>
              <a:t>: +, -, /, *, </a:t>
            </a:r>
            <a:r>
              <a:rPr lang="en-US" dirty="0" smtClean="0"/>
              <a:t>% (</a:t>
            </a:r>
            <a:r>
              <a:rPr lang="en-US" dirty="0" err="1" smtClean="0"/>
              <a:t>google</a:t>
            </a:r>
            <a:r>
              <a:rPr lang="en-US" dirty="0" smtClean="0"/>
              <a:t> modulo)</a:t>
            </a:r>
            <a:endParaRPr lang="en-US" dirty="0" smtClean="0"/>
          </a:p>
          <a:p>
            <a:r>
              <a:rPr lang="en-US" dirty="0" smtClean="0">
                <a:solidFill>
                  <a:srgbClr val="FF0000"/>
                </a:solidFill>
              </a:rPr>
              <a:t>Relational</a:t>
            </a:r>
            <a:r>
              <a:rPr lang="en-US" dirty="0" smtClean="0"/>
              <a:t>: ==, !=, &gt;, &lt;, &gt;=, &lt;= (can only have 2 possible values)</a:t>
            </a:r>
          </a:p>
          <a:p>
            <a:r>
              <a:rPr lang="en-US" dirty="0" smtClean="0">
                <a:solidFill>
                  <a:srgbClr val="FF0000"/>
                </a:solidFill>
              </a:rPr>
              <a:t>Logical</a:t>
            </a:r>
            <a:r>
              <a:rPr lang="en-US" dirty="0" smtClean="0"/>
              <a:t>: !, &amp;&amp;, ||</a:t>
            </a:r>
            <a:endParaRPr lang="en-US" dirty="0"/>
          </a:p>
        </p:txBody>
      </p:sp>
      <p:sp>
        <p:nvSpPr>
          <p:cNvPr id="4" name="TextBox 3"/>
          <p:cNvSpPr txBox="1"/>
          <p:nvPr/>
        </p:nvSpPr>
        <p:spPr>
          <a:xfrm>
            <a:off x="4953000" y="1219200"/>
            <a:ext cx="3733800" cy="5909310"/>
          </a:xfrm>
          <a:prstGeom prst="rect">
            <a:avLst/>
          </a:prstGeom>
          <a:noFill/>
        </p:spPr>
        <p:txBody>
          <a:bodyPr wrap="square" rtlCol="0">
            <a:spAutoFit/>
          </a:bodyPr>
          <a:lstStyle/>
          <a:p>
            <a:r>
              <a:rPr lang="en-US" dirty="0" smtClean="0"/>
              <a:t>In math, 1+2=3 and 3=1+2 are identical. </a:t>
            </a:r>
          </a:p>
          <a:p>
            <a:r>
              <a:rPr lang="en-US" dirty="0" smtClean="0"/>
              <a:t>In programming syntax: c = 1 + 2; It is called an “assignment statement”</a:t>
            </a:r>
          </a:p>
          <a:p>
            <a:r>
              <a:rPr lang="en-US" dirty="0" err="1" smtClean="0"/>
              <a:t>int</a:t>
            </a:r>
            <a:r>
              <a:rPr lang="en-US" dirty="0" smtClean="0"/>
              <a:t> </a:t>
            </a:r>
            <a:r>
              <a:rPr lang="en-US" dirty="0" smtClean="0"/>
              <a:t>two=1; //two is a variable</a:t>
            </a:r>
          </a:p>
          <a:p>
            <a:r>
              <a:rPr lang="en-US" dirty="0" smtClean="0"/>
              <a:t>if (two == 1</a:t>
            </a:r>
            <a:r>
              <a:rPr lang="en-US" dirty="0" smtClean="0"/>
              <a:t>) //question 1</a:t>
            </a:r>
            <a:endParaRPr lang="en-US" dirty="0"/>
          </a:p>
          <a:p>
            <a:r>
              <a:rPr lang="en-US" dirty="0" err="1" smtClean="0"/>
              <a:t>int</a:t>
            </a:r>
            <a:r>
              <a:rPr lang="en-US" dirty="0" smtClean="0"/>
              <a:t> a = 5;</a:t>
            </a:r>
          </a:p>
          <a:p>
            <a:r>
              <a:rPr lang="en-US" dirty="0" err="1"/>
              <a:t>i</a:t>
            </a:r>
            <a:r>
              <a:rPr lang="en-US" dirty="0" err="1" smtClean="0"/>
              <a:t>nt</a:t>
            </a:r>
            <a:r>
              <a:rPr lang="en-US" dirty="0" smtClean="0"/>
              <a:t> b = 10;</a:t>
            </a:r>
          </a:p>
          <a:p>
            <a:r>
              <a:rPr lang="en-US" dirty="0" err="1"/>
              <a:t>i</a:t>
            </a:r>
            <a:r>
              <a:rPr lang="en-US" dirty="0" err="1" smtClean="0"/>
              <a:t>nt</a:t>
            </a:r>
            <a:r>
              <a:rPr lang="en-US" dirty="0" smtClean="0"/>
              <a:t> c = a + b;</a:t>
            </a:r>
          </a:p>
          <a:p>
            <a:r>
              <a:rPr lang="en-US" dirty="0"/>
              <a:t>i</a:t>
            </a:r>
            <a:r>
              <a:rPr lang="en-US" dirty="0" smtClean="0"/>
              <a:t>f (c == 15</a:t>
            </a:r>
            <a:r>
              <a:rPr lang="en-US" dirty="0" smtClean="0"/>
              <a:t>) //question 2</a:t>
            </a:r>
            <a:endParaRPr lang="en-US" dirty="0" smtClean="0"/>
          </a:p>
          <a:p>
            <a:r>
              <a:rPr lang="en-US" dirty="0"/>
              <a:t>i</a:t>
            </a:r>
            <a:r>
              <a:rPr lang="en-US" dirty="0" smtClean="0"/>
              <a:t>f ((c==15) &amp;&amp; (a ==5</a:t>
            </a:r>
            <a:r>
              <a:rPr lang="en-US" dirty="0" smtClean="0"/>
              <a:t>)) //question 3</a:t>
            </a:r>
            <a:endParaRPr lang="en-US" dirty="0" smtClean="0"/>
          </a:p>
          <a:p>
            <a:r>
              <a:rPr lang="en-US" dirty="0"/>
              <a:t>i</a:t>
            </a:r>
            <a:r>
              <a:rPr lang="en-US" dirty="0" smtClean="0"/>
              <a:t>f (a=500) </a:t>
            </a:r>
            <a:r>
              <a:rPr lang="en-US" dirty="0" smtClean="0"/>
              <a:t>//question 4</a:t>
            </a:r>
            <a:endParaRPr lang="en-US" dirty="0" smtClean="0"/>
          </a:p>
          <a:p>
            <a:r>
              <a:rPr lang="en-US" dirty="0"/>
              <a:t>i</a:t>
            </a:r>
            <a:r>
              <a:rPr lang="en-US" dirty="0" smtClean="0"/>
              <a:t>f ((c==15) || (1==0</a:t>
            </a:r>
            <a:r>
              <a:rPr lang="en-US" dirty="0" smtClean="0"/>
              <a:t>)) //question 5</a:t>
            </a:r>
            <a:endParaRPr lang="en-US" dirty="0" smtClean="0"/>
          </a:p>
          <a:p>
            <a:r>
              <a:rPr lang="en-US" dirty="0" smtClean="0"/>
              <a:t>If ((c==15) &amp;&amp; (1==0</a:t>
            </a:r>
            <a:r>
              <a:rPr lang="en-US" dirty="0" smtClean="0"/>
              <a:t>))  //question 6</a:t>
            </a:r>
            <a:endParaRPr lang="en-US" dirty="0" smtClean="0"/>
          </a:p>
          <a:p>
            <a:r>
              <a:rPr lang="en-US" dirty="0" smtClean="0"/>
              <a:t>If ((c==15) &amp;&amp; !(1==0</a:t>
            </a:r>
            <a:r>
              <a:rPr lang="en-US" dirty="0" smtClean="0"/>
              <a:t>)) //question 7</a:t>
            </a:r>
          </a:p>
          <a:p>
            <a:r>
              <a:rPr lang="en-US" dirty="0" smtClean="0"/>
              <a:t>Question 8-13</a:t>
            </a:r>
            <a:endParaRPr lang="en-US" dirty="0" smtClean="0"/>
          </a:p>
          <a:p>
            <a:r>
              <a:rPr lang="en-US" dirty="0" smtClean="0">
                <a:solidFill>
                  <a:srgbClr val="FF0000"/>
                </a:solidFill>
              </a:rPr>
              <a:t>If ((c==15) &amp;&amp; !(1==0) &amp;&amp; (a=18)) ?</a:t>
            </a:r>
          </a:p>
          <a:p>
            <a:r>
              <a:rPr lang="en-US" dirty="0" smtClean="0">
                <a:solidFill>
                  <a:srgbClr val="FF0000"/>
                </a:solidFill>
              </a:rPr>
              <a:t>i</a:t>
            </a:r>
            <a:r>
              <a:rPr lang="en-US" dirty="0" smtClean="0">
                <a:solidFill>
                  <a:srgbClr val="FF0000"/>
                </a:solidFill>
              </a:rPr>
              <a:t>f (!(1==2)) ? </a:t>
            </a:r>
          </a:p>
          <a:p>
            <a:r>
              <a:rPr lang="en-US" dirty="0" smtClean="0">
                <a:solidFill>
                  <a:srgbClr val="FF0000"/>
                </a:solidFill>
              </a:rPr>
              <a:t>If (100&gt;100) ? </a:t>
            </a:r>
            <a:r>
              <a:rPr lang="en-US" dirty="0" smtClean="0">
                <a:solidFill>
                  <a:srgbClr val="FF0000"/>
                </a:solidFill>
              </a:rPr>
              <a:t>if (100) ? </a:t>
            </a:r>
          </a:p>
          <a:p>
            <a:r>
              <a:rPr lang="en-US" dirty="0" smtClean="0">
                <a:solidFill>
                  <a:srgbClr val="FF0000"/>
                </a:solidFill>
              </a:rPr>
              <a:t>If (100 &gt;= 100)? </a:t>
            </a:r>
            <a:r>
              <a:rPr lang="en-US" dirty="0" smtClean="0">
                <a:solidFill>
                  <a:srgbClr val="FF0000"/>
                </a:solidFill>
              </a:rPr>
              <a:t>If (100-100)?</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2.2</a:t>
            </a:r>
            <a:endParaRPr lang="en-US" dirty="0"/>
          </a:p>
        </p:txBody>
      </p:sp>
      <p:sp>
        <p:nvSpPr>
          <p:cNvPr id="3" name="Content Placeholder 2"/>
          <p:cNvSpPr>
            <a:spLocks noGrp="1"/>
          </p:cNvSpPr>
          <p:nvPr>
            <p:ph idx="1"/>
          </p:nvPr>
        </p:nvSpPr>
        <p:spPr/>
        <p:txBody>
          <a:bodyPr/>
          <a:lstStyle/>
          <a:p>
            <a:r>
              <a:rPr lang="en-US" dirty="0" smtClean="0"/>
              <a:t>Load exercise2.2.cpp into solution</a:t>
            </a:r>
          </a:p>
          <a:p>
            <a:r>
              <a:rPr lang="en-US" dirty="0" smtClean="0">
                <a:solidFill>
                  <a:srgbClr val="FF0000"/>
                </a:solidFill>
              </a:rPr>
              <a:t>Observe the program execution. Compare with your answers on question 1-7 on previous slide</a:t>
            </a:r>
          </a:p>
          <a:p>
            <a:r>
              <a:rPr lang="en-US" dirty="0" smtClean="0">
                <a:solidFill>
                  <a:srgbClr val="FF0000"/>
                </a:solidFill>
              </a:rPr>
              <a:t>Try to answer questions 8-13 without coding.</a:t>
            </a:r>
          </a:p>
          <a:p>
            <a:r>
              <a:rPr lang="en-US" dirty="0" smtClean="0">
                <a:solidFill>
                  <a:srgbClr val="FF0000"/>
                </a:solidFill>
              </a:rPr>
              <a:t>Modify the program to answer 8-13, if you are unsure about your answers.</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Primitive Data Type and Type Conversion</a:t>
            </a:r>
            <a:endParaRPr lang="en-US" dirty="0"/>
          </a:p>
        </p:txBody>
      </p:sp>
      <p:sp>
        <p:nvSpPr>
          <p:cNvPr id="3" name="Content Placeholder 2"/>
          <p:cNvSpPr>
            <a:spLocks noGrp="1"/>
          </p:cNvSpPr>
          <p:nvPr>
            <p:ph idx="1"/>
          </p:nvPr>
        </p:nvSpPr>
        <p:spPr>
          <a:xfrm>
            <a:off x="457200" y="1600200"/>
            <a:ext cx="4038600" cy="4525963"/>
          </a:xfrm>
        </p:spPr>
        <p:txBody>
          <a:bodyPr>
            <a:normAutofit/>
          </a:bodyPr>
          <a:lstStyle/>
          <a:p>
            <a:r>
              <a:rPr lang="en-US" dirty="0" smtClean="0">
                <a:solidFill>
                  <a:srgbClr val="FF0000"/>
                </a:solidFill>
              </a:rPr>
              <a:t>Byte and bit</a:t>
            </a:r>
          </a:p>
          <a:p>
            <a:r>
              <a:rPr lang="en-US" dirty="0" smtClean="0">
                <a:solidFill>
                  <a:srgbClr val="FF0000"/>
                </a:solidFill>
              </a:rPr>
              <a:t>Binary number, Decimal number</a:t>
            </a:r>
          </a:p>
          <a:p>
            <a:r>
              <a:rPr lang="en-US" dirty="0" err="1" smtClean="0"/>
              <a:t>i</a:t>
            </a:r>
            <a:r>
              <a:rPr lang="en-US" dirty="0" err="1" smtClean="0"/>
              <a:t>nt</a:t>
            </a:r>
            <a:r>
              <a:rPr lang="en-US" dirty="0" smtClean="0"/>
              <a:t> </a:t>
            </a:r>
            <a:r>
              <a:rPr lang="en-US" dirty="0" smtClean="0"/>
              <a:t>and long (4 bytes) </a:t>
            </a:r>
          </a:p>
          <a:p>
            <a:r>
              <a:rPr lang="en-US" dirty="0" smtClean="0"/>
              <a:t>s</a:t>
            </a:r>
            <a:r>
              <a:rPr lang="en-US" dirty="0" smtClean="0"/>
              <a:t>igned </a:t>
            </a:r>
            <a:r>
              <a:rPr lang="en-US" dirty="0" smtClean="0"/>
              <a:t>and unsigned</a:t>
            </a:r>
          </a:p>
          <a:p>
            <a:r>
              <a:rPr lang="en-US" dirty="0" smtClean="0"/>
              <a:t>f</a:t>
            </a:r>
            <a:r>
              <a:rPr lang="en-US" dirty="0" smtClean="0"/>
              <a:t>loat </a:t>
            </a:r>
            <a:r>
              <a:rPr lang="en-US" dirty="0" smtClean="0"/>
              <a:t>and double</a:t>
            </a:r>
          </a:p>
          <a:p>
            <a:r>
              <a:rPr lang="en-US" dirty="0" smtClean="0"/>
              <a:t>c</a:t>
            </a:r>
            <a:r>
              <a:rPr lang="en-US" dirty="0" smtClean="0"/>
              <a:t>har </a:t>
            </a:r>
            <a:r>
              <a:rPr lang="en-US" dirty="0" smtClean="0"/>
              <a:t>(one byte) and ASCII code</a:t>
            </a:r>
          </a:p>
          <a:p>
            <a:endParaRPr lang="en-US" dirty="0"/>
          </a:p>
        </p:txBody>
      </p:sp>
      <p:sp>
        <p:nvSpPr>
          <p:cNvPr id="5" name="TextBox 4"/>
          <p:cNvSpPr txBox="1"/>
          <p:nvPr/>
        </p:nvSpPr>
        <p:spPr>
          <a:xfrm>
            <a:off x="5181600" y="1905000"/>
            <a:ext cx="2719462" cy="3416320"/>
          </a:xfrm>
          <a:prstGeom prst="rect">
            <a:avLst/>
          </a:prstGeom>
          <a:noFill/>
        </p:spPr>
        <p:txBody>
          <a:bodyPr wrap="none" rtlCol="0">
            <a:spAutoFit/>
          </a:bodyPr>
          <a:lstStyle/>
          <a:p>
            <a:r>
              <a:rPr lang="en-US" dirty="0" smtClean="0"/>
              <a:t>Try:</a:t>
            </a:r>
          </a:p>
          <a:p>
            <a:r>
              <a:rPr lang="en-US" dirty="0" err="1"/>
              <a:t>i</a:t>
            </a:r>
            <a:r>
              <a:rPr lang="en-US" dirty="0" err="1" smtClean="0"/>
              <a:t>nt</a:t>
            </a:r>
            <a:r>
              <a:rPr lang="en-US" dirty="0" smtClean="0"/>
              <a:t> a;</a:t>
            </a:r>
          </a:p>
          <a:p>
            <a:r>
              <a:rPr lang="en-US" dirty="0"/>
              <a:t>a</a:t>
            </a:r>
            <a:r>
              <a:rPr lang="en-US" dirty="0" smtClean="0"/>
              <a:t> = 3 </a:t>
            </a:r>
            <a:r>
              <a:rPr lang="en-US" dirty="0"/>
              <a:t>*</a:t>
            </a:r>
            <a:r>
              <a:rPr lang="en-US" dirty="0" smtClean="0"/>
              <a:t> 1.5;</a:t>
            </a:r>
          </a:p>
          <a:p>
            <a:r>
              <a:rPr lang="en-US" dirty="0" err="1" smtClean="0"/>
              <a:t>cout</a:t>
            </a:r>
            <a:r>
              <a:rPr lang="en-US" dirty="0" smtClean="0"/>
              <a:t> &lt;&lt; “a is: “ &lt;&lt; a &lt;&lt; ‘\n’;</a:t>
            </a:r>
          </a:p>
          <a:p>
            <a:endParaRPr lang="en-US" dirty="0"/>
          </a:p>
          <a:p>
            <a:r>
              <a:rPr lang="en-US" dirty="0" smtClean="0"/>
              <a:t>Now try this:</a:t>
            </a:r>
          </a:p>
          <a:p>
            <a:r>
              <a:rPr lang="en-US" dirty="0" smtClean="0"/>
              <a:t>float a;</a:t>
            </a:r>
          </a:p>
          <a:p>
            <a:r>
              <a:rPr lang="en-US" dirty="0" smtClean="0"/>
              <a:t>a = 3 * 1.5;</a:t>
            </a:r>
          </a:p>
          <a:p>
            <a:endParaRPr lang="en-US" dirty="0"/>
          </a:p>
          <a:p>
            <a:r>
              <a:rPr lang="en-US" dirty="0" smtClean="0"/>
              <a:t>And this:</a:t>
            </a:r>
          </a:p>
          <a:p>
            <a:r>
              <a:rPr lang="en-US" dirty="0"/>
              <a:t>f</a:t>
            </a:r>
            <a:r>
              <a:rPr lang="en-US" dirty="0" smtClean="0"/>
              <a:t>loat a;</a:t>
            </a:r>
          </a:p>
          <a:p>
            <a:r>
              <a:rPr lang="en-US" dirty="0"/>
              <a:t>a</a:t>
            </a:r>
            <a:r>
              <a:rPr lang="en-US" dirty="0" smtClean="0"/>
              <a:t> = 3 * (</a:t>
            </a:r>
            <a:r>
              <a:rPr lang="en-US" dirty="0" err="1" smtClean="0"/>
              <a:t>int</a:t>
            </a:r>
            <a:r>
              <a:rPr lang="en-US" dirty="0" smtClean="0"/>
              <a:t>) 1.5;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ASCII code table</a:t>
            </a:r>
          </a:p>
          <a:p>
            <a:r>
              <a:rPr lang="en-US" dirty="0" smtClean="0">
                <a:solidFill>
                  <a:srgbClr val="FF0000"/>
                </a:solidFill>
              </a:rPr>
              <a:t>Exercise </a:t>
            </a:r>
            <a:r>
              <a:rPr lang="en-US" dirty="0" smtClean="0">
                <a:solidFill>
                  <a:srgbClr val="FF0000"/>
                </a:solidFill>
              </a:rPr>
              <a:t>3.1: </a:t>
            </a:r>
            <a:r>
              <a:rPr lang="en-US" dirty="0" smtClean="0">
                <a:solidFill>
                  <a:srgbClr val="FF0000"/>
                </a:solidFill>
              </a:rPr>
              <a:t>Load exercise3.1.cpp into solution. This program accepts one lower case  letter from console. Add code</a:t>
            </a:r>
            <a:r>
              <a:rPr lang="en-US" dirty="0" smtClean="0">
                <a:solidFill>
                  <a:srgbClr val="FF0000"/>
                </a:solidFill>
              </a:rPr>
              <a:t> </a:t>
            </a:r>
            <a:r>
              <a:rPr lang="en-US" dirty="0" smtClean="0">
                <a:solidFill>
                  <a:srgbClr val="FF0000"/>
                </a:solidFill>
              </a:rPr>
              <a:t>to </a:t>
            </a:r>
            <a:r>
              <a:rPr lang="en-US" dirty="0" smtClean="0">
                <a:solidFill>
                  <a:srgbClr val="FF0000"/>
                </a:solidFill>
              </a:rPr>
              <a:t>convert</a:t>
            </a:r>
            <a:r>
              <a:rPr lang="en-US" dirty="0" smtClean="0">
                <a:solidFill>
                  <a:srgbClr val="FF0000"/>
                </a:solidFill>
              </a:rPr>
              <a:t> </a:t>
            </a:r>
            <a:r>
              <a:rPr lang="en-US" dirty="0" smtClean="0">
                <a:solidFill>
                  <a:srgbClr val="FF0000"/>
                </a:solidFill>
              </a:rPr>
              <a:t>it to upper case letter</a:t>
            </a:r>
            <a:r>
              <a:rPr lang="en-US" dirty="0" smtClean="0">
                <a:solidFill>
                  <a:srgbClr val="FF0000"/>
                </a:solidFill>
              </a:rPr>
              <a:t>. (hint: </a:t>
            </a:r>
            <a:r>
              <a:rPr lang="en-US" dirty="0" err="1" smtClean="0">
                <a:solidFill>
                  <a:srgbClr val="FF0000"/>
                </a:solidFill>
              </a:rPr>
              <a:t>google</a:t>
            </a:r>
            <a:r>
              <a:rPr lang="en-US" dirty="0" smtClean="0">
                <a:solidFill>
                  <a:srgbClr val="FF0000"/>
                </a:solidFill>
              </a:rPr>
              <a:t> ASCII table, observe the integer value difference between a lower case letter and its capitalized counterpart, develop a strategy using pseudo-code first)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and value range</a:t>
            </a:r>
            <a:endParaRPr lang="en-US" dirty="0"/>
          </a:p>
        </p:txBody>
      </p:sp>
      <p:graphicFrame>
        <p:nvGraphicFramePr>
          <p:cNvPr id="4" name="Table 3"/>
          <p:cNvGraphicFramePr>
            <a:graphicFrameLocks noGrp="1"/>
          </p:cNvGraphicFramePr>
          <p:nvPr/>
        </p:nvGraphicFramePr>
        <p:xfrm>
          <a:off x="914398" y="1397000"/>
          <a:ext cx="7467604" cy="5199920"/>
        </p:xfrm>
        <a:graphic>
          <a:graphicData uri="http://schemas.openxmlformats.org/drawingml/2006/table">
            <a:tbl>
              <a:tblPr/>
              <a:tblGrid>
                <a:gridCol w="1866901"/>
                <a:gridCol w="1866901"/>
                <a:gridCol w="1866901"/>
                <a:gridCol w="1866901"/>
              </a:tblGrid>
              <a:tr h="145600">
                <a:tc>
                  <a:txBody>
                    <a:bodyPr/>
                    <a:lstStyle/>
                    <a:p>
                      <a:r>
                        <a:rPr lang="en-US" sz="1400" dirty="0"/>
                        <a:t>Name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Description</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Size*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Range*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r>
              <a:tr h="473200">
                <a:tc>
                  <a:txBody>
                    <a:bodyPr/>
                    <a:lstStyle/>
                    <a:p>
                      <a:r>
                        <a:rPr lang="en-US" sz="1400"/>
                        <a:t>char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Character or small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1byte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-128 to 127</a:t>
                      </a:r>
                      <a:br>
                        <a:rPr lang="en-US" sz="1400"/>
                      </a:br>
                      <a:r>
                        <a:rPr lang="en-US" sz="1400"/>
                        <a:t>unsigned: 0 to 255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2400">
                <a:tc>
                  <a:txBody>
                    <a:bodyPr/>
                    <a:lstStyle/>
                    <a:p>
                      <a:r>
                        <a:rPr lang="en-US" sz="1400"/>
                        <a:t>short int(short)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Short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2bytes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-32768 to 32767</a:t>
                      </a:r>
                      <a:br>
                        <a:rPr lang="en-US" sz="1400"/>
                      </a:br>
                      <a:r>
                        <a:rPr lang="en-US" sz="1400"/>
                        <a:t>unsigned: 0 to 65535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91600">
                <a:tc>
                  <a:txBody>
                    <a:bodyPr/>
                    <a:lstStyle/>
                    <a:p>
                      <a:r>
                        <a:rPr lang="en-US" sz="1400" dirty="0" err="1"/>
                        <a:t>int</a:t>
                      </a:r>
                      <a:endParaRPr lang="en-US" sz="1400" dirty="0"/>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-2147483648 to 2147483647</a:t>
                      </a:r>
                      <a:br>
                        <a:rPr lang="en-US" sz="1400"/>
                      </a:br>
                      <a:r>
                        <a:rPr lang="en-US" sz="1400"/>
                        <a:t>unsigned: 0 to 4294967295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91600">
                <a:tc>
                  <a:txBody>
                    <a:bodyPr/>
                    <a:lstStyle/>
                    <a:p>
                      <a:r>
                        <a:rPr lang="en-US" sz="1400"/>
                        <a:t>long int (long)</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Long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-2147483648 to 2147483647</a:t>
                      </a:r>
                      <a:br>
                        <a:rPr lang="en-US" sz="1400"/>
                      </a:br>
                      <a:r>
                        <a:rPr lang="en-US" sz="1400"/>
                        <a:t>unsigned: 0 to 4294967295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2400">
                <a:tc>
                  <a:txBody>
                    <a:bodyPr/>
                    <a:lstStyle/>
                    <a:p>
                      <a:r>
                        <a:rPr lang="en-US" sz="1400"/>
                        <a:t>bool</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Boolean value. It can take one of two values: true or false.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1byte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true or false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4800">
                <a:tc>
                  <a:txBody>
                    <a:bodyPr/>
                    <a:lstStyle/>
                    <a:p>
                      <a:r>
                        <a:rPr lang="en-US" sz="1400"/>
                        <a:t>float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+/- 3.4e +/- 38 (~7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73200">
                <a:tc>
                  <a:txBody>
                    <a:bodyPr/>
                    <a:lstStyle/>
                    <a:p>
                      <a:r>
                        <a:rPr lang="en-US" sz="1400"/>
                        <a:t>double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Double precision 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8bytes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+/- 1.7e +/- 308 (~15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73200">
                <a:tc>
                  <a:txBody>
                    <a:bodyPr/>
                    <a:lstStyle/>
                    <a:p>
                      <a:r>
                        <a:rPr lang="en-US" sz="1400"/>
                        <a:t>long double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Long double precision 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8bytes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+/- 1.7e +/- 308 (~15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4800">
                <a:tc>
                  <a:txBody>
                    <a:bodyPr/>
                    <a:lstStyle/>
                    <a:p>
                      <a:r>
                        <a:rPr lang="en-US" sz="1400"/>
                        <a:t>wchar_t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Wide character.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2 </a:t>
                      </a:r>
                      <a:r>
                        <a:rPr lang="en-US" sz="1400" i="1"/>
                        <a:t>or</a:t>
                      </a:r>
                      <a:r>
                        <a:rPr lang="en-US" sz="1400"/>
                        <a:t> 4 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dirty="0"/>
                        <a:t>1 wide character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Input/Output</a:t>
            </a:r>
            <a:endParaRPr lang="en-US" dirty="0"/>
          </a:p>
        </p:txBody>
      </p:sp>
      <p:sp>
        <p:nvSpPr>
          <p:cNvPr id="3" name="Content Placeholder 2"/>
          <p:cNvSpPr>
            <a:spLocks noGrp="1"/>
          </p:cNvSpPr>
          <p:nvPr>
            <p:ph idx="1"/>
          </p:nvPr>
        </p:nvSpPr>
        <p:spPr>
          <a:xfrm>
            <a:off x="457200" y="1600200"/>
            <a:ext cx="3733800" cy="4525963"/>
          </a:xfrm>
        </p:spPr>
        <p:txBody>
          <a:bodyPr/>
          <a:lstStyle/>
          <a:p>
            <a:r>
              <a:rPr lang="en-US" dirty="0" smtClean="0"/>
              <a:t>Standard output</a:t>
            </a:r>
          </a:p>
          <a:p>
            <a:r>
              <a:rPr lang="en-US" dirty="0" smtClean="0"/>
              <a:t>Standard input: </a:t>
            </a:r>
            <a:r>
              <a:rPr lang="en-US" dirty="0" err="1" smtClean="0"/>
              <a:t>cin</a:t>
            </a:r>
            <a:r>
              <a:rPr lang="en-US" dirty="0" smtClean="0"/>
              <a:t> and </a:t>
            </a:r>
            <a:r>
              <a:rPr lang="en-US" dirty="0" err="1" smtClean="0"/>
              <a:t>getline</a:t>
            </a:r>
            <a:r>
              <a:rPr lang="en-US" dirty="0" smtClean="0"/>
              <a:t>()</a:t>
            </a:r>
          </a:p>
          <a:p>
            <a:r>
              <a:rPr lang="en-US" dirty="0" err="1" smtClean="0"/>
              <a:t>Stringstream</a:t>
            </a:r>
            <a:r>
              <a:rPr lang="en-US" dirty="0" smtClean="0"/>
              <a:t>()</a:t>
            </a:r>
            <a:endParaRPr lang="en-US" dirty="0"/>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4419600" y="1370854"/>
            <a:ext cx="3962400" cy="480131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r>
              <a:rPr lang="en-US" sz="1200" dirty="0" smtClean="0"/>
              <a:t>#include "</a:t>
            </a:r>
            <a:r>
              <a:rPr lang="en-US" sz="1200" dirty="0" err="1" smtClean="0"/>
              <a:t>stdafx.h</a:t>
            </a:r>
            <a:r>
              <a:rPr lang="en-US" sz="1200" dirty="0" smtClean="0"/>
              <a:t>"</a:t>
            </a:r>
          </a:p>
          <a:p>
            <a:r>
              <a:rPr lang="en-US" sz="1200" dirty="0" smtClean="0"/>
              <a:t>#include &lt;</a:t>
            </a:r>
            <a:r>
              <a:rPr lang="en-US" sz="1200" dirty="0" err="1" smtClean="0"/>
              <a:t>iostream</a:t>
            </a:r>
            <a:r>
              <a:rPr lang="en-US" sz="1200" dirty="0" smtClean="0"/>
              <a:t>&gt;</a:t>
            </a:r>
          </a:p>
          <a:p>
            <a:r>
              <a:rPr lang="en-US" sz="1200" dirty="0" smtClean="0"/>
              <a:t>#include &lt;string&gt;</a:t>
            </a:r>
          </a:p>
          <a:p>
            <a:r>
              <a:rPr lang="en-US" sz="1200" dirty="0" smtClean="0"/>
              <a:t>#include &lt;</a:t>
            </a:r>
            <a:r>
              <a:rPr lang="en-US" sz="1200" dirty="0" err="1" smtClean="0"/>
              <a:t>sstream</a:t>
            </a:r>
            <a:r>
              <a:rPr lang="en-US" sz="1200" dirty="0" smtClean="0"/>
              <a:t>&gt;</a:t>
            </a:r>
          </a:p>
          <a:p>
            <a:r>
              <a:rPr lang="en-US" sz="1200" dirty="0" smtClean="0"/>
              <a:t>using namespace std;</a:t>
            </a:r>
          </a:p>
          <a:p>
            <a:endParaRPr lang="en-US" sz="1200" dirty="0" smtClean="0"/>
          </a:p>
          <a:p>
            <a:r>
              <a:rPr lang="en-US" sz="1200" dirty="0" err="1" smtClean="0"/>
              <a:t>int</a:t>
            </a:r>
            <a:r>
              <a:rPr lang="en-US" sz="1200" dirty="0" smtClean="0"/>
              <a:t> main () { </a:t>
            </a:r>
          </a:p>
          <a:p>
            <a:r>
              <a:rPr lang="en-US" sz="1200" dirty="0" smtClean="0"/>
              <a:t> </a:t>
            </a:r>
            <a:r>
              <a:rPr lang="en-US" sz="1200" dirty="0" smtClean="0"/>
              <a:t>	string </a:t>
            </a:r>
            <a:r>
              <a:rPr lang="en-US" sz="1200" dirty="0" err="1" smtClean="0"/>
              <a:t>mystr</a:t>
            </a:r>
            <a:r>
              <a:rPr lang="en-US" sz="1200" dirty="0" smtClean="0"/>
              <a:t>; </a:t>
            </a:r>
          </a:p>
          <a:p>
            <a:r>
              <a:rPr lang="en-US" sz="1200" dirty="0" smtClean="0"/>
              <a:t>	float </a:t>
            </a:r>
            <a:r>
              <a:rPr lang="en-US" sz="1200" dirty="0" smtClean="0"/>
              <a:t>price=0; </a:t>
            </a:r>
          </a:p>
          <a:p>
            <a:r>
              <a:rPr lang="en-US" sz="1200" dirty="0" smtClean="0"/>
              <a:t>	</a:t>
            </a:r>
            <a:r>
              <a:rPr lang="en-US" sz="1200" dirty="0" err="1" smtClean="0"/>
              <a:t>int</a:t>
            </a:r>
            <a:r>
              <a:rPr lang="en-US" sz="1200" dirty="0" smtClean="0"/>
              <a:t> </a:t>
            </a:r>
            <a:r>
              <a:rPr lang="en-US" sz="1200" dirty="0" smtClean="0"/>
              <a:t>quantity=0; </a:t>
            </a:r>
          </a:p>
          <a:p>
            <a:r>
              <a:rPr lang="en-US" sz="1200" dirty="0" smtClean="0"/>
              <a:t>	</a:t>
            </a:r>
            <a:r>
              <a:rPr lang="en-US" sz="1200" dirty="0" err="1" smtClean="0"/>
              <a:t>cout</a:t>
            </a:r>
            <a:r>
              <a:rPr lang="en-US" sz="1200" dirty="0" smtClean="0"/>
              <a:t> </a:t>
            </a:r>
            <a:r>
              <a:rPr lang="en-US" sz="1200" dirty="0" smtClean="0"/>
              <a:t>&lt;&lt; "Enter price: "; </a:t>
            </a:r>
          </a:p>
          <a:p>
            <a:r>
              <a:rPr lang="en-US" sz="1200" dirty="0" smtClean="0"/>
              <a:t>	</a:t>
            </a:r>
            <a:r>
              <a:rPr lang="en-US" sz="1200" dirty="0" err="1" smtClean="0"/>
              <a:t>getline</a:t>
            </a:r>
            <a:r>
              <a:rPr lang="en-US" sz="1200" dirty="0" smtClean="0"/>
              <a:t> </a:t>
            </a:r>
            <a:r>
              <a:rPr lang="en-US" sz="1200" dirty="0" smtClean="0"/>
              <a:t>(</a:t>
            </a:r>
            <a:r>
              <a:rPr lang="en-US" sz="1200" dirty="0" err="1" smtClean="0"/>
              <a:t>cin,mystr</a:t>
            </a:r>
            <a:r>
              <a:rPr lang="en-US" sz="1200" dirty="0" smtClean="0"/>
              <a:t>); </a:t>
            </a:r>
          </a:p>
          <a:p>
            <a:r>
              <a:rPr lang="en-US" sz="1200" dirty="0" smtClean="0"/>
              <a:t>	</a:t>
            </a:r>
            <a:r>
              <a:rPr lang="en-US" sz="1200" dirty="0" err="1" smtClean="0"/>
              <a:t>stringstream</a:t>
            </a:r>
            <a:r>
              <a:rPr lang="en-US" sz="1200" dirty="0" smtClean="0"/>
              <a:t>(</a:t>
            </a:r>
            <a:r>
              <a:rPr lang="en-US" sz="1200" dirty="0" err="1" smtClean="0"/>
              <a:t>mystr</a:t>
            </a:r>
            <a:r>
              <a:rPr lang="en-US" sz="1200" dirty="0" smtClean="0"/>
              <a:t>) &gt;&gt; price; </a:t>
            </a:r>
          </a:p>
          <a:p>
            <a:r>
              <a:rPr lang="en-US" sz="1200" dirty="0" smtClean="0"/>
              <a:t>	</a:t>
            </a:r>
            <a:r>
              <a:rPr lang="en-US" sz="1200" dirty="0" err="1" smtClean="0"/>
              <a:t>cout</a:t>
            </a:r>
            <a:r>
              <a:rPr lang="en-US" sz="1200" dirty="0" smtClean="0"/>
              <a:t> </a:t>
            </a:r>
            <a:r>
              <a:rPr lang="en-US" sz="1200" dirty="0" smtClean="0"/>
              <a:t>&lt;&lt; "Enter quantity: "; </a:t>
            </a:r>
          </a:p>
          <a:p>
            <a:r>
              <a:rPr lang="en-US" sz="1200" dirty="0" smtClean="0"/>
              <a:t>	</a:t>
            </a:r>
            <a:r>
              <a:rPr lang="en-US" sz="1200" dirty="0" err="1" smtClean="0"/>
              <a:t>getline</a:t>
            </a:r>
            <a:r>
              <a:rPr lang="en-US" sz="1200" dirty="0" smtClean="0"/>
              <a:t> </a:t>
            </a:r>
            <a:r>
              <a:rPr lang="en-US" sz="1200" dirty="0" smtClean="0"/>
              <a:t>(</a:t>
            </a:r>
            <a:r>
              <a:rPr lang="en-US" sz="1200" dirty="0" err="1" smtClean="0"/>
              <a:t>cin,mystr</a:t>
            </a:r>
            <a:r>
              <a:rPr lang="en-US" sz="1200" dirty="0" smtClean="0"/>
              <a:t>); </a:t>
            </a:r>
          </a:p>
          <a:p>
            <a:r>
              <a:rPr lang="en-US" sz="1200" dirty="0" smtClean="0"/>
              <a:t>	</a:t>
            </a:r>
            <a:r>
              <a:rPr lang="en-US" sz="1200" dirty="0" err="1" smtClean="0">
                <a:solidFill>
                  <a:srgbClr val="FF0000"/>
                </a:solidFill>
              </a:rPr>
              <a:t>stringstream</a:t>
            </a:r>
            <a:r>
              <a:rPr lang="en-US" sz="1200" dirty="0" smtClean="0">
                <a:solidFill>
                  <a:srgbClr val="FF0000"/>
                </a:solidFill>
              </a:rPr>
              <a:t>(</a:t>
            </a:r>
            <a:r>
              <a:rPr lang="en-US" sz="1200" dirty="0" err="1" smtClean="0">
                <a:solidFill>
                  <a:srgbClr val="FF0000"/>
                </a:solidFill>
              </a:rPr>
              <a:t>mystr</a:t>
            </a:r>
            <a:r>
              <a:rPr lang="en-US" sz="1200" dirty="0" smtClean="0">
                <a:solidFill>
                  <a:srgbClr val="FF0000"/>
                </a:solidFill>
              </a:rPr>
              <a:t>) &gt;&gt; quantity; </a:t>
            </a:r>
          </a:p>
          <a:p>
            <a:r>
              <a:rPr lang="en-US" sz="1200" dirty="0" smtClean="0"/>
              <a:t>	</a:t>
            </a:r>
            <a:r>
              <a:rPr lang="en-US" sz="1200" dirty="0" err="1" smtClean="0"/>
              <a:t>cout</a:t>
            </a:r>
            <a:r>
              <a:rPr lang="en-US" sz="1200" dirty="0" smtClean="0"/>
              <a:t> </a:t>
            </a:r>
            <a:r>
              <a:rPr lang="en-US" sz="1200" dirty="0" smtClean="0"/>
              <a:t>&lt;&lt; "Total price: " &lt;&lt; price*quantity &lt;&lt; </a:t>
            </a:r>
            <a:r>
              <a:rPr lang="en-US" sz="1200" dirty="0" err="1" smtClean="0"/>
              <a:t>endl</a:t>
            </a:r>
            <a:r>
              <a:rPr lang="en-US" sz="1200" dirty="0" smtClean="0"/>
              <a:t>; </a:t>
            </a:r>
          </a:p>
          <a:p>
            <a:endParaRPr lang="en-US" sz="1200" dirty="0" smtClean="0"/>
          </a:p>
          <a:p>
            <a:r>
              <a:rPr lang="en-US" sz="1200" dirty="0" smtClean="0"/>
              <a:t>    </a:t>
            </a:r>
            <a:r>
              <a:rPr lang="en-US" sz="1200" dirty="0" smtClean="0"/>
              <a:t>	</a:t>
            </a:r>
            <a:r>
              <a:rPr lang="en-US" sz="1200" dirty="0" err="1" smtClean="0"/>
              <a:t>int</a:t>
            </a:r>
            <a:r>
              <a:rPr lang="en-US" sz="1200" dirty="0" smtClean="0"/>
              <a:t> </a:t>
            </a:r>
            <a:r>
              <a:rPr lang="en-US" sz="1200" dirty="0" smtClean="0"/>
              <a:t>a;</a:t>
            </a:r>
          </a:p>
          <a:p>
            <a:r>
              <a:rPr lang="en-US" sz="1200" dirty="0" smtClean="0"/>
              <a:t>	</a:t>
            </a:r>
            <a:r>
              <a:rPr lang="en-US" sz="1200" dirty="0" err="1" smtClean="0"/>
              <a:t>cout</a:t>
            </a:r>
            <a:r>
              <a:rPr lang="en-US" sz="1200" dirty="0" smtClean="0"/>
              <a:t> </a:t>
            </a:r>
            <a:r>
              <a:rPr lang="en-US" sz="1200" dirty="0" smtClean="0"/>
              <a:t>&lt;&lt; "Enter any number to exit:";       // tell user how to get out. </a:t>
            </a:r>
          </a:p>
          <a:p>
            <a:r>
              <a:rPr lang="en-US" sz="1200" dirty="0" smtClean="0"/>
              <a:t>	</a:t>
            </a:r>
            <a:r>
              <a:rPr lang="en-US" sz="1200" dirty="0" err="1" smtClean="0"/>
              <a:t>cin</a:t>
            </a:r>
            <a:r>
              <a:rPr lang="en-US" sz="1200" dirty="0" smtClean="0"/>
              <a:t> </a:t>
            </a:r>
            <a:r>
              <a:rPr lang="en-US" sz="1200" dirty="0" smtClean="0"/>
              <a:t>&gt;&gt; a; </a:t>
            </a:r>
          </a:p>
          <a:p>
            <a:endParaRPr lang="en-US" sz="1200" dirty="0" smtClean="0"/>
          </a:p>
          <a:p>
            <a:r>
              <a:rPr lang="en-US" sz="1200" dirty="0" smtClean="0"/>
              <a:t>	return </a:t>
            </a:r>
            <a:r>
              <a:rPr lang="en-US" sz="1200" dirty="0" smtClean="0"/>
              <a:t>0;</a:t>
            </a:r>
          </a:p>
          <a:p>
            <a:r>
              <a:rPr lang="en-US" sz="1200" dirty="0" smtClean="0"/>
              <a:t>}</a:t>
            </a:r>
          </a:p>
          <a:p>
            <a:endParaRPr lang="en-US" sz="1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11/12</a:t>
            </a:r>
            <a:endParaRPr lang="en-US" dirty="0"/>
          </a:p>
        </p:txBody>
      </p:sp>
      <p:sp>
        <p:nvSpPr>
          <p:cNvPr id="3" name="Content Placeholder 2"/>
          <p:cNvSpPr>
            <a:spLocks noGrp="1"/>
          </p:cNvSpPr>
          <p:nvPr>
            <p:ph idx="1"/>
          </p:nvPr>
        </p:nvSpPr>
        <p:spPr/>
        <p:txBody>
          <a:bodyPr>
            <a:normAutofit/>
          </a:bodyPr>
          <a:lstStyle/>
          <a:p>
            <a:r>
              <a:rPr lang="en-US" dirty="0" smtClean="0"/>
              <a:t>Load exercise12.cpp</a:t>
            </a:r>
            <a:endParaRPr lang="en-US" dirty="0" smtClean="0"/>
          </a:p>
          <a:p>
            <a:r>
              <a:rPr lang="en-US" dirty="0" smtClean="0"/>
              <a:t>Learn to use </a:t>
            </a:r>
            <a:r>
              <a:rPr lang="en-US" dirty="0" err="1" smtClean="0"/>
              <a:t>stringstream</a:t>
            </a:r>
            <a:r>
              <a:rPr lang="en-US" dirty="0" smtClean="0"/>
              <a:t>() to convert string into other data type </a:t>
            </a:r>
          </a:p>
          <a:p>
            <a:r>
              <a:rPr lang="en-US" dirty="0" smtClean="0">
                <a:solidFill>
                  <a:srgbClr val="FF0000"/>
                </a:solidFill>
              </a:rPr>
              <a:t>Modify type of </a:t>
            </a:r>
            <a:r>
              <a:rPr lang="en-US" dirty="0" smtClean="0">
                <a:solidFill>
                  <a:srgbClr val="FF0000"/>
                </a:solidFill>
              </a:rPr>
              <a:t>variable “quantity”: </a:t>
            </a:r>
            <a:r>
              <a:rPr lang="en-US" dirty="0" smtClean="0">
                <a:solidFill>
                  <a:srgbClr val="FF0000"/>
                </a:solidFill>
              </a:rPr>
              <a:t>short </a:t>
            </a:r>
            <a:r>
              <a:rPr lang="en-US" dirty="0" err="1" smtClean="0">
                <a:solidFill>
                  <a:srgbClr val="FF0000"/>
                </a:solidFill>
              </a:rPr>
              <a:t>int</a:t>
            </a:r>
            <a:r>
              <a:rPr lang="en-US" dirty="0" smtClean="0">
                <a:solidFill>
                  <a:srgbClr val="FF0000"/>
                </a:solidFill>
              </a:rPr>
              <a:t>, short unsigned </a:t>
            </a:r>
            <a:r>
              <a:rPr lang="en-US" dirty="0" err="1" smtClean="0">
                <a:solidFill>
                  <a:srgbClr val="FF0000"/>
                </a:solidFill>
              </a:rPr>
              <a:t>int</a:t>
            </a:r>
            <a:r>
              <a:rPr lang="en-US" dirty="0" smtClean="0">
                <a:solidFill>
                  <a:srgbClr val="FF0000"/>
                </a:solidFill>
              </a:rPr>
              <a:t>, int</a:t>
            </a:r>
            <a:r>
              <a:rPr lang="en-US" dirty="0" smtClean="0">
                <a:solidFill>
                  <a:srgbClr val="FF0000"/>
                </a:solidFill>
              </a:rPr>
              <a:t>. Learn the integer range in your system.</a:t>
            </a:r>
            <a:endParaRPr lang="en-US" dirty="0" smtClean="0">
              <a:solidFill>
                <a:srgbClr val="FF0000"/>
              </a:solidFill>
            </a:endParaRPr>
          </a:p>
          <a:p>
            <a:r>
              <a:rPr lang="en-US" dirty="0" err="1" smtClean="0">
                <a:solidFill>
                  <a:srgbClr val="FF0000"/>
                </a:solidFill>
              </a:rPr>
              <a:t>int</a:t>
            </a:r>
            <a:r>
              <a:rPr lang="en-US" dirty="0" smtClean="0">
                <a:solidFill>
                  <a:srgbClr val="FF0000"/>
                </a:solidFill>
              </a:rPr>
              <a:t> + float will be </a:t>
            </a:r>
            <a:r>
              <a:rPr lang="en-US" dirty="0" err="1" smtClean="0">
                <a:solidFill>
                  <a:srgbClr val="FF0000"/>
                </a:solidFill>
              </a:rPr>
              <a:t>int</a:t>
            </a:r>
            <a:r>
              <a:rPr lang="en-US" dirty="0" smtClean="0">
                <a:solidFill>
                  <a:srgbClr val="FF0000"/>
                </a:solidFill>
              </a:rPr>
              <a:t> or float?</a:t>
            </a:r>
          </a:p>
          <a:p>
            <a:r>
              <a:rPr lang="en-US" dirty="0" smtClean="0">
                <a:solidFill>
                  <a:srgbClr val="FF0000"/>
                </a:solidFill>
              </a:rPr>
              <a:t>“</a:t>
            </a:r>
            <a:r>
              <a:rPr lang="en-US" dirty="0" err="1" smtClean="0">
                <a:solidFill>
                  <a:srgbClr val="FF0000"/>
                </a:solidFill>
              </a:rPr>
              <a:t>stringstream</a:t>
            </a:r>
            <a:r>
              <a:rPr lang="en-US" dirty="0" smtClean="0">
                <a:solidFill>
                  <a:srgbClr val="FF0000"/>
                </a:solidFill>
              </a:rPr>
              <a:t>(12.99</a:t>
            </a:r>
            <a:r>
              <a:rPr lang="en-US" dirty="0" smtClean="0">
                <a:solidFill>
                  <a:srgbClr val="FF0000"/>
                </a:solidFill>
              </a:rPr>
              <a:t>) &gt;&gt; </a:t>
            </a:r>
            <a:r>
              <a:rPr lang="en-US" dirty="0" err="1" smtClean="0">
                <a:solidFill>
                  <a:srgbClr val="FF0000"/>
                </a:solidFill>
              </a:rPr>
              <a:t>int</a:t>
            </a:r>
            <a:r>
              <a:rPr lang="en-US" dirty="0" smtClean="0">
                <a:solidFill>
                  <a:srgbClr val="FF0000"/>
                </a:solidFill>
              </a:rPr>
              <a:t> </a:t>
            </a:r>
            <a:r>
              <a:rPr lang="en-US" dirty="0" smtClean="0">
                <a:solidFill>
                  <a:srgbClr val="FF0000"/>
                </a:solidFill>
              </a:rPr>
              <a:t>x”, x </a:t>
            </a:r>
            <a:r>
              <a:rPr lang="en-US" dirty="0" smtClean="0">
                <a:solidFill>
                  <a:srgbClr val="FF0000"/>
                </a:solidFill>
              </a:rPr>
              <a:t>will display?</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26134</TotalTime>
  <Words>1985</Words>
  <Application>Microsoft Office PowerPoint</Application>
  <PresentationFormat>On-screen Show (4:3)</PresentationFormat>
  <Paragraphs>276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Syntax and Program Structure</vt:lpstr>
      <vt:lpstr>Constant, variable and keywords</vt:lpstr>
      <vt:lpstr>Basic Operators</vt:lpstr>
      <vt:lpstr>Exercise 2.2</vt:lpstr>
      <vt:lpstr>Primitive Data Type and Type Conversion</vt:lpstr>
      <vt:lpstr>Exercise 3</vt:lpstr>
      <vt:lpstr>Primitive type and value range</vt:lpstr>
      <vt:lpstr>Basic Input/Output</vt:lpstr>
      <vt:lpstr>Exercise 11/12</vt:lpstr>
      <vt:lpstr>Control of Program Flow</vt:lpstr>
      <vt:lpstr>How to make a program repeat</vt:lpstr>
      <vt:lpstr>Exercise: make exercise12.cpp repeat itself</vt:lpstr>
      <vt:lpstr>More looping exercise 3.2</vt:lpstr>
      <vt:lpstr>Practice decision making exercise3.3</vt:lpstr>
      <vt:lpstr>Simple File I/O</vt:lpstr>
      <vt:lpstr>Using Class in C++ to Navigate a File</vt:lpstr>
      <vt:lpstr>seekg() and tellg()</vt:lpstr>
      <vt:lpstr>Exercise 14.1 </vt:lpstr>
      <vt:lpstr>Variable Scoping</vt:lpstr>
      <vt:lpstr>Exercise 17: Variable Scope</vt:lpstr>
      <vt:lpstr>Home work assignment for week 9/23</vt:lpstr>
      <vt:lpstr>Homework assignment 23 (US-Constitution search)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 Language</dc:title>
  <dc:creator>Thomas Yeh</dc:creator>
  <cp:lastModifiedBy>thomas</cp:lastModifiedBy>
  <cp:revision>145</cp:revision>
  <dcterms:created xsi:type="dcterms:W3CDTF">2012-08-29T23:50:06Z</dcterms:created>
  <dcterms:modified xsi:type="dcterms:W3CDTF">2012-09-29T18:27:01Z</dcterms:modified>
</cp:coreProperties>
</file>