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9" r:id="rId3"/>
    <p:sldId id="260" r:id="rId4"/>
    <p:sldId id="257" r:id="rId5"/>
    <p:sldId id="268" r:id="rId6"/>
    <p:sldId id="258" r:id="rId7"/>
    <p:sldId id="259" r:id="rId8"/>
    <p:sldId id="262" r:id="rId9"/>
    <p:sldId id="271" r:id="rId10"/>
    <p:sldId id="261" r:id="rId11"/>
    <p:sldId id="263" r:id="rId12"/>
    <p:sldId id="264" r:id="rId13"/>
    <p:sldId id="265" r:id="rId14"/>
    <p:sldId id="266" r:id="rId15"/>
    <p:sldId id="267" r:id="rId16"/>
    <p:sldId id="270" r:id="rId17"/>
    <p:sldId id="272" r:id="rId18"/>
    <p:sldId id="275" r:id="rId19"/>
    <p:sldId id="273" r:id="rId20"/>
    <p:sldId id="274" r:id="rId21"/>
    <p:sldId id="276" r:id="rId22"/>
    <p:sldId id="277" r:id="rId23"/>
    <p:sldId id="278" r:id="rId24"/>
    <p:sldId id="282" r:id="rId25"/>
    <p:sldId id="281" r:id="rId26"/>
    <p:sldId id="279" r:id="rId27"/>
    <p:sldId id="280" r:id="rId28"/>
    <p:sldId id="283" r:id="rId29"/>
    <p:sldId id="284" r:id="rId30"/>
    <p:sldId id="285" r:id="rId31"/>
    <p:sldId id="286" r:id="rId32"/>
    <p:sldId id="287" r:id="rId33"/>
    <p:sldId id="288" r:id="rId34"/>
    <p:sldId id="289" r:id="rId35"/>
    <p:sldId id="292" r:id="rId36"/>
    <p:sldId id="290" r:id="rId37"/>
    <p:sldId id="291" r:id="rId38"/>
    <p:sldId id="293" r:id="rId39"/>
    <p:sldId id="294" r:id="rId40"/>
    <p:sldId id="296" r:id="rId41"/>
    <p:sldId id="297" r:id="rId42"/>
    <p:sldId id="298" r:id="rId43"/>
    <p:sldId id="299" r:id="rId44"/>
    <p:sldId id="300" r:id="rId45"/>
    <p:sldId id="301" r:id="rId46"/>
    <p:sldId id="303" r:id="rId47"/>
    <p:sldId id="304" r:id="rId48"/>
    <p:sldId id="305" r:id="rId49"/>
    <p:sldId id="308" r:id="rId50"/>
    <p:sldId id="306" r:id="rId51"/>
    <p:sldId id="307" r:id="rId52"/>
    <p:sldId id="302" r:id="rId53"/>
    <p:sldId id="295" r:id="rId54"/>
  </p:sldIdLst>
  <p:sldSz cx="9144000" cy="6858000" type="screen4x3"/>
  <p:notesSz cx="69850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3" autoAdjust="0"/>
    <p:restoredTop sz="94624" autoAdjust="0"/>
  </p:normalViewPr>
  <p:slideViewPr>
    <p:cSldViewPr>
      <p:cViewPr>
        <p:scale>
          <a:sx n="100" d="100"/>
          <a:sy n="100" d="100"/>
        </p:scale>
        <p:origin x="6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52400BAD-CCA2-4B48-AAEA-DCAD4DAE5BB6}" type="datetimeFigureOut">
              <a:rPr lang="en-US" smtClean="0"/>
              <a:pPr/>
              <a:t>10/3/2012</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03725"/>
            <a:ext cx="5588000" cy="41719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63"/>
            <a:ext cx="3027363"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05863"/>
            <a:ext cx="3027363" cy="463550"/>
          </a:xfrm>
          <a:prstGeom prst="rect">
            <a:avLst/>
          </a:prstGeom>
        </p:spPr>
        <p:txBody>
          <a:bodyPr vert="horz" lIns="91440" tIns="45720" rIns="91440" bIns="45720" rtlCol="0" anchor="b"/>
          <a:lstStyle>
            <a:lvl1pPr algn="r">
              <a:defRPr sz="1200"/>
            </a:lvl1pPr>
          </a:lstStyle>
          <a:p>
            <a:fld id="{F87DD8E5-9D2C-475D-BC3B-13DDEF06C1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7DD8E5-9D2C-475D-BC3B-13DDEF06C14F}"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EF5C1-AED7-4443-A23F-EB7D9B98122B}"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EF5C1-AED7-4443-A23F-EB7D9B98122B}"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EF5C1-AED7-4443-A23F-EB7D9B98122B}"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EF5C1-AED7-4443-A23F-EB7D9B98122B}" type="datetimeFigureOut">
              <a:rPr lang="en-US" smtClean="0"/>
              <a:pPr/>
              <a:t>10/3/2012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EF5C1-AED7-4443-A23F-EB7D9B98122B}" type="datetimeFigureOut">
              <a:rPr lang="en-US" smtClean="0"/>
              <a:pPr/>
              <a:t>10/3/2012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EF5C1-AED7-4443-A23F-EB7D9B98122B}" type="datetimeFigureOut">
              <a:rPr lang="en-US" smtClean="0"/>
              <a:pPr/>
              <a:t>10/3/2012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EF5C1-AED7-4443-A23F-EB7D9B98122B}"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EF5C1-AED7-4443-A23F-EB7D9B98122B}"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759A8-59C4-4CD7-ABF7-80DFE921E4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EF5C1-AED7-4443-A23F-EB7D9B98122B}" type="datetimeFigureOut">
              <a:rPr lang="en-US" smtClean="0"/>
              <a:pPr/>
              <a:t>10/3/2012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759A8-59C4-4CD7-ABF7-80DFE921E4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thomasyeh/IO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ithub.com/cthomasyeh/IO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 Programming Language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Thomas </a:t>
            </a:r>
            <a:r>
              <a:rPr lang="en-US" dirty="0" err="1" smtClean="0"/>
              <a:t>Yeh</a:t>
            </a:r>
            <a:endParaRPr lang="en-US" dirty="0" smtClean="0"/>
          </a:p>
          <a:p>
            <a:r>
              <a:rPr lang="en-US" dirty="0" smtClean="0"/>
              <a:t>Broadway Education Center</a:t>
            </a:r>
          </a:p>
          <a:p>
            <a:r>
              <a:rPr lang="en-US" dirty="0" smtClean="0"/>
              <a:t>tyeh@broadwayedu.com</a:t>
            </a:r>
          </a:p>
          <a:p>
            <a:r>
              <a:rPr lang="en-US" dirty="0" smtClean="0"/>
              <a:t>Sep 1, 2012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Modify the sample program: Add multiply of the two number, output the answer</a:t>
            </a:r>
          </a:p>
          <a:p>
            <a:r>
              <a:rPr lang="en-US" dirty="0" smtClean="0"/>
              <a:t>Add division of number 1 by number 2, output the answer</a:t>
            </a:r>
          </a:p>
          <a:p>
            <a:r>
              <a:rPr lang="en-US" dirty="0" smtClean="0"/>
              <a:t>How to get the square root of number a? (</a:t>
            </a:r>
            <a:r>
              <a:rPr lang="en-US" dirty="0" err="1" smtClean="0"/>
              <a:t>google</a:t>
            </a:r>
            <a:r>
              <a:rPr lang="en-US" dirty="0" smtClean="0"/>
              <a:t> it!)</a:t>
            </a:r>
          </a:p>
          <a:p>
            <a:r>
              <a:rPr lang="en-US" dirty="0" smtClean="0"/>
              <a:t>How to figure out the maximum integer value and its size of your system? (</a:t>
            </a:r>
            <a:r>
              <a:rPr lang="en-US" dirty="0" err="1" smtClean="0"/>
              <a:t>google</a:t>
            </a:r>
            <a:r>
              <a:rPr lang="en-US" dirty="0" smtClean="0"/>
              <a:t> it!)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smtClean="0"/>
              <a:t>Google ASCII code table</a:t>
            </a:r>
          </a:p>
          <a:p>
            <a:r>
              <a:rPr lang="en-US" dirty="0" smtClean="0"/>
              <a:t>Write a program to output ASCII codes 48 to 65 to the console. </a:t>
            </a:r>
          </a:p>
          <a:p>
            <a:r>
              <a:rPr lang="en-US" dirty="0" smtClean="0">
                <a:solidFill>
                  <a:srgbClr val="FF0000"/>
                </a:solidFill>
              </a:rPr>
              <a:t>Exercise 3.1: write a program to capitalize all letters in a input string. If the letter is already capitalized, make no change.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a:xfrm>
            <a:off x="457200" y="1600200"/>
            <a:ext cx="4114800" cy="4525963"/>
          </a:xfrm>
        </p:spPr>
        <p:txBody>
          <a:bodyPr/>
          <a:lstStyle/>
          <a:p>
            <a:r>
              <a:rPr lang="en-US" dirty="0" smtClean="0"/>
              <a:t>For</a:t>
            </a:r>
          </a:p>
          <a:p>
            <a:r>
              <a:rPr lang="en-US" dirty="0" smtClean="0"/>
              <a:t>While</a:t>
            </a:r>
          </a:p>
          <a:p>
            <a:r>
              <a:rPr lang="en-US" dirty="0" smtClean="0"/>
              <a:t>Do… While</a:t>
            </a:r>
          </a:p>
          <a:p>
            <a:r>
              <a:rPr lang="en-US" dirty="0" smtClean="0"/>
              <a:t>If… else</a:t>
            </a:r>
          </a:p>
          <a:p>
            <a:r>
              <a:rPr lang="en-US" dirty="0" smtClean="0"/>
              <a:t>Switch</a:t>
            </a:r>
            <a:endParaRPr lang="en-US" dirty="0"/>
          </a:p>
        </p:txBody>
      </p:sp>
      <p:sp>
        <p:nvSpPr>
          <p:cNvPr id="4" name="TextBox 3"/>
          <p:cNvSpPr txBox="1"/>
          <p:nvPr/>
        </p:nvSpPr>
        <p:spPr>
          <a:xfrm>
            <a:off x="2743200" y="1828800"/>
            <a:ext cx="6097375" cy="3693319"/>
          </a:xfrm>
          <a:prstGeom prst="rect">
            <a:avLst/>
          </a:prstGeom>
          <a:noFill/>
        </p:spPr>
        <p:txBody>
          <a:bodyPr wrap="none" rtlCol="0">
            <a:spAutoFit/>
          </a:bodyPr>
          <a:lstStyle/>
          <a:p>
            <a:r>
              <a:rPr lang="en-US" dirty="0" smtClean="0"/>
              <a:t>switch ( &lt;variable&gt; ) { </a:t>
            </a:r>
          </a:p>
          <a:p>
            <a:r>
              <a:rPr lang="en-US" dirty="0"/>
              <a:t>	</a:t>
            </a:r>
            <a:r>
              <a:rPr lang="en-US" dirty="0" smtClean="0"/>
              <a:t>case this-value: </a:t>
            </a:r>
          </a:p>
          <a:p>
            <a:r>
              <a:rPr lang="en-US" dirty="0"/>
              <a:t>	</a:t>
            </a:r>
            <a:r>
              <a:rPr lang="en-US" dirty="0" smtClean="0"/>
              <a:t>	Code to execute if &lt;variable&gt; == this-value </a:t>
            </a:r>
          </a:p>
          <a:p>
            <a:r>
              <a:rPr lang="en-US" dirty="0"/>
              <a:t>	</a:t>
            </a:r>
            <a:r>
              <a:rPr lang="en-US" dirty="0" smtClean="0"/>
              <a:t>break; </a:t>
            </a:r>
          </a:p>
          <a:p>
            <a:r>
              <a:rPr lang="en-US" dirty="0"/>
              <a:t>	</a:t>
            </a:r>
            <a:r>
              <a:rPr lang="en-US" dirty="0" smtClean="0"/>
              <a:t>case that-value: </a:t>
            </a:r>
          </a:p>
          <a:p>
            <a:r>
              <a:rPr lang="en-US" dirty="0"/>
              <a:t>	</a:t>
            </a:r>
            <a:r>
              <a:rPr lang="en-US" dirty="0" smtClean="0"/>
              <a:t>	Code to execute if &lt;variable&gt; == that-value </a:t>
            </a:r>
          </a:p>
          <a:p>
            <a:r>
              <a:rPr lang="en-US" dirty="0"/>
              <a:t>	</a:t>
            </a:r>
            <a:r>
              <a:rPr lang="en-US" dirty="0" smtClean="0"/>
              <a:t>break; ... </a:t>
            </a:r>
          </a:p>
          <a:p>
            <a:r>
              <a:rPr lang="en-US" dirty="0"/>
              <a:t>	</a:t>
            </a:r>
            <a:r>
              <a:rPr lang="en-US" dirty="0" smtClean="0"/>
              <a:t>default: </a:t>
            </a:r>
          </a:p>
          <a:p>
            <a:r>
              <a:rPr lang="en-US" dirty="0"/>
              <a:t>	</a:t>
            </a:r>
            <a:r>
              <a:rPr lang="en-US" dirty="0" smtClean="0"/>
              <a:t>	Code to execute if &lt;variable&gt; </a:t>
            </a:r>
          </a:p>
          <a:p>
            <a:r>
              <a:rPr lang="en-US" dirty="0"/>
              <a:t>	</a:t>
            </a:r>
            <a:r>
              <a:rPr lang="en-US" dirty="0" smtClean="0"/>
              <a:t>	does not equal the value following </a:t>
            </a:r>
          </a:p>
          <a:p>
            <a:r>
              <a:rPr lang="en-US" dirty="0"/>
              <a:t>	</a:t>
            </a:r>
            <a:r>
              <a:rPr lang="en-US" dirty="0" smtClean="0"/>
              <a:t>	any of the cases </a:t>
            </a:r>
          </a:p>
          <a:p>
            <a:r>
              <a:rPr lang="en-US" dirty="0"/>
              <a:t>	</a:t>
            </a:r>
            <a:r>
              <a:rPr lang="en-US" dirty="0" smtClean="0"/>
              <a:t>break; </a:t>
            </a:r>
          </a:p>
          <a:p>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lstStyle/>
          <a:p>
            <a:r>
              <a:rPr lang="en-US" dirty="0" smtClean="0"/>
              <a:t>Write a program to output ASCII code from 1 to 128 to the console. </a:t>
            </a:r>
          </a:p>
          <a:p>
            <a:r>
              <a:rPr lang="en-US" dirty="0" smtClean="0"/>
              <a:t>Modify your own program so each line only displays 10 characters separated by a tab.</a:t>
            </a:r>
          </a:p>
          <a:p>
            <a:r>
              <a:rPr lang="en-US" dirty="0" smtClean="0"/>
              <a:t>Add the corresponding decimal number in front of every character, and make it looks pretty.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t>
            </a:r>
            <a:endParaRPr lang="en-US" dirty="0"/>
          </a:p>
        </p:txBody>
      </p:sp>
      <p:sp>
        <p:nvSpPr>
          <p:cNvPr id="3" name="Content Placeholder 2"/>
          <p:cNvSpPr>
            <a:spLocks noGrp="1"/>
          </p:cNvSpPr>
          <p:nvPr>
            <p:ph idx="1"/>
          </p:nvPr>
        </p:nvSpPr>
        <p:spPr/>
        <p:txBody>
          <a:bodyPr>
            <a:normAutofit fontScale="70000" lnSpcReduction="20000"/>
          </a:bodyPr>
          <a:lstStyle/>
          <a:p>
            <a:r>
              <a:rPr lang="en-US" dirty="0"/>
              <a:t>Write a program that presents the user w/ a choice of your 5 favorite beverages (Coke, Water, Sprite, ... , Whatever).</a:t>
            </a:r>
            <a:r>
              <a:rPr lang="en-US" dirty="0" smtClean="0"/>
              <a:t/>
            </a:r>
            <a:br>
              <a:rPr lang="en-US" dirty="0" smtClean="0"/>
            </a:br>
            <a:r>
              <a:rPr lang="en-US" dirty="0"/>
              <a:t>Then allow the user to choose a beverage by entering a number 1-5.</a:t>
            </a:r>
            <a:r>
              <a:rPr lang="en-US" dirty="0" smtClean="0"/>
              <a:t/>
            </a:r>
            <a:br>
              <a:rPr lang="en-US" dirty="0" smtClean="0"/>
            </a:br>
            <a:r>
              <a:rPr lang="en-US" dirty="0"/>
              <a:t>Output which beverage they chose.</a:t>
            </a:r>
            <a:r>
              <a:rPr lang="en-US" dirty="0" smtClean="0"/>
              <a:t/>
            </a:r>
            <a:br>
              <a:rPr lang="en-US" dirty="0" smtClean="0"/>
            </a:br>
            <a:r>
              <a:rPr lang="en-US" dirty="0" smtClean="0"/>
              <a:t/>
            </a:r>
            <a:br>
              <a:rPr lang="en-US" dirty="0" smtClean="0"/>
            </a:br>
            <a:r>
              <a:rPr lang="en-US" dirty="0"/>
              <a:t>★ If you program uses if statements instead of a switch statement, modify it to use a switch statement.</a:t>
            </a:r>
            <a:r>
              <a:rPr lang="en-US" dirty="0" smtClean="0"/>
              <a:t/>
            </a:r>
            <a:br>
              <a:rPr lang="en-US" dirty="0" smtClean="0"/>
            </a:br>
            <a:r>
              <a:rPr lang="en-US" dirty="0"/>
              <a:t>If instead your program uses a switch statement, modify it to use if/else-if statements.</a:t>
            </a:r>
            <a:r>
              <a:rPr lang="en-US" dirty="0" smtClean="0"/>
              <a:t/>
            </a:r>
            <a:br>
              <a:rPr lang="en-US" dirty="0" smtClean="0"/>
            </a:br>
            <a:r>
              <a:rPr lang="en-US" dirty="0" smtClean="0"/>
              <a:t/>
            </a:r>
            <a:br>
              <a:rPr lang="en-US" dirty="0" smtClean="0"/>
            </a:br>
            <a:r>
              <a:rPr lang="en-US" dirty="0"/>
              <a:t>★★ Modify the program so that if the user enters a choice other than 1-5 then it will output "Error. choice was not valid, here is your money </a:t>
            </a:r>
            <a:r>
              <a:rPr lang="en-US" dirty="0" smtClean="0"/>
              <a:t>back“, then exit the program. (hint: use default statement)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a:t>
            </a:r>
            <a:endParaRPr lang="en-US" dirty="0"/>
          </a:p>
        </p:txBody>
      </p:sp>
      <p:sp>
        <p:nvSpPr>
          <p:cNvPr id="3" name="Content Placeholder 2"/>
          <p:cNvSpPr>
            <a:spLocks noGrp="1"/>
          </p:cNvSpPr>
          <p:nvPr>
            <p:ph idx="1"/>
          </p:nvPr>
        </p:nvSpPr>
        <p:spPr/>
        <p:txBody>
          <a:bodyPr/>
          <a:lstStyle/>
          <a:p>
            <a:r>
              <a:rPr lang="en-US" dirty="0" smtClean="0"/>
              <a:t>Write a program accept two numbers as input from the console. Use two variables, a and b, a holds the first number, b holds the second number</a:t>
            </a:r>
          </a:p>
          <a:p>
            <a:r>
              <a:rPr lang="en-US" dirty="0" smtClean="0"/>
              <a:t>Print the value of a and b to console</a:t>
            </a:r>
          </a:p>
          <a:p>
            <a:r>
              <a:rPr lang="en-US" dirty="0" smtClean="0"/>
              <a:t>Figure out how to swap the value of a and b, then print the new values of a and b to the console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r>
              <a:rPr lang="en-US" dirty="0" smtClean="0"/>
              <a:t>Review the subjects learned by reading the handouts from the book: “C++ Programming Language” by </a:t>
            </a:r>
            <a:r>
              <a:rPr lang="en-US" dirty="0" err="1" smtClean="0"/>
              <a:t>Bjarne</a:t>
            </a:r>
            <a:r>
              <a:rPr lang="en-US" dirty="0" smtClean="0"/>
              <a:t> </a:t>
            </a:r>
            <a:r>
              <a:rPr lang="en-US" dirty="0" err="1" smtClean="0"/>
              <a:t>Stroustrup</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one</a:t>
            </a:r>
            <a:endParaRPr lang="en-US" dirty="0"/>
          </a:p>
        </p:txBody>
      </p:sp>
      <p:sp>
        <p:nvSpPr>
          <p:cNvPr id="3" name="Content Placeholder 2"/>
          <p:cNvSpPr>
            <a:spLocks noGrp="1"/>
          </p:cNvSpPr>
          <p:nvPr>
            <p:ph idx="1"/>
          </p:nvPr>
        </p:nvSpPr>
        <p:spPr/>
        <p:txBody>
          <a:bodyPr/>
          <a:lstStyle/>
          <a:p>
            <a:r>
              <a:rPr lang="en-US" dirty="0" smtClean="0"/>
              <a:t>Copy exercise3.cpp and exercise4.cpp from b:\ioi to a desktop folder “lab”</a:t>
            </a:r>
          </a:p>
          <a:p>
            <a:r>
              <a:rPr lang="en-US" dirty="0" smtClean="0"/>
              <a:t>Open VC++ 2010, open exercise1 solution</a:t>
            </a:r>
          </a:p>
          <a:p>
            <a:r>
              <a:rPr lang="en-US" dirty="0" smtClean="0"/>
              <a:t>Add exercise3.cpp into the solution</a:t>
            </a:r>
          </a:p>
          <a:p>
            <a:r>
              <a:rPr lang="en-US" dirty="0" smtClean="0"/>
              <a:t>Compile and observe the error</a:t>
            </a:r>
          </a:p>
          <a:p>
            <a:r>
              <a:rPr lang="en-US" dirty="0" smtClean="0"/>
              <a:t>Exclude exercise1.cpp from the solution and re-compile</a:t>
            </a:r>
          </a:p>
          <a:p>
            <a:r>
              <a:rPr lang="en-US" dirty="0" smtClean="0"/>
              <a:t>Google “ASCII table”</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hlinkClick r:id="rId2"/>
              </a:rPr>
              <a:t>https://github.com/cthomasyeh/IOI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 Array</a:t>
            </a:r>
            <a:endParaRPr lang="en-US" dirty="0"/>
          </a:p>
        </p:txBody>
      </p:sp>
      <p:sp>
        <p:nvSpPr>
          <p:cNvPr id="3" name="Content Placeholder 2"/>
          <p:cNvSpPr>
            <a:spLocks noGrp="1"/>
          </p:cNvSpPr>
          <p:nvPr>
            <p:ph idx="1"/>
          </p:nvPr>
        </p:nvSpPr>
        <p:spPr/>
        <p:txBody>
          <a:bodyPr>
            <a:normAutofit/>
          </a:bodyPr>
          <a:lstStyle/>
          <a:p>
            <a:r>
              <a:rPr lang="en-US" dirty="0" smtClean="0"/>
              <a:t>Write a program to input the age of 12 students</a:t>
            </a:r>
          </a:p>
          <a:p>
            <a:r>
              <a:rPr lang="en-US" dirty="0" smtClean="0"/>
              <a:t>Use an Array </a:t>
            </a:r>
            <a:r>
              <a:rPr lang="en-US" dirty="0" err="1" smtClean="0"/>
              <a:t>studentAge</a:t>
            </a:r>
            <a:r>
              <a:rPr lang="en-US" dirty="0" smtClean="0"/>
              <a:t>[] to store the values</a:t>
            </a:r>
          </a:p>
          <a:p>
            <a:r>
              <a:rPr lang="en-US" dirty="0" smtClean="0"/>
              <a:t>Print the age of each student to the console</a:t>
            </a:r>
          </a:p>
          <a:p>
            <a:r>
              <a:rPr lang="en-US" dirty="0" smtClean="0"/>
              <a:t>Try print the 1</a:t>
            </a:r>
            <a:r>
              <a:rPr lang="en-US" baseline="30000" dirty="0" smtClean="0"/>
              <a:t>st</a:t>
            </a:r>
            <a:r>
              <a:rPr lang="en-US" dirty="0" smtClean="0"/>
              <a:t>, 6</a:t>
            </a:r>
            <a:r>
              <a:rPr lang="en-US" baseline="30000" dirty="0" smtClean="0"/>
              <a:t>th</a:t>
            </a:r>
            <a:r>
              <a:rPr lang="en-US" dirty="0" smtClean="0"/>
              <a:t> and last element of the </a:t>
            </a:r>
            <a:r>
              <a:rPr lang="en-US" dirty="0" err="1" smtClean="0"/>
              <a:t>studentAge</a:t>
            </a:r>
            <a:r>
              <a:rPr lang="en-US" dirty="0" smtClean="0"/>
              <a:t>[] array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a:t>
            </a:r>
            <a:endParaRPr lang="en-US" dirty="0"/>
          </a:p>
        </p:txBody>
      </p:sp>
      <p:sp>
        <p:nvSpPr>
          <p:cNvPr id="3" name="Content Placeholder 2"/>
          <p:cNvSpPr>
            <a:spLocks noGrp="1"/>
          </p:cNvSpPr>
          <p:nvPr>
            <p:ph idx="1"/>
          </p:nvPr>
        </p:nvSpPr>
        <p:spPr/>
        <p:txBody>
          <a:bodyPr/>
          <a:lstStyle/>
          <a:p>
            <a:r>
              <a:rPr lang="en-US" dirty="0" smtClean="0"/>
              <a:t>Connect to Wi-Fi network: </a:t>
            </a:r>
            <a:r>
              <a:rPr lang="en-US" dirty="0" err="1" smtClean="0"/>
              <a:t>broadwayedu</a:t>
            </a:r>
            <a:endParaRPr lang="en-US" dirty="0" smtClean="0"/>
          </a:p>
          <a:p>
            <a:r>
              <a:rPr lang="en-US" dirty="0" err="1" smtClean="0"/>
              <a:t>Wep</a:t>
            </a:r>
            <a:r>
              <a:rPr lang="en-US" dirty="0" smtClean="0"/>
              <a:t> key: broadwayedu12</a:t>
            </a:r>
          </a:p>
          <a:p>
            <a:endParaRPr lang="en-US" dirty="0"/>
          </a:p>
          <a:p>
            <a:r>
              <a:rPr lang="en-US" dirty="0" smtClean="0"/>
              <a:t>Open a browser</a:t>
            </a:r>
          </a:p>
          <a:p>
            <a:r>
              <a:rPr lang="en-US" dirty="0" smtClean="0"/>
              <a:t>Go to: </a:t>
            </a:r>
            <a:r>
              <a:rPr lang="en-US" dirty="0" smtClean="0">
                <a:hlinkClick r:id="rId2"/>
              </a:rPr>
              <a:t>https://www.github.com/cthomasyeh/IOI</a:t>
            </a:r>
            <a:endParaRPr lang="en-US" dirty="0" smtClean="0"/>
          </a:p>
          <a:p>
            <a:r>
              <a:rPr lang="en-US" dirty="0" smtClean="0"/>
              <a:t>Download Microsoft VC++ </a:t>
            </a:r>
            <a:r>
              <a:rPr lang="en-US" smtClean="0"/>
              <a:t>2010 Express</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7.2: String and Array</a:t>
            </a:r>
            <a:endParaRPr lang="en-US" dirty="0"/>
          </a:p>
        </p:txBody>
      </p:sp>
      <p:sp>
        <p:nvSpPr>
          <p:cNvPr id="3" name="Content Placeholder 2"/>
          <p:cNvSpPr>
            <a:spLocks noGrp="1"/>
          </p:cNvSpPr>
          <p:nvPr>
            <p:ph idx="1"/>
          </p:nvPr>
        </p:nvSpPr>
        <p:spPr/>
        <p:txBody>
          <a:bodyPr/>
          <a:lstStyle/>
          <a:p>
            <a:r>
              <a:rPr lang="en-US" dirty="0" smtClean="0"/>
              <a:t>Calculate how many students are older than 12, then print the number to the console</a:t>
            </a:r>
          </a:p>
          <a:p>
            <a:r>
              <a:rPr lang="en-US" dirty="0" smtClean="0"/>
              <a:t>Print the age of the oldest student and the youngest student to the console</a:t>
            </a:r>
          </a:p>
          <a:p>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8: String and Array</a:t>
            </a:r>
            <a:endParaRPr lang="en-US" dirty="0"/>
          </a:p>
        </p:txBody>
      </p:sp>
      <p:sp>
        <p:nvSpPr>
          <p:cNvPr id="3" name="Content Placeholder 2"/>
          <p:cNvSpPr>
            <a:spLocks noGrp="1"/>
          </p:cNvSpPr>
          <p:nvPr>
            <p:ph idx="1"/>
          </p:nvPr>
        </p:nvSpPr>
        <p:spPr/>
        <p:txBody>
          <a:bodyPr/>
          <a:lstStyle/>
          <a:p>
            <a:r>
              <a:rPr lang="en-US" dirty="0" smtClean="0"/>
              <a:t>Write a program to copy an existing array of characters to a new array with reversed element order</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for week 9/9</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Using exercise9.cpp as the template, write three programs:</a:t>
            </a:r>
          </a:p>
          <a:p>
            <a:r>
              <a:rPr lang="en-US" dirty="0" smtClean="0"/>
              <a:t>1 . Calculate the summation of all elements in the </a:t>
            </a:r>
            <a:r>
              <a:rPr lang="en-US" dirty="0" err="1" smtClean="0"/>
              <a:t>anArray</a:t>
            </a:r>
            <a:r>
              <a:rPr lang="en-US" dirty="0" smtClean="0"/>
              <a:t>[][]. Each time you perform an addition, also print out the indices of both dimension to console. Observe the way index moving through the array.</a:t>
            </a:r>
          </a:p>
          <a:p>
            <a:r>
              <a:rPr lang="en-US" dirty="0" smtClean="0"/>
              <a:t>2. Calculate the summation of each row (horizontal). There are three rows so you should generate 3 summations. Each time you perform an addition, print the indices of both dimension to the console.</a:t>
            </a:r>
          </a:p>
          <a:p>
            <a:r>
              <a:rPr lang="en-US" dirty="0" smtClean="0"/>
              <a:t>3. Write a program to calculate the five summations of each column (vertical). Print both index to the console when an addition operation is used. Observe how the indices moving through the array.</a:t>
            </a:r>
          </a:p>
          <a:p>
            <a:r>
              <a:rPr lang="en-US" dirty="0"/>
              <a:t>S</a:t>
            </a:r>
            <a:r>
              <a:rPr lang="en-US" dirty="0" smtClean="0"/>
              <a:t>ample output:</a:t>
            </a:r>
          </a:p>
          <a:p>
            <a:pPr>
              <a:buNone/>
            </a:pPr>
            <a:endParaRPr lang="en-US" sz="1900" dirty="0" smtClean="0">
              <a:latin typeface="Arial" pitchFamily="34" charset="0"/>
              <a:cs typeface="Arial" pitchFamily="34" charset="0"/>
            </a:endParaRPr>
          </a:p>
          <a:p>
            <a:pPr>
              <a:buNone/>
            </a:pPr>
            <a:r>
              <a:rPr lang="en-US" sz="1900" dirty="0" smtClean="0">
                <a:latin typeface="Arial" pitchFamily="34" charset="0"/>
                <a:cs typeface="Arial" pitchFamily="34" charset="0"/>
              </a:rPr>
              <a:t>Index 1:  0. Index 2: 0. Summation so far: 1</a:t>
            </a:r>
          </a:p>
          <a:p>
            <a:pPr>
              <a:buNone/>
            </a:pPr>
            <a:r>
              <a:rPr lang="en-US" sz="1900" dirty="0" smtClean="0">
                <a:latin typeface="Arial" pitchFamily="34" charset="0"/>
                <a:cs typeface="Arial" pitchFamily="34" charset="0"/>
              </a:rPr>
              <a:t>Index 1:  0. Index 2: 1. Summation so far: 3</a:t>
            </a:r>
          </a:p>
          <a:p>
            <a:pPr>
              <a:buNone/>
            </a:pPr>
            <a:r>
              <a:rPr lang="en-US" sz="1900" dirty="0" smtClean="0">
                <a:latin typeface="Arial" pitchFamily="34" charset="0"/>
                <a:cs typeface="Arial" pitchFamily="34" charset="0"/>
              </a:rPr>
              <a:t>… </a:t>
            </a:r>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Input/Output</a:t>
            </a:r>
            <a:endParaRPr lang="en-US" dirty="0"/>
          </a:p>
        </p:txBody>
      </p:sp>
      <p:sp>
        <p:nvSpPr>
          <p:cNvPr id="3" name="Content Placeholder 2"/>
          <p:cNvSpPr>
            <a:spLocks noGrp="1"/>
          </p:cNvSpPr>
          <p:nvPr>
            <p:ph idx="1"/>
          </p:nvPr>
        </p:nvSpPr>
        <p:spPr>
          <a:xfrm>
            <a:off x="457200" y="1600200"/>
            <a:ext cx="3733800" cy="4525963"/>
          </a:xfrm>
        </p:spPr>
        <p:txBody>
          <a:bodyPr/>
          <a:lstStyle/>
          <a:p>
            <a:r>
              <a:rPr lang="en-US" dirty="0" smtClean="0"/>
              <a:t>Standard output</a:t>
            </a:r>
          </a:p>
          <a:p>
            <a:r>
              <a:rPr lang="en-US" dirty="0" smtClean="0"/>
              <a:t>Standard input: </a:t>
            </a:r>
            <a:r>
              <a:rPr lang="en-US" dirty="0" err="1" smtClean="0"/>
              <a:t>cin</a:t>
            </a:r>
            <a:r>
              <a:rPr lang="en-US" dirty="0" smtClean="0"/>
              <a:t> and </a:t>
            </a:r>
            <a:r>
              <a:rPr lang="en-US" dirty="0" err="1" smtClean="0"/>
              <a:t>getline</a:t>
            </a:r>
            <a:r>
              <a:rPr lang="en-US" dirty="0" smtClean="0"/>
              <a:t>()</a:t>
            </a:r>
          </a:p>
          <a:p>
            <a:r>
              <a:rPr lang="en-US" dirty="0" err="1" smtClean="0"/>
              <a:t>Stringstream</a:t>
            </a:r>
            <a:r>
              <a:rPr lang="en-US" dirty="0" smtClean="0"/>
              <a:t>()</a:t>
            </a:r>
            <a:endParaRPr lang="en-US" dirty="0"/>
          </a:p>
        </p:txBody>
      </p:sp>
      <p:graphicFrame>
        <p:nvGraphicFramePr>
          <p:cNvPr id="5" name="Table 4"/>
          <p:cNvGraphicFramePr>
            <a:graphicFrameLocks noGrp="1"/>
          </p:cNvGraphicFramePr>
          <p:nvPr/>
        </p:nvGraphicFramePr>
        <p:xfrm>
          <a:off x="4343400" y="1600200"/>
          <a:ext cx="4648200" cy="2103120"/>
        </p:xfrm>
        <a:graphic>
          <a:graphicData uri="http://schemas.openxmlformats.org/drawingml/2006/table">
            <a:tbl>
              <a:tblPr/>
              <a:tblGrid>
                <a:gridCol w="4648200"/>
              </a:tblGrid>
              <a:tr h="1981200">
                <a:tc>
                  <a:txBody>
                    <a:bodyPr/>
                    <a:lstStyle/>
                    <a:p>
                      <a:pPr fontAlgn="t"/>
                      <a:r>
                        <a:rPr lang="en-US" sz="1200" dirty="0" smtClean="0"/>
                        <a:t>Test for exercise 10</a:t>
                      </a:r>
                      <a:endParaRPr lang="en-US" sz="1200" i="0" dirty="0" smtClean="0">
                        <a:solidFill>
                          <a:srgbClr val="007000"/>
                        </a:solidFill>
                      </a:endParaRPr>
                    </a:p>
                    <a:p>
                      <a:pPr fontAlgn="t"/>
                      <a:endParaRPr lang="en-US" sz="1200" i="0" dirty="0" smtClean="0">
                        <a:solidFill>
                          <a:srgbClr val="007000"/>
                        </a:solidFill>
                      </a:endParaRPr>
                    </a:p>
                    <a:p>
                      <a:pPr fontAlgn="t"/>
                      <a:r>
                        <a:rPr lang="en-US" sz="1200" i="0" dirty="0" err="1" smtClean="0">
                          <a:solidFill>
                            <a:srgbClr val="007000"/>
                          </a:solidFill>
                        </a:rPr>
                        <a:t>int</a:t>
                      </a:r>
                      <a:r>
                        <a:rPr lang="en-US" sz="1200" i="0" dirty="0" smtClean="0">
                          <a:solidFill>
                            <a:srgbClr val="007000"/>
                          </a:solidFill>
                        </a:rPr>
                        <a:t> hello = 10;</a:t>
                      </a:r>
                    </a:p>
                    <a:p>
                      <a:pPr fontAlgn="t"/>
                      <a:r>
                        <a:rPr lang="en-US" sz="1200" i="0" dirty="0" smtClean="0">
                          <a:solidFill>
                            <a:srgbClr val="007000"/>
                          </a:solidFill>
                        </a:rPr>
                        <a:t>//char hello = 10;</a:t>
                      </a:r>
                    </a:p>
                    <a:p>
                      <a:pPr fontAlgn="t"/>
                      <a:r>
                        <a:rPr lang="en-US" sz="1200" i="0" dirty="0" smtClean="0">
                          <a:solidFill>
                            <a:srgbClr val="007000"/>
                          </a:solidFill>
                        </a:rPr>
                        <a:t>string Hello = “World!”;</a:t>
                      </a:r>
                    </a:p>
                    <a:p>
                      <a:pPr fontAlgn="t"/>
                      <a:endParaRPr lang="en-US" sz="1200" i="0" dirty="0" smtClean="0">
                        <a:solidFill>
                          <a:srgbClr val="007000"/>
                        </a:solidFill>
                      </a:endParaRPr>
                    </a:p>
                    <a:p>
                      <a:pPr fontAlgn="t"/>
                      <a:r>
                        <a:rPr lang="en-US" sz="1200" dirty="0" err="1" smtClean="0"/>
                        <a:t>cout</a:t>
                      </a:r>
                      <a:r>
                        <a:rPr lang="en-US" sz="1200" baseline="0" dirty="0" smtClean="0"/>
                        <a:t> &lt;&lt; “hello”;</a:t>
                      </a:r>
                    </a:p>
                    <a:p>
                      <a:pPr fontAlgn="t"/>
                      <a:r>
                        <a:rPr lang="en-US" sz="1200" baseline="0" dirty="0" err="1" smtClean="0"/>
                        <a:t>cout</a:t>
                      </a:r>
                      <a:r>
                        <a:rPr lang="en-US" sz="1200" baseline="0" dirty="0" smtClean="0"/>
                        <a:t> &lt;&lt; hello;</a:t>
                      </a:r>
                    </a:p>
                    <a:p>
                      <a:pPr fontAlgn="t"/>
                      <a:r>
                        <a:rPr lang="en-US" sz="1200" baseline="0" dirty="0" err="1" smtClean="0"/>
                        <a:t>cout</a:t>
                      </a:r>
                      <a:r>
                        <a:rPr lang="en-US" sz="1200" baseline="0" dirty="0" smtClean="0"/>
                        <a:t> &lt;&lt; Hello;</a:t>
                      </a:r>
                      <a:endParaRPr lang="en-US" sz="1200" dirty="0" smtClean="0"/>
                    </a:p>
                    <a:p>
                      <a:pPr fontAlgn="t"/>
                      <a:endParaRPr lang="en-US" sz="1200" dirty="0" smtClean="0"/>
                    </a:p>
                    <a:p>
                      <a:pPr fontAlgn="t"/>
                      <a:r>
                        <a:rPr lang="en-US" sz="1200" dirty="0" err="1" smtClean="0"/>
                        <a:t>cout</a:t>
                      </a:r>
                      <a:r>
                        <a:rPr lang="en-US" sz="1200" dirty="0" smtClean="0"/>
                        <a:t> &lt;&lt; “hello” &lt;&lt; hello &lt;&lt; Hello;</a:t>
                      </a:r>
                      <a:endParaRPr lang="en-US" sz="1200" dirty="0"/>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457200" y="4528692"/>
            <a:ext cx="3962400" cy="123110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500070"/>
                </a:solidFill>
                <a:effectLst/>
                <a:latin typeface="Arial Unicode MS" pitchFamily="34" charset="-128"/>
                <a:cs typeface="Arial" pitchFamily="34" charset="0"/>
              </a:rPr>
              <a:t>#include &lt;</a:t>
            </a:r>
            <a:r>
              <a:rPr kumimoji="0" lang="en-US" sz="1000" b="0" i="0" u="none" strike="noStrike" cap="none" normalizeH="0" baseline="0" dirty="0" err="1" smtClean="0">
                <a:ln>
                  <a:noFill/>
                </a:ln>
                <a:solidFill>
                  <a:srgbClr val="500070"/>
                </a:solidFill>
                <a:effectLst/>
                <a:latin typeface="Arial Unicode MS" pitchFamily="34" charset="-128"/>
                <a:cs typeface="Arial" pitchFamily="34" charset="0"/>
              </a:rPr>
              <a:t>iostream</a:t>
            </a:r>
            <a:r>
              <a:rPr kumimoji="0" lang="en-US" sz="1000" b="0" i="0" u="none" strike="noStrike" cap="none" normalizeH="0" baseline="0" dirty="0" smtClean="0">
                <a:ln>
                  <a:noFill/>
                </a:ln>
                <a:solidFill>
                  <a:srgbClr val="500070"/>
                </a:solidFill>
                <a:effectLst/>
                <a:latin typeface="Arial Unicode MS" pitchFamily="34" charset="-128"/>
                <a:cs typeface="Arial" pitchFamily="34" charset="0"/>
              </a:rPr>
              <a:t>&gt;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B0"/>
                </a:solidFill>
                <a:effectLst/>
                <a:latin typeface="Arial Unicode MS" pitchFamily="34" charset="-128"/>
                <a:cs typeface="Arial" pitchFamily="34" charset="0"/>
              </a:rPr>
              <a:t>using</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smtClean="0">
                <a:ln>
                  <a:noFill/>
                </a:ln>
                <a:solidFill>
                  <a:srgbClr val="0000B0"/>
                </a:solidFill>
                <a:effectLst/>
                <a:latin typeface="Arial Unicode MS" pitchFamily="34" charset="-128"/>
                <a:cs typeface="Arial" pitchFamily="34" charset="0"/>
              </a:rPr>
              <a:t>namespace</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std;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B0"/>
                </a:solidFill>
                <a:effectLst/>
                <a:latin typeface="Arial Unicode MS" pitchFamily="34" charset="-128"/>
                <a:cs typeface="Arial" pitchFamily="34" charset="0"/>
              </a:rPr>
              <a:t>int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main () { </a:t>
            </a: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0000"/>
                </a:solidFill>
                <a:latin typeface="Arial Unicode MS" pitchFamily="34" charset="-128"/>
                <a:cs typeface="Arial" pitchFamily="34" charset="0"/>
              </a:rPr>
              <a:t>	</a:t>
            </a:r>
            <a:r>
              <a:rPr kumimoji="0" lang="en-US" sz="1000" b="0" i="0" u="none" strike="noStrike" cap="none" normalizeH="0" baseline="0" dirty="0" err="1" smtClean="0">
                <a:ln>
                  <a:noFill/>
                </a:ln>
                <a:solidFill>
                  <a:srgbClr val="0000B0"/>
                </a:solidFill>
                <a:effectLst/>
                <a:latin typeface="Arial Unicode MS" pitchFamily="34" charset="-128"/>
                <a:cs typeface="Arial" pitchFamily="34" charset="0"/>
              </a:rPr>
              <a:t>int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i</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cout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smtClean="0">
                <a:ln>
                  <a:noFill/>
                </a:ln>
                <a:solidFill>
                  <a:srgbClr val="600030"/>
                </a:solidFill>
                <a:effectLst/>
                <a:latin typeface="Arial Unicode MS" pitchFamily="34" charset="-128"/>
                <a:cs typeface="Arial" pitchFamily="34" charset="0"/>
              </a:rPr>
              <a:t>"Please enter an integer value: "</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0000"/>
                </a:solidFill>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cin</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&gt;&gt;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i</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cout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smtClean="0">
                <a:ln>
                  <a:noFill/>
                </a:ln>
                <a:solidFill>
                  <a:srgbClr val="600030"/>
                </a:solidFill>
                <a:effectLst/>
                <a:latin typeface="Arial Unicode MS" pitchFamily="34" charset="-128"/>
                <a:cs typeface="Arial" pitchFamily="34" charset="0"/>
              </a:rPr>
              <a:t>"The value you entered is "</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i</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cout</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smtClean="0">
                <a:ln>
                  <a:noFill/>
                </a:ln>
                <a:solidFill>
                  <a:srgbClr val="600030"/>
                </a:solidFill>
                <a:effectLst/>
                <a:latin typeface="Arial Unicode MS" pitchFamily="34" charset="-128"/>
                <a:cs typeface="Arial" pitchFamily="34" charset="0"/>
              </a:rPr>
              <a:t>" and its double is "</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&lt;&lt; </a:t>
            </a: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i</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*2 &lt;&lt; </a:t>
            </a:r>
            <a:r>
              <a:rPr kumimoji="0" lang="en-US" sz="1000" b="0" i="0" u="none" strike="noStrike" cap="none" normalizeH="0" baseline="0" dirty="0" smtClean="0">
                <a:ln>
                  <a:noFill/>
                </a:ln>
                <a:solidFill>
                  <a:srgbClr val="600030"/>
                </a:solidFill>
                <a:effectLst/>
                <a:latin typeface="Arial Unicode MS" pitchFamily="34" charset="-128"/>
                <a:cs typeface="Arial" pitchFamily="34" charset="0"/>
              </a:rPr>
              <a:t>".\n"</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B0"/>
                </a:solidFill>
                <a:effectLst/>
                <a:latin typeface="Arial Unicode MS" pitchFamily="34" charset="-128"/>
                <a:cs typeface="Arial" pitchFamily="34" charset="0"/>
              </a:rPr>
              <a:t>	return</a:t>
            </a: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 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nvGraphicFramePr>
        <p:xfrm>
          <a:off x="4343400" y="3886200"/>
          <a:ext cx="4648200" cy="2974734"/>
        </p:xfrm>
        <a:graphic>
          <a:graphicData uri="http://schemas.openxmlformats.org/drawingml/2006/table">
            <a:tbl>
              <a:tblPr/>
              <a:tblGrid>
                <a:gridCol w="4648200"/>
              </a:tblGrid>
              <a:tr h="1444866">
                <a:tc>
                  <a:txBody>
                    <a:bodyPr/>
                    <a:lstStyle/>
                    <a:p>
                      <a:pPr fontAlgn="t"/>
                      <a:r>
                        <a:rPr lang="en-US" sz="1200" i="0" kern="1200" dirty="0" smtClean="0">
                          <a:solidFill>
                            <a:schemeClr val="tx1"/>
                          </a:solidFill>
                          <a:latin typeface="+mn-lt"/>
                          <a:ea typeface="+mn-ea"/>
                          <a:cs typeface="+mn-cs"/>
                        </a:rPr>
                        <a:t>#include &lt;</a:t>
                      </a:r>
                      <a:r>
                        <a:rPr lang="en-US" sz="1200" i="0" kern="1200" dirty="0" err="1" smtClean="0">
                          <a:solidFill>
                            <a:schemeClr val="tx1"/>
                          </a:solidFill>
                          <a:latin typeface="+mn-lt"/>
                          <a:ea typeface="+mn-ea"/>
                          <a:cs typeface="+mn-cs"/>
                        </a:rPr>
                        <a:t>iostream</a:t>
                      </a:r>
                      <a:r>
                        <a:rPr lang="en-US" sz="1200" i="0" kern="1200" dirty="0" smtClean="0">
                          <a:solidFill>
                            <a:schemeClr val="tx1"/>
                          </a:solidFill>
                          <a:latin typeface="+mn-lt"/>
                          <a:ea typeface="+mn-ea"/>
                          <a:cs typeface="+mn-cs"/>
                        </a:rPr>
                        <a:t>&gt;</a:t>
                      </a:r>
                      <a:r>
                        <a:rPr lang="en-US" sz="1200" dirty="0" smtClean="0"/>
                        <a:t> </a:t>
                      </a:r>
                    </a:p>
                    <a:p>
                      <a:pPr fontAlgn="t"/>
                      <a:r>
                        <a:rPr lang="en-US" sz="1200" i="0" kern="1200" dirty="0" smtClean="0">
                          <a:solidFill>
                            <a:schemeClr val="tx1"/>
                          </a:solidFill>
                          <a:latin typeface="+mn-lt"/>
                          <a:ea typeface="+mn-ea"/>
                          <a:cs typeface="+mn-cs"/>
                        </a:rPr>
                        <a:t>#include &lt;string&gt;</a:t>
                      </a:r>
                      <a:r>
                        <a:rPr lang="en-US" sz="1200" dirty="0" smtClean="0"/>
                        <a:t> </a:t>
                      </a:r>
                    </a:p>
                    <a:p>
                      <a:pPr fontAlgn="t"/>
                      <a:r>
                        <a:rPr lang="en-US" sz="1200" i="0" kern="1200" dirty="0" smtClean="0">
                          <a:solidFill>
                            <a:schemeClr val="tx1"/>
                          </a:solidFill>
                          <a:latin typeface="+mn-lt"/>
                          <a:ea typeface="+mn-ea"/>
                          <a:cs typeface="+mn-cs"/>
                        </a:rPr>
                        <a:t>using</a:t>
                      </a:r>
                      <a:r>
                        <a:rPr lang="en-US" sz="1200" dirty="0" smtClean="0"/>
                        <a:t> </a:t>
                      </a:r>
                      <a:r>
                        <a:rPr lang="en-US" sz="1200" i="0" kern="1200" dirty="0" smtClean="0">
                          <a:solidFill>
                            <a:schemeClr val="tx1"/>
                          </a:solidFill>
                          <a:latin typeface="+mn-lt"/>
                          <a:ea typeface="+mn-ea"/>
                          <a:cs typeface="+mn-cs"/>
                        </a:rPr>
                        <a:t>namespace</a:t>
                      </a:r>
                      <a:r>
                        <a:rPr lang="en-US" sz="1200" dirty="0" smtClean="0"/>
                        <a:t> std; </a:t>
                      </a:r>
                    </a:p>
                    <a:p>
                      <a:pPr fontAlgn="t"/>
                      <a:r>
                        <a:rPr lang="en-US" sz="1200" i="0" kern="1200" dirty="0" err="1" smtClean="0">
                          <a:solidFill>
                            <a:schemeClr val="tx1"/>
                          </a:solidFill>
                          <a:latin typeface="+mn-lt"/>
                          <a:ea typeface="+mn-ea"/>
                          <a:cs typeface="+mn-cs"/>
                        </a:rPr>
                        <a:t>int</a:t>
                      </a:r>
                      <a:r>
                        <a:rPr lang="en-US" sz="1200" dirty="0" smtClean="0"/>
                        <a:t> main () { </a:t>
                      </a:r>
                    </a:p>
                    <a:p>
                      <a:pPr fontAlgn="t"/>
                      <a:r>
                        <a:rPr lang="en-US" sz="1200" dirty="0" smtClean="0"/>
                        <a:t>            string </a:t>
                      </a:r>
                      <a:r>
                        <a:rPr lang="en-US" sz="1200" dirty="0" err="1" smtClean="0"/>
                        <a:t>mystr</a:t>
                      </a:r>
                      <a:r>
                        <a:rPr lang="en-US" sz="1200" dirty="0" smtClean="0"/>
                        <a:t>; </a:t>
                      </a:r>
                      <a:r>
                        <a:rPr lang="en-US" sz="1200" dirty="0" err="1" smtClean="0"/>
                        <a:t>cout</a:t>
                      </a:r>
                      <a:r>
                        <a:rPr lang="en-US" sz="1200" dirty="0" smtClean="0"/>
                        <a:t> &lt;&lt; "What's your name? "; </a:t>
                      </a:r>
                    </a:p>
                    <a:p>
                      <a:pPr fontAlgn="t"/>
                      <a:r>
                        <a:rPr lang="en-US" sz="1200" dirty="0" smtClean="0"/>
                        <a:t>            </a:t>
                      </a:r>
                      <a:r>
                        <a:rPr lang="en-US" sz="1200" dirty="0" err="1" smtClean="0"/>
                        <a:t>getline</a:t>
                      </a:r>
                      <a:r>
                        <a:rPr lang="en-US" sz="1200" dirty="0" smtClean="0"/>
                        <a:t> (</a:t>
                      </a:r>
                      <a:r>
                        <a:rPr lang="en-US" sz="1200" dirty="0" err="1" smtClean="0"/>
                        <a:t>cin</a:t>
                      </a:r>
                      <a:r>
                        <a:rPr lang="en-US" sz="1200" dirty="0" smtClean="0"/>
                        <a:t>, </a:t>
                      </a:r>
                      <a:r>
                        <a:rPr lang="en-US" sz="1200" dirty="0" err="1" smtClean="0"/>
                        <a:t>mystr</a:t>
                      </a:r>
                      <a:r>
                        <a:rPr lang="en-US" sz="1200" dirty="0" smtClean="0"/>
                        <a:t>); </a:t>
                      </a:r>
                    </a:p>
                    <a:p>
                      <a:pPr fontAlgn="t"/>
                      <a:r>
                        <a:rPr lang="en-US" sz="1200" dirty="0" smtClean="0"/>
                        <a:t>            </a:t>
                      </a:r>
                      <a:r>
                        <a:rPr lang="en-US" sz="1200" dirty="0" err="1" smtClean="0"/>
                        <a:t>cout</a:t>
                      </a:r>
                      <a:r>
                        <a:rPr lang="en-US" sz="1200" dirty="0" smtClean="0"/>
                        <a:t> &lt;&lt; "Hello " &lt;&lt; </a:t>
                      </a:r>
                      <a:r>
                        <a:rPr lang="en-US" sz="1200" dirty="0" err="1" smtClean="0"/>
                        <a:t>mystr</a:t>
                      </a:r>
                      <a:r>
                        <a:rPr lang="en-US" sz="1200" dirty="0" smtClean="0"/>
                        <a:t> &lt;&lt; ".\n"; </a:t>
                      </a:r>
                    </a:p>
                    <a:p>
                      <a:pPr fontAlgn="t"/>
                      <a:r>
                        <a:rPr lang="en-US" sz="1200" dirty="0" smtClean="0"/>
                        <a:t>            </a:t>
                      </a:r>
                      <a:r>
                        <a:rPr lang="en-US" sz="1200" dirty="0" err="1" smtClean="0"/>
                        <a:t>cout</a:t>
                      </a:r>
                      <a:r>
                        <a:rPr lang="en-US" sz="1200" dirty="0" smtClean="0"/>
                        <a:t> &lt;&lt; "What is your favorite team? "; </a:t>
                      </a:r>
                    </a:p>
                    <a:p>
                      <a:pPr fontAlgn="t"/>
                      <a:r>
                        <a:rPr lang="en-US" sz="1200" dirty="0" smtClean="0"/>
                        <a:t>            </a:t>
                      </a:r>
                      <a:r>
                        <a:rPr lang="en-US" sz="1200" dirty="0" err="1" smtClean="0"/>
                        <a:t>getline</a:t>
                      </a:r>
                      <a:r>
                        <a:rPr lang="en-US" sz="1200" dirty="0" smtClean="0"/>
                        <a:t> (</a:t>
                      </a:r>
                      <a:r>
                        <a:rPr lang="en-US" sz="1200" dirty="0" err="1" smtClean="0"/>
                        <a:t>cin</a:t>
                      </a:r>
                      <a:r>
                        <a:rPr lang="en-US" sz="1200" dirty="0" smtClean="0"/>
                        <a:t>, </a:t>
                      </a:r>
                      <a:r>
                        <a:rPr lang="en-US" sz="1200" dirty="0" err="1" smtClean="0"/>
                        <a:t>mystr</a:t>
                      </a:r>
                      <a:r>
                        <a:rPr lang="en-US" sz="1200" dirty="0" smtClean="0"/>
                        <a:t>); </a:t>
                      </a:r>
                    </a:p>
                    <a:p>
                      <a:pPr fontAlgn="t"/>
                      <a:r>
                        <a:rPr lang="en-US" sz="1200" dirty="0" smtClean="0"/>
                        <a:t>            </a:t>
                      </a:r>
                      <a:r>
                        <a:rPr lang="en-US" sz="1200" dirty="0" err="1" smtClean="0"/>
                        <a:t>cout</a:t>
                      </a:r>
                      <a:r>
                        <a:rPr lang="en-US" sz="1200" dirty="0" smtClean="0"/>
                        <a:t> &lt;&lt; "I like " &lt;&lt; </a:t>
                      </a:r>
                      <a:r>
                        <a:rPr lang="en-US" sz="1200" dirty="0" err="1" smtClean="0"/>
                        <a:t>mystr</a:t>
                      </a:r>
                      <a:r>
                        <a:rPr lang="en-US" sz="1200" dirty="0" smtClean="0"/>
                        <a:t> &lt;&lt; " too!\n"; </a:t>
                      </a:r>
                    </a:p>
                    <a:p>
                      <a:pPr fontAlgn="t"/>
                      <a:r>
                        <a:rPr lang="en-US" sz="1200" i="0" kern="1200" dirty="0" smtClean="0">
                          <a:solidFill>
                            <a:schemeClr val="tx1"/>
                          </a:solidFill>
                          <a:latin typeface="+mn-lt"/>
                          <a:ea typeface="+mn-ea"/>
                          <a:cs typeface="+mn-cs"/>
                        </a:rPr>
                        <a:t>            return</a:t>
                      </a:r>
                      <a:r>
                        <a:rPr lang="en-US" sz="1200" dirty="0" smtClean="0"/>
                        <a:t> 0; </a:t>
                      </a:r>
                    </a:p>
                    <a:p>
                      <a:pPr fontAlgn="t"/>
                      <a:r>
                        <a:rPr lang="en-US" sz="1200" dirty="0" smtClean="0"/>
                        <a:t>}</a:t>
                      </a:r>
                      <a:endParaRPr lang="en-US" sz="1200" dirty="0"/>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tr>
              <a:tr h="344367">
                <a:tc>
                  <a:txBody>
                    <a:bodyPr/>
                    <a:lstStyle/>
                    <a:p>
                      <a:pPr fontAlgn="t"/>
                      <a:endParaRPr lang="en-US" sz="1200" dirty="0"/>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tr>
              <a:tr h="344367">
                <a:tc>
                  <a:txBody>
                    <a:bodyPr/>
                    <a:lstStyle/>
                    <a:p>
                      <a:pPr fontAlgn="t"/>
                      <a:endParaRPr lang="en-US" sz="1200" dirty="0"/>
                    </a:p>
                  </a:txBody>
                  <a:tcPr>
                    <a:lnL w="9525" cap="flat" cmpd="sng" algn="ctr">
                      <a:solidFill>
                        <a:srgbClr val="C0C0D0"/>
                      </a:solidFill>
                      <a:prstDash val="solid"/>
                      <a:round/>
                      <a:headEnd type="none" w="med" len="med"/>
                      <a:tailEnd type="none" w="med" len="med"/>
                    </a:lnL>
                    <a:lnR w="9525" cap="flat" cmpd="sng" algn="ctr">
                      <a:solidFill>
                        <a:srgbClr val="C0C0D0"/>
                      </a:solidFill>
                      <a:prstDash val="solid"/>
                      <a:round/>
                      <a:headEnd type="none" w="med" len="med"/>
                      <a:tailEnd type="none" w="med" len="med"/>
                    </a:lnR>
                    <a:lnT w="9525" cap="flat" cmpd="sng" algn="ctr">
                      <a:solidFill>
                        <a:srgbClr val="C0C0D0"/>
                      </a:solidFill>
                      <a:prstDash val="solid"/>
                      <a:round/>
                      <a:headEnd type="none" w="med" len="med"/>
                      <a:tailEnd type="none" w="med" len="med"/>
                    </a:lnT>
                    <a:lnB w="9525" cap="flat" cmpd="sng" algn="ctr">
                      <a:solidFill>
                        <a:srgbClr val="C0C0D0"/>
                      </a:solidFill>
                      <a:prstDash val="solid"/>
                      <a:round/>
                      <a:headEnd type="none" w="med" len="med"/>
                      <a:tailEnd type="none" w="med" len="med"/>
                    </a:lnB>
                    <a:solidFill>
                      <a:srgbClr val="EFEFFF"/>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10</a:t>
            </a:r>
            <a:endParaRPr lang="en-US" dirty="0"/>
          </a:p>
        </p:txBody>
      </p:sp>
      <p:sp>
        <p:nvSpPr>
          <p:cNvPr id="3" name="Content Placeholder 2"/>
          <p:cNvSpPr>
            <a:spLocks noGrp="1"/>
          </p:cNvSpPr>
          <p:nvPr>
            <p:ph idx="1"/>
          </p:nvPr>
        </p:nvSpPr>
        <p:spPr/>
        <p:txBody>
          <a:bodyPr/>
          <a:lstStyle/>
          <a:p>
            <a:r>
              <a:rPr lang="en-US" dirty="0" smtClean="0"/>
              <a:t>Understand </a:t>
            </a:r>
            <a:r>
              <a:rPr lang="en-US" dirty="0" err="1" smtClean="0"/>
              <a:t>cin</a:t>
            </a:r>
            <a:r>
              <a:rPr lang="en-US" dirty="0" smtClean="0"/>
              <a:t>, </a:t>
            </a:r>
            <a:r>
              <a:rPr lang="en-US" dirty="0" err="1" smtClean="0"/>
              <a:t>cout</a:t>
            </a:r>
            <a:r>
              <a:rPr lang="en-US" dirty="0" smtClean="0"/>
              <a:t>, &lt;&lt;, &gt;&gt;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11/12</a:t>
            </a:r>
            <a:endParaRPr lang="en-US" dirty="0"/>
          </a:p>
        </p:txBody>
      </p:sp>
      <p:sp>
        <p:nvSpPr>
          <p:cNvPr id="3" name="Content Placeholder 2"/>
          <p:cNvSpPr>
            <a:spLocks noGrp="1"/>
          </p:cNvSpPr>
          <p:nvPr>
            <p:ph idx="1"/>
          </p:nvPr>
        </p:nvSpPr>
        <p:spPr/>
        <p:txBody>
          <a:bodyPr>
            <a:normAutofit lnSpcReduction="10000"/>
          </a:bodyPr>
          <a:lstStyle/>
          <a:p>
            <a:r>
              <a:rPr lang="en-US" dirty="0" smtClean="0"/>
              <a:t>Build both programs. Learn to use </a:t>
            </a:r>
            <a:r>
              <a:rPr lang="en-US" dirty="0" err="1" smtClean="0"/>
              <a:t>getline</a:t>
            </a:r>
            <a:r>
              <a:rPr lang="en-US" dirty="0" smtClean="0"/>
              <a:t>() to receive multiple words from console</a:t>
            </a:r>
          </a:p>
          <a:p>
            <a:r>
              <a:rPr lang="en-US" dirty="0" smtClean="0"/>
              <a:t>Learn to use </a:t>
            </a:r>
            <a:r>
              <a:rPr lang="en-US" dirty="0" err="1" smtClean="0"/>
              <a:t>stringstream</a:t>
            </a:r>
            <a:r>
              <a:rPr lang="en-US" dirty="0" smtClean="0"/>
              <a:t>() to convert string into other data type </a:t>
            </a:r>
          </a:p>
          <a:p>
            <a:r>
              <a:rPr lang="en-US" dirty="0" smtClean="0">
                <a:solidFill>
                  <a:srgbClr val="FF0000"/>
                </a:solidFill>
              </a:rPr>
              <a:t>Modify type of quantity: short </a:t>
            </a:r>
            <a:r>
              <a:rPr lang="en-US" dirty="0" err="1" smtClean="0">
                <a:solidFill>
                  <a:srgbClr val="FF0000"/>
                </a:solidFill>
              </a:rPr>
              <a:t>int</a:t>
            </a:r>
            <a:r>
              <a:rPr lang="en-US" dirty="0" smtClean="0">
                <a:solidFill>
                  <a:srgbClr val="FF0000"/>
                </a:solidFill>
              </a:rPr>
              <a:t>, short unsigned </a:t>
            </a:r>
            <a:r>
              <a:rPr lang="en-US" dirty="0" err="1" smtClean="0">
                <a:solidFill>
                  <a:srgbClr val="FF0000"/>
                </a:solidFill>
              </a:rPr>
              <a:t>int</a:t>
            </a:r>
            <a:r>
              <a:rPr lang="en-US" dirty="0" smtClean="0">
                <a:solidFill>
                  <a:srgbClr val="FF0000"/>
                </a:solidFill>
              </a:rPr>
              <a:t>, int. Learn </a:t>
            </a:r>
            <a:r>
              <a:rPr lang="en-US" smtClean="0">
                <a:solidFill>
                  <a:srgbClr val="FF0000"/>
                </a:solidFill>
              </a:rPr>
              <a:t>the integer range in your system.</a:t>
            </a:r>
            <a:endParaRPr lang="en-US" dirty="0" smtClean="0">
              <a:solidFill>
                <a:srgbClr val="FF0000"/>
              </a:solidFill>
            </a:endParaRPr>
          </a:p>
          <a:p>
            <a:r>
              <a:rPr lang="en-US" dirty="0" err="1" smtClean="0">
                <a:solidFill>
                  <a:srgbClr val="FF0000"/>
                </a:solidFill>
              </a:rPr>
              <a:t>int</a:t>
            </a:r>
            <a:r>
              <a:rPr lang="en-US" dirty="0" smtClean="0">
                <a:solidFill>
                  <a:srgbClr val="FF0000"/>
                </a:solidFill>
              </a:rPr>
              <a:t> + float will be </a:t>
            </a:r>
            <a:r>
              <a:rPr lang="en-US" dirty="0" err="1" smtClean="0">
                <a:solidFill>
                  <a:srgbClr val="FF0000"/>
                </a:solidFill>
              </a:rPr>
              <a:t>int</a:t>
            </a:r>
            <a:r>
              <a:rPr lang="en-US" dirty="0" smtClean="0">
                <a:solidFill>
                  <a:srgbClr val="FF0000"/>
                </a:solidFill>
              </a:rPr>
              <a:t> or float?</a:t>
            </a:r>
          </a:p>
          <a:p>
            <a:r>
              <a:rPr lang="en-US" dirty="0" err="1" smtClean="0">
                <a:solidFill>
                  <a:srgbClr val="FF0000"/>
                </a:solidFill>
              </a:rPr>
              <a:t>stringstream</a:t>
            </a:r>
            <a:r>
              <a:rPr lang="en-US" dirty="0" smtClean="0">
                <a:solidFill>
                  <a:srgbClr val="FF0000"/>
                </a:solidFill>
              </a:rPr>
              <a:t>(12.99) &gt;&gt; </a:t>
            </a:r>
            <a:r>
              <a:rPr lang="en-US" dirty="0" err="1" smtClean="0">
                <a:solidFill>
                  <a:srgbClr val="FF0000"/>
                </a:solidFill>
              </a:rPr>
              <a:t>int</a:t>
            </a:r>
            <a:r>
              <a:rPr lang="en-US" dirty="0" smtClean="0">
                <a:solidFill>
                  <a:srgbClr val="FF0000"/>
                </a:solidFill>
              </a:rPr>
              <a:t> x will display?</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a:t>
            </a:r>
            <a:endParaRPr lang="en-US" dirty="0"/>
          </a:p>
        </p:txBody>
      </p:sp>
      <p:sp>
        <p:nvSpPr>
          <p:cNvPr id="7" name="Content Placeholder 2"/>
          <p:cNvSpPr>
            <a:spLocks noGrp="1"/>
          </p:cNvSpPr>
          <p:nvPr>
            <p:ph idx="1"/>
          </p:nvPr>
        </p:nvSpPr>
        <p:spPr>
          <a:xfrm>
            <a:off x="457200" y="1600200"/>
            <a:ext cx="8229600" cy="4525963"/>
          </a:xfrm>
        </p:spPr>
        <p:txBody>
          <a:bodyPr/>
          <a:lstStyle/>
          <a:p>
            <a:r>
              <a:rPr lang="en-US" dirty="0" smtClean="0"/>
              <a:t>Using exercise11.cpp as template, modify the program: after user answers “how old are you?”, calculate the age of the user at year 2050. Display to the console “By 2050 you will be X years old”.</a:t>
            </a:r>
          </a:p>
          <a:p>
            <a:pPr>
              <a:buNone/>
            </a:pPr>
            <a:r>
              <a:rPr lang="en-US" dirty="0" smtClean="0"/>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File I/O</a:t>
            </a:r>
            <a:endParaRPr lang="en-US" dirty="0"/>
          </a:p>
        </p:txBody>
      </p:sp>
      <p:sp>
        <p:nvSpPr>
          <p:cNvPr id="3" name="Content Placeholder 2"/>
          <p:cNvSpPr>
            <a:spLocks noGrp="1"/>
          </p:cNvSpPr>
          <p:nvPr>
            <p:ph idx="1"/>
          </p:nvPr>
        </p:nvSpPr>
        <p:spPr/>
        <p:txBody>
          <a:bodyPr/>
          <a:lstStyle/>
          <a:p>
            <a:r>
              <a:rPr lang="en-US" b="1" dirty="0" err="1" smtClean="0"/>
              <a:t>ofstream</a:t>
            </a:r>
            <a:r>
              <a:rPr lang="en-US" b="1" dirty="0" smtClean="0"/>
              <a:t>:</a:t>
            </a:r>
            <a:r>
              <a:rPr lang="en-US" dirty="0" smtClean="0"/>
              <a:t> Stream class to write on files</a:t>
            </a:r>
          </a:p>
          <a:p>
            <a:r>
              <a:rPr lang="en-US" b="1" dirty="0" err="1" smtClean="0"/>
              <a:t>ifstream</a:t>
            </a:r>
            <a:r>
              <a:rPr lang="en-US" b="1" dirty="0" smtClean="0"/>
              <a:t>:</a:t>
            </a:r>
            <a:r>
              <a:rPr lang="en-US" dirty="0" smtClean="0"/>
              <a:t> Stream class to read from files</a:t>
            </a:r>
          </a:p>
          <a:p>
            <a:r>
              <a:rPr lang="en-US" b="1" dirty="0" err="1" smtClean="0"/>
              <a:t>fstream</a:t>
            </a:r>
            <a:r>
              <a:rPr lang="en-US" b="1" dirty="0" smtClean="0"/>
              <a:t>:</a:t>
            </a:r>
            <a:r>
              <a:rPr lang="en-US" dirty="0" smtClean="0"/>
              <a:t> Stream class to both read and write from/to files.</a:t>
            </a:r>
          </a:p>
          <a:p>
            <a:pPr>
              <a:buNone/>
            </a:pP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13</a:t>
            </a:r>
            <a:endParaRPr lang="en-US" dirty="0"/>
          </a:p>
        </p:txBody>
      </p:sp>
      <p:sp>
        <p:nvSpPr>
          <p:cNvPr id="3" name="Content Placeholder 2"/>
          <p:cNvSpPr>
            <a:spLocks noGrp="1"/>
          </p:cNvSpPr>
          <p:nvPr>
            <p:ph idx="1"/>
          </p:nvPr>
        </p:nvSpPr>
        <p:spPr/>
        <p:txBody>
          <a:bodyPr/>
          <a:lstStyle/>
          <a:p>
            <a:r>
              <a:rPr lang="en-US" dirty="0" smtClean="0"/>
              <a:t>Learn how to use </a:t>
            </a:r>
            <a:r>
              <a:rPr lang="en-US" dirty="0" err="1" smtClean="0"/>
              <a:t>ofstream</a:t>
            </a:r>
            <a:r>
              <a:rPr lang="en-US" dirty="0" smtClean="0"/>
              <a:t>, open, close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a:t>
            </a:r>
            <a:endParaRPr lang="en-US" dirty="0"/>
          </a:p>
        </p:txBody>
      </p:sp>
      <p:sp>
        <p:nvSpPr>
          <p:cNvPr id="3" name="Content Placeholder 2"/>
          <p:cNvSpPr>
            <a:spLocks noGrp="1"/>
          </p:cNvSpPr>
          <p:nvPr>
            <p:ph idx="1"/>
          </p:nvPr>
        </p:nvSpPr>
        <p:spPr/>
        <p:txBody>
          <a:bodyPr/>
          <a:lstStyle/>
          <a:p>
            <a:r>
              <a:rPr lang="en-US" dirty="0" smtClean="0"/>
              <a:t>Use exercise13.cpp as template, create a simple text editor accept console input using </a:t>
            </a:r>
            <a:r>
              <a:rPr lang="en-US" dirty="0" err="1" smtClean="0"/>
              <a:t>getline</a:t>
            </a:r>
            <a:r>
              <a:rPr lang="en-US" dirty="0" smtClean="0"/>
              <a:t>(). </a:t>
            </a:r>
          </a:p>
          <a:p>
            <a:r>
              <a:rPr lang="en-US" dirty="0" smtClean="0"/>
              <a:t>Save and exit the program when the last line is “</a:t>
            </a:r>
            <a:r>
              <a:rPr lang="en-US" dirty="0" err="1" smtClean="0"/>
              <a:t>eof</a:t>
            </a:r>
            <a:r>
              <a:rPr lang="en-US" dirty="0" smtClean="0"/>
              <a:t>” (end of file).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Compile, build and execute the sample program</a:t>
            </a:r>
          </a:p>
          <a:p>
            <a:r>
              <a:rPr lang="en-US" dirty="0" smtClean="0"/>
              <a:t>Interact with the problem by running it 3-5 times. (F5 function </a:t>
            </a:r>
            <a:r>
              <a:rPr lang="en-US" dirty="0"/>
              <a:t>k</a:t>
            </a:r>
            <a:r>
              <a:rPr lang="en-US" dirty="0" smtClean="0"/>
              <a:t>ey is your friend). Enter different numbers and examine the output.</a:t>
            </a:r>
          </a:p>
          <a:p>
            <a:r>
              <a:rPr lang="en-US" dirty="0" smtClean="0"/>
              <a:t>Explain with your own words: what does “compile”, “build”, and “execute” mean?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r>
              <a:rPr lang="en-US" dirty="0" smtClean="0"/>
              <a:t>Learn how to use </a:t>
            </a:r>
            <a:r>
              <a:rPr lang="en-US" dirty="0" err="1" smtClean="0"/>
              <a:t>ifstream</a:t>
            </a:r>
            <a:r>
              <a:rPr lang="en-US" dirty="0" smtClean="0"/>
              <a:t> to read from a file</a:t>
            </a:r>
          </a:p>
          <a:p>
            <a:r>
              <a:rPr lang="en-US" dirty="0" smtClean="0"/>
              <a:t>Learn to use </a:t>
            </a:r>
            <a:r>
              <a:rPr lang="en-US" dirty="0" err="1" smtClean="0"/>
              <a:t>seekg</a:t>
            </a:r>
            <a:r>
              <a:rPr lang="en-US" dirty="0" smtClean="0"/>
              <a:t>() and </a:t>
            </a:r>
            <a:r>
              <a:rPr lang="en-US" dirty="0" err="1" smtClean="0"/>
              <a:t>tellg</a:t>
            </a:r>
            <a:r>
              <a:rPr lang="en-US" dirty="0" smtClean="0"/>
              <a:t>() methods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 1 for the week 9/16</a:t>
            </a:r>
            <a:endParaRPr lang="en-US" dirty="0"/>
          </a:p>
        </p:txBody>
      </p:sp>
      <p:sp>
        <p:nvSpPr>
          <p:cNvPr id="3" name="Content Placeholder 2"/>
          <p:cNvSpPr>
            <a:spLocks noGrp="1"/>
          </p:cNvSpPr>
          <p:nvPr>
            <p:ph idx="1"/>
          </p:nvPr>
        </p:nvSpPr>
        <p:spPr/>
        <p:txBody>
          <a:bodyPr/>
          <a:lstStyle/>
          <a:p>
            <a:r>
              <a:rPr lang="en-US" dirty="0" smtClean="0"/>
              <a:t>Everyone needs to work on the first assignment. Please use the attached lab4.cpp as the template. Currently, It will save your letter and end the program if you type “</a:t>
            </a:r>
            <a:r>
              <a:rPr lang="en-US" dirty="0" err="1" smtClean="0"/>
              <a:t>eof</a:t>
            </a:r>
            <a:r>
              <a:rPr lang="en-US" dirty="0" smtClean="0"/>
              <a:t>” in the beginning of a fresh new line. Change the program to allow you to type a single period (“.”), or “.end”, or “.End” (instead of “</a:t>
            </a:r>
            <a:r>
              <a:rPr lang="en-US" dirty="0" err="1" smtClean="0"/>
              <a:t>eof</a:t>
            </a:r>
            <a:r>
              <a:rPr lang="en-US" dirty="0" smtClean="0"/>
              <a:t>”) to perform the same function.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 2 for 9/16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second home work is more challenging. Modify assignment one to handle multiple documents, when you type “.new” in the beginning of a fresh line. If “.new” is typed, the program needs to close the first document, repeat the code to ask you to “enter the file name of you letter” again, open a new document with the new name, then accept input as before.</a:t>
            </a:r>
          </a:p>
          <a:p>
            <a:r>
              <a:rPr lang="en-US" dirty="0" smtClean="0"/>
              <a:t>In summary, your program should be able to handle:</a:t>
            </a:r>
          </a:p>
          <a:p>
            <a:pPr lvl="1"/>
            <a:r>
              <a:rPr lang="en-US" dirty="0" smtClean="0"/>
              <a:t>“.”, “.end”, “.End” to save the document and end the program</a:t>
            </a:r>
          </a:p>
          <a:p>
            <a:pPr lvl="1"/>
            <a:r>
              <a:rPr lang="en-US" dirty="0" smtClean="0"/>
              <a:t>“.new” to create another document and save previous one, but end the program unless “.”, or “.end”, or “.End” </a:t>
            </a:r>
            <a:r>
              <a:rPr lang="en-US" smtClean="0"/>
              <a:t>is entered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Class in C++ to Navigate a File</a:t>
            </a:r>
            <a:endParaRPr lang="en-US" dirty="0"/>
          </a:p>
        </p:txBody>
      </p:sp>
      <p:sp>
        <p:nvSpPr>
          <p:cNvPr id="3" name="Content Placeholder 2"/>
          <p:cNvSpPr>
            <a:spLocks noGrp="1"/>
          </p:cNvSpPr>
          <p:nvPr>
            <p:ph idx="1"/>
          </p:nvPr>
        </p:nvSpPr>
        <p:spPr>
          <a:xfrm>
            <a:off x="457200" y="1600200"/>
            <a:ext cx="4800600" cy="4525963"/>
          </a:xfrm>
        </p:spPr>
        <p:txBody>
          <a:bodyPr>
            <a:normAutofit fontScale="85000" lnSpcReduction="10000"/>
          </a:bodyPr>
          <a:lstStyle/>
          <a:p>
            <a:r>
              <a:rPr lang="en-US" dirty="0" smtClean="0"/>
              <a:t>What is Class? Class is an object consist of data structure and method</a:t>
            </a:r>
          </a:p>
          <a:p>
            <a:r>
              <a:rPr lang="en-US" dirty="0" smtClean="0"/>
              <a:t>A file class is made up of a file and methods to handle the file. Example of the methods: </a:t>
            </a:r>
            <a:r>
              <a:rPr lang="en-US" dirty="0" err="1" smtClean="0"/>
              <a:t>seekg</a:t>
            </a:r>
            <a:r>
              <a:rPr lang="en-US" dirty="0" smtClean="0"/>
              <a:t>(), </a:t>
            </a:r>
            <a:r>
              <a:rPr lang="en-US" dirty="0" err="1" smtClean="0"/>
              <a:t>tellg</a:t>
            </a:r>
            <a:r>
              <a:rPr lang="en-US" dirty="0" smtClean="0"/>
              <a:t>() for input file stream; </a:t>
            </a:r>
            <a:r>
              <a:rPr lang="en-US" dirty="0" err="1" smtClean="0"/>
              <a:t>seekp</a:t>
            </a:r>
            <a:r>
              <a:rPr lang="en-US" dirty="0" smtClean="0"/>
              <a:t>() and </a:t>
            </a:r>
            <a:r>
              <a:rPr lang="en-US" dirty="0" err="1" smtClean="0"/>
              <a:t>tellp</a:t>
            </a:r>
            <a:r>
              <a:rPr lang="en-US" dirty="0" smtClean="0"/>
              <a:t>() for output file stream</a:t>
            </a:r>
          </a:p>
          <a:p>
            <a:r>
              <a:rPr lang="en-US" dirty="0" smtClean="0"/>
              <a:t>Class syntax: use “::” for member method</a:t>
            </a:r>
          </a:p>
          <a:p>
            <a:endParaRPr lang="en-US" dirty="0"/>
          </a:p>
        </p:txBody>
      </p:sp>
      <p:sp>
        <p:nvSpPr>
          <p:cNvPr id="4" name="TextBox 3"/>
          <p:cNvSpPr txBox="1"/>
          <p:nvPr/>
        </p:nvSpPr>
        <p:spPr>
          <a:xfrm>
            <a:off x="5105400" y="1828800"/>
            <a:ext cx="2586029" cy="2031325"/>
          </a:xfrm>
          <a:prstGeom prst="rect">
            <a:avLst/>
          </a:prstGeom>
          <a:noFill/>
        </p:spPr>
        <p:txBody>
          <a:bodyPr wrap="none" rtlCol="0">
            <a:spAutoFit/>
          </a:bodyPr>
          <a:lstStyle/>
          <a:p>
            <a:r>
              <a:rPr lang="en-US" dirty="0" smtClean="0"/>
              <a:t>Example usage:  </a:t>
            </a:r>
          </a:p>
          <a:p>
            <a:endParaRPr lang="en-US" dirty="0" smtClean="0"/>
          </a:p>
          <a:p>
            <a:r>
              <a:rPr lang="en-US" dirty="0" err="1" smtClean="0"/>
              <a:t>int</a:t>
            </a:r>
            <a:r>
              <a:rPr lang="en-US" dirty="0" smtClean="0"/>
              <a:t> 	begin, end;</a:t>
            </a:r>
          </a:p>
          <a:p>
            <a:r>
              <a:rPr lang="en-US" dirty="0" smtClean="0"/>
              <a:t>begin 	= </a:t>
            </a:r>
            <a:r>
              <a:rPr lang="en-US" dirty="0" err="1" smtClean="0"/>
              <a:t>myfile.tellg</a:t>
            </a:r>
            <a:r>
              <a:rPr lang="en-US" dirty="0" smtClean="0"/>
              <a:t>();</a:t>
            </a:r>
          </a:p>
          <a:p>
            <a:r>
              <a:rPr lang="en-US" dirty="0" err="1" smtClean="0"/>
              <a:t>myfile.seekg</a:t>
            </a:r>
            <a:r>
              <a:rPr lang="en-US" dirty="0" smtClean="0"/>
              <a:t> (0, </a:t>
            </a:r>
            <a:r>
              <a:rPr lang="en-US" dirty="0" err="1" smtClean="0"/>
              <a:t>ios</a:t>
            </a:r>
            <a:r>
              <a:rPr lang="en-US" dirty="0" smtClean="0"/>
              <a:t>::end);</a:t>
            </a:r>
          </a:p>
          <a:p>
            <a:r>
              <a:rPr lang="en-US" dirty="0" smtClean="0"/>
              <a:t>end 	= </a:t>
            </a:r>
            <a:r>
              <a:rPr lang="en-US" dirty="0" err="1" smtClean="0"/>
              <a:t>myfile.tellg</a:t>
            </a:r>
            <a:r>
              <a:rPr lang="en-US" dirty="0" smtClean="0"/>
              <a: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seekg</a:t>
            </a:r>
            <a:r>
              <a:rPr lang="en-US" dirty="0" smtClean="0"/>
              <a:t>() and </a:t>
            </a:r>
            <a:r>
              <a:rPr lang="en-US" dirty="0" err="1" smtClean="0"/>
              <a:t>tellg</a:t>
            </a:r>
            <a:r>
              <a:rPr lang="en-US" dirty="0" smtClean="0"/>
              <a:t>()</a:t>
            </a:r>
            <a:endParaRPr lang="en-US" dirty="0"/>
          </a:p>
        </p:txBody>
      </p:sp>
      <p:sp>
        <p:nvSpPr>
          <p:cNvPr id="6" name="TextBox 5"/>
          <p:cNvSpPr txBox="1"/>
          <p:nvPr/>
        </p:nvSpPr>
        <p:spPr>
          <a:xfrm>
            <a:off x="609600" y="1322487"/>
            <a:ext cx="7848600" cy="5355312"/>
          </a:xfrm>
          <a:prstGeom prst="rect">
            <a:avLst/>
          </a:prstGeom>
          <a:noFill/>
        </p:spPr>
        <p:txBody>
          <a:bodyPr wrap="square" rtlCol="0">
            <a:spAutoFit/>
          </a:bodyPr>
          <a:lstStyle/>
          <a:p>
            <a:r>
              <a:rPr lang="en-US" dirty="0" err="1" smtClean="0"/>
              <a:t>seekg</a:t>
            </a:r>
            <a:r>
              <a:rPr lang="en-US" dirty="0" smtClean="0"/>
              <a:t> ( </a:t>
            </a:r>
            <a:r>
              <a:rPr lang="en-US" dirty="0" err="1" smtClean="0"/>
              <a:t>streampos</a:t>
            </a:r>
            <a:r>
              <a:rPr lang="en-US" dirty="0" smtClean="0"/>
              <a:t> pos ); </a:t>
            </a:r>
          </a:p>
          <a:p>
            <a:r>
              <a:rPr lang="en-US" dirty="0" err="1" smtClean="0"/>
              <a:t>seekg</a:t>
            </a:r>
            <a:r>
              <a:rPr lang="en-US" dirty="0" smtClean="0"/>
              <a:t> ( </a:t>
            </a:r>
            <a:r>
              <a:rPr lang="en-US" dirty="0" err="1" smtClean="0"/>
              <a:t>streamoff</a:t>
            </a:r>
            <a:r>
              <a:rPr lang="en-US" dirty="0" smtClean="0"/>
              <a:t> off, </a:t>
            </a:r>
            <a:r>
              <a:rPr lang="en-US" dirty="0" err="1" smtClean="0"/>
              <a:t>ios_base</a:t>
            </a:r>
            <a:r>
              <a:rPr lang="en-US" dirty="0" smtClean="0"/>
              <a:t>::</a:t>
            </a:r>
            <a:r>
              <a:rPr lang="en-US" dirty="0" err="1" smtClean="0"/>
              <a:t>seekdir</a:t>
            </a:r>
            <a:r>
              <a:rPr lang="en-US" dirty="0" smtClean="0"/>
              <a:t> dir );</a:t>
            </a:r>
          </a:p>
          <a:p>
            <a:r>
              <a:rPr lang="en-US" b="1" dirty="0" smtClean="0"/>
              <a:t>Set position of the get pointer </a:t>
            </a:r>
            <a:r>
              <a:rPr lang="en-US" b="1" dirty="0" smtClean="0">
                <a:solidFill>
                  <a:srgbClr val="FF0000"/>
                </a:solidFill>
              </a:rPr>
              <a:t>(*a file pointer always refers to the current read/write  position of the file)</a:t>
            </a:r>
          </a:p>
          <a:p>
            <a:r>
              <a:rPr lang="en-US" dirty="0" smtClean="0"/>
              <a:t>Sets the position of the </a:t>
            </a:r>
            <a:r>
              <a:rPr lang="en-US" i="1" dirty="0" smtClean="0"/>
              <a:t>get pointer</a:t>
            </a:r>
            <a:r>
              <a:rPr lang="en-US" dirty="0" smtClean="0"/>
              <a:t>.</a:t>
            </a:r>
            <a:br>
              <a:rPr lang="en-US" dirty="0" smtClean="0"/>
            </a:br>
            <a:r>
              <a:rPr lang="en-US" dirty="0" smtClean="0"/>
              <a:t>The </a:t>
            </a:r>
            <a:r>
              <a:rPr lang="en-US" i="1" dirty="0" smtClean="0"/>
              <a:t>get pointer</a:t>
            </a:r>
            <a:r>
              <a:rPr lang="en-US" dirty="0" smtClean="0"/>
              <a:t> determines the next location to be read in the source associated to the stream.</a:t>
            </a:r>
            <a:br>
              <a:rPr lang="en-US" dirty="0" smtClean="0"/>
            </a:br>
            <a:r>
              <a:rPr lang="en-US" dirty="0" smtClean="0"/>
              <a:t/>
            </a:r>
            <a:br>
              <a:rPr lang="en-US" dirty="0" smtClean="0"/>
            </a:br>
            <a:r>
              <a:rPr lang="en-US" b="1" dirty="0" smtClean="0"/>
              <a:t>Parameters</a:t>
            </a:r>
          </a:p>
          <a:p>
            <a:r>
              <a:rPr lang="en-US" dirty="0" smtClean="0">
                <a:solidFill>
                  <a:srgbClr val="FF0000"/>
                </a:solidFill>
              </a:rPr>
              <a:t>pos</a:t>
            </a:r>
            <a:r>
              <a:rPr lang="en-US" dirty="0" smtClean="0"/>
              <a:t>: The new position in the stream buffer.  </a:t>
            </a:r>
          </a:p>
          <a:p>
            <a:r>
              <a:rPr lang="en-US" dirty="0" smtClean="0">
                <a:solidFill>
                  <a:srgbClr val="FF0000"/>
                </a:solidFill>
              </a:rPr>
              <a:t>off</a:t>
            </a:r>
            <a:r>
              <a:rPr lang="en-US" dirty="0" smtClean="0"/>
              <a:t>: representing the offset to be applied relative to an absolute position specified in the </a:t>
            </a:r>
            <a:r>
              <a:rPr lang="en-US" i="1" dirty="0" smtClean="0"/>
              <a:t>dir</a:t>
            </a:r>
            <a:r>
              <a:rPr lang="en-US" dirty="0" smtClean="0"/>
              <a:t> parameter.</a:t>
            </a:r>
          </a:p>
          <a:p>
            <a:r>
              <a:rPr lang="en-US" dirty="0" smtClean="0">
                <a:solidFill>
                  <a:srgbClr val="FF0000"/>
                </a:solidFill>
              </a:rPr>
              <a:t>dir</a:t>
            </a:r>
            <a:r>
              <a:rPr lang="en-US" dirty="0" smtClean="0"/>
              <a:t>: Seeking direction. It specifies an absolute position from where the offset parameter </a:t>
            </a:r>
            <a:r>
              <a:rPr lang="en-US" i="1" dirty="0" smtClean="0">
                <a:solidFill>
                  <a:srgbClr val="FF0000"/>
                </a:solidFill>
              </a:rPr>
              <a:t>off</a:t>
            </a:r>
            <a:r>
              <a:rPr lang="en-US" dirty="0" smtClean="0"/>
              <a:t> is applied. It can take any of the following member constant values:</a:t>
            </a:r>
            <a:br>
              <a:rPr lang="en-US" dirty="0" smtClean="0"/>
            </a:br>
            <a:endParaRPr lang="en-US" dirty="0" smtClean="0"/>
          </a:p>
          <a:p>
            <a:pPr>
              <a:buFont typeface="Arial" pitchFamily="34" charset="0"/>
              <a:buChar char="•"/>
            </a:pPr>
            <a:r>
              <a:rPr lang="en-US" dirty="0" err="1" smtClean="0"/>
              <a:t>ios_base</a:t>
            </a:r>
            <a:r>
              <a:rPr lang="en-US" dirty="0" smtClean="0"/>
              <a:t>::beg	beginning of the stream buffer</a:t>
            </a:r>
          </a:p>
          <a:p>
            <a:pPr>
              <a:buFont typeface="Arial" pitchFamily="34" charset="0"/>
              <a:buChar char="•"/>
            </a:pPr>
            <a:r>
              <a:rPr lang="en-US" dirty="0" err="1" smtClean="0"/>
              <a:t>ios_base</a:t>
            </a:r>
            <a:r>
              <a:rPr lang="en-US" dirty="0" smtClean="0"/>
              <a:t>::cur	current position in the stream buffer</a:t>
            </a:r>
          </a:p>
          <a:p>
            <a:pPr>
              <a:buFont typeface="Arial" pitchFamily="34" charset="0"/>
              <a:buChar char="•"/>
            </a:pPr>
            <a:r>
              <a:rPr lang="en-US" dirty="0" err="1" smtClean="0"/>
              <a:t>ios_base</a:t>
            </a:r>
            <a:r>
              <a:rPr lang="en-US" dirty="0" smtClean="0"/>
              <a:t>::end	</a:t>
            </a:r>
            <a:r>
              <a:rPr lang="en-US" dirty="0" err="1" smtClean="0"/>
              <a:t>end</a:t>
            </a:r>
            <a:r>
              <a:rPr lang="en-US" dirty="0" smtClean="0"/>
              <a:t> of the stream buffer</a:t>
            </a:r>
            <a:br>
              <a:rPr lang="en-US" dirty="0" smtClean="0"/>
            </a:b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File input using </a:t>
            </a:r>
            <a:r>
              <a:rPr lang="en-US" dirty="0" err="1" smtClean="0"/>
              <a:t>getline</a:t>
            </a:r>
            <a:r>
              <a:rPr lang="en-US" dirty="0" smtClean="0"/>
              <a:t>() and read()</a:t>
            </a:r>
            <a:endParaRPr lang="en-US" dirty="0"/>
          </a:p>
        </p:txBody>
      </p:sp>
      <p:sp>
        <p:nvSpPr>
          <p:cNvPr id="3" name="Content Placeholder 2"/>
          <p:cNvSpPr>
            <a:spLocks noGrp="1"/>
          </p:cNvSpPr>
          <p:nvPr>
            <p:ph idx="1"/>
          </p:nvPr>
        </p:nvSpPr>
        <p:spPr/>
        <p:txBody>
          <a:bodyPr/>
          <a:lstStyle/>
          <a:p>
            <a:r>
              <a:rPr lang="en-US" dirty="0" err="1" smtClean="0"/>
              <a:t>getline</a:t>
            </a:r>
            <a:r>
              <a:rPr lang="en-US" dirty="0" smtClean="0"/>
              <a:t>(</a:t>
            </a:r>
            <a:r>
              <a:rPr lang="en-US" dirty="0" err="1" smtClean="0"/>
              <a:t>myfile</a:t>
            </a:r>
            <a:r>
              <a:rPr lang="en-US" dirty="0" smtClean="0"/>
              <a:t>, line): Read 1 line from the file and store the content to string variable line.</a:t>
            </a:r>
          </a:p>
          <a:p>
            <a:r>
              <a:rPr lang="en-US" dirty="0" err="1" smtClean="0"/>
              <a:t>myfile.read</a:t>
            </a:r>
            <a:r>
              <a:rPr lang="en-US" dirty="0" smtClean="0"/>
              <a:t>(s, 100): Reads a block of data of </a:t>
            </a:r>
            <a:r>
              <a:rPr lang="en-US" i="1" dirty="0" smtClean="0"/>
              <a:t>100 </a:t>
            </a:r>
            <a:r>
              <a:rPr lang="en-US" dirty="0" smtClean="0"/>
              <a:t>characters and store it in the array s.</a:t>
            </a:r>
          </a:p>
          <a:p>
            <a:r>
              <a:rPr lang="en-US" dirty="0" smtClean="0">
                <a:solidFill>
                  <a:srgbClr val="FF0000"/>
                </a:solidFill>
              </a:rPr>
              <a:t>Each read, write action always re-position the file pointer </a:t>
            </a:r>
            <a:r>
              <a:rPr lang="en-US" dirty="0" smtClean="0"/>
              <a:t>(to where?)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 </a:t>
            </a:r>
            <a:r>
              <a:rPr lang="en-US" dirty="0" err="1" smtClean="0"/>
              <a:t>seekg</a:t>
            </a:r>
            <a:r>
              <a:rPr lang="en-US" dirty="0" smtClean="0"/>
              <a:t>() usage</a:t>
            </a:r>
            <a:endParaRPr lang="en-US" dirty="0"/>
          </a:p>
        </p:txBody>
      </p:sp>
      <p:sp>
        <p:nvSpPr>
          <p:cNvPr id="4" name="TextBox 3"/>
          <p:cNvSpPr txBox="1"/>
          <p:nvPr/>
        </p:nvSpPr>
        <p:spPr>
          <a:xfrm>
            <a:off x="457200" y="1524000"/>
            <a:ext cx="8382000" cy="5262979"/>
          </a:xfrm>
          <a:prstGeom prst="rect">
            <a:avLst/>
          </a:prstGeom>
          <a:noFill/>
        </p:spPr>
        <p:txBody>
          <a:bodyPr wrap="square" rtlCol="0">
            <a:spAutoFit/>
          </a:bodyPr>
          <a:lstStyle/>
          <a:p>
            <a:r>
              <a:rPr lang="en-US" dirty="0" smtClean="0"/>
              <a:t>Example usage:  </a:t>
            </a:r>
          </a:p>
          <a:p>
            <a:endParaRPr lang="en-US" dirty="0" smtClean="0"/>
          </a:p>
          <a:p>
            <a:r>
              <a:rPr lang="en-US" dirty="0" err="1" smtClean="0"/>
              <a:t>int</a:t>
            </a:r>
            <a:r>
              <a:rPr lang="en-US" dirty="0" smtClean="0"/>
              <a:t> 	begin, end;</a:t>
            </a:r>
          </a:p>
          <a:p>
            <a:r>
              <a:rPr lang="en-US" dirty="0" smtClean="0"/>
              <a:t>begin 	= </a:t>
            </a:r>
            <a:r>
              <a:rPr lang="en-US" dirty="0" err="1" smtClean="0"/>
              <a:t>myfile.tellg</a:t>
            </a:r>
            <a:r>
              <a:rPr lang="en-US" dirty="0" smtClean="0"/>
              <a:t>();</a:t>
            </a:r>
          </a:p>
          <a:p>
            <a:r>
              <a:rPr lang="en-US" dirty="0" err="1" smtClean="0"/>
              <a:t>myfile.seekg</a:t>
            </a:r>
            <a:r>
              <a:rPr lang="en-US" dirty="0" smtClean="0"/>
              <a:t> (0, </a:t>
            </a:r>
            <a:r>
              <a:rPr lang="en-US" dirty="0" err="1" smtClean="0"/>
              <a:t>ios</a:t>
            </a:r>
            <a:r>
              <a:rPr lang="en-US" dirty="0" smtClean="0"/>
              <a:t>::end);</a:t>
            </a:r>
          </a:p>
          <a:p>
            <a:r>
              <a:rPr lang="en-US" dirty="0" smtClean="0"/>
              <a:t>end 	= </a:t>
            </a:r>
            <a:r>
              <a:rPr lang="en-US" dirty="0" err="1" smtClean="0"/>
              <a:t>myfile.tellg</a:t>
            </a:r>
            <a:r>
              <a:rPr lang="en-US" dirty="0" smtClean="0"/>
              <a:t>();</a:t>
            </a:r>
          </a:p>
          <a:p>
            <a:endParaRPr lang="en-US" dirty="0" smtClean="0"/>
          </a:p>
          <a:p>
            <a:r>
              <a:rPr lang="en-US" sz="2400" dirty="0" smtClean="0"/>
              <a:t>Exercise 15.1: count the size (how many characters including space) of Article One of US Constitution.</a:t>
            </a:r>
          </a:p>
          <a:p>
            <a:r>
              <a:rPr lang="en-US" sz="2400" dirty="0" smtClean="0"/>
              <a:t>Exercise 15.2: count how many “State” occurs in the US Constitution Article I.</a:t>
            </a:r>
          </a:p>
          <a:p>
            <a:r>
              <a:rPr lang="en-US" sz="2400" dirty="0" smtClean="0"/>
              <a:t>Exercise 15.3: count how many “Senate” occurs in the US Constitution Article I.</a:t>
            </a:r>
          </a:p>
          <a:p>
            <a:r>
              <a:rPr lang="en-US" sz="2400" dirty="0" smtClean="0"/>
              <a:t>Exercise 15.4: count how many “Each” or “each” occurs in the US Constitution Article I.</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a:t>
            </a:r>
            <a:endParaRPr lang="en-US" dirty="0"/>
          </a:p>
        </p:txBody>
      </p:sp>
      <p:sp>
        <p:nvSpPr>
          <p:cNvPr id="3" name="Content Placeholder 2"/>
          <p:cNvSpPr>
            <a:spLocks noGrp="1"/>
          </p:cNvSpPr>
          <p:nvPr>
            <p:ph idx="1"/>
          </p:nvPr>
        </p:nvSpPr>
        <p:spPr/>
        <p:txBody>
          <a:bodyPr/>
          <a:lstStyle/>
          <a:p>
            <a:r>
              <a:rPr lang="en-US" dirty="0" smtClean="0"/>
              <a:t>Using exercise15.cpp as the template, modify the program so when there is a “State” token found, print the preceding 10 characters and the following 10 characters. For example: “he United States, which 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scope is an area where variables are declared an are effective</a:t>
            </a:r>
          </a:p>
          <a:p>
            <a:r>
              <a:rPr lang="en-US" dirty="0" smtClean="0"/>
              <a:t>In C++, scope can be nested. There can also be multiple parallel scopes. Each scope is corresponding to a block of codes</a:t>
            </a:r>
          </a:p>
          <a:p>
            <a:r>
              <a:rPr lang="en-US" dirty="0" smtClean="0"/>
              <a:t>If a variable is not declared in a scope, C++ program will search the outer scope to find its declaration</a:t>
            </a:r>
          </a:p>
          <a:p>
            <a:r>
              <a:rPr lang="en-US" dirty="0" smtClean="0"/>
              <a:t>A variable can not be declared twice in the same scope</a:t>
            </a:r>
          </a:p>
          <a:p>
            <a:r>
              <a:rPr lang="en-US" dirty="0" smtClean="0"/>
              <a:t>The same variable name in different scopes can co-exist and they point to different memory address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Variable Scope</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Look at the Syntax and Program Structure</a:t>
            </a:r>
            <a:endParaRPr lang="en-US" dirty="0"/>
          </a:p>
        </p:txBody>
      </p:sp>
      <p:sp>
        <p:nvSpPr>
          <p:cNvPr id="3" name="Content Placeholder 2"/>
          <p:cNvSpPr>
            <a:spLocks noGrp="1"/>
          </p:cNvSpPr>
          <p:nvPr>
            <p:ph idx="1"/>
          </p:nvPr>
        </p:nvSpPr>
        <p:spPr>
          <a:xfrm>
            <a:off x="457200" y="1600200"/>
            <a:ext cx="4114800" cy="4525963"/>
          </a:xfrm>
        </p:spPr>
        <p:txBody>
          <a:bodyPr>
            <a:normAutofit fontScale="92500" lnSpcReduction="20000"/>
          </a:bodyPr>
          <a:lstStyle/>
          <a:p>
            <a:r>
              <a:rPr lang="en-US" dirty="0" smtClean="0"/>
              <a:t>Comment</a:t>
            </a:r>
          </a:p>
          <a:p>
            <a:r>
              <a:rPr lang="en-US" dirty="0" smtClean="0"/>
              <a:t>Main()</a:t>
            </a:r>
          </a:p>
          <a:p>
            <a:r>
              <a:rPr lang="en-US" dirty="0" smtClean="0"/>
              <a:t>; </a:t>
            </a:r>
          </a:p>
          <a:p>
            <a:r>
              <a:rPr lang="en-US" dirty="0" smtClean="0"/>
              <a:t>{} block of code</a:t>
            </a:r>
          </a:p>
          <a:p>
            <a:r>
              <a:rPr lang="en-US" dirty="0" smtClean="0"/>
              <a:t>Case sensitive</a:t>
            </a:r>
          </a:p>
          <a:p>
            <a:r>
              <a:rPr lang="en-US" dirty="0" smtClean="0"/>
              <a:t>Newline, tab and space is ignored</a:t>
            </a:r>
          </a:p>
          <a:p>
            <a:r>
              <a:rPr lang="en-US" dirty="0" smtClean="0"/>
              <a:t>Double-quote and single-quote</a:t>
            </a:r>
          </a:p>
          <a:p>
            <a:r>
              <a:rPr lang="en-US" dirty="0" smtClean="0"/>
              <a:t>Escape character: \</a:t>
            </a:r>
            <a:endParaRPr lang="en-US" dirty="0"/>
          </a:p>
        </p:txBody>
      </p:sp>
      <p:sp>
        <p:nvSpPr>
          <p:cNvPr id="4" name="TextBox 3"/>
          <p:cNvSpPr txBox="1"/>
          <p:nvPr/>
        </p:nvSpPr>
        <p:spPr>
          <a:xfrm>
            <a:off x="4876800" y="1752600"/>
            <a:ext cx="4038600" cy="3816429"/>
          </a:xfrm>
          <a:prstGeom prst="rect">
            <a:avLst/>
          </a:prstGeom>
          <a:noFill/>
        </p:spPr>
        <p:txBody>
          <a:bodyPr wrap="square" rtlCol="0">
            <a:spAutoFit/>
          </a:bodyPr>
          <a:lstStyle/>
          <a:p>
            <a:r>
              <a:rPr lang="en-US" sz="1400" dirty="0"/>
              <a:t>void main</a:t>
            </a:r>
            <a:r>
              <a:rPr lang="en-US" sz="1400" dirty="0" smtClean="0"/>
              <a:t>() //main is where the program start to execute</a:t>
            </a:r>
            <a:endParaRPr lang="en-US" sz="1400" dirty="0"/>
          </a:p>
          <a:p>
            <a:r>
              <a:rPr lang="en-US" sz="1400" dirty="0" smtClean="0"/>
              <a:t>{</a:t>
            </a:r>
            <a:endParaRPr lang="en-US" sz="1400" dirty="0"/>
          </a:p>
          <a:p>
            <a:r>
              <a:rPr lang="en-US" sz="1400" dirty="0"/>
              <a:t>   </a:t>
            </a:r>
            <a:r>
              <a:rPr lang="en-US" sz="1400" dirty="0" smtClean="0"/>
              <a:t>const </a:t>
            </a:r>
            <a:r>
              <a:rPr lang="en-US" sz="1400" dirty="0" err="1" smtClean="0"/>
              <a:t>int</a:t>
            </a:r>
            <a:r>
              <a:rPr lang="en-US" sz="1400" dirty="0" smtClean="0"/>
              <a:t> large = 99999;</a:t>
            </a:r>
          </a:p>
          <a:p>
            <a:r>
              <a:rPr lang="en-US" sz="1400" dirty="0" smtClean="0"/>
              <a:t>   </a:t>
            </a:r>
            <a:r>
              <a:rPr lang="en-US" sz="1400" dirty="0" err="1" smtClean="0"/>
              <a:t>int</a:t>
            </a:r>
            <a:r>
              <a:rPr lang="en-US" sz="1400" dirty="0" smtClean="0"/>
              <a:t> </a:t>
            </a:r>
            <a:r>
              <a:rPr lang="en-US" sz="1400" dirty="0"/>
              <a:t>a, b, sum, difference;            </a:t>
            </a:r>
          </a:p>
          <a:p>
            <a:r>
              <a:rPr lang="en-US" sz="1400" dirty="0"/>
              <a:t>   </a:t>
            </a:r>
            <a:r>
              <a:rPr lang="en-US" sz="1400" dirty="0" err="1"/>
              <a:t>cout</a:t>
            </a:r>
            <a:r>
              <a:rPr lang="en-US" sz="1400" dirty="0"/>
              <a:t> &lt;&lt; "My first C++ program\n\n";    </a:t>
            </a:r>
          </a:p>
          <a:p>
            <a:r>
              <a:rPr lang="en-US" sz="1400" dirty="0"/>
              <a:t>   </a:t>
            </a:r>
            <a:r>
              <a:rPr lang="en-US" sz="1400" dirty="0" err="1"/>
              <a:t>cout</a:t>
            </a:r>
            <a:r>
              <a:rPr lang="en-US" sz="1400" dirty="0"/>
              <a:t> &lt;&lt; "Input first number: ";        </a:t>
            </a:r>
          </a:p>
          <a:p>
            <a:r>
              <a:rPr lang="en-US" sz="1400" dirty="0"/>
              <a:t>   </a:t>
            </a:r>
            <a:r>
              <a:rPr lang="en-US" sz="1400" dirty="0" err="1"/>
              <a:t>cin</a:t>
            </a:r>
            <a:r>
              <a:rPr lang="en-US" sz="1400" dirty="0"/>
              <a:t> &gt;&gt; a;                              </a:t>
            </a:r>
          </a:p>
          <a:p>
            <a:r>
              <a:rPr lang="en-US" sz="1400" dirty="0"/>
              <a:t>   </a:t>
            </a:r>
            <a:r>
              <a:rPr lang="en-US" sz="1400" dirty="0" err="1"/>
              <a:t>cout</a:t>
            </a:r>
            <a:r>
              <a:rPr lang="en-US" sz="1400" dirty="0"/>
              <a:t> &lt;&lt; </a:t>
            </a:r>
            <a:r>
              <a:rPr lang="en-US" sz="1400" dirty="0" smtClean="0"/>
              <a:t>"Input </a:t>
            </a:r>
            <a:r>
              <a:rPr lang="en-US" sz="1400" dirty="0"/>
              <a:t>second number: ";     </a:t>
            </a:r>
          </a:p>
          <a:p>
            <a:r>
              <a:rPr lang="en-US" sz="1400" dirty="0"/>
              <a:t>   </a:t>
            </a:r>
            <a:r>
              <a:rPr lang="en-US" sz="1400" dirty="0" err="1"/>
              <a:t>cin</a:t>
            </a:r>
            <a:r>
              <a:rPr lang="en-US" sz="1400" dirty="0"/>
              <a:t> &gt;&gt; b;                              </a:t>
            </a:r>
          </a:p>
          <a:p>
            <a:r>
              <a:rPr lang="en-US" sz="1400" dirty="0"/>
              <a:t>   sum = a + b;  difference = a - b;     </a:t>
            </a:r>
          </a:p>
          <a:p>
            <a:r>
              <a:rPr lang="en-US" sz="1400" dirty="0"/>
              <a:t>   </a:t>
            </a:r>
            <a:r>
              <a:rPr lang="en-US" sz="1400" dirty="0" err="1"/>
              <a:t>cout</a:t>
            </a:r>
            <a:r>
              <a:rPr lang="en-US" sz="1400" dirty="0"/>
              <a:t> &lt;&lt; </a:t>
            </a:r>
            <a:r>
              <a:rPr lang="en-US" sz="1400" dirty="0" smtClean="0"/>
              <a:t>"The </a:t>
            </a:r>
            <a:r>
              <a:rPr lang="en-US" sz="1400" dirty="0"/>
              <a:t>sum is " &lt;&lt; </a:t>
            </a:r>
            <a:r>
              <a:rPr lang="en-US" sz="1400" dirty="0" smtClean="0"/>
              <a:t>sum &lt;&lt; ‘\n’;       </a:t>
            </a:r>
            <a:endParaRPr lang="en-US" sz="1400" dirty="0"/>
          </a:p>
          <a:p>
            <a:r>
              <a:rPr lang="en-US" sz="1400" dirty="0"/>
              <a:t>   </a:t>
            </a:r>
            <a:r>
              <a:rPr lang="en-US" sz="1400" dirty="0" err="1"/>
              <a:t>cout</a:t>
            </a:r>
            <a:r>
              <a:rPr lang="en-US" sz="1400" dirty="0"/>
              <a:t> &lt;&lt; "  The difference is " &lt;&lt; difference;  </a:t>
            </a:r>
          </a:p>
          <a:p>
            <a:r>
              <a:rPr lang="en-US" sz="1400" dirty="0"/>
              <a:t> </a:t>
            </a:r>
            <a:r>
              <a:rPr lang="en-US" sz="1400" dirty="0" smtClean="0"/>
              <a:t>  </a:t>
            </a:r>
            <a:r>
              <a:rPr lang="en-US" sz="1400" dirty="0" err="1" smtClean="0"/>
              <a:t>cout</a:t>
            </a:r>
            <a:r>
              <a:rPr lang="en-US" sz="1400" dirty="0" smtClean="0"/>
              <a:t> </a:t>
            </a:r>
            <a:r>
              <a:rPr lang="en-US" sz="1400" dirty="0"/>
              <a:t>&lt;&lt; </a:t>
            </a:r>
            <a:r>
              <a:rPr lang="en-US" sz="1400" dirty="0" smtClean="0"/>
              <a:t>"Enter </a:t>
            </a:r>
            <a:r>
              <a:rPr lang="en-US" sz="1400" dirty="0"/>
              <a:t>any number to </a:t>
            </a:r>
            <a:r>
              <a:rPr lang="en-US" sz="1400" dirty="0" smtClean="0"/>
              <a:t>exit</a:t>
            </a:r>
            <a:endParaRPr lang="en-US" sz="1400" dirty="0"/>
          </a:p>
          <a:p>
            <a:r>
              <a:rPr lang="en-US" sz="1400" dirty="0"/>
              <a:t>   </a:t>
            </a:r>
            <a:r>
              <a:rPr lang="en-US" sz="1400" dirty="0" err="1"/>
              <a:t>cin</a:t>
            </a:r>
            <a:r>
              <a:rPr lang="en-US" sz="1400" dirty="0"/>
              <a:t> &gt;&gt; a;                              </a:t>
            </a:r>
          </a:p>
          <a:p>
            <a:r>
              <a:rPr lang="en-US" sz="1400" dirty="0"/>
              <a:t>}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 work assignment for week 9/23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Assignment 1: The attached homework23-1.cpp contains an array (</a:t>
            </a:r>
            <a:r>
              <a:rPr lang="en-US" dirty="0" err="1" smtClean="0"/>
              <a:t>ar</a:t>
            </a:r>
            <a:r>
              <a:rPr lang="en-US" dirty="0" smtClean="0"/>
              <a:t>[100]) with 100 integers. Write a simple statement to zero out all the even number elements. For example, your solution should change </a:t>
            </a:r>
            <a:r>
              <a:rPr lang="en-US" dirty="0" err="1" smtClean="0"/>
              <a:t>ar</a:t>
            </a:r>
            <a:r>
              <a:rPr lang="en-US" dirty="0" smtClean="0"/>
              <a:t>[0], </a:t>
            </a:r>
            <a:r>
              <a:rPr lang="en-US" dirty="0" err="1" smtClean="0"/>
              <a:t>ar</a:t>
            </a:r>
            <a:r>
              <a:rPr lang="en-US" dirty="0" smtClean="0"/>
              <a:t>[2], </a:t>
            </a:r>
            <a:r>
              <a:rPr lang="en-US" dirty="0" err="1" smtClean="0"/>
              <a:t>ar</a:t>
            </a:r>
            <a:r>
              <a:rPr lang="en-US" dirty="0" smtClean="0"/>
              <a:t>[4]… </a:t>
            </a:r>
            <a:r>
              <a:rPr lang="en-US" dirty="0" err="1" smtClean="0"/>
              <a:t>ar</a:t>
            </a:r>
            <a:r>
              <a:rPr lang="en-US" dirty="0" smtClean="0"/>
              <a:t>[98] to 0, and leave </a:t>
            </a:r>
            <a:r>
              <a:rPr lang="en-US" dirty="0" err="1" smtClean="0"/>
              <a:t>ar</a:t>
            </a:r>
            <a:r>
              <a:rPr lang="en-US" dirty="0" smtClean="0"/>
              <a:t>[1], </a:t>
            </a:r>
            <a:r>
              <a:rPr lang="en-US" dirty="0" err="1" smtClean="0"/>
              <a:t>ar</a:t>
            </a:r>
            <a:r>
              <a:rPr lang="en-US" dirty="0" smtClean="0"/>
              <a:t>[3]… (the odd number element) unchanged. (hints: you need to look into the pattern of even number index. Use either index % 2 operator, or increment the index by two in each iteration)</a:t>
            </a:r>
          </a:p>
          <a:p>
            <a:r>
              <a:rPr lang="en-US" dirty="0" smtClean="0"/>
              <a:t>Assignment 2: Once you complete assignment 1, the array should look like this: 0, 1, 0, 3, 0, 5, 0, …0, 99.  Write a simple statement to remove all the zero value elements. You solution should change the array into: 1, 3, 5, 7, 9, …,99. Please use the attached homework23-2.cpp as the template.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Homework assignment 23 (US-Constitution search)</a:t>
            </a:r>
            <a:endParaRPr lang="en-US"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r>
              <a:rPr lang="en-US" dirty="0" smtClean="0"/>
              <a:t>This assignment is a challenging one. Use the attached homework23-3.cpp as template, modify the “State” token search solution to display two full words before and after each occurrence of “State” For example, your program’s first output should be:</a:t>
            </a:r>
          </a:p>
          <a:p>
            <a:pPr>
              <a:spcBef>
                <a:spcPts val="0"/>
              </a:spcBef>
              <a:buNone/>
            </a:pPr>
            <a:endParaRPr lang="en-US" sz="1500" dirty="0" smtClean="0">
              <a:latin typeface="Chicago" pitchFamily="34" charset="0"/>
            </a:endParaRPr>
          </a:p>
          <a:p>
            <a:pPr>
              <a:spcBef>
                <a:spcPts val="0"/>
              </a:spcBef>
              <a:buNone/>
            </a:pPr>
            <a:r>
              <a:rPr lang="en-US" sz="1500" dirty="0" smtClean="0">
                <a:latin typeface="Chicago" pitchFamily="34" charset="0"/>
              </a:rPr>
              <a:t>‘State’ token found at: 156</a:t>
            </a:r>
          </a:p>
          <a:p>
            <a:pPr marL="0" indent="0">
              <a:spcBef>
                <a:spcPts val="0"/>
              </a:spcBef>
              <a:buNone/>
            </a:pPr>
            <a:r>
              <a:rPr lang="en-US" sz="1500" dirty="0" smtClean="0">
                <a:latin typeface="Chicago" pitchFamily="34" charset="0"/>
              </a:rPr>
              <a:t>Words around ‘State’: …</a:t>
            </a:r>
            <a:r>
              <a:rPr lang="en-US" sz="1500" dirty="0" smtClean="0">
                <a:solidFill>
                  <a:srgbClr val="FF0000"/>
                </a:solidFill>
                <a:latin typeface="Chicago" pitchFamily="34" charset="0"/>
              </a:rPr>
              <a:t>the United</a:t>
            </a:r>
            <a:r>
              <a:rPr lang="en-US" sz="1500" dirty="0" smtClean="0">
                <a:latin typeface="Chicago" pitchFamily="34" charset="0"/>
              </a:rPr>
              <a:t> States, </a:t>
            </a:r>
            <a:r>
              <a:rPr lang="en-US" sz="1500" dirty="0" smtClean="0">
                <a:solidFill>
                  <a:srgbClr val="FF0000"/>
                </a:solidFill>
                <a:latin typeface="Chicago" pitchFamily="34" charset="0"/>
              </a:rPr>
              <a:t>which shall</a:t>
            </a:r>
            <a:r>
              <a:rPr lang="en-US" sz="1500" dirty="0" smtClean="0">
                <a:latin typeface="Chicago" pitchFamily="34" charset="0"/>
              </a:rPr>
              <a:t>…</a:t>
            </a:r>
            <a:r>
              <a:rPr lang="en-US" dirty="0" smtClean="0"/>
              <a:t> </a:t>
            </a:r>
          </a:p>
          <a:p>
            <a:pPr marL="0" indent="0">
              <a:spcBef>
                <a:spcPts val="0"/>
              </a:spcBef>
              <a:buNone/>
            </a:pPr>
            <a:endParaRPr lang="en-US" dirty="0" smtClean="0"/>
          </a:p>
          <a:p>
            <a:pPr marL="0" indent="0">
              <a:spcBef>
                <a:spcPts val="0"/>
              </a:spcBef>
              <a:buNone/>
            </a:pPr>
            <a:r>
              <a:rPr lang="en-US" dirty="0" smtClean="0"/>
              <a:t>In this output, “</a:t>
            </a:r>
            <a:r>
              <a:rPr lang="en-US" dirty="0" smtClean="0">
                <a:solidFill>
                  <a:srgbClr val="FF0000"/>
                </a:solidFill>
              </a:rPr>
              <a:t>the United</a:t>
            </a:r>
            <a:r>
              <a:rPr lang="en-US" dirty="0" smtClean="0"/>
              <a:t>” are two full words before “State”, and “</a:t>
            </a:r>
            <a:r>
              <a:rPr lang="en-US" dirty="0" smtClean="0">
                <a:solidFill>
                  <a:srgbClr val="FF0000"/>
                </a:solidFill>
              </a:rPr>
              <a:t>which shall</a:t>
            </a:r>
            <a:r>
              <a:rPr lang="en-US" dirty="0" smtClean="0"/>
              <a:t>” are two full words after “State”.</a:t>
            </a:r>
          </a:p>
          <a:p>
            <a:pPr marL="0" indent="0">
              <a:spcBef>
                <a:spcPts val="0"/>
              </a:spcBef>
              <a:buNone/>
            </a:pPr>
            <a:endParaRPr lang="en-US" dirty="0" smtClean="0"/>
          </a:p>
          <a:p>
            <a:pPr marL="0" indent="0">
              <a:spcBef>
                <a:spcPts val="0"/>
              </a:spcBef>
              <a:buNone/>
            </a:pPr>
            <a:r>
              <a:rPr lang="en-US" dirty="0" smtClean="0"/>
              <a:t>Note: in lab5.cpp, we print the previous 10 and subsequent 10 letters around ‘State’. This is not very easy to read since incomplete words are displayed. If you design a program for other people , you need to make the program easy to use.</a:t>
            </a:r>
          </a:p>
          <a:p>
            <a:pPr marL="0" indent="0">
              <a:spcBef>
                <a:spcPts val="0"/>
              </a:spcBef>
              <a:buNone/>
            </a:pPr>
            <a:r>
              <a:rPr lang="en-US" dirty="0" smtClean="0"/>
              <a:t> </a:t>
            </a:r>
          </a:p>
          <a:p>
            <a:pPr marL="0" indent="0">
              <a:spcBef>
                <a:spcPts val="0"/>
              </a:spcBef>
              <a:buNone/>
            </a:pPr>
            <a:r>
              <a:rPr lang="en-US" dirty="0" smtClean="0"/>
              <a:t>Hint: Words are typically separated by a space. So the solution is to look for two space before, and after “State”. You can use a temporary placeholder to hold 75 characters around one occurrence of “State”, i.e.</a:t>
            </a:r>
          </a:p>
          <a:p>
            <a:pPr marL="0" indent="0">
              <a:spcBef>
                <a:spcPts val="0"/>
              </a:spcBef>
              <a:buNone/>
            </a:pPr>
            <a:r>
              <a:rPr lang="en-US" dirty="0" smtClean="0"/>
              <a:t>Then you need to look for two spaces before “State” by searching the first 30 letters backward. Do the same for the last 30 letters but searching forward.  Remember the positions when you find two spaces in each direction. </a:t>
            </a:r>
            <a:endParaRPr lang="en-US" dirty="0"/>
          </a:p>
        </p:txBody>
      </p:sp>
      <p:sp>
        <p:nvSpPr>
          <p:cNvPr id="4" name="Rectangle 3"/>
          <p:cNvSpPr/>
          <p:nvPr/>
        </p:nvSpPr>
        <p:spPr>
          <a:xfrm>
            <a:off x="4191000" y="5105400"/>
            <a:ext cx="4419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44196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482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76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582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305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246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60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674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38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532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81800" y="51054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38800" y="5029200"/>
            <a:ext cx="1252266" cy="369332"/>
          </a:xfrm>
          <a:prstGeom prst="rect">
            <a:avLst/>
          </a:prstGeom>
          <a:noFill/>
        </p:spPr>
        <p:txBody>
          <a:bodyPr wrap="none" rtlCol="0">
            <a:spAutoFit/>
          </a:bodyPr>
          <a:lstStyle/>
          <a:p>
            <a:r>
              <a:rPr lang="en-US" dirty="0" smtClean="0"/>
              <a:t>S   t  a   t  e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idx="1"/>
          </p:nvPr>
        </p:nvSpPr>
        <p:spPr>
          <a:xfrm>
            <a:off x="457200" y="1600200"/>
            <a:ext cx="4191000" cy="4953000"/>
          </a:xfrm>
        </p:spPr>
        <p:txBody>
          <a:bodyPr/>
          <a:lstStyle/>
          <a:p>
            <a:r>
              <a:rPr lang="en-US" dirty="0" smtClean="0"/>
              <a:t>Pointer is the address of a variable, array, or function</a:t>
            </a:r>
          </a:p>
          <a:p>
            <a:r>
              <a:rPr lang="en-US" dirty="0" smtClean="0"/>
              <a:t>‘a’ is a label pointing to a memory address, containing integer value of 3</a:t>
            </a:r>
          </a:p>
          <a:p>
            <a:r>
              <a:rPr lang="en-US" dirty="0" smtClean="0"/>
              <a:t>‘</a:t>
            </a:r>
            <a:r>
              <a:rPr lang="en-US" dirty="0" err="1" smtClean="0"/>
              <a:t>ap</a:t>
            </a:r>
            <a:r>
              <a:rPr lang="en-US" dirty="0" smtClean="0"/>
              <a:t>’ is the address </a:t>
            </a:r>
            <a:endParaRPr lang="en-US" dirty="0"/>
          </a:p>
        </p:txBody>
      </p:sp>
      <p:sp>
        <p:nvSpPr>
          <p:cNvPr id="4" name="Rectangle 3"/>
          <p:cNvSpPr/>
          <p:nvPr/>
        </p:nvSpPr>
        <p:spPr>
          <a:xfrm>
            <a:off x="7315200" y="1828800"/>
            <a:ext cx="533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7315200" y="22098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315200" y="25908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9718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15200" y="33528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315200" y="37338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10200" y="2057400"/>
            <a:ext cx="1083951" cy="1754326"/>
          </a:xfrm>
          <a:prstGeom prst="rect">
            <a:avLst/>
          </a:prstGeom>
          <a:noFill/>
        </p:spPr>
        <p:txBody>
          <a:bodyPr wrap="none" rtlCol="0">
            <a:spAutoFit/>
          </a:bodyPr>
          <a:lstStyle/>
          <a:p>
            <a:r>
              <a:rPr lang="en-US" dirty="0" err="1" smtClean="0"/>
              <a:t>i</a:t>
            </a:r>
            <a:r>
              <a:rPr lang="en-US" dirty="0" err="1" smtClean="0"/>
              <a:t>nt</a:t>
            </a:r>
            <a:r>
              <a:rPr lang="en-US" dirty="0" smtClean="0"/>
              <a:t> a=3;</a:t>
            </a:r>
          </a:p>
          <a:p>
            <a:r>
              <a:rPr lang="en-US" dirty="0" err="1" smtClean="0"/>
              <a:t>i</a:t>
            </a:r>
            <a:r>
              <a:rPr lang="en-US" dirty="0" err="1" smtClean="0"/>
              <a:t>nt</a:t>
            </a:r>
            <a:r>
              <a:rPr lang="en-US" dirty="0" smtClean="0"/>
              <a:t> *</a:t>
            </a:r>
            <a:r>
              <a:rPr lang="en-US" dirty="0" err="1" smtClean="0"/>
              <a:t>ap</a:t>
            </a:r>
            <a:r>
              <a:rPr lang="en-US" dirty="0" smtClean="0"/>
              <a:t>;</a:t>
            </a:r>
          </a:p>
          <a:p>
            <a:endParaRPr lang="en-US" dirty="0" smtClean="0"/>
          </a:p>
          <a:p>
            <a:r>
              <a:rPr lang="en-US" dirty="0" smtClean="0"/>
              <a:t>*</a:t>
            </a:r>
            <a:r>
              <a:rPr lang="en-US" dirty="0" err="1" smtClean="0"/>
              <a:t>ap</a:t>
            </a:r>
            <a:r>
              <a:rPr lang="en-US" dirty="0" smtClean="0"/>
              <a:t> = &amp;a;</a:t>
            </a:r>
          </a:p>
          <a:p>
            <a:endParaRPr lang="en-US" dirty="0" smtClean="0"/>
          </a:p>
          <a:p>
            <a:endParaRPr lang="en-US" dirty="0"/>
          </a:p>
        </p:txBody>
      </p:sp>
      <p:sp>
        <p:nvSpPr>
          <p:cNvPr id="12" name="TextBox 11"/>
          <p:cNvSpPr txBox="1"/>
          <p:nvPr/>
        </p:nvSpPr>
        <p:spPr>
          <a:xfrm>
            <a:off x="7467600" y="2590800"/>
            <a:ext cx="301686" cy="369332"/>
          </a:xfrm>
          <a:prstGeom prst="rect">
            <a:avLst/>
          </a:prstGeom>
          <a:noFill/>
        </p:spPr>
        <p:txBody>
          <a:bodyPr wrap="none" rtlCol="0">
            <a:spAutoFit/>
          </a:bodyPr>
          <a:lstStyle/>
          <a:p>
            <a:r>
              <a:rPr lang="en-US" dirty="0" smtClean="0"/>
              <a:t>3</a:t>
            </a:r>
            <a:endParaRPr lang="en-US" dirty="0"/>
          </a:p>
        </p:txBody>
      </p:sp>
      <p:sp>
        <p:nvSpPr>
          <p:cNvPr id="13" name="TextBox 12"/>
          <p:cNvSpPr txBox="1"/>
          <p:nvPr/>
        </p:nvSpPr>
        <p:spPr>
          <a:xfrm>
            <a:off x="7010400" y="2590800"/>
            <a:ext cx="295274" cy="369332"/>
          </a:xfrm>
          <a:prstGeom prst="rect">
            <a:avLst/>
          </a:prstGeom>
          <a:noFill/>
        </p:spPr>
        <p:txBody>
          <a:bodyPr wrap="none" rtlCol="0">
            <a:spAutoFit/>
          </a:bodyPr>
          <a:lstStyle/>
          <a:p>
            <a:r>
              <a:rPr lang="en-US" dirty="0" smtClean="0"/>
              <a:t>a</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676400" y="2438400"/>
            <a:ext cx="3352800" cy="2438400"/>
          </a:xfrm>
        </p:spPr>
        <p:txBody>
          <a:bodyPr/>
          <a:lstStyle/>
          <a:p>
            <a:pPr>
              <a:buNone/>
            </a:pPr>
            <a:r>
              <a:rPr lang="en-US" dirty="0" err="1" smtClean="0"/>
              <a:t>int</a:t>
            </a:r>
            <a:r>
              <a:rPr lang="en-US" dirty="0" smtClean="0"/>
              <a:t> *a;</a:t>
            </a:r>
          </a:p>
          <a:p>
            <a:pPr>
              <a:buNone/>
            </a:pPr>
            <a:r>
              <a:rPr lang="en-US" dirty="0" err="1" smtClean="0"/>
              <a:t>int</a:t>
            </a:r>
            <a:r>
              <a:rPr lang="en-US" dirty="0" smtClean="0"/>
              <a:t> b;</a:t>
            </a:r>
          </a:p>
          <a:p>
            <a:pPr>
              <a:buNone/>
            </a:pPr>
            <a:r>
              <a:rPr lang="en-US" dirty="0" smtClean="0"/>
              <a:t>a = &amp;b;</a:t>
            </a:r>
            <a:endParaRPr lang="en-US" dirty="0"/>
          </a:p>
        </p:txBody>
      </p:sp>
      <p:pic>
        <p:nvPicPr>
          <p:cNvPr id="4" name="Picture 2" descr="http://upload.wikimedia.org/wikipedia/commons/thumb/b/b4/Pointers.svg/220px-Pointers.svg.png"/>
          <p:cNvPicPr>
            <a:picLocks noChangeAspect="1" noChangeArrowheads="1"/>
          </p:cNvPicPr>
          <p:nvPr/>
        </p:nvPicPr>
        <p:blipFill>
          <a:blip r:embed="rId2" cstate="print"/>
          <a:srcRect/>
          <a:stretch>
            <a:fillRect/>
          </a:stretch>
        </p:blipFill>
        <p:spPr bwMode="auto">
          <a:xfrm>
            <a:off x="5486400" y="1447800"/>
            <a:ext cx="2971800" cy="3295998"/>
          </a:xfrm>
          <a:prstGeom prst="rect">
            <a:avLst/>
          </a:prstGeom>
          <a:noFill/>
        </p:spPr>
      </p:pic>
      <p:sp>
        <p:nvSpPr>
          <p:cNvPr id="5" name="TextBox 4"/>
          <p:cNvSpPr txBox="1"/>
          <p:nvPr/>
        </p:nvSpPr>
        <p:spPr>
          <a:xfrm>
            <a:off x="6019800" y="5257800"/>
            <a:ext cx="1765420" cy="369332"/>
          </a:xfrm>
          <a:prstGeom prst="rect">
            <a:avLst/>
          </a:prstGeom>
          <a:noFill/>
        </p:spPr>
        <p:txBody>
          <a:bodyPr wrap="none" rtlCol="0">
            <a:spAutoFit/>
          </a:bodyPr>
          <a:lstStyle/>
          <a:p>
            <a:r>
              <a:rPr lang="en-US" dirty="0" smtClean="0"/>
              <a:t>Credit: </a:t>
            </a:r>
            <a:r>
              <a:rPr lang="en-US" dirty="0" err="1" smtClean="0"/>
              <a:t>wikipedia</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pointers</a:t>
            </a:r>
            <a:endParaRPr lang="en-US" dirty="0"/>
          </a:p>
        </p:txBody>
      </p:sp>
      <p:sp>
        <p:nvSpPr>
          <p:cNvPr id="3" name="Content Placeholder 2"/>
          <p:cNvSpPr>
            <a:spLocks noGrp="1"/>
          </p:cNvSpPr>
          <p:nvPr>
            <p:ph idx="1"/>
          </p:nvPr>
        </p:nvSpPr>
        <p:spPr/>
        <p:txBody>
          <a:bodyPr/>
          <a:lstStyle/>
          <a:p>
            <a:r>
              <a:rPr lang="en-US" dirty="0" smtClean="0"/>
              <a:t>Pointers are widely used in advanced Data Structures such as Stack, Tree, List, and Graph</a:t>
            </a:r>
          </a:p>
          <a:p>
            <a:r>
              <a:rPr lang="en-US" dirty="0" smtClean="0"/>
              <a:t>Pointers are used to store the relationship among nodes of Data Structures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18</a:t>
            </a:r>
            <a:endParaRPr lang="en-US" dirty="0"/>
          </a:p>
        </p:txBody>
      </p:sp>
      <p:sp>
        <p:nvSpPr>
          <p:cNvPr id="3" name="Content Placeholder 2"/>
          <p:cNvSpPr>
            <a:spLocks noGrp="1"/>
          </p:cNvSpPr>
          <p:nvPr>
            <p:ph idx="1"/>
          </p:nvPr>
        </p:nvSpPr>
        <p:spPr/>
        <p:txBody>
          <a:bodyPr/>
          <a:lstStyle/>
          <a:p>
            <a:r>
              <a:rPr lang="en-US" dirty="0" smtClean="0"/>
              <a:t>Load exercise18.cpp into solution.</a:t>
            </a:r>
          </a:p>
          <a:p>
            <a:r>
              <a:rPr lang="en-US" dirty="0" smtClean="0"/>
              <a:t>Describe in English why </a:t>
            </a:r>
            <a:r>
              <a:rPr lang="en-US" dirty="0" err="1" smtClean="0"/>
              <a:t>b</a:t>
            </a:r>
            <a:r>
              <a:rPr lang="en-US" dirty="0" err="1" smtClean="0"/>
              <a:t>’s</a:t>
            </a:r>
            <a:r>
              <a:rPr lang="en-US" dirty="0" smtClean="0"/>
              <a:t> value remains unchanged but </a:t>
            </a:r>
            <a:r>
              <a:rPr lang="en-US" dirty="0" smtClean="0"/>
              <a:t>c</a:t>
            </a:r>
            <a:r>
              <a:rPr lang="en-US" dirty="0" smtClean="0"/>
              <a:t> does not. Also describe at which point the value of c gets modified.</a:t>
            </a:r>
          </a:p>
          <a:p>
            <a:pPr>
              <a:buNone/>
            </a:pPr>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Exercise18.2</a:t>
            </a:r>
            <a:endParaRPr lang="en-US" dirty="0"/>
          </a:p>
        </p:txBody>
      </p:sp>
      <p:sp>
        <p:nvSpPr>
          <p:cNvPr id="3" name="Content Placeholder 2"/>
          <p:cNvSpPr>
            <a:spLocks noGrp="1"/>
          </p:cNvSpPr>
          <p:nvPr>
            <p:ph idx="1"/>
          </p:nvPr>
        </p:nvSpPr>
        <p:spPr/>
        <p:txBody>
          <a:bodyPr/>
          <a:lstStyle/>
          <a:p>
            <a:r>
              <a:rPr lang="en-US" dirty="0" smtClean="0"/>
              <a:t>Load exercise18.2.cpp into solution</a:t>
            </a:r>
          </a:p>
          <a:p>
            <a:r>
              <a:rPr lang="en-US" dirty="0" smtClean="0"/>
              <a:t>Visually examine the source code, predict the output without running the program. </a:t>
            </a:r>
            <a:r>
              <a:rPr lang="en-US" dirty="0" smtClean="0"/>
              <a:t>D</a:t>
            </a:r>
            <a:r>
              <a:rPr lang="en-US" dirty="0" smtClean="0"/>
              <a:t>escribe the logic in English. Raise your hand if you don’t know the answer</a:t>
            </a:r>
          </a:p>
          <a:p>
            <a:r>
              <a:rPr lang="en-US" dirty="0" smtClean="0"/>
              <a:t>Execute the program and verify the answer</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18.3</a:t>
            </a:r>
            <a:endParaRPr lang="en-US" dirty="0"/>
          </a:p>
        </p:txBody>
      </p:sp>
      <p:sp>
        <p:nvSpPr>
          <p:cNvPr id="4" name="Content Placeholder 2"/>
          <p:cNvSpPr>
            <a:spLocks noGrp="1"/>
          </p:cNvSpPr>
          <p:nvPr>
            <p:ph idx="1"/>
          </p:nvPr>
        </p:nvSpPr>
        <p:spPr/>
        <p:txBody>
          <a:bodyPr/>
          <a:lstStyle/>
          <a:p>
            <a:r>
              <a:rPr lang="en-US" dirty="0" smtClean="0"/>
              <a:t>Load exercise18.3.cpp into solution</a:t>
            </a:r>
          </a:p>
          <a:p>
            <a:r>
              <a:rPr lang="en-US" dirty="0" smtClean="0"/>
              <a:t>Visually examine the source code, answer question 1-5 without running the program. </a:t>
            </a:r>
            <a:r>
              <a:rPr lang="en-US" dirty="0" smtClean="0"/>
              <a:t>D</a:t>
            </a:r>
            <a:r>
              <a:rPr lang="en-US" dirty="0" smtClean="0"/>
              <a:t>escribe the logic in English</a:t>
            </a:r>
          </a:p>
          <a:p>
            <a:r>
              <a:rPr lang="en-US" dirty="0" smtClean="0"/>
              <a:t>Execute the program and verify the answer</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and Array</a:t>
            </a:r>
            <a:endParaRPr lang="en-US" dirty="0"/>
          </a:p>
        </p:txBody>
      </p:sp>
      <p:sp>
        <p:nvSpPr>
          <p:cNvPr id="3" name="Content Placeholder 2"/>
          <p:cNvSpPr>
            <a:spLocks noGrp="1"/>
          </p:cNvSpPr>
          <p:nvPr>
            <p:ph idx="1"/>
          </p:nvPr>
        </p:nvSpPr>
        <p:spPr/>
        <p:txBody>
          <a:bodyPr/>
          <a:lstStyle/>
          <a:p>
            <a:r>
              <a:rPr lang="en-US" dirty="0" smtClean="0"/>
              <a:t>Recap: array is a continuous list of elements, addressable by using an index, e.g. numbers[</a:t>
            </a:r>
            <a:r>
              <a:rPr lang="en-US" dirty="0" err="1" smtClean="0"/>
              <a:t>i</a:t>
            </a:r>
            <a:r>
              <a:rPr lang="en-US" dirty="0" smtClean="0"/>
              <a:t>]</a:t>
            </a:r>
          </a:p>
          <a:p>
            <a:r>
              <a:rPr lang="en-US" dirty="0" smtClean="0"/>
              <a:t>The name/label of an array is actually a pointer pointing to the first element of that array. E.g., </a:t>
            </a:r>
            <a:r>
              <a:rPr lang="en-US" dirty="0" err="1" smtClean="0"/>
              <a:t>int</a:t>
            </a:r>
            <a:r>
              <a:rPr lang="en-US" dirty="0" smtClean="0"/>
              <a:t> numbers[5], the token “numbers” is a pointer to an integer.</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t>
            </a:r>
            <a:r>
              <a:rPr lang="en-US" dirty="0" err="1" smtClean="0"/>
              <a:t>arithemetics</a:t>
            </a:r>
            <a:endParaRPr lang="en-US" dirty="0"/>
          </a:p>
        </p:txBody>
      </p:sp>
      <p:sp>
        <p:nvSpPr>
          <p:cNvPr id="3" name="Content Placeholder 2"/>
          <p:cNvSpPr>
            <a:spLocks noGrp="1"/>
          </p:cNvSpPr>
          <p:nvPr>
            <p:ph idx="1"/>
          </p:nvPr>
        </p:nvSpPr>
        <p:spPr>
          <a:xfrm>
            <a:off x="457200" y="1600200"/>
            <a:ext cx="4800600" cy="4525963"/>
          </a:xfrm>
        </p:spPr>
        <p:txBody>
          <a:bodyPr>
            <a:normAutofit fontScale="92500"/>
          </a:bodyPr>
          <a:lstStyle/>
          <a:p>
            <a:r>
              <a:rPr lang="en-US" dirty="0" smtClean="0"/>
              <a:t>Pointer data type can be added, subtracted. They can not be divided, or multiplied.</a:t>
            </a:r>
          </a:p>
          <a:p>
            <a:r>
              <a:rPr lang="en-US" dirty="0" smtClean="0"/>
              <a:t>Pointer addition is defined by moving the pointer to points to the next element in memory based on the size of the variable.</a:t>
            </a:r>
            <a:endParaRPr lang="en-US" dirty="0"/>
          </a:p>
        </p:txBody>
      </p:sp>
      <p:pic>
        <p:nvPicPr>
          <p:cNvPr id="59394" name="Picture 2" descr="http://www.cplusplus.com/doc/tutorial/pointers/pointer_arithmetics.gif"/>
          <p:cNvPicPr>
            <a:picLocks noChangeAspect="1" noChangeArrowheads="1"/>
          </p:cNvPicPr>
          <p:nvPr/>
        </p:nvPicPr>
        <p:blipFill>
          <a:blip r:embed="rId2" cstate="print"/>
          <a:srcRect/>
          <a:stretch>
            <a:fillRect/>
          </a:stretch>
        </p:blipFill>
        <p:spPr bwMode="auto">
          <a:xfrm>
            <a:off x="5334000" y="3657600"/>
            <a:ext cx="3533775" cy="2209801"/>
          </a:xfrm>
          <a:prstGeom prst="rect">
            <a:avLst/>
          </a:prstGeom>
          <a:noFill/>
        </p:spPr>
      </p:pic>
      <p:sp>
        <p:nvSpPr>
          <p:cNvPr id="5" name="TextBox 4"/>
          <p:cNvSpPr txBox="1"/>
          <p:nvPr/>
        </p:nvSpPr>
        <p:spPr>
          <a:xfrm>
            <a:off x="5638800" y="6172200"/>
            <a:ext cx="2197909" cy="369332"/>
          </a:xfrm>
          <a:prstGeom prst="rect">
            <a:avLst/>
          </a:prstGeom>
          <a:noFill/>
        </p:spPr>
        <p:txBody>
          <a:bodyPr wrap="none" rtlCol="0">
            <a:spAutoFit/>
          </a:bodyPr>
          <a:lstStyle/>
          <a:p>
            <a:r>
              <a:rPr lang="en-US" dirty="0" smtClean="0"/>
              <a:t>Credit: cplusplus.com</a:t>
            </a:r>
            <a:endParaRPr lang="en-US" dirty="0"/>
          </a:p>
        </p:txBody>
      </p:sp>
      <p:sp>
        <p:nvSpPr>
          <p:cNvPr id="6" name="TextBox 5"/>
          <p:cNvSpPr txBox="1"/>
          <p:nvPr/>
        </p:nvSpPr>
        <p:spPr>
          <a:xfrm>
            <a:off x="5715000" y="2057400"/>
            <a:ext cx="1678665" cy="923330"/>
          </a:xfrm>
          <a:prstGeom prst="rect">
            <a:avLst/>
          </a:prstGeom>
          <a:noFill/>
        </p:spPr>
        <p:txBody>
          <a:bodyPr wrap="none" rtlCol="0">
            <a:spAutoFit/>
          </a:bodyPr>
          <a:lstStyle/>
          <a:p>
            <a:r>
              <a:rPr lang="en-US" dirty="0" smtClean="0"/>
              <a:t>c</a:t>
            </a:r>
            <a:r>
              <a:rPr lang="en-US" dirty="0" smtClean="0"/>
              <a:t>har *</a:t>
            </a:r>
            <a:r>
              <a:rPr lang="en-US" dirty="0" err="1" smtClean="0"/>
              <a:t>mychar</a:t>
            </a:r>
            <a:r>
              <a:rPr lang="en-US" dirty="0" smtClean="0"/>
              <a:t>;</a:t>
            </a:r>
          </a:p>
          <a:p>
            <a:r>
              <a:rPr lang="en-US" dirty="0" smtClean="0"/>
              <a:t>s</a:t>
            </a:r>
            <a:r>
              <a:rPr lang="en-US" dirty="0" smtClean="0"/>
              <a:t>hort *</a:t>
            </a:r>
            <a:r>
              <a:rPr lang="en-US" dirty="0" err="1" smtClean="0"/>
              <a:t>myshort</a:t>
            </a:r>
            <a:r>
              <a:rPr lang="en-US" dirty="0" smtClean="0"/>
              <a:t>;</a:t>
            </a:r>
          </a:p>
          <a:p>
            <a:r>
              <a:rPr lang="en-US" dirty="0" smtClean="0"/>
              <a:t>l</a:t>
            </a:r>
            <a:r>
              <a:rPr lang="en-US" dirty="0" smtClean="0"/>
              <a:t>ong *</a:t>
            </a:r>
            <a:r>
              <a:rPr lang="en-US" dirty="0" err="1" smtClean="0"/>
              <a:t>mylong</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mistakes</a:t>
            </a:r>
            <a:endParaRPr lang="en-US" dirty="0"/>
          </a:p>
        </p:txBody>
      </p:sp>
      <p:sp>
        <p:nvSpPr>
          <p:cNvPr id="3" name="Content Placeholder 2"/>
          <p:cNvSpPr>
            <a:spLocks noGrp="1"/>
          </p:cNvSpPr>
          <p:nvPr>
            <p:ph idx="1"/>
          </p:nvPr>
        </p:nvSpPr>
        <p:spPr/>
        <p:txBody>
          <a:bodyPr/>
          <a:lstStyle/>
          <a:p>
            <a:r>
              <a:rPr lang="en-US" dirty="0" smtClean="0"/>
              <a:t>Add more “enters” to the end of line?</a:t>
            </a:r>
          </a:p>
          <a:p>
            <a:r>
              <a:rPr lang="en-US" dirty="0" smtClean="0"/>
              <a:t>Change from lower case to capital letter?</a:t>
            </a:r>
          </a:p>
          <a:p>
            <a:r>
              <a:rPr lang="en-US" dirty="0" smtClean="0"/>
              <a:t>Break a word into two?</a:t>
            </a:r>
          </a:p>
          <a:p>
            <a:r>
              <a:rPr lang="en-US" dirty="0" smtClean="0"/>
              <a:t>Add this line: </a:t>
            </a:r>
            <a:r>
              <a:rPr lang="en-US" dirty="0" err="1" smtClean="0"/>
              <a:t>int</a:t>
            </a:r>
            <a:r>
              <a:rPr lang="en-US" dirty="0" smtClean="0"/>
              <a:t> c=10; </a:t>
            </a:r>
            <a:r>
              <a:rPr lang="en-US" dirty="0" err="1" smtClean="0"/>
              <a:t>int</a:t>
            </a:r>
            <a:r>
              <a:rPr lang="en-US" dirty="0" smtClean="0"/>
              <a:t> d=0; </a:t>
            </a:r>
            <a:r>
              <a:rPr lang="en-US" dirty="0" err="1" smtClean="0"/>
              <a:t>int</a:t>
            </a:r>
            <a:r>
              <a:rPr lang="en-US" dirty="0" smtClean="0"/>
              <a:t> e=c/d;</a:t>
            </a:r>
          </a:p>
          <a:p>
            <a:r>
              <a:rPr lang="en-US" dirty="0" smtClean="0"/>
              <a:t>What are the differences between these types of errors?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19</a:t>
            </a:r>
            <a:endParaRPr lang="en-US" dirty="0"/>
          </a:p>
        </p:txBody>
      </p:sp>
      <p:sp>
        <p:nvSpPr>
          <p:cNvPr id="3" name="Content Placeholder 2"/>
          <p:cNvSpPr>
            <a:spLocks noGrp="1"/>
          </p:cNvSpPr>
          <p:nvPr>
            <p:ph idx="1"/>
          </p:nvPr>
        </p:nvSpPr>
        <p:spPr/>
        <p:txBody>
          <a:bodyPr/>
          <a:lstStyle/>
          <a:p>
            <a:r>
              <a:rPr lang="en-US" dirty="0" smtClean="0"/>
              <a:t>Load exercise19.cpp into solution.</a:t>
            </a:r>
          </a:p>
          <a:p>
            <a:r>
              <a:rPr lang="en-US" dirty="0" smtClean="0"/>
              <a:t>Execute the program and follow the source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Exercise19.2</a:t>
            </a:r>
            <a:endParaRPr lang="en-US" dirty="0"/>
          </a:p>
        </p:txBody>
      </p:sp>
      <p:sp>
        <p:nvSpPr>
          <p:cNvPr id="3" name="Content Placeholder 2"/>
          <p:cNvSpPr>
            <a:spLocks noGrp="1"/>
          </p:cNvSpPr>
          <p:nvPr>
            <p:ph idx="1"/>
          </p:nvPr>
        </p:nvSpPr>
        <p:spPr/>
        <p:txBody>
          <a:bodyPr/>
          <a:lstStyle/>
          <a:p>
            <a:r>
              <a:rPr lang="en-US" dirty="0" smtClean="0"/>
              <a:t>Load exercise19.2.cpp into solution</a:t>
            </a:r>
          </a:p>
          <a:p>
            <a:r>
              <a:rPr lang="en-US" dirty="0" smtClean="0"/>
              <a:t>Rewrite the program: instead of using pointer, use array and index to assign the value to all elements in numbers array.</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to pointer</a:t>
            </a:r>
            <a:endParaRPr lang="en-US" dirty="0"/>
          </a:p>
        </p:txBody>
      </p:sp>
      <p:sp>
        <p:nvSpPr>
          <p:cNvPr id="3" name="Content Placeholder 2"/>
          <p:cNvSpPr>
            <a:spLocks noGrp="1"/>
          </p:cNvSpPr>
          <p:nvPr>
            <p:ph idx="1"/>
          </p:nvPr>
        </p:nvSpPr>
        <p:spPr>
          <a:xfrm>
            <a:off x="457200" y="1600200"/>
            <a:ext cx="3581400" cy="4525963"/>
          </a:xfrm>
        </p:spPr>
        <p:txBody>
          <a:bodyPr/>
          <a:lstStyle/>
          <a:p>
            <a:pPr>
              <a:buNone/>
            </a:pPr>
            <a:r>
              <a:rPr lang="en-US" dirty="0" err="1" smtClean="0"/>
              <a:t>Int</a:t>
            </a:r>
            <a:r>
              <a:rPr lang="en-US" dirty="0" smtClean="0"/>
              <a:t> a = 10;</a:t>
            </a:r>
          </a:p>
          <a:p>
            <a:pPr>
              <a:buNone/>
            </a:pPr>
            <a:r>
              <a:rPr lang="en-US" dirty="0" err="1" smtClean="0"/>
              <a:t>Int</a:t>
            </a:r>
            <a:r>
              <a:rPr lang="en-US" dirty="0" smtClean="0"/>
              <a:t> **b;</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17: Function Calls</a:t>
            </a:r>
            <a:endParaRPr lang="en-US" dirty="0"/>
          </a:p>
        </p:txBody>
      </p:sp>
      <p:sp>
        <p:nvSpPr>
          <p:cNvPr id="3" name="Content Placeholder 2"/>
          <p:cNvSpPr>
            <a:spLocks noGrp="1"/>
          </p:cNvSpPr>
          <p:nvPr>
            <p:ph idx="1"/>
          </p:nvPr>
        </p:nvSpPr>
        <p:spPr/>
        <p:txBody>
          <a:bodyPr/>
          <a:lstStyle/>
          <a:p>
            <a:r>
              <a:rPr lang="en-US" dirty="0" smtClean="0"/>
              <a:t>Rewrite homework assignment 2 using a function call: </a:t>
            </a:r>
            <a:r>
              <a:rPr lang="en-US" dirty="0" err="1" smtClean="0"/>
              <a:t>ReadLine</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variable and keywords</a:t>
            </a:r>
            <a:endParaRPr lang="en-US" dirty="0"/>
          </a:p>
        </p:txBody>
      </p:sp>
      <p:sp>
        <p:nvSpPr>
          <p:cNvPr id="3" name="Content Placeholder 2"/>
          <p:cNvSpPr>
            <a:spLocks noGrp="1"/>
          </p:cNvSpPr>
          <p:nvPr>
            <p:ph idx="1"/>
          </p:nvPr>
        </p:nvSpPr>
        <p:spPr>
          <a:xfrm>
            <a:off x="457200" y="1600200"/>
            <a:ext cx="4038600" cy="4525963"/>
          </a:xfrm>
        </p:spPr>
        <p:txBody>
          <a:bodyPr>
            <a:normAutofit fontScale="77500" lnSpcReduction="20000"/>
          </a:bodyPr>
          <a:lstStyle/>
          <a:p>
            <a:r>
              <a:rPr lang="en-US" dirty="0" smtClean="0"/>
              <a:t>Variable is a portion of memory to store a value. The value can change due to program execution. Variable needs to be declared with type</a:t>
            </a:r>
          </a:p>
          <a:p>
            <a:r>
              <a:rPr lang="en-US" dirty="0" smtClean="0"/>
              <a:t>Constants are expression with a fixed value </a:t>
            </a:r>
          </a:p>
          <a:p>
            <a:r>
              <a:rPr lang="en-US" dirty="0" smtClean="0"/>
              <a:t>Keywords are reserved for the system (</a:t>
            </a:r>
            <a:r>
              <a:rPr lang="en-US" dirty="0" smtClean="0">
                <a:solidFill>
                  <a:srgbClr val="FF0000"/>
                </a:solidFill>
              </a:rPr>
              <a:t>if, else, </a:t>
            </a:r>
            <a:r>
              <a:rPr lang="en-US" dirty="0" err="1" smtClean="0">
                <a:solidFill>
                  <a:srgbClr val="FF0000"/>
                </a:solidFill>
              </a:rPr>
              <a:t>int</a:t>
            </a:r>
            <a:r>
              <a:rPr lang="en-US" dirty="0" smtClean="0">
                <a:solidFill>
                  <a:srgbClr val="FF0000"/>
                </a:solidFill>
              </a:rPr>
              <a:t>, main, long, float, char, for, while, define, </a:t>
            </a:r>
            <a:r>
              <a:rPr lang="en-US" dirty="0" err="1" smtClean="0">
                <a:solidFill>
                  <a:srgbClr val="FF0000"/>
                </a:solidFill>
              </a:rPr>
              <a:t>bool</a:t>
            </a:r>
            <a:r>
              <a:rPr lang="en-US" dirty="0" smtClean="0">
                <a:solidFill>
                  <a:srgbClr val="FF0000"/>
                </a:solidFill>
              </a:rPr>
              <a:t>, break</a:t>
            </a:r>
            <a:r>
              <a:rPr lang="en-US" dirty="0" smtClean="0"/>
              <a:t>…)</a:t>
            </a:r>
            <a:endParaRPr lang="en-US" dirty="0"/>
          </a:p>
        </p:txBody>
      </p:sp>
      <p:sp>
        <p:nvSpPr>
          <p:cNvPr id="4" name="TextBox 3"/>
          <p:cNvSpPr txBox="1"/>
          <p:nvPr/>
        </p:nvSpPr>
        <p:spPr>
          <a:xfrm>
            <a:off x="5105400" y="1905000"/>
            <a:ext cx="2971800" cy="3416320"/>
          </a:xfrm>
          <a:prstGeom prst="rect">
            <a:avLst/>
          </a:prstGeom>
          <a:noFill/>
        </p:spPr>
        <p:txBody>
          <a:bodyPr wrap="square" rtlCol="0">
            <a:spAutoFit/>
          </a:bodyPr>
          <a:lstStyle/>
          <a:p>
            <a:r>
              <a:rPr lang="en-US" dirty="0" err="1"/>
              <a:t>i</a:t>
            </a:r>
            <a:r>
              <a:rPr lang="en-US" dirty="0" err="1" smtClean="0"/>
              <a:t>nt</a:t>
            </a:r>
            <a:r>
              <a:rPr lang="en-US" dirty="0" smtClean="0"/>
              <a:t> a=5;</a:t>
            </a:r>
          </a:p>
          <a:p>
            <a:r>
              <a:rPr lang="en-US" dirty="0" err="1"/>
              <a:t>i</a:t>
            </a:r>
            <a:r>
              <a:rPr lang="en-US" dirty="0" err="1" smtClean="0"/>
              <a:t>nt</a:t>
            </a:r>
            <a:r>
              <a:rPr lang="en-US" dirty="0" smtClean="0"/>
              <a:t> b;</a:t>
            </a:r>
          </a:p>
          <a:p>
            <a:r>
              <a:rPr lang="en-US" dirty="0"/>
              <a:t>c</a:t>
            </a:r>
            <a:r>
              <a:rPr lang="en-US" dirty="0" smtClean="0"/>
              <a:t>onst </a:t>
            </a:r>
            <a:r>
              <a:rPr lang="en-US" dirty="0" err="1" smtClean="0"/>
              <a:t>int</a:t>
            </a:r>
            <a:r>
              <a:rPr lang="en-US" dirty="0" smtClean="0"/>
              <a:t> A = 100;</a:t>
            </a:r>
          </a:p>
          <a:p>
            <a:r>
              <a:rPr lang="en-US" dirty="0"/>
              <a:t>c</a:t>
            </a:r>
            <a:r>
              <a:rPr lang="en-US" dirty="0" smtClean="0"/>
              <a:t>har name;</a:t>
            </a:r>
          </a:p>
          <a:p>
            <a:r>
              <a:rPr lang="en-US" dirty="0" err="1"/>
              <a:t>i</a:t>
            </a:r>
            <a:r>
              <a:rPr lang="en-US" dirty="0" err="1" smtClean="0"/>
              <a:t>nt</a:t>
            </a:r>
            <a:r>
              <a:rPr lang="en-US" dirty="0" smtClean="0"/>
              <a:t> </a:t>
            </a:r>
            <a:r>
              <a:rPr lang="en-US" dirty="0" smtClean="0">
                <a:solidFill>
                  <a:srgbClr val="FF0000"/>
                </a:solidFill>
              </a:rPr>
              <a:t>if;</a:t>
            </a:r>
          </a:p>
          <a:p>
            <a:endParaRPr lang="en-US" dirty="0">
              <a:solidFill>
                <a:srgbClr val="FF0000"/>
              </a:solidFill>
            </a:endParaRPr>
          </a:p>
          <a:p>
            <a:endParaRPr lang="en-US" dirty="0" smtClean="0">
              <a:solidFill>
                <a:srgbClr val="FF0000"/>
              </a:solidFill>
            </a:endParaRPr>
          </a:p>
          <a:p>
            <a:r>
              <a:rPr lang="en-US" dirty="0" smtClean="0"/>
              <a:t>Type “if” into the sample program. What color does it display?</a:t>
            </a:r>
          </a:p>
          <a:p>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Operators</a:t>
            </a:r>
            <a:endParaRPr lang="en-US" dirty="0"/>
          </a:p>
        </p:txBody>
      </p:sp>
      <p:sp>
        <p:nvSpPr>
          <p:cNvPr id="3" name="Content Placeholder 2"/>
          <p:cNvSpPr>
            <a:spLocks noGrp="1"/>
          </p:cNvSpPr>
          <p:nvPr>
            <p:ph idx="1"/>
          </p:nvPr>
        </p:nvSpPr>
        <p:spPr>
          <a:xfrm>
            <a:off x="457200" y="1600200"/>
            <a:ext cx="4495800" cy="4525963"/>
          </a:xfrm>
        </p:spPr>
        <p:txBody>
          <a:bodyPr>
            <a:normAutofit lnSpcReduction="10000"/>
          </a:bodyPr>
          <a:lstStyle/>
          <a:p>
            <a:r>
              <a:rPr lang="en-US" dirty="0" smtClean="0"/>
              <a:t>Declaration: </a:t>
            </a:r>
            <a:r>
              <a:rPr lang="en-US" dirty="0" err="1" smtClean="0"/>
              <a:t>int</a:t>
            </a:r>
            <a:r>
              <a:rPr lang="en-US" dirty="0" smtClean="0"/>
              <a:t> a;</a:t>
            </a:r>
          </a:p>
          <a:p>
            <a:r>
              <a:rPr lang="en-US" dirty="0" smtClean="0"/>
              <a:t>Assignment: = (has to involve a variable at the left hand side)</a:t>
            </a:r>
          </a:p>
          <a:p>
            <a:r>
              <a:rPr lang="en-US" dirty="0" smtClean="0"/>
              <a:t>Arithmetic: +, -, /, *, %</a:t>
            </a:r>
          </a:p>
          <a:p>
            <a:r>
              <a:rPr lang="en-US" dirty="0" smtClean="0"/>
              <a:t>Relational: ==, !=, &gt;, &lt;, &gt;=, &lt;= (can only have 2 possible values)</a:t>
            </a:r>
          </a:p>
          <a:p>
            <a:r>
              <a:rPr lang="en-US" dirty="0" smtClean="0"/>
              <a:t>Logical: !, &amp;&amp;, ||</a:t>
            </a:r>
            <a:endParaRPr lang="en-US" dirty="0"/>
          </a:p>
        </p:txBody>
      </p:sp>
      <p:sp>
        <p:nvSpPr>
          <p:cNvPr id="4" name="TextBox 3"/>
          <p:cNvSpPr txBox="1"/>
          <p:nvPr/>
        </p:nvSpPr>
        <p:spPr>
          <a:xfrm>
            <a:off x="4953000" y="1600200"/>
            <a:ext cx="3733800" cy="5632311"/>
          </a:xfrm>
          <a:prstGeom prst="rect">
            <a:avLst/>
          </a:prstGeom>
          <a:noFill/>
        </p:spPr>
        <p:txBody>
          <a:bodyPr wrap="square" rtlCol="0">
            <a:spAutoFit/>
          </a:bodyPr>
          <a:lstStyle/>
          <a:p>
            <a:r>
              <a:rPr lang="en-US" dirty="0" smtClean="0"/>
              <a:t>In math, 1+2=3 and 3=1+2 are identical. </a:t>
            </a:r>
          </a:p>
          <a:p>
            <a:r>
              <a:rPr lang="en-US" dirty="0" smtClean="0"/>
              <a:t>In programming syntax: c = 1 + 2; It is called an “assignment statement”</a:t>
            </a:r>
          </a:p>
          <a:p>
            <a:endParaRPr lang="en-US" dirty="0" smtClean="0"/>
          </a:p>
          <a:p>
            <a:r>
              <a:rPr lang="en-US" dirty="0" err="1" smtClean="0"/>
              <a:t>int</a:t>
            </a:r>
            <a:r>
              <a:rPr lang="en-US" dirty="0" smtClean="0"/>
              <a:t> two=1; //two is a variable</a:t>
            </a:r>
          </a:p>
          <a:p>
            <a:r>
              <a:rPr lang="en-US" dirty="0" smtClean="0"/>
              <a:t>if (two == 1)</a:t>
            </a:r>
          </a:p>
          <a:p>
            <a:endParaRPr lang="en-US" dirty="0"/>
          </a:p>
          <a:p>
            <a:r>
              <a:rPr lang="en-US" dirty="0" err="1" smtClean="0"/>
              <a:t>int</a:t>
            </a:r>
            <a:r>
              <a:rPr lang="en-US" dirty="0" smtClean="0"/>
              <a:t> a = 5;</a:t>
            </a:r>
          </a:p>
          <a:p>
            <a:r>
              <a:rPr lang="en-US" dirty="0" err="1"/>
              <a:t>i</a:t>
            </a:r>
            <a:r>
              <a:rPr lang="en-US" dirty="0" err="1" smtClean="0"/>
              <a:t>nt</a:t>
            </a:r>
            <a:r>
              <a:rPr lang="en-US" dirty="0" smtClean="0"/>
              <a:t> b = 10;</a:t>
            </a:r>
          </a:p>
          <a:p>
            <a:r>
              <a:rPr lang="en-US" dirty="0" err="1"/>
              <a:t>i</a:t>
            </a:r>
            <a:r>
              <a:rPr lang="en-US" dirty="0" err="1" smtClean="0"/>
              <a:t>nt</a:t>
            </a:r>
            <a:r>
              <a:rPr lang="en-US" dirty="0" smtClean="0"/>
              <a:t> c = a + b;</a:t>
            </a:r>
          </a:p>
          <a:p>
            <a:r>
              <a:rPr lang="en-US" dirty="0"/>
              <a:t>i</a:t>
            </a:r>
            <a:r>
              <a:rPr lang="en-US" dirty="0" smtClean="0"/>
              <a:t>f (c == 15)</a:t>
            </a:r>
          </a:p>
          <a:p>
            <a:r>
              <a:rPr lang="en-US" dirty="0"/>
              <a:t>i</a:t>
            </a:r>
            <a:r>
              <a:rPr lang="en-US" dirty="0" smtClean="0"/>
              <a:t>f ((c==15) &amp;&amp; (a ==5))</a:t>
            </a:r>
          </a:p>
          <a:p>
            <a:r>
              <a:rPr lang="en-US" dirty="0"/>
              <a:t>i</a:t>
            </a:r>
            <a:r>
              <a:rPr lang="en-US" dirty="0" smtClean="0"/>
              <a:t>f (!(1==2))</a:t>
            </a:r>
          </a:p>
          <a:p>
            <a:r>
              <a:rPr lang="en-US" dirty="0"/>
              <a:t>i</a:t>
            </a:r>
            <a:r>
              <a:rPr lang="en-US" dirty="0" smtClean="0"/>
              <a:t>f (a=500) </a:t>
            </a:r>
            <a:r>
              <a:rPr lang="en-US" dirty="0" err="1" smtClean="0"/>
              <a:t>cout</a:t>
            </a:r>
            <a:r>
              <a:rPr lang="en-US" dirty="0" smtClean="0"/>
              <a:t> &lt;&lt; “this statement is always true”;</a:t>
            </a:r>
          </a:p>
          <a:p>
            <a:r>
              <a:rPr lang="en-US" dirty="0"/>
              <a:t>i</a:t>
            </a:r>
            <a:r>
              <a:rPr lang="en-US" dirty="0" smtClean="0"/>
              <a:t>f ((c==15) || (1==0))</a:t>
            </a:r>
          </a:p>
          <a:p>
            <a:r>
              <a:rPr lang="en-US" dirty="0" smtClean="0"/>
              <a:t>If ((c==15) &amp;&amp; (1==0))</a:t>
            </a:r>
          </a:p>
          <a:p>
            <a:r>
              <a:rPr lang="en-US" dirty="0" smtClean="0"/>
              <a:t>If ((c==15) &amp;&amp; !(1==0))</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Primitive Data Type and Type Conversion</a:t>
            </a:r>
            <a:endParaRPr lang="en-US" dirty="0"/>
          </a:p>
        </p:txBody>
      </p:sp>
      <p:sp>
        <p:nvSpPr>
          <p:cNvPr id="3" name="Content Placeholder 2"/>
          <p:cNvSpPr>
            <a:spLocks noGrp="1"/>
          </p:cNvSpPr>
          <p:nvPr>
            <p:ph idx="1"/>
          </p:nvPr>
        </p:nvSpPr>
        <p:spPr>
          <a:xfrm>
            <a:off x="457200" y="1600200"/>
            <a:ext cx="4038600" cy="4525963"/>
          </a:xfrm>
        </p:spPr>
        <p:txBody>
          <a:bodyPr>
            <a:normAutofit/>
          </a:bodyPr>
          <a:lstStyle/>
          <a:p>
            <a:r>
              <a:rPr lang="en-US" dirty="0" smtClean="0">
                <a:solidFill>
                  <a:srgbClr val="FF0000"/>
                </a:solidFill>
              </a:rPr>
              <a:t>Byte and bit</a:t>
            </a:r>
          </a:p>
          <a:p>
            <a:r>
              <a:rPr lang="en-US" dirty="0" smtClean="0">
                <a:solidFill>
                  <a:srgbClr val="FF0000"/>
                </a:solidFill>
              </a:rPr>
              <a:t>Binary number, Decimal number</a:t>
            </a:r>
          </a:p>
          <a:p>
            <a:r>
              <a:rPr lang="en-US" dirty="0" err="1" smtClean="0"/>
              <a:t>Int</a:t>
            </a:r>
            <a:r>
              <a:rPr lang="en-US" dirty="0" smtClean="0"/>
              <a:t> and long (4 bytes) </a:t>
            </a:r>
          </a:p>
          <a:p>
            <a:r>
              <a:rPr lang="en-US" dirty="0" smtClean="0"/>
              <a:t>Signed and unsigned</a:t>
            </a:r>
          </a:p>
          <a:p>
            <a:r>
              <a:rPr lang="en-US" dirty="0" smtClean="0"/>
              <a:t>Float and double</a:t>
            </a:r>
          </a:p>
          <a:p>
            <a:r>
              <a:rPr lang="en-US" dirty="0" smtClean="0"/>
              <a:t>Char (one byte) and ASCII code</a:t>
            </a:r>
          </a:p>
          <a:p>
            <a:endParaRPr lang="en-US" dirty="0"/>
          </a:p>
        </p:txBody>
      </p:sp>
      <p:sp>
        <p:nvSpPr>
          <p:cNvPr id="5" name="TextBox 4"/>
          <p:cNvSpPr txBox="1"/>
          <p:nvPr/>
        </p:nvSpPr>
        <p:spPr>
          <a:xfrm>
            <a:off x="5181600" y="1905000"/>
            <a:ext cx="2719462" cy="3416320"/>
          </a:xfrm>
          <a:prstGeom prst="rect">
            <a:avLst/>
          </a:prstGeom>
          <a:noFill/>
        </p:spPr>
        <p:txBody>
          <a:bodyPr wrap="none" rtlCol="0">
            <a:spAutoFit/>
          </a:bodyPr>
          <a:lstStyle/>
          <a:p>
            <a:r>
              <a:rPr lang="en-US" dirty="0" smtClean="0"/>
              <a:t>Try:</a:t>
            </a:r>
          </a:p>
          <a:p>
            <a:r>
              <a:rPr lang="en-US" dirty="0" err="1"/>
              <a:t>i</a:t>
            </a:r>
            <a:r>
              <a:rPr lang="en-US" dirty="0" err="1" smtClean="0"/>
              <a:t>nt</a:t>
            </a:r>
            <a:r>
              <a:rPr lang="en-US" dirty="0" smtClean="0"/>
              <a:t> a;</a:t>
            </a:r>
          </a:p>
          <a:p>
            <a:r>
              <a:rPr lang="en-US" dirty="0"/>
              <a:t>a</a:t>
            </a:r>
            <a:r>
              <a:rPr lang="en-US" dirty="0" smtClean="0"/>
              <a:t> = 3 </a:t>
            </a:r>
            <a:r>
              <a:rPr lang="en-US" dirty="0"/>
              <a:t>*</a:t>
            </a:r>
            <a:r>
              <a:rPr lang="en-US" dirty="0" smtClean="0"/>
              <a:t> 1.5;</a:t>
            </a:r>
          </a:p>
          <a:p>
            <a:r>
              <a:rPr lang="en-US" dirty="0" err="1" smtClean="0"/>
              <a:t>cout</a:t>
            </a:r>
            <a:r>
              <a:rPr lang="en-US" dirty="0" smtClean="0"/>
              <a:t> &lt;&lt; “a is: “ &lt;&lt; a &lt;&lt; ‘\n’;</a:t>
            </a:r>
          </a:p>
          <a:p>
            <a:endParaRPr lang="en-US" dirty="0"/>
          </a:p>
          <a:p>
            <a:r>
              <a:rPr lang="en-US" dirty="0" smtClean="0"/>
              <a:t>Now try this:</a:t>
            </a:r>
          </a:p>
          <a:p>
            <a:r>
              <a:rPr lang="en-US" dirty="0" smtClean="0"/>
              <a:t>float a;</a:t>
            </a:r>
          </a:p>
          <a:p>
            <a:r>
              <a:rPr lang="en-US" dirty="0" smtClean="0"/>
              <a:t>a = 3 * 1.5;</a:t>
            </a:r>
          </a:p>
          <a:p>
            <a:endParaRPr lang="en-US" dirty="0"/>
          </a:p>
          <a:p>
            <a:r>
              <a:rPr lang="en-US" dirty="0" smtClean="0"/>
              <a:t>And this:</a:t>
            </a:r>
          </a:p>
          <a:p>
            <a:r>
              <a:rPr lang="en-US" dirty="0"/>
              <a:t>f</a:t>
            </a:r>
            <a:r>
              <a:rPr lang="en-US" dirty="0" smtClean="0"/>
              <a:t>loat a;</a:t>
            </a:r>
          </a:p>
          <a:p>
            <a:r>
              <a:rPr lang="en-US" dirty="0"/>
              <a:t>a</a:t>
            </a:r>
            <a:r>
              <a:rPr lang="en-US" dirty="0" smtClean="0"/>
              <a:t> = 3 * (</a:t>
            </a:r>
            <a:r>
              <a:rPr lang="en-US" dirty="0" err="1" smtClean="0"/>
              <a:t>int</a:t>
            </a:r>
            <a:r>
              <a:rPr lang="en-US" dirty="0" smtClean="0"/>
              <a:t>) 1.5;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and value range</a:t>
            </a:r>
            <a:endParaRPr lang="en-US" dirty="0"/>
          </a:p>
        </p:txBody>
      </p:sp>
      <p:graphicFrame>
        <p:nvGraphicFramePr>
          <p:cNvPr id="4" name="Table 3"/>
          <p:cNvGraphicFramePr>
            <a:graphicFrameLocks noGrp="1"/>
          </p:cNvGraphicFramePr>
          <p:nvPr/>
        </p:nvGraphicFramePr>
        <p:xfrm>
          <a:off x="914398" y="1397000"/>
          <a:ext cx="7467604" cy="5199920"/>
        </p:xfrm>
        <a:graphic>
          <a:graphicData uri="http://schemas.openxmlformats.org/drawingml/2006/table">
            <a:tbl>
              <a:tblPr/>
              <a:tblGrid>
                <a:gridCol w="1866901"/>
                <a:gridCol w="1866901"/>
                <a:gridCol w="1866901"/>
                <a:gridCol w="1866901"/>
              </a:tblGrid>
              <a:tr h="145600">
                <a:tc>
                  <a:txBody>
                    <a:bodyPr/>
                    <a:lstStyle/>
                    <a:p>
                      <a:r>
                        <a:rPr lang="en-US" sz="1400" dirty="0"/>
                        <a:t>Name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sz="1400"/>
                        <a:t>Description</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sz="1400"/>
                        <a:t>Size*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sz="1400"/>
                        <a:t>Range*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r>
              <a:tr h="473200">
                <a:tc>
                  <a:txBody>
                    <a:bodyPr/>
                    <a:lstStyle/>
                    <a:p>
                      <a:r>
                        <a:rPr lang="en-US" sz="1400"/>
                        <a:t>char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Character or small 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1byte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-128 to 127</a:t>
                      </a:r>
                      <a:br>
                        <a:rPr lang="en-US" sz="1400"/>
                      </a:br>
                      <a:r>
                        <a:rPr lang="en-US" sz="1400"/>
                        <a:t>unsigned: 0 to 255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2400">
                <a:tc>
                  <a:txBody>
                    <a:bodyPr/>
                    <a:lstStyle/>
                    <a:p>
                      <a:r>
                        <a:rPr lang="en-US" sz="1400"/>
                        <a:t>short int(short)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Short 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2bytes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-32768 to 32767</a:t>
                      </a:r>
                      <a:br>
                        <a:rPr lang="en-US" sz="1400"/>
                      </a:br>
                      <a:r>
                        <a:rPr lang="en-US" sz="1400"/>
                        <a:t>unsigned: 0 to 65535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91600">
                <a:tc>
                  <a:txBody>
                    <a:bodyPr/>
                    <a:lstStyle/>
                    <a:p>
                      <a:r>
                        <a:rPr lang="en-US" sz="1400" dirty="0" err="1"/>
                        <a:t>int</a:t>
                      </a:r>
                      <a:endParaRPr lang="en-US" sz="1400" dirty="0"/>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4bytes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-2147483648 to 2147483647</a:t>
                      </a:r>
                      <a:br>
                        <a:rPr lang="en-US" sz="1400"/>
                      </a:br>
                      <a:r>
                        <a:rPr lang="en-US" sz="1400"/>
                        <a:t>unsigned: 0 to 4294967295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91600">
                <a:tc>
                  <a:txBody>
                    <a:bodyPr/>
                    <a:lstStyle/>
                    <a:p>
                      <a:r>
                        <a:rPr lang="en-US" sz="1400"/>
                        <a:t>long int (long)</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Long integer.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4bytes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signed: -2147483648 to 2147483647</a:t>
                      </a:r>
                      <a:br>
                        <a:rPr lang="en-US" sz="1400"/>
                      </a:br>
                      <a:r>
                        <a:rPr lang="en-US" sz="1400"/>
                        <a:t>unsigned: 0 to 4294967295</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2400">
                <a:tc>
                  <a:txBody>
                    <a:bodyPr/>
                    <a:lstStyle/>
                    <a:p>
                      <a:r>
                        <a:rPr lang="en-US" sz="1400"/>
                        <a:t>bool</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Boolean value. It can take one of two values: true or false.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1byte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true or false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4800">
                <a:tc>
                  <a:txBody>
                    <a:bodyPr/>
                    <a:lstStyle/>
                    <a:p>
                      <a:r>
                        <a:rPr lang="en-US" sz="1400"/>
                        <a:t>float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Floating point number.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4bytes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+/- 3.4e +/- 38 (~7 digits)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73200">
                <a:tc>
                  <a:txBody>
                    <a:bodyPr/>
                    <a:lstStyle/>
                    <a:p>
                      <a:r>
                        <a:rPr lang="en-US" sz="1400"/>
                        <a:t>double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Double precision floating point number.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8bytes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+/- 1.7e +/- 308 (~15 digits)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73200">
                <a:tc>
                  <a:txBody>
                    <a:bodyPr/>
                    <a:lstStyle/>
                    <a:p>
                      <a:r>
                        <a:rPr lang="en-US" sz="1400"/>
                        <a:t>long double</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Long double precision floating point number.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8bytes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+/- 1.7e +/- 308 (~15 digits)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54800">
                <a:tc>
                  <a:txBody>
                    <a:bodyPr/>
                    <a:lstStyle/>
                    <a:p>
                      <a:r>
                        <a:rPr lang="en-US" sz="1400"/>
                        <a:t>wchar_t</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Wide character.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t>2 </a:t>
                      </a:r>
                      <a:r>
                        <a:rPr lang="en-US" sz="1400" i="1"/>
                        <a:t>or</a:t>
                      </a:r>
                      <a:r>
                        <a:rPr lang="en-US" sz="1400"/>
                        <a:t> 4 bytes</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dirty="0"/>
                        <a:t>1 wide character</a:t>
                      </a:r>
                    </a:p>
                  </a:txBody>
                  <a:tcPr marL="32000" marR="32000" marT="16000" marB="160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24977</TotalTime>
  <Words>3119</Words>
  <Application>Microsoft Office PowerPoint</Application>
  <PresentationFormat>On-screen Show (4:3)</PresentationFormat>
  <Paragraphs>392</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Introduction to C++ Programming Language</vt:lpstr>
      <vt:lpstr>Preparation</vt:lpstr>
      <vt:lpstr>Exercise 1</vt:lpstr>
      <vt:lpstr>Let’s Look at the Syntax and Program Structure</vt:lpstr>
      <vt:lpstr>Let’s make some mistakes</vt:lpstr>
      <vt:lpstr>Constant, variable and keywords</vt:lpstr>
      <vt:lpstr>Basic Operators</vt:lpstr>
      <vt:lpstr>Primitive Data Type and Type Conversion</vt:lpstr>
      <vt:lpstr>Primitive type and value range</vt:lpstr>
      <vt:lpstr>Exercise 2</vt:lpstr>
      <vt:lpstr>Exercise 3</vt:lpstr>
      <vt:lpstr>Control Structures</vt:lpstr>
      <vt:lpstr>Exercise 4</vt:lpstr>
      <vt:lpstr>Exercise 5</vt:lpstr>
      <vt:lpstr>Exercise 6</vt:lpstr>
      <vt:lpstr>Reading Assignment</vt:lpstr>
      <vt:lpstr>Lab one</vt:lpstr>
      <vt:lpstr>Lab 2 GitHUB</vt:lpstr>
      <vt:lpstr>Exercise 7: Array</vt:lpstr>
      <vt:lpstr>Exercise 7.2: String and Array</vt:lpstr>
      <vt:lpstr>Exercise 8: String and Array</vt:lpstr>
      <vt:lpstr>Homework for week 9/9</vt:lpstr>
      <vt:lpstr>Basic Input/Output</vt:lpstr>
      <vt:lpstr>Exercise 10</vt:lpstr>
      <vt:lpstr>Exercise 11/12</vt:lpstr>
      <vt:lpstr>Lab 3</vt:lpstr>
      <vt:lpstr>Simple File I/O</vt:lpstr>
      <vt:lpstr>Exercise 13</vt:lpstr>
      <vt:lpstr>Lab 4</vt:lpstr>
      <vt:lpstr>Exercise 14</vt:lpstr>
      <vt:lpstr>Home work 1 for the week 9/16</vt:lpstr>
      <vt:lpstr>Home work 2 for 9/16</vt:lpstr>
      <vt:lpstr>Using Class in C++ to Navigate a File</vt:lpstr>
      <vt:lpstr>seekg() and tellg()</vt:lpstr>
      <vt:lpstr>File input using getline() and read()</vt:lpstr>
      <vt:lpstr>Exercise 15: seekg() usage</vt:lpstr>
      <vt:lpstr>Lab 5</vt:lpstr>
      <vt:lpstr>Variable Scoping</vt:lpstr>
      <vt:lpstr>Exercise 16 Variable Scope</vt:lpstr>
      <vt:lpstr>Home work assignment for week 9/23</vt:lpstr>
      <vt:lpstr>Homework assignment 23 (US-Constitution search)</vt:lpstr>
      <vt:lpstr>Pointers</vt:lpstr>
      <vt:lpstr>Example</vt:lpstr>
      <vt:lpstr>Application of pointers</vt:lpstr>
      <vt:lpstr>Exercise 18</vt:lpstr>
      <vt:lpstr>Exercise18.2</vt:lpstr>
      <vt:lpstr>Exercise 18.3</vt:lpstr>
      <vt:lpstr>Pointer and Array</vt:lpstr>
      <vt:lpstr>Pointer arithemetics</vt:lpstr>
      <vt:lpstr>Exercise 19</vt:lpstr>
      <vt:lpstr>Exercise19.2</vt:lpstr>
      <vt:lpstr>Pointer to pointer</vt:lpstr>
      <vt:lpstr>Exercise 17: Function Calls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 Language</dc:title>
  <dc:creator>Thomas Yeh</dc:creator>
  <cp:lastModifiedBy>thomas</cp:lastModifiedBy>
  <cp:revision>118</cp:revision>
  <dcterms:created xsi:type="dcterms:W3CDTF">2012-08-29T23:50:06Z</dcterms:created>
  <dcterms:modified xsi:type="dcterms:W3CDTF">2012-10-03T19:41:00Z</dcterms:modified>
</cp:coreProperties>
</file>