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72"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3" r:id="rId19"/>
    <p:sldId id="274" r:id="rId20"/>
    <p:sldId id="275" r:id="rId21"/>
    <p:sldId id="276" r:id="rId22"/>
    <p:sldId id="278" r:id="rId23"/>
    <p:sldId id="279" r:id="rId24"/>
    <p:sldId id="277" r:id="rId25"/>
    <p:sldId id="280" r:id="rId26"/>
    <p:sldId id="281" r:id="rId27"/>
    <p:sldId id="282" r:id="rId28"/>
    <p:sldId id="284" r:id="rId29"/>
    <p:sldId id="283" r:id="rId30"/>
    <p:sldId id="285" r:id="rId31"/>
    <p:sldId id="287" r:id="rId32"/>
    <p:sldId id="286"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963A389-9676-4ADE-B7DD-0FE228AD7563}" type="datetimeFigureOut">
              <a:rPr lang="en-US" smtClean="0"/>
              <a:t>7/2/2014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4891ED9-3CC1-48B1-8C14-FBA0410D747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6787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3A389-9676-4ADE-B7DD-0FE228AD7563}"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309442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3A389-9676-4ADE-B7DD-0FE228AD7563}"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202721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3A389-9676-4ADE-B7DD-0FE228AD7563}"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384161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3A389-9676-4ADE-B7DD-0FE228AD7563}"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1ED9-3CC1-48B1-8C14-FBA0410D747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893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3A389-9676-4ADE-B7DD-0FE228AD7563}"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204515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3A389-9676-4ADE-B7DD-0FE228AD7563}" type="datetimeFigureOut">
              <a:rPr lang="en-US" smtClean="0"/>
              <a:t>7/2/2014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345765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63A389-9676-4ADE-B7DD-0FE228AD7563}" type="datetimeFigureOut">
              <a:rPr lang="en-US" smtClean="0"/>
              <a:t>7/2/2014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324782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3A389-9676-4ADE-B7DD-0FE228AD7563}" type="datetimeFigureOut">
              <a:rPr lang="en-US" smtClean="0"/>
              <a:t>7/2/2014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369100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3A389-9676-4ADE-B7DD-0FE228AD7563}"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421931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3A389-9676-4ADE-B7DD-0FE228AD7563}"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1ED9-3CC1-48B1-8C14-FBA0410D7472}" type="slidenum">
              <a:rPr lang="en-US" smtClean="0"/>
              <a:t>‹#›</a:t>
            </a:fld>
            <a:endParaRPr lang="en-US"/>
          </a:p>
        </p:txBody>
      </p:sp>
    </p:spTree>
    <p:extLst>
      <p:ext uri="{BB962C8B-B14F-4D97-AF65-F5344CB8AC3E}">
        <p14:creationId xmlns:p14="http://schemas.microsoft.com/office/powerpoint/2010/main" val="10173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963A389-9676-4ADE-B7DD-0FE228AD7563}" type="datetimeFigureOut">
              <a:rPr lang="en-US" smtClean="0"/>
              <a:t>7/2/2014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4891ED9-3CC1-48B1-8C14-FBA0410D7472}" type="slidenum">
              <a:rPr lang="en-US" smtClean="0"/>
              <a:t>‹#›</a:t>
            </a:fld>
            <a:endParaRPr lang="en-US"/>
          </a:p>
        </p:txBody>
      </p:sp>
    </p:spTree>
    <p:extLst>
      <p:ext uri="{BB962C8B-B14F-4D97-AF65-F5344CB8AC3E}">
        <p14:creationId xmlns:p14="http://schemas.microsoft.com/office/powerpoint/2010/main" val="4613448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github.com/cthos" TargetMode="External"/><Relationship Id="rId2" Type="http://schemas.openxmlformats.org/officeDocument/2006/relationships/hyperlink" Target="http://alextheward.com/" TargetMode="External"/><Relationship Id="rId1" Type="http://schemas.openxmlformats.org/officeDocument/2006/relationships/slideLayout" Target="../slideLayouts/slideLayout2.xml"/><Relationship Id="rId4" Type="http://schemas.openxmlformats.org/officeDocument/2006/relationships/hyperlink" Target="https://github.com/cthos/okcpython-thread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Parallel Processing in </a:t>
            </a:r>
            <a:r>
              <a:rPr lang="en-US" b="1" dirty="0" smtClean="0"/>
              <a:t>Python</a:t>
            </a:r>
            <a:endParaRPr lang="en-US" dirty="0"/>
          </a:p>
        </p:txBody>
      </p:sp>
      <p:sp>
        <p:nvSpPr>
          <p:cNvPr id="3" name="Subtitle 2"/>
          <p:cNvSpPr>
            <a:spLocks noGrp="1"/>
          </p:cNvSpPr>
          <p:nvPr>
            <p:ph type="subTitle" idx="1"/>
          </p:nvPr>
        </p:nvSpPr>
        <p:spPr/>
        <p:txBody>
          <a:bodyPr/>
          <a:lstStyle/>
          <a:p>
            <a:r>
              <a:rPr lang="en-US" dirty="0" smtClean="0"/>
              <a:t>Weaving your Fate</a:t>
            </a:r>
            <a:endParaRPr lang="en-US" dirty="0"/>
          </a:p>
        </p:txBody>
      </p:sp>
    </p:spTree>
    <p:extLst>
      <p:ext uri="{BB962C8B-B14F-4D97-AF65-F5344CB8AC3E}">
        <p14:creationId xmlns:p14="http://schemas.microsoft.com/office/powerpoint/2010/main" val="102314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o something better - Example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4532" y="1828800"/>
            <a:ext cx="6749787" cy="4351338"/>
          </a:xfrm>
        </p:spPr>
      </p:pic>
    </p:spTree>
    <p:extLst>
      <p:ext uri="{BB962C8B-B14F-4D97-AF65-F5344CB8AC3E}">
        <p14:creationId xmlns:p14="http://schemas.microsoft.com/office/powerpoint/2010/main" val="42227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race condition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375" y="2080419"/>
            <a:ext cx="6134100" cy="3848100"/>
          </a:xfrm>
        </p:spPr>
      </p:pic>
    </p:spTree>
    <p:extLst>
      <p:ext uri="{BB962C8B-B14F-4D97-AF65-F5344CB8AC3E}">
        <p14:creationId xmlns:p14="http://schemas.microsoft.com/office/powerpoint/2010/main" val="326740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heck happened?</a:t>
            </a:r>
            <a:endParaRPr lang="en-US" dirty="0"/>
          </a:p>
        </p:txBody>
      </p:sp>
      <p:sp>
        <p:nvSpPr>
          <p:cNvPr id="3" name="Content Placeholder 2"/>
          <p:cNvSpPr>
            <a:spLocks noGrp="1"/>
          </p:cNvSpPr>
          <p:nvPr>
            <p:ph idx="1"/>
          </p:nvPr>
        </p:nvSpPr>
        <p:spPr/>
        <p:txBody>
          <a:bodyPr/>
          <a:lstStyle/>
          <a:p>
            <a:r>
              <a:rPr lang="en-US" dirty="0" smtClean="0"/>
              <a:t>We’ve got a bunch of weirdness happening in that screenshot</a:t>
            </a:r>
          </a:p>
          <a:p>
            <a:r>
              <a:rPr lang="en-US" dirty="0" smtClean="0"/>
              <a:t>For one, we have one line that printed “54”, which is probably 2 threads trying to output at the same time (after the second thread had incremented the shared variable).</a:t>
            </a:r>
          </a:p>
          <a:p>
            <a:r>
              <a:rPr lang="en-US" dirty="0" smtClean="0"/>
              <a:t>For two, we have a blank line after the 7</a:t>
            </a:r>
          </a:p>
          <a:p>
            <a:pPr lvl="1"/>
            <a:r>
              <a:rPr lang="en-US" dirty="0" smtClean="0"/>
              <a:t>Why? I </a:t>
            </a:r>
            <a:r>
              <a:rPr lang="en-US" dirty="0" err="1" smtClean="0"/>
              <a:t>dunno</a:t>
            </a:r>
            <a:r>
              <a:rPr lang="en-US" dirty="0" smtClean="0"/>
              <a:t>, probably something </a:t>
            </a:r>
            <a:r>
              <a:rPr lang="en-US" dirty="0" err="1" smtClean="0"/>
              <a:t>borked</a:t>
            </a:r>
            <a:r>
              <a:rPr lang="en-US" dirty="0" smtClean="0"/>
              <a:t> with the memory when it was trying to increment or print.</a:t>
            </a:r>
          </a:p>
          <a:p>
            <a:endParaRPr lang="en-US" dirty="0"/>
          </a:p>
        </p:txBody>
      </p:sp>
    </p:spTree>
    <p:extLst>
      <p:ext uri="{BB962C8B-B14F-4D97-AF65-F5344CB8AC3E}">
        <p14:creationId xmlns:p14="http://schemas.microsoft.com/office/powerpoint/2010/main" val="418398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Race conditions with Lock</a:t>
            </a:r>
            <a:endParaRPr lang="en-US" dirty="0"/>
          </a:p>
        </p:txBody>
      </p:sp>
      <p:sp>
        <p:nvSpPr>
          <p:cNvPr id="3" name="Content Placeholder 2"/>
          <p:cNvSpPr>
            <a:spLocks noGrp="1"/>
          </p:cNvSpPr>
          <p:nvPr>
            <p:ph idx="1"/>
          </p:nvPr>
        </p:nvSpPr>
        <p:spPr/>
        <p:txBody>
          <a:bodyPr/>
          <a:lstStyle/>
          <a:p>
            <a:r>
              <a:rPr lang="en-US" dirty="0" smtClean="0"/>
              <a:t>There are a couple of ways we can deal with Race conditions. The first way we can deal with it is by acquiring a lock.</a:t>
            </a:r>
          </a:p>
          <a:p>
            <a:r>
              <a:rPr lang="en-US" dirty="0" smtClean="0"/>
              <a:t>This is a shared variable which on a call to </a:t>
            </a:r>
            <a:r>
              <a:rPr lang="en-US" dirty="0" err="1" smtClean="0"/>
              <a:t>Lock.acquire</a:t>
            </a:r>
            <a:r>
              <a:rPr lang="en-US" dirty="0" smtClean="0"/>
              <a:t>() will block until a given thread is able to acquire a lock.</a:t>
            </a:r>
          </a:p>
          <a:p>
            <a:r>
              <a:rPr lang="en-US" dirty="0" smtClean="0"/>
              <a:t>That’ll prevent the thread from doing any work until it can be sure it has exclusive access to whatever shared memory space it needs.</a:t>
            </a:r>
            <a:endParaRPr lang="en-US" dirty="0"/>
          </a:p>
        </p:txBody>
      </p:sp>
    </p:spTree>
    <p:extLst>
      <p:ext uri="{BB962C8B-B14F-4D97-AF65-F5344CB8AC3E}">
        <p14:creationId xmlns:p14="http://schemas.microsoft.com/office/powerpoint/2010/main" val="152338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 Example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497" y="1828800"/>
            <a:ext cx="6115856" cy="4351338"/>
          </a:xfrm>
        </p:spPr>
      </p:pic>
    </p:spTree>
    <p:extLst>
      <p:ext uri="{BB962C8B-B14F-4D97-AF65-F5344CB8AC3E}">
        <p14:creationId xmlns:p14="http://schemas.microsoft.com/office/powerpoint/2010/main" val="206524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with locking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375" y="2080419"/>
            <a:ext cx="6134100" cy="3848100"/>
          </a:xfrm>
        </p:spPr>
      </p:pic>
    </p:spTree>
    <p:extLst>
      <p:ext uri="{BB962C8B-B14F-4D97-AF65-F5344CB8AC3E}">
        <p14:creationId xmlns:p14="http://schemas.microsoft.com/office/powerpoint/2010/main" val="60262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Much better!</a:t>
            </a:r>
            <a:endParaRPr lang="en-US" dirty="0"/>
          </a:p>
        </p:txBody>
      </p:sp>
      <p:sp>
        <p:nvSpPr>
          <p:cNvPr id="3" name="Content Placeholder 2"/>
          <p:cNvSpPr>
            <a:spLocks noGrp="1"/>
          </p:cNvSpPr>
          <p:nvPr>
            <p:ph idx="1"/>
          </p:nvPr>
        </p:nvSpPr>
        <p:spPr/>
        <p:txBody>
          <a:bodyPr/>
          <a:lstStyle/>
          <a:p>
            <a:r>
              <a:rPr lang="en-US" dirty="0" smtClean="0"/>
              <a:t>As you can see in the output, we don’t have any more crazy memory anomalies.</a:t>
            </a:r>
          </a:p>
          <a:p>
            <a:r>
              <a:rPr lang="en-US" dirty="0" smtClean="0"/>
              <a:t>There’s no guarantee which thread is going to acquire the lock at any given time, so you’ll note that there are several places where the same increment number happens in a row.</a:t>
            </a:r>
          </a:p>
          <a:p>
            <a:endParaRPr lang="en-US" dirty="0"/>
          </a:p>
        </p:txBody>
      </p:sp>
    </p:spTree>
    <p:extLst>
      <p:ext uri="{BB962C8B-B14F-4D97-AF65-F5344CB8AC3E}">
        <p14:creationId xmlns:p14="http://schemas.microsoft.com/office/powerpoint/2010/main" val="87790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Re-entrant locks?</a:t>
            </a:r>
            <a:endParaRPr lang="en-US" dirty="0"/>
          </a:p>
        </p:txBody>
      </p:sp>
      <p:sp>
        <p:nvSpPr>
          <p:cNvPr id="3" name="Content Placeholder 2"/>
          <p:cNvSpPr>
            <a:spLocks noGrp="1"/>
          </p:cNvSpPr>
          <p:nvPr>
            <p:ph idx="1"/>
          </p:nvPr>
        </p:nvSpPr>
        <p:spPr/>
        <p:txBody>
          <a:bodyPr/>
          <a:lstStyle/>
          <a:p>
            <a:r>
              <a:rPr lang="en-US" dirty="0" smtClean="0"/>
              <a:t>Put simply, a Re-entrant lock is a lock that a single thread can acquire more than once.</a:t>
            </a:r>
          </a:p>
          <a:p>
            <a:r>
              <a:rPr lang="en-US" dirty="0" smtClean="0"/>
              <a:t>If no threads have acquired the </a:t>
            </a:r>
            <a:r>
              <a:rPr lang="en-US" dirty="0" err="1" smtClean="0"/>
              <a:t>RLock</a:t>
            </a:r>
            <a:r>
              <a:rPr lang="en-US" dirty="0" smtClean="0"/>
              <a:t>, that thread gains ownership of the </a:t>
            </a:r>
            <a:r>
              <a:rPr lang="en-US" dirty="0" err="1" smtClean="0"/>
              <a:t>RLock</a:t>
            </a:r>
            <a:r>
              <a:rPr lang="en-US" dirty="0" smtClean="0"/>
              <a:t>.</a:t>
            </a:r>
          </a:p>
          <a:p>
            <a:r>
              <a:rPr lang="en-US" dirty="0" smtClean="0"/>
              <a:t>Afterwards, the same thread may re-acquire the </a:t>
            </a:r>
            <a:r>
              <a:rPr lang="en-US" dirty="0" err="1" smtClean="0"/>
              <a:t>RLock</a:t>
            </a:r>
            <a:r>
              <a:rPr lang="en-US" dirty="0" smtClean="0"/>
              <a:t> without the acquire() call blocking.</a:t>
            </a:r>
          </a:p>
          <a:p>
            <a:r>
              <a:rPr lang="en-US" dirty="0" smtClean="0"/>
              <a:t>You have to release the lock the same number of times that you acquired it, otherwise no other thread can acquire it.</a:t>
            </a:r>
          </a:p>
          <a:p>
            <a:pPr lvl="1"/>
            <a:r>
              <a:rPr lang="en-US" dirty="0" smtClean="0"/>
              <a:t>It does this with an internal recursion counter.</a:t>
            </a:r>
            <a:endParaRPr lang="en-US" dirty="0"/>
          </a:p>
        </p:txBody>
      </p:sp>
    </p:spTree>
    <p:extLst>
      <p:ext uri="{BB962C8B-B14F-4D97-AF65-F5344CB8AC3E}">
        <p14:creationId xmlns:p14="http://schemas.microsoft.com/office/powerpoint/2010/main" val="277283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RLock</a:t>
            </a:r>
            <a:r>
              <a:rPr lang="en-US" dirty="0" smtClean="0"/>
              <a:t> – Example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1152" y="1828800"/>
            <a:ext cx="5336546" cy="4351338"/>
          </a:xfrm>
        </p:spPr>
      </p:pic>
    </p:spTree>
    <p:extLst>
      <p:ext uri="{BB962C8B-B14F-4D97-AF65-F5344CB8AC3E}">
        <p14:creationId xmlns:p14="http://schemas.microsoft.com/office/powerpoint/2010/main" val="120261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heck, that was useless.</a:t>
            </a:r>
            <a:endParaRPr lang="en-US" dirty="0"/>
          </a:p>
        </p:txBody>
      </p:sp>
      <p:sp>
        <p:nvSpPr>
          <p:cNvPr id="3" name="Content Placeholder 2"/>
          <p:cNvSpPr>
            <a:spLocks noGrp="1"/>
          </p:cNvSpPr>
          <p:nvPr>
            <p:ph idx="1"/>
          </p:nvPr>
        </p:nvSpPr>
        <p:spPr/>
        <p:txBody>
          <a:bodyPr/>
          <a:lstStyle/>
          <a:p>
            <a:r>
              <a:rPr lang="en-US" dirty="0" smtClean="0"/>
              <a:t>Okay, okay, that was a contrived example. Let’s try something a bit more useful.</a:t>
            </a:r>
            <a:endParaRPr lang="en-US" dirty="0"/>
          </a:p>
        </p:txBody>
      </p:sp>
    </p:spTree>
    <p:extLst>
      <p:ext uri="{BB962C8B-B14F-4D97-AF65-F5344CB8AC3E}">
        <p14:creationId xmlns:p14="http://schemas.microsoft.com/office/powerpoint/2010/main" val="111247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Alright, what’s parallel processing?</a:t>
            </a:r>
            <a:endParaRPr lang="en-US" dirty="0"/>
          </a:p>
        </p:txBody>
      </p:sp>
      <p:sp>
        <p:nvSpPr>
          <p:cNvPr id="3" name="Content Placeholder 2"/>
          <p:cNvSpPr>
            <a:spLocks noGrp="1"/>
          </p:cNvSpPr>
          <p:nvPr>
            <p:ph idx="1"/>
          </p:nvPr>
        </p:nvSpPr>
        <p:spPr/>
        <p:txBody>
          <a:bodyPr/>
          <a:lstStyle/>
          <a:p>
            <a:r>
              <a:rPr lang="en-US" dirty="0" smtClean="0"/>
              <a:t>“</a:t>
            </a:r>
            <a:r>
              <a:rPr lang="en-US" dirty="0"/>
              <a:t>Parallel processing is the simultaneous use of more than one </a:t>
            </a:r>
            <a:r>
              <a:rPr lang="en-US" dirty="0" smtClean="0"/>
              <a:t>CPU or </a:t>
            </a:r>
            <a:r>
              <a:rPr lang="en-US" dirty="0"/>
              <a:t>processor core to execute a program or multiple computational threads</a:t>
            </a:r>
            <a:r>
              <a:rPr lang="en-US" dirty="0" smtClean="0"/>
              <a:t>.”</a:t>
            </a:r>
          </a:p>
          <a:p>
            <a:r>
              <a:rPr lang="en-US" dirty="0" smtClean="0"/>
              <a:t>Generally this can speed up the application because it can process multiple things at the same time.</a:t>
            </a:r>
          </a:p>
          <a:p>
            <a:r>
              <a:rPr lang="en-US" dirty="0" smtClean="0"/>
              <a:t>In GUI applications, the GUI should be on one thread, while any tasks that could take a while should be done in another, so that the user interface does not hang. (Android is very explicit about this point, for example)</a:t>
            </a:r>
            <a:endParaRPr lang="en-US" dirty="0"/>
          </a:p>
        </p:txBody>
      </p:sp>
    </p:spTree>
    <p:extLst>
      <p:ext uri="{BB962C8B-B14F-4D97-AF65-F5344CB8AC3E}">
        <p14:creationId xmlns:p14="http://schemas.microsoft.com/office/powerpoint/2010/main" val="320072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Useful </a:t>
            </a:r>
            <a:r>
              <a:rPr lang="en-US" dirty="0" err="1" smtClean="0"/>
              <a:t>RLock</a:t>
            </a:r>
            <a:r>
              <a:rPr lang="en-US" dirty="0" smtClean="0"/>
              <a:t> – Example 5</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071" y="1828800"/>
            <a:ext cx="7228709" cy="4351338"/>
          </a:xfrm>
        </p:spPr>
      </p:pic>
    </p:spTree>
    <p:extLst>
      <p:ext uri="{BB962C8B-B14F-4D97-AF65-F5344CB8AC3E}">
        <p14:creationId xmlns:p14="http://schemas.microsoft.com/office/powerpoint/2010/main" val="1479275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more like it!</a:t>
            </a:r>
            <a:endParaRPr lang="en-US" dirty="0"/>
          </a:p>
        </p:txBody>
      </p:sp>
      <p:sp>
        <p:nvSpPr>
          <p:cNvPr id="3" name="Content Placeholder 2"/>
          <p:cNvSpPr>
            <a:spLocks noGrp="1"/>
          </p:cNvSpPr>
          <p:nvPr>
            <p:ph idx="1"/>
          </p:nvPr>
        </p:nvSpPr>
        <p:spPr/>
        <p:txBody>
          <a:bodyPr/>
          <a:lstStyle/>
          <a:p>
            <a:r>
              <a:rPr lang="en-US" dirty="0" smtClean="0"/>
              <a:t>Okay, that’s more like it.</a:t>
            </a:r>
          </a:p>
          <a:p>
            <a:r>
              <a:rPr lang="en-US" dirty="0" smtClean="0"/>
              <a:t>We need to acquire a lock in more than one method (which may or may not get called), so we can do that without worrying about whether or not the lock has been acquired before doing processing.</a:t>
            </a:r>
          </a:p>
          <a:p>
            <a:r>
              <a:rPr lang="en-US" dirty="0" smtClean="0"/>
              <a:t>This also makes use of the ‘with’ statement. That’ll acquire the lock at the beginning and automatically release it at the end.</a:t>
            </a:r>
            <a:endParaRPr lang="en-US" dirty="0"/>
          </a:p>
        </p:txBody>
      </p:sp>
    </p:spTree>
    <p:extLst>
      <p:ext uri="{BB962C8B-B14F-4D97-AF65-F5344CB8AC3E}">
        <p14:creationId xmlns:p14="http://schemas.microsoft.com/office/powerpoint/2010/main" val="163077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Rock on, my application is fast now!</a:t>
            </a:r>
            <a:endParaRPr lang="en-US" dirty="0"/>
          </a:p>
        </p:txBody>
      </p:sp>
      <p:sp>
        <p:nvSpPr>
          <p:cNvPr id="3" name="Content Placeholder 2"/>
          <p:cNvSpPr>
            <a:spLocks noGrp="1"/>
          </p:cNvSpPr>
          <p:nvPr>
            <p:ph idx="1"/>
          </p:nvPr>
        </p:nvSpPr>
        <p:spPr/>
        <p:txBody>
          <a:bodyPr/>
          <a:lstStyle/>
          <a:p>
            <a:r>
              <a:rPr lang="en-US" dirty="0" smtClean="0"/>
              <a:t>Not so fast, speed racer.</a:t>
            </a:r>
          </a:p>
          <a:p>
            <a:r>
              <a:rPr lang="en-US" dirty="0" smtClean="0"/>
              <a:t>If you benchmark these examples, you’ll find that speed will actually not increase, and might even have a slight increase due to the overhead of creating the threads.</a:t>
            </a:r>
          </a:p>
          <a:p>
            <a:r>
              <a:rPr lang="en-US" dirty="0" smtClean="0"/>
              <a:t>Why?!</a:t>
            </a:r>
          </a:p>
          <a:p>
            <a:r>
              <a:rPr lang="en-US" dirty="0" smtClean="0"/>
              <a:t>There’s something called the GIL which I glossed over earlier.</a:t>
            </a:r>
          </a:p>
          <a:p>
            <a:r>
              <a:rPr lang="en-US" dirty="0" smtClean="0"/>
              <a:t>Let’s talk about that now.</a:t>
            </a:r>
            <a:endParaRPr lang="en-US" dirty="0"/>
          </a:p>
        </p:txBody>
      </p:sp>
    </p:spTree>
    <p:extLst>
      <p:ext uri="{BB962C8B-B14F-4D97-AF65-F5344CB8AC3E}">
        <p14:creationId xmlns:p14="http://schemas.microsoft.com/office/powerpoint/2010/main" val="233939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GIL – Global Interpreter Lock</a:t>
            </a:r>
            <a:endParaRPr lang="en-US" dirty="0"/>
          </a:p>
        </p:txBody>
      </p:sp>
      <p:sp>
        <p:nvSpPr>
          <p:cNvPr id="3" name="Content Placeholder 2"/>
          <p:cNvSpPr>
            <a:spLocks noGrp="1"/>
          </p:cNvSpPr>
          <p:nvPr>
            <p:ph idx="1"/>
          </p:nvPr>
        </p:nvSpPr>
        <p:spPr/>
        <p:txBody>
          <a:bodyPr/>
          <a:lstStyle/>
          <a:p>
            <a:r>
              <a:rPr lang="en-US" dirty="0" smtClean="0"/>
              <a:t>The Global Interpreter Lock is something that is implemented in </a:t>
            </a:r>
            <a:r>
              <a:rPr lang="en-US" dirty="0" err="1" smtClean="0"/>
              <a:t>CPython</a:t>
            </a:r>
            <a:r>
              <a:rPr lang="en-US" dirty="0" smtClean="0"/>
              <a:t> (the default version of the interpreter you’re using when you type `python` on the command line) that prevents multiple threads from executing </a:t>
            </a:r>
            <a:r>
              <a:rPr lang="en-US" dirty="0" err="1" smtClean="0"/>
              <a:t>bytecode</a:t>
            </a:r>
            <a:r>
              <a:rPr lang="en-US" dirty="0" smtClean="0"/>
              <a:t> at the same time.</a:t>
            </a:r>
          </a:p>
          <a:p>
            <a:r>
              <a:rPr lang="en-US" dirty="0" smtClean="0"/>
              <a:t>This prevents multiple threads from messing up Python’s memory management, because it isn’t thread safe.</a:t>
            </a:r>
          </a:p>
          <a:p>
            <a:r>
              <a:rPr lang="en-US" dirty="0" smtClean="0"/>
              <a:t>That doesn’t protect you from race conditions, because it is only shields a single </a:t>
            </a:r>
            <a:r>
              <a:rPr lang="en-US" dirty="0" err="1" smtClean="0"/>
              <a:t>bytecode</a:t>
            </a:r>
            <a:r>
              <a:rPr lang="en-US" dirty="0" smtClean="0"/>
              <a:t> at a time. If an instruction takes more than one, well you’re in trouble.</a:t>
            </a:r>
          </a:p>
          <a:p>
            <a:r>
              <a:rPr lang="en-US" dirty="0" smtClean="0"/>
              <a:t>So it’s not really doing 2 things at once?</a:t>
            </a:r>
          </a:p>
          <a:p>
            <a:pPr lvl="1"/>
            <a:r>
              <a:rPr lang="en-US" dirty="0" smtClean="0"/>
              <a:t>Nope. Not </a:t>
            </a:r>
            <a:r>
              <a:rPr lang="en-US" i="1" dirty="0" smtClean="0"/>
              <a:t>really</a:t>
            </a:r>
            <a:r>
              <a:rPr lang="en-US" dirty="0"/>
              <a:t>.</a:t>
            </a:r>
          </a:p>
        </p:txBody>
      </p:sp>
    </p:spTree>
    <p:extLst>
      <p:ext uri="{BB962C8B-B14F-4D97-AF65-F5344CB8AC3E}">
        <p14:creationId xmlns:p14="http://schemas.microsoft.com/office/powerpoint/2010/main" val="4059854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a:t>
            </a:r>
            <a:endParaRPr lang="en-US" dirty="0"/>
          </a:p>
        </p:txBody>
      </p:sp>
      <p:sp>
        <p:nvSpPr>
          <p:cNvPr id="3" name="Content Placeholder 2"/>
          <p:cNvSpPr>
            <a:spLocks noGrp="1"/>
          </p:cNvSpPr>
          <p:nvPr>
            <p:ph idx="1"/>
          </p:nvPr>
        </p:nvSpPr>
        <p:spPr/>
        <p:txBody>
          <a:bodyPr/>
          <a:lstStyle/>
          <a:p>
            <a:r>
              <a:rPr lang="en-US" dirty="0" smtClean="0"/>
              <a:t>Multiprocessing is a module that supports spawning processes, similarly to threading, but with some important differences.</a:t>
            </a:r>
          </a:p>
          <a:p>
            <a:r>
              <a:rPr lang="en-US" dirty="0" smtClean="0"/>
              <a:t>Processes created with multiprocessing do not share the same memory space, and thus cannot interact with each other directly.</a:t>
            </a:r>
          </a:p>
          <a:p>
            <a:r>
              <a:rPr lang="en-US" dirty="0" smtClean="0"/>
              <a:t>It creates </a:t>
            </a:r>
            <a:r>
              <a:rPr lang="en-US" dirty="0" err="1" smtClean="0"/>
              <a:t>subprocesses</a:t>
            </a:r>
            <a:r>
              <a:rPr lang="en-US" dirty="0" smtClean="0"/>
              <a:t> to do its dirty work, so it doesn’t have to worry about the GIL.</a:t>
            </a:r>
          </a:p>
          <a:p>
            <a:pPr lvl="1"/>
            <a:r>
              <a:rPr lang="en-US" dirty="0" smtClean="0"/>
              <a:t>Yep, we can actually process multiple things at the same time. </a:t>
            </a:r>
            <a:endParaRPr lang="en-US" dirty="0"/>
          </a:p>
        </p:txBody>
      </p:sp>
    </p:spTree>
    <p:extLst>
      <p:ext uri="{BB962C8B-B14F-4D97-AF65-F5344CB8AC3E}">
        <p14:creationId xmlns:p14="http://schemas.microsoft.com/office/powerpoint/2010/main" val="3487072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 – Example 5</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100" y="2547144"/>
            <a:ext cx="5962650" cy="2914650"/>
          </a:xfrm>
        </p:spPr>
      </p:pic>
    </p:spTree>
    <p:extLst>
      <p:ext uri="{BB962C8B-B14F-4D97-AF65-F5344CB8AC3E}">
        <p14:creationId xmlns:p14="http://schemas.microsoft.com/office/powerpoint/2010/main" val="94802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450" y="3523456"/>
            <a:ext cx="7219950" cy="962025"/>
          </a:xfrm>
        </p:spPr>
      </p:pic>
    </p:spTree>
    <p:extLst>
      <p:ext uri="{BB962C8B-B14F-4D97-AF65-F5344CB8AC3E}">
        <p14:creationId xmlns:p14="http://schemas.microsoft.com/office/powerpoint/2010/main" val="1251640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there?</a:t>
            </a:r>
            <a:endParaRPr lang="en-US" dirty="0"/>
          </a:p>
        </p:txBody>
      </p:sp>
      <p:sp>
        <p:nvSpPr>
          <p:cNvPr id="3" name="Content Placeholder 2"/>
          <p:cNvSpPr>
            <a:spLocks noGrp="1"/>
          </p:cNvSpPr>
          <p:nvPr>
            <p:ph idx="1"/>
          </p:nvPr>
        </p:nvSpPr>
        <p:spPr/>
        <p:txBody>
          <a:bodyPr/>
          <a:lstStyle/>
          <a:p>
            <a:r>
              <a:rPr lang="en-US" dirty="0" smtClean="0"/>
              <a:t>This just shows that processes created by multiprocessing don’t share memory state.</a:t>
            </a:r>
          </a:p>
          <a:p>
            <a:r>
              <a:rPr lang="en-US" dirty="0" smtClean="0"/>
              <a:t>They inherit the state of the parent process’s memory when they split off from it, but past that they do not share memory state.</a:t>
            </a:r>
          </a:p>
          <a:p>
            <a:endParaRPr lang="en-US" dirty="0"/>
          </a:p>
        </p:txBody>
      </p:sp>
    </p:spTree>
    <p:extLst>
      <p:ext uri="{BB962C8B-B14F-4D97-AF65-F5344CB8AC3E}">
        <p14:creationId xmlns:p14="http://schemas.microsoft.com/office/powerpoint/2010/main" val="258102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uh, how can they talk to each other?</a:t>
            </a:r>
            <a:endParaRPr lang="en-US" dirty="0"/>
          </a:p>
        </p:txBody>
      </p:sp>
      <p:sp>
        <p:nvSpPr>
          <p:cNvPr id="3" name="Content Placeholder 2"/>
          <p:cNvSpPr>
            <a:spLocks noGrp="1"/>
          </p:cNvSpPr>
          <p:nvPr>
            <p:ph idx="1"/>
          </p:nvPr>
        </p:nvSpPr>
        <p:spPr/>
        <p:txBody>
          <a:bodyPr/>
          <a:lstStyle/>
          <a:p>
            <a:r>
              <a:rPr lang="en-US" dirty="0" smtClean="0"/>
              <a:t>Glad you asked!</a:t>
            </a:r>
          </a:p>
          <a:p>
            <a:r>
              <a:rPr lang="en-US" dirty="0" smtClean="0"/>
              <a:t>Multiprocessing comes with a couple of objects to help facilitate communication. </a:t>
            </a:r>
          </a:p>
          <a:p>
            <a:r>
              <a:rPr lang="en-US" dirty="0" smtClean="0"/>
              <a:t>Queues are basically what you’d expect. You push stuff into a stack, and you pop stuff off of said stack. (Internally it uses a pipe and a few locks/semaphores to do its thread-safe madness)</a:t>
            </a:r>
          </a:p>
          <a:p>
            <a:r>
              <a:rPr lang="en-US" dirty="0" smtClean="0"/>
              <a:t>Pipes open up between processes and allow for the sending of communications back and forth.</a:t>
            </a:r>
          </a:p>
          <a:p>
            <a:r>
              <a:rPr lang="en-US" dirty="0" smtClean="0"/>
              <a:t>Value and Array can live in shared memory space.</a:t>
            </a:r>
            <a:endParaRPr lang="en-US" dirty="0"/>
          </a:p>
        </p:txBody>
      </p:sp>
    </p:spTree>
    <p:extLst>
      <p:ext uri="{BB962C8B-B14F-4D97-AF65-F5344CB8AC3E}">
        <p14:creationId xmlns:p14="http://schemas.microsoft.com/office/powerpoint/2010/main" val="866378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Multiprocess</a:t>
            </a:r>
            <a:r>
              <a:rPr lang="en-US" dirty="0" smtClean="0"/>
              <a:t> Queue – Example 6</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050" y="2128044"/>
            <a:ext cx="6000750" cy="3752850"/>
          </a:xfrm>
        </p:spPr>
      </p:pic>
    </p:spTree>
    <p:extLst>
      <p:ext uri="{BB962C8B-B14F-4D97-AF65-F5344CB8AC3E}">
        <p14:creationId xmlns:p14="http://schemas.microsoft.com/office/powerpoint/2010/main" val="358587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lstStyle/>
          <a:p>
            <a:r>
              <a:rPr lang="en-US" dirty="0" smtClean="0"/>
              <a:t>Python is awesome.</a:t>
            </a:r>
          </a:p>
          <a:p>
            <a:r>
              <a:rPr lang="en-US" dirty="0" smtClean="0"/>
              <a:t>It has a bunch of different high and low level interfaces that we can play with in order to demonstrate various methods of parallel processing.</a:t>
            </a:r>
          </a:p>
          <a:p>
            <a:r>
              <a:rPr lang="en-US" dirty="0" smtClean="0"/>
              <a:t>Easy to </a:t>
            </a:r>
            <a:r>
              <a:rPr lang="en-US" dirty="0" err="1" smtClean="0"/>
              <a:t>grok</a:t>
            </a:r>
            <a:r>
              <a:rPr lang="en-US" dirty="0" smtClean="0"/>
              <a:t> even if you’re not a </a:t>
            </a:r>
            <a:r>
              <a:rPr lang="en-US" dirty="0" err="1" smtClean="0"/>
              <a:t>Pythonista</a:t>
            </a:r>
            <a:r>
              <a:rPr lang="en-US" dirty="0" smtClean="0"/>
              <a:t>.</a:t>
            </a:r>
          </a:p>
          <a:p>
            <a:r>
              <a:rPr lang="en-US" dirty="0" smtClean="0"/>
              <a:t>We’re at the first ever </a:t>
            </a:r>
            <a:r>
              <a:rPr lang="en-US" dirty="0" err="1" smtClean="0"/>
              <a:t>OKCPython</a:t>
            </a:r>
            <a:r>
              <a:rPr lang="en-US" dirty="0" smtClean="0"/>
              <a:t> meeting. WOOOO!</a:t>
            </a:r>
            <a:endParaRPr lang="en-US" dirty="0"/>
          </a:p>
        </p:txBody>
      </p:sp>
    </p:spTree>
    <p:extLst>
      <p:ext uri="{BB962C8B-B14F-4D97-AF65-F5344CB8AC3E}">
        <p14:creationId xmlns:p14="http://schemas.microsoft.com/office/powerpoint/2010/main" val="12312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013" y="3413919"/>
            <a:ext cx="7362825" cy="1181100"/>
          </a:xfrm>
        </p:spPr>
      </p:pic>
    </p:spTree>
    <p:extLst>
      <p:ext uri="{BB962C8B-B14F-4D97-AF65-F5344CB8AC3E}">
        <p14:creationId xmlns:p14="http://schemas.microsoft.com/office/powerpoint/2010/main" val="2186431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r>
              <a:rPr lang="en-US" dirty="0" smtClean="0"/>
              <a:t>So you can push any python object into a queue (so long as you can pickle it).</a:t>
            </a:r>
          </a:p>
          <a:p>
            <a:r>
              <a:rPr lang="en-US" dirty="0" smtClean="0"/>
              <a:t>Threads share queue. Both from parent to child and among children.</a:t>
            </a:r>
            <a:endParaRPr lang="en-US" dirty="0"/>
          </a:p>
        </p:txBody>
      </p:sp>
    </p:spTree>
    <p:extLst>
      <p:ext uri="{BB962C8B-B14F-4D97-AF65-F5344CB8AC3E}">
        <p14:creationId xmlns:p14="http://schemas.microsoft.com/office/powerpoint/2010/main" val="1686600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 Pipe – Example 7</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525" y="2709069"/>
            <a:ext cx="6019800" cy="2590800"/>
          </a:xfrm>
        </p:spPr>
      </p:pic>
    </p:spTree>
    <p:extLst>
      <p:ext uri="{BB962C8B-B14F-4D97-AF65-F5344CB8AC3E}">
        <p14:creationId xmlns:p14="http://schemas.microsoft.com/office/powerpoint/2010/main" val="1087686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Variables – Example 8</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813" y="2456656"/>
            <a:ext cx="5991225" cy="3095625"/>
          </a:xfrm>
        </p:spPr>
      </p:pic>
    </p:spTree>
    <p:extLst>
      <p:ext uri="{BB962C8B-B14F-4D97-AF65-F5344CB8AC3E}">
        <p14:creationId xmlns:p14="http://schemas.microsoft.com/office/powerpoint/2010/main" val="2880298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Variable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525" y="3537744"/>
            <a:ext cx="7543800" cy="933450"/>
          </a:xfrm>
        </p:spPr>
      </p:pic>
    </p:spTree>
    <p:extLst>
      <p:ext uri="{BB962C8B-B14F-4D97-AF65-F5344CB8AC3E}">
        <p14:creationId xmlns:p14="http://schemas.microsoft.com/office/powerpoint/2010/main" val="2589061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t>
            </a:r>
            <a:r>
              <a:rPr lang="en-US" dirty="0" err="1" smtClean="0"/>
              <a:t>something</a:t>
            </a:r>
            <a:r>
              <a:rPr lang="en-US" dirty="0" smtClean="0"/>
              <a:t> parent process</a:t>
            </a:r>
            <a:endParaRPr lang="en-US" dirty="0"/>
          </a:p>
        </p:txBody>
      </p:sp>
      <p:sp>
        <p:nvSpPr>
          <p:cNvPr id="3" name="Content Placeholder 2"/>
          <p:cNvSpPr>
            <a:spLocks noGrp="1"/>
          </p:cNvSpPr>
          <p:nvPr>
            <p:ph idx="1"/>
          </p:nvPr>
        </p:nvSpPr>
        <p:spPr/>
        <p:txBody>
          <a:bodyPr/>
          <a:lstStyle/>
          <a:p>
            <a:r>
              <a:rPr lang="en-US" dirty="0" smtClean="0"/>
              <a:t>In that previous example, I didn’t have 2 child processes talking to one another, but instead the child process sharing variable state with its parent.</a:t>
            </a:r>
            <a:endParaRPr lang="en-US" dirty="0"/>
          </a:p>
        </p:txBody>
      </p:sp>
    </p:spTree>
    <p:extLst>
      <p:ext uri="{BB962C8B-B14F-4D97-AF65-F5344CB8AC3E}">
        <p14:creationId xmlns:p14="http://schemas.microsoft.com/office/powerpoint/2010/main" val="4207084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lower level</a:t>
            </a:r>
            <a:endParaRPr lang="en-US" dirty="0"/>
          </a:p>
        </p:txBody>
      </p:sp>
      <p:sp>
        <p:nvSpPr>
          <p:cNvPr id="3" name="Content Placeholder 2"/>
          <p:cNvSpPr>
            <a:spLocks noGrp="1"/>
          </p:cNvSpPr>
          <p:nvPr>
            <p:ph idx="1"/>
          </p:nvPr>
        </p:nvSpPr>
        <p:spPr/>
        <p:txBody>
          <a:bodyPr/>
          <a:lstStyle/>
          <a:p>
            <a:r>
              <a:rPr lang="en-US" dirty="0" smtClean="0"/>
              <a:t>Now we’re going to interact with the OS functions directly.</a:t>
            </a:r>
          </a:p>
          <a:p>
            <a:r>
              <a:rPr lang="en-US" dirty="0" err="1" smtClean="0"/>
              <a:t>os.fork</a:t>
            </a:r>
            <a:r>
              <a:rPr lang="en-US" dirty="0" smtClean="0"/>
              <a:t>() spawns child processes much like the multiprocessing module.</a:t>
            </a:r>
          </a:p>
          <a:p>
            <a:r>
              <a:rPr lang="en-US" dirty="0" smtClean="0"/>
              <a:t>It does not, however, have nice methods for dealing with child process management. You have to do that yourself.</a:t>
            </a:r>
            <a:endParaRPr lang="en-US" dirty="0"/>
          </a:p>
        </p:txBody>
      </p:sp>
    </p:spTree>
    <p:extLst>
      <p:ext uri="{BB962C8B-B14F-4D97-AF65-F5344CB8AC3E}">
        <p14:creationId xmlns:p14="http://schemas.microsoft.com/office/powerpoint/2010/main" val="33045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os.fork</a:t>
            </a:r>
            <a:r>
              <a:rPr lang="en-US" dirty="0" smtClean="0"/>
              <a:t> – Example 10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813" y="2609056"/>
            <a:ext cx="5991225" cy="2790825"/>
          </a:xfrm>
        </p:spPr>
      </p:pic>
    </p:spTree>
    <p:extLst>
      <p:ext uri="{BB962C8B-B14F-4D97-AF65-F5344CB8AC3E}">
        <p14:creationId xmlns:p14="http://schemas.microsoft.com/office/powerpoint/2010/main" val="3902796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os.fork</a:t>
            </a:r>
            <a:r>
              <a:rPr lang="en-US" dirty="0" smtClean="0"/>
              <a:t>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500" y="3323431"/>
            <a:ext cx="6419850" cy="1362075"/>
          </a:xfrm>
        </p:spPr>
      </p:pic>
    </p:spTree>
    <p:extLst>
      <p:ext uri="{BB962C8B-B14F-4D97-AF65-F5344CB8AC3E}">
        <p14:creationId xmlns:p14="http://schemas.microsoft.com/office/powerpoint/2010/main" val="3074283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 there?</a:t>
            </a:r>
            <a:endParaRPr lang="en-US" dirty="0"/>
          </a:p>
        </p:txBody>
      </p:sp>
      <p:sp>
        <p:nvSpPr>
          <p:cNvPr id="3" name="Content Placeholder 2"/>
          <p:cNvSpPr>
            <a:spLocks noGrp="1"/>
          </p:cNvSpPr>
          <p:nvPr>
            <p:ph idx="1"/>
          </p:nvPr>
        </p:nvSpPr>
        <p:spPr/>
        <p:txBody>
          <a:bodyPr/>
          <a:lstStyle/>
          <a:p>
            <a:r>
              <a:rPr lang="en-US" dirty="0" err="1" smtClean="0"/>
              <a:t>os.fork</a:t>
            </a:r>
            <a:r>
              <a:rPr lang="en-US" dirty="0" smtClean="0"/>
              <a:t> has 2 possible return types. If you get a 0 back, you’re in the child process. If you get any other integer back, you’re in the parent, and that integer is the process id of the child.</a:t>
            </a:r>
          </a:p>
          <a:p>
            <a:r>
              <a:rPr lang="en-US" dirty="0" smtClean="0"/>
              <a:t>Later, you can use </a:t>
            </a:r>
            <a:r>
              <a:rPr lang="en-US" dirty="0" err="1" smtClean="0"/>
              <a:t>os.waitpid</a:t>
            </a:r>
            <a:r>
              <a:rPr lang="en-US" dirty="0" smtClean="0"/>
              <a:t>() in order to watch for the child process to exit. </a:t>
            </a:r>
          </a:p>
          <a:p>
            <a:r>
              <a:rPr lang="en-US" dirty="0" smtClean="0"/>
              <a:t>This is important. If you don’t pay attention to the child process’s death, you can easily wind up with a zombie process.</a:t>
            </a:r>
          </a:p>
          <a:p>
            <a:r>
              <a:rPr lang="en-US" dirty="0" smtClean="0"/>
              <a:t>It desires brains, so you need to reap it to ensure it doesn’t hang around longer than it should.</a:t>
            </a:r>
          </a:p>
          <a:p>
            <a:r>
              <a:rPr lang="en-US" dirty="0" smtClean="0"/>
              <a:t>Be very </a:t>
            </a:r>
            <a:r>
              <a:rPr lang="en-US" dirty="0" err="1" smtClean="0"/>
              <a:t>very</a:t>
            </a:r>
            <a:r>
              <a:rPr lang="en-US" dirty="0" smtClean="0"/>
              <a:t> careful not to fork-bomb the server you’re on. It’s pretty easy to do if you aren’t careful.</a:t>
            </a:r>
            <a:endParaRPr lang="en-US" dirty="0"/>
          </a:p>
        </p:txBody>
      </p:sp>
    </p:spTree>
    <p:extLst>
      <p:ext uri="{BB962C8B-B14F-4D97-AF65-F5344CB8AC3E}">
        <p14:creationId xmlns:p14="http://schemas.microsoft.com/office/powerpoint/2010/main" val="308030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cover?</a:t>
            </a:r>
            <a:endParaRPr lang="en-US" dirty="0"/>
          </a:p>
        </p:txBody>
      </p:sp>
      <p:sp>
        <p:nvSpPr>
          <p:cNvPr id="3" name="Content Placeholder 2"/>
          <p:cNvSpPr>
            <a:spLocks noGrp="1"/>
          </p:cNvSpPr>
          <p:nvPr>
            <p:ph idx="1"/>
          </p:nvPr>
        </p:nvSpPr>
        <p:spPr/>
        <p:txBody>
          <a:bodyPr/>
          <a:lstStyle/>
          <a:p>
            <a:r>
              <a:rPr lang="en-US" dirty="0" smtClean="0"/>
              <a:t>Threading module</a:t>
            </a:r>
          </a:p>
          <a:p>
            <a:r>
              <a:rPr lang="en-US" dirty="0" smtClean="0"/>
              <a:t>Multiprocessing module</a:t>
            </a:r>
          </a:p>
          <a:p>
            <a:r>
              <a:rPr lang="en-US" dirty="0" smtClean="0"/>
              <a:t>Lower-level system operations. </a:t>
            </a:r>
            <a:r>
              <a:rPr lang="en-US" dirty="0" err="1" smtClean="0"/>
              <a:t>os.fork</a:t>
            </a:r>
            <a:r>
              <a:rPr lang="en-US" dirty="0" smtClean="0"/>
              <a:t> included.</a:t>
            </a:r>
          </a:p>
          <a:p>
            <a:r>
              <a:rPr lang="en-US" dirty="0" smtClean="0"/>
              <a:t>All of this is Python 2.7</a:t>
            </a:r>
          </a:p>
          <a:p>
            <a:pPr lvl="1"/>
            <a:r>
              <a:rPr lang="en-US" dirty="0" smtClean="0"/>
              <a:t>Just cause.</a:t>
            </a:r>
            <a:endParaRPr lang="en-US" dirty="0"/>
          </a:p>
        </p:txBody>
      </p:sp>
    </p:spTree>
    <p:extLst>
      <p:ext uri="{BB962C8B-B14F-4D97-AF65-F5344CB8AC3E}">
        <p14:creationId xmlns:p14="http://schemas.microsoft.com/office/powerpoint/2010/main" val="1198848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Questions?</a:t>
            </a:r>
            <a:endParaRPr lang="en-US" dirty="0"/>
          </a:p>
        </p:txBody>
      </p:sp>
      <p:sp>
        <p:nvSpPr>
          <p:cNvPr id="7" name="Content Placeholder 6"/>
          <p:cNvSpPr>
            <a:spLocks noGrp="1"/>
          </p:cNvSpPr>
          <p:nvPr>
            <p:ph idx="1"/>
          </p:nvPr>
        </p:nvSpPr>
        <p:spPr/>
        <p:txBody>
          <a:bodyPr/>
          <a:lstStyle/>
          <a:p>
            <a:r>
              <a:rPr lang="en-US" dirty="0" smtClean="0">
                <a:hlinkClick r:id="rId2"/>
              </a:rPr>
              <a:t>http://alextheward.com</a:t>
            </a:r>
            <a:endParaRPr lang="en-US" dirty="0" smtClean="0"/>
          </a:p>
          <a:p>
            <a:r>
              <a:rPr lang="en-US" dirty="0" smtClean="0"/>
              <a:t>@cthos</a:t>
            </a:r>
          </a:p>
          <a:p>
            <a:r>
              <a:rPr lang="en-US" dirty="0" smtClean="0">
                <a:hlinkClick r:id="rId3"/>
              </a:rPr>
              <a:t>http://github.com/cthos</a:t>
            </a:r>
            <a:endParaRPr lang="en-US" dirty="0" smtClean="0"/>
          </a:p>
          <a:p>
            <a:endParaRPr lang="en-US" dirty="0"/>
          </a:p>
          <a:p>
            <a:r>
              <a:rPr lang="en-US" dirty="0" smtClean="0"/>
              <a:t>All the source for </a:t>
            </a:r>
            <a:r>
              <a:rPr lang="en-US"/>
              <a:t>this presentation can be found at </a:t>
            </a:r>
            <a:r>
              <a:rPr lang="en-US">
                <a:hlinkClick r:id="rId4"/>
              </a:rPr>
              <a:t>https</a:t>
            </a:r>
            <a:r>
              <a:rPr lang="en-US">
                <a:hlinkClick r:id="rId4"/>
              </a:rPr>
              <a:t>://</a:t>
            </a:r>
            <a:r>
              <a:rPr lang="en-US" smtClean="0">
                <a:hlinkClick r:id="rId4"/>
              </a:rPr>
              <a:t>github.com/cthos/okcpython-threading</a:t>
            </a:r>
            <a:endParaRPr lang="en-US" smtClean="0"/>
          </a:p>
          <a:p>
            <a:endParaRPr lang="en-US" dirty="0"/>
          </a:p>
        </p:txBody>
      </p:sp>
    </p:spTree>
    <p:extLst>
      <p:ext uri="{BB962C8B-B14F-4D97-AF65-F5344CB8AC3E}">
        <p14:creationId xmlns:p14="http://schemas.microsoft.com/office/powerpoint/2010/main" val="60784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not going to cover</a:t>
            </a:r>
            <a:endParaRPr lang="en-US" dirty="0"/>
          </a:p>
        </p:txBody>
      </p:sp>
      <p:sp>
        <p:nvSpPr>
          <p:cNvPr id="3" name="Content Placeholder 2"/>
          <p:cNvSpPr>
            <a:spLocks noGrp="1"/>
          </p:cNvSpPr>
          <p:nvPr>
            <p:ph idx="1"/>
          </p:nvPr>
        </p:nvSpPr>
        <p:spPr/>
        <p:txBody>
          <a:bodyPr/>
          <a:lstStyle/>
          <a:p>
            <a:r>
              <a:rPr lang="en-US" dirty="0" err="1" smtClean="0"/>
              <a:t>Mutexes</a:t>
            </a:r>
            <a:r>
              <a:rPr lang="en-US" dirty="0" smtClean="0"/>
              <a:t>. They’re deprecated as of 2.6 and have been removed as of Python 3</a:t>
            </a:r>
          </a:p>
          <a:p>
            <a:r>
              <a:rPr lang="en-US" dirty="0" smtClean="0"/>
              <a:t>Semaphores</a:t>
            </a:r>
          </a:p>
          <a:p>
            <a:pPr lvl="1"/>
            <a:r>
              <a:rPr lang="en-US" dirty="0" smtClean="0"/>
              <a:t>They’re like </a:t>
            </a:r>
            <a:r>
              <a:rPr lang="en-US" dirty="0" err="1" smtClean="0"/>
              <a:t>mutexes</a:t>
            </a:r>
            <a:r>
              <a:rPr lang="en-US" dirty="0" smtClean="0"/>
              <a:t>, but have an internal counter so you can say more than one thread can acquire the same one at a time.</a:t>
            </a:r>
            <a:endParaRPr lang="en-US" dirty="0"/>
          </a:p>
        </p:txBody>
      </p:sp>
    </p:spTree>
    <p:extLst>
      <p:ext uri="{BB962C8B-B14F-4D97-AF65-F5344CB8AC3E}">
        <p14:creationId xmlns:p14="http://schemas.microsoft.com/office/powerpoint/2010/main" val="375789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a:t>
            </a:r>
            <a:r>
              <a:rPr lang="en-US" dirty="0" err="1" smtClean="0"/>
              <a:t>go</a:t>
            </a:r>
            <a:r>
              <a:rPr lang="en-US" dirty="0" smtClean="0"/>
              <a:t> gadget threading</a:t>
            </a:r>
            <a:endParaRPr lang="en-US" dirty="0"/>
          </a:p>
        </p:txBody>
      </p:sp>
      <p:sp>
        <p:nvSpPr>
          <p:cNvPr id="3" name="Content Placeholder 2"/>
          <p:cNvSpPr>
            <a:spLocks noGrp="1"/>
          </p:cNvSpPr>
          <p:nvPr>
            <p:ph idx="1"/>
          </p:nvPr>
        </p:nvSpPr>
        <p:spPr/>
        <p:txBody>
          <a:bodyPr/>
          <a:lstStyle/>
          <a:p>
            <a:r>
              <a:rPr lang="en-US" dirty="0" smtClean="0"/>
              <a:t>This is a high level wrapper around the lower-level thread module.</a:t>
            </a:r>
          </a:p>
          <a:p>
            <a:r>
              <a:rPr lang="en-US" dirty="0" smtClean="0"/>
              <a:t>Due to historical madness, all of the methods on Thread are underscore delimited. </a:t>
            </a:r>
          </a:p>
          <a:p>
            <a:pPr lvl="1"/>
            <a:r>
              <a:rPr lang="en-US" dirty="0" smtClean="0"/>
              <a:t>As of Python 2.6 there are also </a:t>
            </a:r>
            <a:r>
              <a:rPr lang="en-US" dirty="0" err="1" smtClean="0"/>
              <a:t>camelCased</a:t>
            </a:r>
            <a:r>
              <a:rPr lang="en-US" dirty="0" smtClean="0"/>
              <a:t> methods to comply with PEP 8.</a:t>
            </a:r>
          </a:p>
          <a:p>
            <a:r>
              <a:rPr lang="en-US" dirty="0" smtClean="0"/>
              <a:t>All threads share the same memory space.</a:t>
            </a:r>
          </a:p>
          <a:p>
            <a:r>
              <a:rPr lang="en-US" dirty="0" smtClean="0"/>
              <a:t>Threading is also subject to the </a:t>
            </a:r>
            <a:r>
              <a:rPr lang="en-US" dirty="0" err="1" smtClean="0"/>
              <a:t>CPython</a:t>
            </a:r>
            <a:r>
              <a:rPr lang="en-US" dirty="0" smtClean="0"/>
              <a:t> limitation around the GIL</a:t>
            </a:r>
          </a:p>
          <a:p>
            <a:pPr lvl="1"/>
            <a:r>
              <a:rPr lang="en-US" dirty="0" smtClean="0"/>
              <a:t>We’ll get to that in a minute.</a:t>
            </a:r>
            <a:endParaRPr lang="en-US" dirty="0"/>
          </a:p>
        </p:txBody>
      </p:sp>
    </p:spTree>
    <p:extLst>
      <p:ext uri="{BB962C8B-B14F-4D97-AF65-F5344CB8AC3E}">
        <p14:creationId xmlns:p14="http://schemas.microsoft.com/office/powerpoint/2010/main" val="413630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Diving right in – Code Example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525" y="2513806"/>
            <a:ext cx="6019800" cy="2981325"/>
          </a:xfrm>
        </p:spPr>
      </p:pic>
    </p:spTree>
    <p:extLst>
      <p:ext uri="{BB962C8B-B14F-4D97-AF65-F5344CB8AC3E}">
        <p14:creationId xmlns:p14="http://schemas.microsoft.com/office/powerpoint/2010/main" val="13453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that was boring.</a:t>
            </a:r>
            <a:endParaRPr lang="en-US" dirty="0"/>
          </a:p>
        </p:txBody>
      </p:sp>
      <p:sp>
        <p:nvSpPr>
          <p:cNvPr id="3" name="Content Placeholder 2"/>
          <p:cNvSpPr>
            <a:spLocks noGrp="1"/>
          </p:cNvSpPr>
          <p:nvPr>
            <p:ph idx="1"/>
          </p:nvPr>
        </p:nvSpPr>
        <p:spPr/>
        <p:txBody>
          <a:bodyPr/>
          <a:lstStyle/>
          <a:p>
            <a:r>
              <a:rPr lang="en-US" dirty="0" smtClean="0"/>
              <a:t>Yep, all we’re doing back there is creating two threads, and having them print something.</a:t>
            </a:r>
          </a:p>
          <a:p>
            <a:r>
              <a:rPr lang="en-US" dirty="0" smtClean="0"/>
              <a:t>Each execution, thread 1 or thread 2 might print its message first. Just depends on which thread gets access to the CPU first.</a:t>
            </a:r>
            <a:endParaRPr lang="en-US" dirty="0"/>
          </a:p>
        </p:txBody>
      </p:sp>
    </p:spTree>
    <p:extLst>
      <p:ext uri="{BB962C8B-B14F-4D97-AF65-F5344CB8AC3E}">
        <p14:creationId xmlns:p14="http://schemas.microsoft.com/office/powerpoint/2010/main" val="22034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are awesome</a:t>
            </a:r>
            <a:endParaRPr lang="en-US" dirty="0"/>
          </a:p>
        </p:txBody>
      </p:sp>
      <p:sp>
        <p:nvSpPr>
          <p:cNvPr id="3" name="Content Placeholder 2"/>
          <p:cNvSpPr>
            <a:spLocks noGrp="1"/>
          </p:cNvSpPr>
          <p:nvPr>
            <p:ph idx="1"/>
          </p:nvPr>
        </p:nvSpPr>
        <p:spPr/>
        <p:txBody>
          <a:bodyPr/>
          <a:lstStyle/>
          <a:p>
            <a:r>
              <a:rPr lang="en-US" dirty="0" smtClean="0"/>
              <a:t>Let’s talk about race conditions for a bit.</a:t>
            </a:r>
          </a:p>
          <a:p>
            <a:r>
              <a:rPr lang="en-US" dirty="0" smtClean="0"/>
              <a:t>Race conditions happen when more than one thread tries to access shared memory at the same time.</a:t>
            </a:r>
          </a:p>
          <a:p>
            <a:r>
              <a:rPr lang="en-US" dirty="0" smtClean="0"/>
              <a:t>Weird things will definitely happen. So we’re going to make that happen.</a:t>
            </a:r>
            <a:endParaRPr lang="en-US" dirty="0"/>
          </a:p>
        </p:txBody>
      </p:sp>
    </p:spTree>
    <p:extLst>
      <p:ext uri="{BB962C8B-B14F-4D97-AF65-F5344CB8AC3E}">
        <p14:creationId xmlns:p14="http://schemas.microsoft.com/office/powerpoint/2010/main" val="32246089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TC103457515[[fn=View]]</Template>
  <TotalTime>162</TotalTime>
  <Words>1455</Words>
  <Application>Microsoft Office PowerPoint</Application>
  <PresentationFormat>Widescreen</PresentationFormat>
  <Paragraphs>122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Century Schoolbook</vt:lpstr>
      <vt:lpstr>Wingdings 2</vt:lpstr>
      <vt:lpstr>View</vt:lpstr>
      <vt:lpstr>Parallel Processing in Python</vt:lpstr>
      <vt:lpstr>Alright, what’s parallel processing?</vt:lpstr>
      <vt:lpstr>Why Python?</vt:lpstr>
      <vt:lpstr>What are we going to cover?</vt:lpstr>
      <vt:lpstr>What we’re not going to cover</vt:lpstr>
      <vt:lpstr>Go go gadget threading</vt:lpstr>
      <vt:lpstr>Diving right in – Code Example 1</vt:lpstr>
      <vt:lpstr>Well that was boring.</vt:lpstr>
      <vt:lpstr>Race conditions are awesome</vt:lpstr>
      <vt:lpstr>Do something better - Example 2</vt:lpstr>
      <vt:lpstr>Output of race condition</vt:lpstr>
      <vt:lpstr>What the heck happened?</vt:lpstr>
      <vt:lpstr>Preventing Race conditions with Lock</vt:lpstr>
      <vt:lpstr>Locking! – Example 3</vt:lpstr>
      <vt:lpstr>Output with locking</vt:lpstr>
      <vt:lpstr>Much better!</vt:lpstr>
      <vt:lpstr>Re-entrant locks?</vt:lpstr>
      <vt:lpstr>RLock – Example 4</vt:lpstr>
      <vt:lpstr>What the heck, that was useless.</vt:lpstr>
      <vt:lpstr>A Useful RLock – Example 5</vt:lpstr>
      <vt:lpstr>That’s more like it!</vt:lpstr>
      <vt:lpstr>Rock on, my application is fast now!</vt:lpstr>
      <vt:lpstr>GIL – Global Interpreter Lock</vt:lpstr>
      <vt:lpstr>Multiprocessing</vt:lpstr>
      <vt:lpstr>Multiprocessing – Example 5</vt:lpstr>
      <vt:lpstr>Multiprocessing output</vt:lpstr>
      <vt:lpstr>What happened there?</vt:lpstr>
      <vt:lpstr>So, uh, how can they talk to each other?</vt:lpstr>
      <vt:lpstr>Multiprocess Queue – Example 6</vt:lpstr>
      <vt:lpstr>Queue Output</vt:lpstr>
      <vt:lpstr>Queue?!</vt:lpstr>
      <vt:lpstr>Multiprocessing Pipe – Example 7</vt:lpstr>
      <vt:lpstr>Shared Variables – Example 8</vt:lpstr>
      <vt:lpstr>Shared Variable Output</vt:lpstr>
      <vt:lpstr>Something something parent process</vt:lpstr>
      <vt:lpstr>Let’s get lower level</vt:lpstr>
      <vt:lpstr>os.fork – Example 10</vt:lpstr>
      <vt:lpstr>os.fork output</vt:lpstr>
      <vt:lpstr>What just happened there?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in Python</dc:title>
  <dc:creator>Space Butler</dc:creator>
  <cp:lastModifiedBy>Space Butler</cp:lastModifiedBy>
  <cp:revision>106</cp:revision>
  <dcterms:created xsi:type="dcterms:W3CDTF">2014-07-03T00:26:55Z</dcterms:created>
  <dcterms:modified xsi:type="dcterms:W3CDTF">2014-07-03T03:09:30Z</dcterms:modified>
</cp:coreProperties>
</file>