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FDBAD-1668-4DE5-933A-27BFB776D2DD}" type="datetimeFigureOut">
              <a:rPr lang="en-US" smtClean="0"/>
              <a:t>7/25/2020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8A8C1-6F50-47E5-87B0-36660F74E1F0}" type="slidenum">
              <a:rPr lang="en-US" smtClean="0"/>
              <a:t>‹#›</a:t>
            </a:fld>
            <a:endParaRPr lang="en-US"/>
          </a:p>
        </p:txBody>
      </p:sp>
    </p:spTree>
    <p:extLst>
      <p:ext uri="{BB962C8B-B14F-4D97-AF65-F5344CB8AC3E}">
        <p14:creationId xmlns:p14="http://schemas.microsoft.com/office/powerpoint/2010/main" val="1097999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57583A8-3AD6-42A9-AAD2-D87A04E6E8D7}" type="datetime1">
              <a:rPr lang="en-US" smtClean="0"/>
              <a:t>7/25/2020</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12"/>
          </p:nvPr>
        </p:nvSpPr>
        <p:spPr>
          <a:xfrm>
            <a:off x="9896911" y="5410199"/>
            <a:ext cx="771089" cy="365125"/>
          </a:xfrm>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87972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B7DBF-C71F-4142-A880-68CF29B42152}" type="datetime1">
              <a:rPr lang="en-US" smtClean="0"/>
              <a:t>7/25/2020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122628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D9A19-EB57-4352-A957-C633E1D9C55D}" type="datetime1">
              <a:rPr lang="en-US" smtClean="0"/>
              <a:t>7/25/2020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3652416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6E2F1-5F43-43B4-89EA-D60DD4499BB6}" type="datetime1">
              <a:rPr lang="en-US" smtClean="0"/>
              <a:t>7/25/2020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95042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104ED-8873-4856-98E9-DFF7B6CE9E7A}" type="datetime1">
              <a:rPr lang="en-US" smtClean="0"/>
              <a:t>7/25/2020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2664329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7CFB35-F4AC-481F-8462-D7BD8674818A}" type="datetime1">
              <a:rPr lang="en-US" smtClean="0"/>
              <a:t>7/25/2020</a:t>
            </a:fld>
            <a:endParaRPr lang="en-US"/>
          </a:p>
        </p:txBody>
      </p:sp>
      <p:sp>
        <p:nvSpPr>
          <p:cNvPr id="4" name="Footer Placeholder 3"/>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5" name="Slide Number Placeholder 4"/>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1751657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AA5C08-29A7-4956-9B35-17A2C52CA817}" type="datetime1">
              <a:rPr lang="en-US" smtClean="0"/>
              <a:t>7/25/2020</a:t>
            </a:fld>
            <a:endParaRPr lang="en-US"/>
          </a:p>
        </p:txBody>
      </p:sp>
      <p:sp>
        <p:nvSpPr>
          <p:cNvPr id="4" name="Footer Placeholder 3"/>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5" name="Slide Number Placeholder 4"/>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1032185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1C45B-74B9-424E-9C4A-946180B0A0E5}" type="datetime1">
              <a:rPr lang="en-US" smtClean="0"/>
              <a:t>7/25/2020</a:t>
            </a:fld>
            <a:endParaRPr lang="en-US"/>
          </a:p>
        </p:txBody>
      </p:sp>
      <p:sp>
        <p:nvSpPr>
          <p:cNvPr id="5" name="Footer Placeholder 4"/>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3975250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5FEB8-3D32-422D-9FDF-3A93DA06AA3F}" type="datetime1">
              <a:rPr lang="en-US" smtClean="0"/>
              <a:t>7/25/2020</a:t>
            </a:fld>
            <a:endParaRPr lang="en-US"/>
          </a:p>
        </p:txBody>
      </p:sp>
      <p:sp>
        <p:nvSpPr>
          <p:cNvPr id="5" name="Footer Placeholder 4"/>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71161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0E4E0-6264-4255-A515-3DA94BDEEB9A}" type="datetime1">
              <a:rPr lang="en-US" smtClean="0"/>
              <a:t>7/25/2020</a:t>
            </a:fld>
            <a:endParaRPr lang="en-US"/>
          </a:p>
        </p:txBody>
      </p:sp>
      <p:sp>
        <p:nvSpPr>
          <p:cNvPr id="5" name="Footer Placeholder 4"/>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203951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0D013-29D0-4BAC-B8DA-E4B6303327C4}" type="datetime1">
              <a:rPr lang="en-US" smtClean="0"/>
              <a:t>7/25/2020</a:t>
            </a:fld>
            <a:endParaRPr lang="en-US"/>
          </a:p>
        </p:txBody>
      </p:sp>
      <p:sp>
        <p:nvSpPr>
          <p:cNvPr id="5" name="Footer Placeholder 4"/>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399144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B8026-0986-4156-8B68-3401F0AB0BEF}" type="datetime1">
              <a:rPr lang="en-US" smtClean="0"/>
              <a:t>7/25/2020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135571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E3093E-51CE-4F19-A8FF-452BB0FF4F10}" type="datetime1">
              <a:rPr lang="en-US" smtClean="0"/>
              <a:t>7/25/2020</a:t>
            </a:fld>
            <a:endParaRPr lang="en-US"/>
          </a:p>
        </p:txBody>
      </p:sp>
      <p:sp>
        <p:nvSpPr>
          <p:cNvPr id="8" name="Footer Placeholder 7"/>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9" name="Slide Number Placeholder 8"/>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213409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36EC7A-CEFD-456D-AB80-B5C1626DB733}" type="datetime1">
              <a:rPr lang="en-US" smtClean="0"/>
              <a:t>7/25/2020</a:t>
            </a:fld>
            <a:endParaRPr lang="en-US"/>
          </a:p>
        </p:txBody>
      </p:sp>
      <p:sp>
        <p:nvSpPr>
          <p:cNvPr id="4" name="Footer Placeholder 3"/>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5" name="Slide Number Placeholder 4"/>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336152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F1CF3-6161-4AE3-BBCC-7BF261C0CB46}" type="datetime1">
              <a:rPr lang="en-US" smtClean="0"/>
              <a:t>7/25/2020</a:t>
            </a:fld>
            <a:endParaRPr lang="en-US"/>
          </a:p>
        </p:txBody>
      </p:sp>
      <p:sp>
        <p:nvSpPr>
          <p:cNvPr id="3" name="Footer Placeholder 2"/>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4" name="Slide Number Placeholder 3"/>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143248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457995-DFA8-40EF-BE43-418C24FB6773}" type="datetime1">
              <a:rPr lang="en-US" smtClean="0"/>
              <a:t>7/25/2020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606067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FAE108-CDC1-481A-8E03-D9B9A6FAC194}" type="datetime1">
              <a:rPr lang="en-US" smtClean="0"/>
              <a:t>7/25/2020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63419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23899C-9318-4427-84F7-2F54AA2F3C04}" type="datetime1">
              <a:rPr lang="en-US" smtClean="0"/>
              <a:t>7/25/2020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7ACF8-6A57-49B3-A2CD-50FA93A1E362}" type="slidenum">
              <a:rPr lang="en-US" smtClean="0"/>
              <a:t>‹#›</a:t>
            </a:fld>
            <a:endParaRPr lang="en-US"/>
          </a:p>
        </p:txBody>
      </p:sp>
    </p:spTree>
    <p:extLst>
      <p:ext uri="{BB962C8B-B14F-4D97-AF65-F5344CB8AC3E}">
        <p14:creationId xmlns:p14="http://schemas.microsoft.com/office/powerpoint/2010/main" val="4128095764"/>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more.net/news/1908073" TargetMode="External"/><Relationship Id="rId3" Type="http://schemas.openxmlformats.org/officeDocument/2006/relationships/hyperlink" Target="https://linuxconfig.org/introduction-to-nmap-on-kali-linux" TargetMode="External"/><Relationship Id="rId7" Type="http://schemas.openxmlformats.org/officeDocument/2006/relationships/hyperlink" Target="https://www.techrepublic.com/article/solutionbase-strengthen-network-defenses-by-using-a-dmz/" TargetMode="External"/><Relationship Id="rId2" Type="http://schemas.openxmlformats.org/officeDocument/2006/relationships/hyperlink" Target="https://www.swiftstack.com/docs/install/configure_networking.html" TargetMode="External"/><Relationship Id="rId1" Type="http://schemas.openxmlformats.org/officeDocument/2006/relationships/slideLayout" Target="../slideLayouts/slideLayout6.xml"/><Relationship Id="rId6" Type="http://schemas.openxmlformats.org/officeDocument/2006/relationships/hyperlink" Target="https://www.tecmint.com/find-my-dns-server-ip-address-in-linux/" TargetMode="External"/><Relationship Id="rId5" Type="http://schemas.openxmlformats.org/officeDocument/2006/relationships/hyperlink" Target="https://www.howtoforge.com/tutorial/how-to-use-ftp-on-the-linux-shell/" TargetMode="External"/><Relationship Id="rId4" Type="http://schemas.openxmlformats.org/officeDocument/2006/relationships/hyperlink" Target="https://www.cyberciti.biz/faq/how-to-check-os-version-in-linux-command-li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66FD-3921-4AD9-A6E3-0B17A4B57A4D}"/>
              </a:ext>
            </a:extLst>
          </p:cNvPr>
          <p:cNvSpPr>
            <a:spLocks noGrp="1"/>
          </p:cNvSpPr>
          <p:nvPr>
            <p:ph type="ctrTitle"/>
          </p:nvPr>
        </p:nvSpPr>
        <p:spPr/>
        <p:txBody>
          <a:bodyPr/>
          <a:lstStyle/>
          <a:p>
            <a:r>
              <a:rPr lang="en-US" dirty="0"/>
              <a:t>Project A </a:t>
            </a:r>
          </a:p>
        </p:txBody>
      </p:sp>
      <p:sp>
        <p:nvSpPr>
          <p:cNvPr id="3" name="Subtitle 2">
            <a:extLst>
              <a:ext uri="{FF2B5EF4-FFF2-40B4-BE49-F238E27FC236}">
                <a16:creationId xmlns:a16="http://schemas.microsoft.com/office/drawing/2014/main" id="{F27A2ED4-DAFA-4455-A8DF-8ECEB215ECEF}"/>
              </a:ext>
            </a:extLst>
          </p:cNvPr>
          <p:cNvSpPr>
            <a:spLocks noGrp="1"/>
          </p:cNvSpPr>
          <p:nvPr>
            <p:ph type="subTitle" idx="1"/>
          </p:nvPr>
        </p:nvSpPr>
        <p:spPr/>
        <p:txBody>
          <a:bodyPr/>
          <a:lstStyle/>
          <a:p>
            <a:r>
              <a:rPr lang="en-US" dirty="0"/>
              <a:t>Clark Thurston</a:t>
            </a:r>
          </a:p>
        </p:txBody>
      </p:sp>
      <p:sp>
        <p:nvSpPr>
          <p:cNvPr id="4" name="Footer Placeholder 3">
            <a:extLst>
              <a:ext uri="{FF2B5EF4-FFF2-40B4-BE49-F238E27FC236}">
                <a16:creationId xmlns:a16="http://schemas.microsoft.com/office/drawing/2014/main" id="{E7ECDF41-6DEB-4B28-8C44-4B2FC7A710D7}"/>
              </a:ext>
            </a:extLst>
          </p:cNvPr>
          <p:cNvSpPr>
            <a:spLocks noGrp="1"/>
          </p:cNvSpPr>
          <p:nvPr>
            <p:ph type="ftr" sz="quarter" idx="11"/>
          </p:nvPr>
        </p:nvSpPr>
        <p:spPr>
          <a:xfrm>
            <a:off x="1876423" y="6338668"/>
            <a:ext cx="8589939" cy="365125"/>
          </a:xfrm>
        </p:spPr>
        <p:txBody>
          <a:bodyPr/>
          <a:lstStyle/>
          <a:p>
            <a:r>
              <a:rPr lang="en-US"/>
              <a:t>The content of this presentation is proprietary and confidential information of Robot Parts, Inc.  It is not intended to be distributed to any third party without the written consent of Robot Parts, Inc.</a:t>
            </a:r>
            <a:endParaRPr lang="en-US" dirty="0"/>
          </a:p>
        </p:txBody>
      </p:sp>
    </p:spTree>
    <p:extLst>
      <p:ext uri="{BB962C8B-B14F-4D97-AF65-F5344CB8AC3E}">
        <p14:creationId xmlns:p14="http://schemas.microsoft.com/office/powerpoint/2010/main" val="1170937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433D-6B8C-4AF9-B98F-507AB0CDFB0A}"/>
              </a:ext>
            </a:extLst>
          </p:cNvPr>
          <p:cNvSpPr>
            <a:spLocks noGrp="1"/>
          </p:cNvSpPr>
          <p:nvPr>
            <p:ph type="title"/>
          </p:nvPr>
        </p:nvSpPr>
        <p:spPr/>
        <p:txBody>
          <a:bodyPr>
            <a:normAutofit fontScale="90000"/>
          </a:bodyPr>
          <a:lstStyle/>
          <a:p>
            <a:pPr marL="22860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Recommendations and Closing Remarks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649B79A-8E88-40DD-AA8B-18A9B6E3717D}"/>
              </a:ext>
            </a:extLst>
          </p:cNvPr>
          <p:cNvSpPr>
            <a:spLocks noGrp="1"/>
          </p:cNvSpPr>
          <p:nvPr>
            <p:ph idx="1"/>
          </p:nvPr>
        </p:nvSpPr>
        <p:spPr>
          <a:xfrm>
            <a:off x="1141412" y="2207284"/>
            <a:ext cx="9905999" cy="3541714"/>
          </a:xfrm>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This project has taught me the importance of being more open to the idea of using outside help.  I was stuck </a:t>
            </a:r>
            <a:r>
              <a:rPr lang="en-US" sz="2400">
                <a:effectLst/>
                <a:latin typeface="Calibri" panose="020F0502020204030204" pitchFamily="34" charset="0"/>
                <a:ea typeface="Calibri" panose="020F0502020204030204" pitchFamily="34" charset="0"/>
                <a:cs typeface="Times New Roman" panose="02020603050405020304" pitchFamily="18" charset="0"/>
              </a:rPr>
              <a:t>on step </a:t>
            </a:r>
            <a:r>
              <a:rPr lang="en-US" sz="2400" dirty="0">
                <a:effectLst/>
                <a:latin typeface="Calibri" panose="020F0502020204030204" pitchFamily="34" charset="0"/>
                <a:ea typeface="Calibri" panose="020F0502020204030204" pitchFamily="34" charset="0"/>
                <a:cs typeface="Times New Roman" panose="02020603050405020304" pitchFamily="18" charset="0"/>
              </a:rPr>
              <a:t>3 for almost the entire two weeks, and I completed the whole project in about one day.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 also learned how rewarding learning could be once things “clicked”.  </a:t>
            </a:r>
          </a:p>
          <a:p>
            <a:endParaRPr lang="en-US" dirty="0"/>
          </a:p>
        </p:txBody>
      </p:sp>
      <p:sp>
        <p:nvSpPr>
          <p:cNvPr id="4" name="Footer Placeholder 3">
            <a:extLst>
              <a:ext uri="{FF2B5EF4-FFF2-40B4-BE49-F238E27FC236}">
                <a16:creationId xmlns:a16="http://schemas.microsoft.com/office/drawing/2014/main" id="{36B5CE87-06E0-45C1-B864-4CBFF120476C}"/>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Tree>
    <p:extLst>
      <p:ext uri="{BB962C8B-B14F-4D97-AF65-F5344CB8AC3E}">
        <p14:creationId xmlns:p14="http://schemas.microsoft.com/office/powerpoint/2010/main" val="281440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670C-4C43-459E-AEAA-5EBE5A60617D}"/>
              </a:ext>
            </a:extLst>
          </p:cNvPr>
          <p:cNvSpPr>
            <a:spLocks noGrp="1"/>
          </p:cNvSpPr>
          <p:nvPr>
            <p:ph type="title"/>
          </p:nvPr>
        </p:nvSpPr>
        <p:spPr>
          <a:xfrm>
            <a:off x="938463" y="351232"/>
            <a:ext cx="9905998" cy="1478570"/>
          </a:xfrm>
        </p:spPr>
        <p:txBody>
          <a:bodyPr>
            <a:normAutofit/>
          </a:bodyPr>
          <a:lstStyle/>
          <a:p>
            <a:pPr marL="22860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Sources Consulted</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Box 2">
            <a:extLst>
              <a:ext uri="{FF2B5EF4-FFF2-40B4-BE49-F238E27FC236}">
                <a16:creationId xmlns:a16="http://schemas.microsoft.com/office/drawing/2014/main" id="{458DB4A3-2220-49F0-BB03-EA24C2818E6D}"/>
              </a:ext>
            </a:extLst>
          </p:cNvPr>
          <p:cNvSpPr txBox="1"/>
          <p:nvPr/>
        </p:nvSpPr>
        <p:spPr>
          <a:xfrm>
            <a:off x="938463" y="1263316"/>
            <a:ext cx="10190748" cy="4832670"/>
          </a:xfrm>
          <a:prstGeom prst="rect">
            <a:avLst/>
          </a:prstGeom>
          <a:noFill/>
        </p:spPr>
        <p:txBody>
          <a:bodyPr wrap="square" rtlCol="0">
            <a:spAutoFit/>
          </a:bodyPr>
          <a:lstStyle/>
          <a:p>
            <a:pPr marL="0" marR="0" indent="-304800">
              <a:lnSpc>
                <a:spcPct val="200000"/>
              </a:lnSpc>
              <a:spcBef>
                <a:spcPts val="0"/>
              </a:spcBef>
              <a:spcAft>
                <a:spcPts val="0"/>
              </a:spcAft>
            </a:pPr>
            <a:r>
              <a:rPr lang="en-US" sz="1300" i="1" dirty="0">
                <a:effectLst/>
                <a:latin typeface="Times New Roman" panose="02020603050405020304" pitchFamily="18" charset="0"/>
                <a:ea typeface="Times New Roman" panose="02020603050405020304" pitchFamily="18" charset="0"/>
                <a:cs typeface="Times New Roman" panose="02020603050405020304" pitchFamily="18" charset="0"/>
              </a:rPr>
              <a:t>Configure Node Networking—</a:t>
            </a:r>
            <a:r>
              <a:rPr lang="en-US" sz="1300" i="1" dirty="0" err="1">
                <a:effectLst/>
                <a:latin typeface="Times New Roman" panose="02020603050405020304" pitchFamily="18" charset="0"/>
                <a:ea typeface="Times New Roman" panose="02020603050405020304" pitchFamily="18" charset="0"/>
                <a:cs typeface="Times New Roman" panose="02020603050405020304" pitchFamily="18" charset="0"/>
              </a:rPr>
              <a:t>SwiftStack</a:t>
            </a:r>
            <a:r>
              <a:rPr lang="en-US" sz="1300" i="1" dirty="0">
                <a:effectLst/>
                <a:latin typeface="Times New Roman" panose="02020603050405020304" pitchFamily="18" charset="0"/>
                <a:ea typeface="Times New Roman" panose="02020603050405020304" pitchFamily="18" charset="0"/>
                <a:cs typeface="Times New Roman" panose="02020603050405020304" pitchFamily="18" charset="0"/>
              </a:rPr>
              <a:t> Documentation</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(n.d.). Retrieved July 25, 2020, from </a:t>
            </a:r>
            <a:r>
              <a:rPr lang="en-US" sz="13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https://www.swiftstack.com/docs/install/configure_networking.html</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04800">
              <a:lnSpc>
                <a:spcPct val="200000"/>
              </a:lnSpc>
              <a:spcBef>
                <a:spcPts val="0"/>
              </a:spcBef>
              <a:spcAft>
                <a:spcPts val="0"/>
              </a:spcAft>
            </a:pP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Congleton</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N. (2018, September 27). </a:t>
            </a:r>
            <a:r>
              <a:rPr lang="en-US" sz="1300" i="1" dirty="0">
                <a:effectLst/>
                <a:latin typeface="Times New Roman" panose="02020603050405020304" pitchFamily="18" charset="0"/>
                <a:ea typeface="Times New Roman" panose="02020603050405020304" pitchFamily="18" charset="0"/>
                <a:cs typeface="Times New Roman" panose="02020603050405020304" pitchFamily="18" charset="0"/>
              </a:rPr>
              <a:t>Introduction to Nmap on Kali Linux—LinuxConfig.org</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https://linuxconfig.org/introduction-to-nmap-on-kali-linux</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04800">
              <a:lnSpc>
                <a:spcPct val="200000"/>
              </a:lnSpc>
              <a:spcBef>
                <a:spcPts val="0"/>
              </a:spcBef>
              <a:spcAft>
                <a:spcPts val="0"/>
              </a:spcAft>
            </a:pP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Gite</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V. (2018, January 7). How to check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os</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version in Linux command line. </a:t>
            </a:r>
            <a:r>
              <a:rPr lang="en-US" sz="1300" i="1" dirty="0" err="1">
                <a:effectLst/>
                <a:latin typeface="Times New Roman" panose="02020603050405020304" pitchFamily="18" charset="0"/>
                <a:ea typeface="Times New Roman" panose="02020603050405020304" pitchFamily="18" charset="0"/>
                <a:cs typeface="Times New Roman" panose="02020603050405020304" pitchFamily="18" charset="0"/>
              </a:rPr>
              <a:t>NixCraft</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https://www.cyberciti.biz/faq/how-to-check-os-version-in-linux-command-line/</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04800">
              <a:lnSpc>
                <a:spcPct val="200000"/>
              </a:lnSpc>
              <a:spcBef>
                <a:spcPts val="0"/>
              </a:spcBef>
              <a:spcAft>
                <a:spcPts val="0"/>
              </a:spcAft>
            </a:pPr>
            <a:r>
              <a:rPr lang="en-US" sz="1300" i="1" dirty="0">
                <a:effectLst/>
                <a:latin typeface="Times New Roman" panose="02020603050405020304" pitchFamily="18" charset="0"/>
                <a:ea typeface="Times New Roman" panose="02020603050405020304" pitchFamily="18" charset="0"/>
                <a:cs typeface="Times New Roman" panose="02020603050405020304" pitchFamily="18" charset="0"/>
              </a:rPr>
              <a:t>How to use the Linux ftp command to up- and download files on the shell</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(n.d.).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HowtoForge</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Retrieved July 25, 2020, from </a:t>
            </a:r>
            <a:r>
              <a:rPr lang="en-US" sz="13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https://www.howtoforge.com/tutorial/how-to-use-ftp-on-the-linux-shell/</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04800">
              <a:lnSpc>
                <a:spcPct val="200000"/>
              </a:lnSpc>
              <a:spcBef>
                <a:spcPts val="0"/>
              </a:spcBef>
              <a:spcAft>
                <a:spcPts val="0"/>
              </a:spcAft>
            </a:pP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Okoi</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M. D. (2019, June 28). </a:t>
            </a:r>
            <a:r>
              <a:rPr lang="en-US" sz="1300" i="1" dirty="0">
                <a:effectLst/>
                <a:latin typeface="Times New Roman" panose="02020603050405020304" pitchFamily="18" charset="0"/>
                <a:ea typeface="Times New Roman" panose="02020603050405020304" pitchFamily="18" charset="0"/>
                <a:cs typeface="Times New Roman" panose="02020603050405020304" pitchFamily="18" charset="0"/>
              </a:rPr>
              <a:t>How to Find My DNS Server IP Address in Linux</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https://www.tecmint.com/find-my-dns-server-ip-address-in-linux/</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04800">
              <a:lnSpc>
                <a:spcPct val="200000"/>
              </a:lnSpc>
              <a:spcBef>
                <a:spcPts val="0"/>
              </a:spcBef>
              <a:spcAft>
                <a:spcPts val="0"/>
              </a:spcAft>
            </a:pP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Schneider, D. (2005, June 29). </a:t>
            </a:r>
            <a:r>
              <a:rPr lang="en-US" sz="1300" i="1" dirty="0" err="1">
                <a:effectLst/>
                <a:latin typeface="Times New Roman" panose="02020603050405020304" pitchFamily="18" charset="0"/>
                <a:ea typeface="Times New Roman" panose="02020603050405020304" pitchFamily="18" charset="0"/>
                <a:cs typeface="Times New Roman" panose="02020603050405020304" pitchFamily="18" charset="0"/>
              </a:rPr>
              <a:t>SolutionBase</a:t>
            </a:r>
            <a:r>
              <a:rPr lang="en-US" sz="1300" i="1" dirty="0">
                <a:effectLst/>
                <a:latin typeface="Times New Roman" panose="02020603050405020304" pitchFamily="18" charset="0"/>
                <a:ea typeface="Times New Roman" panose="02020603050405020304" pitchFamily="18" charset="0"/>
                <a:cs typeface="Times New Roman" panose="02020603050405020304" pitchFamily="18" charset="0"/>
              </a:rPr>
              <a:t>: Strengthen network defenses by using a DMZ</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TechRepublic. </a:t>
            </a:r>
            <a:r>
              <a:rPr lang="en-US" sz="13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https://www.techrepublic.com/article/solutionbase-strengthen-network-defenses-by-using-a-dmz/</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04800">
              <a:lnSpc>
                <a:spcPct val="200000"/>
              </a:lnSpc>
              <a:spcBef>
                <a:spcPts val="0"/>
              </a:spcBef>
              <a:spcAft>
                <a:spcPts val="0"/>
              </a:spcAft>
            </a:pPr>
            <a:r>
              <a:rPr lang="en-US" sz="1300" i="1" dirty="0">
                <a:effectLst/>
                <a:latin typeface="Times New Roman" panose="02020603050405020304" pitchFamily="18" charset="0"/>
                <a:ea typeface="Times New Roman" panose="02020603050405020304" pitchFamily="18" charset="0"/>
                <a:cs typeface="Times New Roman" panose="02020603050405020304" pitchFamily="18" charset="0"/>
              </a:rPr>
              <a:t>Security Baselines</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(2019, August 7). </a:t>
            </a:r>
            <a:r>
              <a:rPr lang="en-US" sz="13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https://www.more.net/news/1908073</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E5F0033-7B83-449E-979F-CEC36BF91CE0}"/>
              </a:ext>
            </a:extLst>
          </p:cNvPr>
          <p:cNvSpPr>
            <a:spLocks noGrp="1"/>
          </p:cNvSpPr>
          <p:nvPr>
            <p:ph type="ftr" sz="quarter" idx="11"/>
          </p:nvPr>
        </p:nvSpPr>
        <p:spPr>
          <a:xfrm>
            <a:off x="1464968" y="6324205"/>
            <a:ext cx="6239309" cy="365125"/>
          </a:xfrm>
        </p:spPr>
        <p:txBody>
          <a:bodyPr/>
          <a:lstStyle/>
          <a:p>
            <a:r>
              <a:rPr lang="en-US"/>
              <a:t>The content of this presentation is proprietary and confidential information of Robot Parts, Inc.  It is not intended to be distributed to any third party without the written consent of Robot Parts, Inc.</a:t>
            </a:r>
            <a:endParaRPr lang="en-US" dirty="0"/>
          </a:p>
        </p:txBody>
      </p:sp>
    </p:spTree>
    <p:extLst>
      <p:ext uri="{BB962C8B-B14F-4D97-AF65-F5344CB8AC3E}">
        <p14:creationId xmlns:p14="http://schemas.microsoft.com/office/powerpoint/2010/main" val="149189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0358-C2EB-4512-85B4-15F1F2C1439D}"/>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48CC87F0-81A8-4D91-8BC2-37A52B84A4B3}"/>
              </a:ext>
            </a:extLst>
          </p:cNvPr>
          <p:cNvSpPr>
            <a:spLocks noGrp="1"/>
          </p:cNvSpPr>
          <p:nvPr>
            <p:ph idx="1"/>
          </p:nvPr>
        </p:nvSpPr>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Our client needed an upgrade to its IT infrastructure, but they are unable to house or purchase any new equipment.  Therefore, I have deployed a single wall DMZ VM network to meet the needs of our client.  There are three network segments in this network: the Untrusted </a:t>
            </a:r>
            <a:r>
              <a:rPr lang="en-US" sz="2000" dirty="0">
                <a:latin typeface="Calibri" panose="020F0502020204030204" pitchFamily="34" charset="0"/>
                <a:ea typeface="Calibri" panose="020F0502020204030204" pitchFamily="34" charset="0"/>
                <a:cs typeface="Times New Roman" panose="02020603050405020304" pitchFamily="18" charset="0"/>
              </a:rPr>
              <a:t>S</a:t>
            </a:r>
            <a:r>
              <a:rPr lang="en-US" sz="2000" dirty="0">
                <a:effectLst/>
                <a:latin typeface="Calibri" panose="020F0502020204030204" pitchFamily="34" charset="0"/>
                <a:ea typeface="Calibri" panose="020F0502020204030204" pitchFamily="34" charset="0"/>
                <a:cs typeface="Times New Roman" panose="02020603050405020304" pitchFamily="18" charset="0"/>
              </a:rPr>
              <a:t>egment which is the internet simulated by a Kali machine, the Trusted Segment which contains a Kali machine and the CEO PC, and the DMZ which contains the DNS Server, the Web Server, and a Kali machine.</a:t>
            </a:r>
          </a:p>
          <a:p>
            <a:endParaRPr lang="en-US" dirty="0"/>
          </a:p>
        </p:txBody>
      </p:sp>
      <p:sp>
        <p:nvSpPr>
          <p:cNvPr id="4" name="Footer Placeholder 3">
            <a:extLst>
              <a:ext uri="{FF2B5EF4-FFF2-40B4-BE49-F238E27FC236}">
                <a16:creationId xmlns:a16="http://schemas.microsoft.com/office/drawing/2014/main" id="{266747AD-5808-4F4E-B946-6F6BE74F955A}"/>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endParaRPr lang="en-US" dirty="0"/>
          </a:p>
        </p:txBody>
      </p:sp>
    </p:spTree>
    <p:extLst>
      <p:ext uri="{BB962C8B-B14F-4D97-AF65-F5344CB8AC3E}">
        <p14:creationId xmlns:p14="http://schemas.microsoft.com/office/powerpoint/2010/main" val="351222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33E8-B880-48C8-A846-C785509E00C0}"/>
              </a:ext>
            </a:extLst>
          </p:cNvPr>
          <p:cNvSpPr>
            <a:spLocks noGrp="1"/>
          </p:cNvSpPr>
          <p:nvPr>
            <p:ph type="title"/>
          </p:nvPr>
        </p:nvSpPr>
        <p:spPr/>
        <p:txBody>
          <a:bodyPr>
            <a:normAutofit/>
          </a:bodyPr>
          <a:lstStyle/>
          <a:p>
            <a:pPr marL="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Description of What I Created</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2AF6291-5648-4E37-8207-4D4DE0DEC175}"/>
              </a:ext>
            </a:extLst>
          </p:cNvPr>
          <p:cNvSpPr>
            <a:spLocks noGrp="1"/>
          </p:cNvSpPr>
          <p:nvPr>
            <p:ph idx="1"/>
          </p:nvPr>
        </p:nvSpPr>
        <p:spPr>
          <a:xfrm>
            <a:off x="1141412" y="1475764"/>
            <a:ext cx="9905999" cy="3541714"/>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three appliances that I imported which came preconfigured.  The Router, the DNS Server, and the Web Server.  I did not tamper with the Router or the DNS Server, but I added an account onto the Web Server.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 added one Kali machine to each network segment.</a:t>
            </a:r>
          </a:p>
          <a:p>
            <a:endParaRPr lang="en-US" dirty="0"/>
          </a:p>
        </p:txBody>
      </p:sp>
      <p:pic>
        <p:nvPicPr>
          <p:cNvPr id="4" name="Picture 3">
            <a:extLst>
              <a:ext uri="{FF2B5EF4-FFF2-40B4-BE49-F238E27FC236}">
                <a16:creationId xmlns:a16="http://schemas.microsoft.com/office/drawing/2014/main" id="{E7E46DC2-A1A4-4671-ABAA-FB44F8489D2D}"/>
              </a:ext>
            </a:extLst>
          </p:cNvPr>
          <p:cNvPicPr/>
          <p:nvPr/>
        </p:nvPicPr>
        <p:blipFill>
          <a:blip r:embed="rId2"/>
          <a:stretch>
            <a:fillRect/>
          </a:stretch>
        </p:blipFill>
        <p:spPr>
          <a:xfrm>
            <a:off x="6414868" y="2423978"/>
            <a:ext cx="5120639" cy="3315640"/>
          </a:xfrm>
          <a:prstGeom prst="rect">
            <a:avLst/>
          </a:prstGeom>
        </p:spPr>
      </p:pic>
      <p:sp>
        <p:nvSpPr>
          <p:cNvPr id="5" name="Footer Placeholder 4">
            <a:extLst>
              <a:ext uri="{FF2B5EF4-FFF2-40B4-BE49-F238E27FC236}">
                <a16:creationId xmlns:a16="http://schemas.microsoft.com/office/drawing/2014/main" id="{74BA6053-266C-46FE-8118-4AB9EB4C0D1B}"/>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endParaRPr lang="en-US" dirty="0"/>
          </a:p>
        </p:txBody>
      </p:sp>
    </p:spTree>
    <p:extLst>
      <p:ext uri="{BB962C8B-B14F-4D97-AF65-F5344CB8AC3E}">
        <p14:creationId xmlns:p14="http://schemas.microsoft.com/office/powerpoint/2010/main" val="174064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14AA-DD65-41D3-BC5C-2DAAF33E676E}"/>
              </a:ext>
            </a:extLst>
          </p:cNvPr>
          <p:cNvSpPr>
            <a:spLocks noGrp="1"/>
          </p:cNvSpPr>
          <p:nvPr>
            <p:ph type="title"/>
          </p:nvPr>
        </p:nvSpPr>
        <p:spPr/>
        <p:txBody>
          <a:bodyPr>
            <a:normAutofit/>
          </a:bodyPr>
          <a:lstStyle/>
          <a:p>
            <a:pPr marL="22860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Problems Identified: Login Trouble</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B8CC15B-B816-4C60-8E30-AB744A8FD45F}"/>
              </a:ext>
            </a:extLst>
          </p:cNvPr>
          <p:cNvSpPr>
            <a:spLocks noGrp="1"/>
          </p:cNvSpPr>
          <p:nvPr>
            <p:ph idx="1"/>
          </p:nvPr>
        </p:nvSpPr>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I did not understand the “/” naming convention in the passwords.  This took almost a whole week to figure out.  </a:t>
            </a:r>
          </a:p>
          <a:p>
            <a:endParaRPr lang="en-US" dirty="0"/>
          </a:p>
        </p:txBody>
      </p:sp>
      <p:pic>
        <p:nvPicPr>
          <p:cNvPr id="4" name="Picture 3">
            <a:extLst>
              <a:ext uri="{FF2B5EF4-FFF2-40B4-BE49-F238E27FC236}">
                <a16:creationId xmlns:a16="http://schemas.microsoft.com/office/drawing/2014/main" id="{4B807A69-DDC6-4815-8483-5C8C0E22BB0A}"/>
              </a:ext>
            </a:extLst>
          </p:cNvPr>
          <p:cNvPicPr/>
          <p:nvPr/>
        </p:nvPicPr>
        <p:blipFill>
          <a:blip r:embed="rId2"/>
          <a:stretch>
            <a:fillRect/>
          </a:stretch>
        </p:blipFill>
        <p:spPr>
          <a:xfrm>
            <a:off x="2744372" y="3429000"/>
            <a:ext cx="5943600" cy="1422205"/>
          </a:xfrm>
          <a:prstGeom prst="rect">
            <a:avLst/>
          </a:prstGeom>
        </p:spPr>
      </p:pic>
      <p:sp>
        <p:nvSpPr>
          <p:cNvPr id="5" name="Footer Placeholder 4">
            <a:extLst>
              <a:ext uri="{FF2B5EF4-FFF2-40B4-BE49-F238E27FC236}">
                <a16:creationId xmlns:a16="http://schemas.microsoft.com/office/drawing/2014/main" id="{36121B07-CA86-44D7-B81B-13F937E18A91}"/>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endParaRPr lang="en-US" dirty="0"/>
          </a:p>
        </p:txBody>
      </p:sp>
    </p:spTree>
    <p:extLst>
      <p:ext uri="{BB962C8B-B14F-4D97-AF65-F5344CB8AC3E}">
        <p14:creationId xmlns:p14="http://schemas.microsoft.com/office/powerpoint/2010/main" val="126709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5493-71B6-43BE-9B07-A45941BC02C9}"/>
              </a:ext>
            </a:extLst>
          </p:cNvPr>
          <p:cNvSpPr>
            <a:spLocks noGrp="1"/>
          </p:cNvSpPr>
          <p:nvPr>
            <p:ph type="title"/>
          </p:nvPr>
        </p:nvSpPr>
        <p:spPr>
          <a:xfrm>
            <a:off x="1294362" y="603933"/>
            <a:ext cx="9603275" cy="1049235"/>
          </a:xfrm>
        </p:spPr>
        <p:txBody>
          <a:bodyPr>
            <a:normAutofit fontScale="90000"/>
          </a:bodyPr>
          <a:lstStyle/>
          <a:p>
            <a:pPr marL="22860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Static IP addressing on the Kali Machines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F7CC687-66BD-42C5-8319-A94A99415518}"/>
              </a:ext>
            </a:extLst>
          </p:cNvPr>
          <p:cNvSpPr>
            <a:spLocks noGrp="1"/>
          </p:cNvSpPr>
          <p:nvPr>
            <p:ph idx="1"/>
          </p:nvPr>
        </p:nvSpPr>
        <p:spPr>
          <a:xfrm>
            <a:off x="991638" y="1760591"/>
            <a:ext cx="9905999" cy="3541714"/>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 correctly surmised that the Kali Machines on the Untrusted and DMZ would not be given an automatic address from the DHCP router.  However, I tried to configure the network configuration file in Linux to get this done.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 managed to get this done on two of the machines, but I couldn’t get the DMZ Kali box to work.  I deleted all three of them and reimported them to configure by the GUI.</a:t>
            </a:r>
          </a:p>
          <a:p>
            <a:endParaRPr lang="en-US" dirty="0"/>
          </a:p>
        </p:txBody>
      </p:sp>
      <p:pic>
        <p:nvPicPr>
          <p:cNvPr id="4" name="Picture 3">
            <a:extLst>
              <a:ext uri="{FF2B5EF4-FFF2-40B4-BE49-F238E27FC236}">
                <a16:creationId xmlns:a16="http://schemas.microsoft.com/office/drawing/2014/main" id="{3CA807F4-75FF-458D-BEEC-2600E2546962}"/>
              </a:ext>
            </a:extLst>
          </p:cNvPr>
          <p:cNvPicPr/>
          <p:nvPr/>
        </p:nvPicPr>
        <p:blipFill>
          <a:blip r:embed="rId2"/>
          <a:stretch>
            <a:fillRect/>
          </a:stretch>
        </p:blipFill>
        <p:spPr>
          <a:xfrm>
            <a:off x="1626890" y="3672125"/>
            <a:ext cx="5943600" cy="2170430"/>
          </a:xfrm>
          <a:prstGeom prst="rect">
            <a:avLst/>
          </a:prstGeom>
        </p:spPr>
      </p:pic>
      <p:sp>
        <p:nvSpPr>
          <p:cNvPr id="5" name="Footer Placeholder 4">
            <a:extLst>
              <a:ext uri="{FF2B5EF4-FFF2-40B4-BE49-F238E27FC236}">
                <a16:creationId xmlns:a16="http://schemas.microsoft.com/office/drawing/2014/main" id="{ECA6C347-3CF4-40A5-935B-EC85E497B686}"/>
              </a:ext>
            </a:extLst>
          </p:cNvPr>
          <p:cNvSpPr>
            <a:spLocks noGrp="1"/>
          </p:cNvSpPr>
          <p:nvPr>
            <p:ph type="ftr" sz="quarter" idx="11"/>
          </p:nvPr>
        </p:nvSpPr>
        <p:spPr>
          <a:xfrm>
            <a:off x="1479036" y="6071504"/>
            <a:ext cx="6239309" cy="365125"/>
          </a:xfrm>
        </p:spPr>
        <p:txBody>
          <a:bodyPr/>
          <a:lstStyle/>
          <a:p>
            <a:r>
              <a:rPr lang="en-US"/>
              <a:t>The content of this presentation is proprietary and confidential information of Robot Parts, Inc.  It is not intended to be distributed to any third party without the written consent of Robot Parts, Inc.</a:t>
            </a:r>
            <a:endParaRPr lang="en-US" dirty="0"/>
          </a:p>
        </p:txBody>
      </p:sp>
    </p:spTree>
    <p:extLst>
      <p:ext uri="{BB962C8B-B14F-4D97-AF65-F5344CB8AC3E}">
        <p14:creationId xmlns:p14="http://schemas.microsoft.com/office/powerpoint/2010/main" val="187898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7680-BA6E-42E4-99C7-AC252BD3BB85}"/>
              </a:ext>
            </a:extLst>
          </p:cNvPr>
          <p:cNvSpPr>
            <a:spLocks noGrp="1"/>
          </p:cNvSpPr>
          <p:nvPr>
            <p:ph type="title"/>
          </p:nvPr>
        </p:nvSpPr>
        <p:spPr>
          <a:xfrm>
            <a:off x="1141413" y="618518"/>
            <a:ext cx="9905998" cy="929295"/>
          </a:xfrm>
        </p:spPr>
        <p:txBody>
          <a:bodyPr>
            <a:normAutofit fontScale="90000"/>
          </a:bodyPr>
          <a:lstStyle/>
          <a:p>
            <a:pPr marL="22860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GUI IP addressing for the Kali Machines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BEB3658-393C-4B1D-ABDD-6FA130B59C63}"/>
              </a:ext>
            </a:extLst>
          </p:cNvPr>
          <p:cNvSpPr>
            <a:spLocks noGrp="1"/>
          </p:cNvSpPr>
          <p:nvPr>
            <p:ph idx="1"/>
          </p:nvPr>
        </p:nvSpPr>
        <p:spPr>
          <a:xfrm>
            <a:off x="1141413" y="1547813"/>
            <a:ext cx="9905999" cy="3541714"/>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 went to the advanced configuration settings and selected the only ethernet cable from the ethernet tab.  I went to the IPv4 tab and configured it as follows.  This correctly attached all the Kali machines into their respective network segments.</a:t>
            </a:r>
          </a:p>
          <a:p>
            <a:endParaRPr lang="en-US" dirty="0"/>
          </a:p>
        </p:txBody>
      </p:sp>
      <p:pic>
        <p:nvPicPr>
          <p:cNvPr id="4" name="Picture 3">
            <a:extLst>
              <a:ext uri="{FF2B5EF4-FFF2-40B4-BE49-F238E27FC236}">
                <a16:creationId xmlns:a16="http://schemas.microsoft.com/office/drawing/2014/main" id="{12A4AC78-137C-4D99-A73A-8551A172A780}"/>
              </a:ext>
            </a:extLst>
          </p:cNvPr>
          <p:cNvPicPr/>
          <p:nvPr/>
        </p:nvPicPr>
        <p:blipFill>
          <a:blip r:embed="rId2"/>
          <a:stretch>
            <a:fillRect/>
          </a:stretch>
        </p:blipFill>
        <p:spPr>
          <a:xfrm>
            <a:off x="6372664" y="2505637"/>
            <a:ext cx="5550878" cy="4010343"/>
          </a:xfrm>
          <a:prstGeom prst="rect">
            <a:avLst/>
          </a:prstGeom>
        </p:spPr>
      </p:pic>
      <p:sp>
        <p:nvSpPr>
          <p:cNvPr id="5" name="Footer Placeholder 4">
            <a:extLst>
              <a:ext uri="{FF2B5EF4-FFF2-40B4-BE49-F238E27FC236}">
                <a16:creationId xmlns:a16="http://schemas.microsoft.com/office/drawing/2014/main" id="{4BA251CC-33A2-469C-90D7-35D1BCDB6AD2}"/>
              </a:ext>
            </a:extLst>
          </p:cNvPr>
          <p:cNvSpPr>
            <a:spLocks noGrp="1"/>
          </p:cNvSpPr>
          <p:nvPr>
            <p:ph type="ftr" sz="quarter" idx="11"/>
          </p:nvPr>
        </p:nvSpPr>
        <p:spPr>
          <a:xfrm>
            <a:off x="1408697" y="6150855"/>
            <a:ext cx="6239309" cy="365125"/>
          </a:xfrm>
        </p:spPr>
        <p:txBody>
          <a:bodyPr/>
          <a:lstStyle/>
          <a:p>
            <a:r>
              <a:rPr lang="en-US"/>
              <a:t>The content of this presentation is proprietary and confidential information of Robot Parts, Inc.  It is not intended to be distributed to any third party without the written consent of Robot Parts, Inc.</a:t>
            </a:r>
            <a:endParaRPr lang="en-US" dirty="0"/>
          </a:p>
        </p:txBody>
      </p:sp>
    </p:spTree>
    <p:extLst>
      <p:ext uri="{BB962C8B-B14F-4D97-AF65-F5344CB8AC3E}">
        <p14:creationId xmlns:p14="http://schemas.microsoft.com/office/powerpoint/2010/main" val="152385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049A-B975-4E5C-B9C5-E3DD3D5753FD}"/>
              </a:ext>
            </a:extLst>
          </p:cNvPr>
          <p:cNvSpPr>
            <a:spLocks noGrp="1"/>
          </p:cNvSpPr>
          <p:nvPr>
            <p:ph type="title"/>
          </p:nvPr>
        </p:nvSpPr>
        <p:spPr/>
        <p:txBody>
          <a:bodyPr>
            <a:normAutofit/>
          </a:bodyPr>
          <a:lstStyle/>
          <a:p>
            <a:pPr marL="22860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CEO PC Addressing Problems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6B2232E-DF0A-48A7-98DF-123B58657CCB}"/>
              </a:ext>
            </a:extLst>
          </p:cNvPr>
          <p:cNvSpPr>
            <a:spLocks noGrp="1"/>
          </p:cNvSpPr>
          <p:nvPr>
            <p:ph idx="1"/>
          </p:nvPr>
        </p:nvSpPr>
        <p:spPr>
          <a:xfrm>
            <a:off x="1141413" y="1658143"/>
            <a:ext cx="9905999" cy="3541714"/>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CEO PC was connected to the Untrusted network segment by default!  I went into the network settings and created a new wired connection.  Given that this was supposed to be on the trusted side of the network, I automatically configured it with DHCP.</a:t>
            </a:r>
          </a:p>
          <a:p>
            <a:endParaRPr lang="en-US" dirty="0"/>
          </a:p>
        </p:txBody>
      </p:sp>
      <p:pic>
        <p:nvPicPr>
          <p:cNvPr id="4" name="Picture 3">
            <a:extLst>
              <a:ext uri="{FF2B5EF4-FFF2-40B4-BE49-F238E27FC236}">
                <a16:creationId xmlns:a16="http://schemas.microsoft.com/office/drawing/2014/main" id="{2FA4F7E0-3CC4-4DB3-9BCA-79BEF40851EA}"/>
              </a:ext>
            </a:extLst>
          </p:cNvPr>
          <p:cNvPicPr/>
          <p:nvPr/>
        </p:nvPicPr>
        <p:blipFill>
          <a:blip r:embed="rId2"/>
          <a:stretch>
            <a:fillRect/>
          </a:stretch>
        </p:blipFill>
        <p:spPr>
          <a:xfrm>
            <a:off x="7380720" y="2368290"/>
            <a:ext cx="4248150" cy="3871192"/>
          </a:xfrm>
          <a:prstGeom prst="rect">
            <a:avLst/>
          </a:prstGeom>
        </p:spPr>
      </p:pic>
      <p:sp>
        <p:nvSpPr>
          <p:cNvPr id="5" name="Footer Placeholder 4">
            <a:extLst>
              <a:ext uri="{FF2B5EF4-FFF2-40B4-BE49-F238E27FC236}">
                <a16:creationId xmlns:a16="http://schemas.microsoft.com/office/drawing/2014/main" id="{F3F2A797-A70C-4CDA-8AA6-CD794EDF76D4}"/>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endParaRPr lang="en-US" dirty="0"/>
          </a:p>
        </p:txBody>
      </p:sp>
    </p:spTree>
    <p:extLst>
      <p:ext uri="{BB962C8B-B14F-4D97-AF65-F5344CB8AC3E}">
        <p14:creationId xmlns:p14="http://schemas.microsoft.com/office/powerpoint/2010/main" val="63409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95EF-C452-4D49-9D80-A6249B4E763C}"/>
              </a:ext>
            </a:extLst>
          </p:cNvPr>
          <p:cNvSpPr>
            <a:spLocks noGrp="1"/>
          </p:cNvSpPr>
          <p:nvPr>
            <p:ph type="title"/>
          </p:nvPr>
        </p:nvSpPr>
        <p:spPr/>
        <p:txBody>
          <a:bodyPr>
            <a:normAutofit/>
          </a:bodyPr>
          <a:lstStyle/>
          <a:p>
            <a:pPr marL="22860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FTP Functionality</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F36E29C-BA44-4DA3-81F9-3D1A41714939}"/>
              </a:ext>
            </a:extLst>
          </p:cNvPr>
          <p:cNvSpPr>
            <a:spLocks noGrp="1"/>
          </p:cNvSpPr>
          <p:nvPr>
            <p:ph idx="1"/>
          </p:nvPr>
        </p:nvSpPr>
        <p:spPr>
          <a:xfrm>
            <a:off x="1141413" y="1658143"/>
            <a:ext cx="9905999" cy="3541714"/>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At first, I thought that I had to enter the Web Server’s IP address into the Firefox browser bar.  After that failed, I tried to do it via the terminal.  I used the command FTP and the Web Server’s IP address.  The username and password prompts came up.  I had to set the default directory to download the policy, and after that I was able to download the file.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I downloaded the Client List for the Wireshark capture.  </a:t>
            </a:r>
          </a:p>
          <a:p>
            <a:endParaRPr lang="en-US" dirty="0"/>
          </a:p>
        </p:txBody>
      </p:sp>
      <p:sp>
        <p:nvSpPr>
          <p:cNvPr id="4" name="Footer Placeholder 3">
            <a:extLst>
              <a:ext uri="{FF2B5EF4-FFF2-40B4-BE49-F238E27FC236}">
                <a16:creationId xmlns:a16="http://schemas.microsoft.com/office/drawing/2014/main" id="{07445F6C-846D-4649-B490-41C066777899}"/>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endParaRPr lang="en-US" dirty="0"/>
          </a:p>
        </p:txBody>
      </p:sp>
    </p:spTree>
    <p:extLst>
      <p:ext uri="{BB962C8B-B14F-4D97-AF65-F5344CB8AC3E}">
        <p14:creationId xmlns:p14="http://schemas.microsoft.com/office/powerpoint/2010/main" val="86086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F9E4-0DFE-45EE-8349-AC45C40CB650}"/>
              </a:ext>
            </a:extLst>
          </p:cNvPr>
          <p:cNvSpPr>
            <a:spLocks noGrp="1"/>
          </p:cNvSpPr>
          <p:nvPr>
            <p:ph type="title"/>
          </p:nvPr>
        </p:nvSpPr>
        <p:spPr/>
        <p:txBody>
          <a:bodyPr>
            <a:normAutofit fontScale="90000"/>
          </a:bodyPr>
          <a:lstStyle/>
          <a:p>
            <a:pPr marL="22860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Working in the Linux Command Line in General</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D933247-5433-4FD4-87AB-EA8CEBDF4ED9}"/>
              </a:ext>
            </a:extLst>
          </p:cNvPr>
          <p:cNvSpPr>
            <a:spLocks noGrp="1"/>
          </p:cNvSpPr>
          <p:nvPr>
            <p:ph idx="1"/>
          </p:nvPr>
        </p:nvSpPr>
        <p:spPr>
          <a:xfrm>
            <a:off x="1141412" y="2097088"/>
            <a:ext cx="9905999" cy="3541714"/>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I found working in Linux very challenging and rewarding.  My wife asked me if the project was hard.  I told her that “It’s not hard. I know what to do, but I don’t know how to do it”.  After I hooked up all the Kali machines via the GUI, I had to look up many of the commands via Google.</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I have bought an eBook about Linux from the founder of Linux Academy, and I have joined my hometown’s Linux group on Meetup.  </a:t>
            </a:r>
          </a:p>
          <a:p>
            <a:endParaRPr lang="en-US" dirty="0"/>
          </a:p>
        </p:txBody>
      </p:sp>
      <p:sp>
        <p:nvSpPr>
          <p:cNvPr id="4" name="Footer Placeholder 3">
            <a:extLst>
              <a:ext uri="{FF2B5EF4-FFF2-40B4-BE49-F238E27FC236}">
                <a16:creationId xmlns:a16="http://schemas.microsoft.com/office/drawing/2014/main" id="{C79963C6-5423-49A4-BE74-B50B0A47CFD9}"/>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endParaRPr lang="en-US" dirty="0"/>
          </a:p>
        </p:txBody>
      </p:sp>
    </p:spTree>
    <p:extLst>
      <p:ext uri="{BB962C8B-B14F-4D97-AF65-F5344CB8AC3E}">
        <p14:creationId xmlns:p14="http://schemas.microsoft.com/office/powerpoint/2010/main" val="314212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59</TotalTime>
  <Words>1270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Tw Cen MT</vt:lpstr>
      <vt:lpstr>Circuit</vt:lpstr>
      <vt:lpstr>Project A </vt:lpstr>
      <vt:lpstr>Executive Summary</vt:lpstr>
      <vt:lpstr>Description of What I Created </vt:lpstr>
      <vt:lpstr>Problems Identified: Login Trouble </vt:lpstr>
      <vt:lpstr>Static IP addressing on the Kali Machines </vt:lpstr>
      <vt:lpstr>GUI IP addressing for the Kali Machines </vt:lpstr>
      <vt:lpstr>CEO PC Addressing Problems </vt:lpstr>
      <vt:lpstr>FTP Functionality </vt:lpstr>
      <vt:lpstr>Working in the Linux Command Line in General </vt:lpstr>
      <vt:lpstr>Recommendations and Closing Remarks </vt:lpstr>
      <vt:lpstr>Sources Consulted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 </dc:title>
  <dc:creator>Clark Thurston</dc:creator>
  <cp:lastModifiedBy>Clark Thurston</cp:lastModifiedBy>
  <cp:revision>2</cp:revision>
  <dcterms:created xsi:type="dcterms:W3CDTF">2020-07-26T00:22:45Z</dcterms:created>
  <dcterms:modified xsi:type="dcterms:W3CDTF">2020-07-26T01:22:12Z</dcterms:modified>
</cp:coreProperties>
</file>