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BDC5-324F-4FA8-B13C-0DE855F41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D0B79-6493-4C3F-8263-D7C407ADF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1D2CF-F435-4659-A906-A4F7A2C444BD}"/>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5" name="Footer Placeholder 4">
            <a:extLst>
              <a:ext uri="{FF2B5EF4-FFF2-40B4-BE49-F238E27FC236}">
                <a16:creationId xmlns:a16="http://schemas.microsoft.com/office/drawing/2014/main" id="{975E9F8C-41E8-4BB8-9DF4-FCAF1E051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F3154-30D1-4E6D-8E22-BE731AB12322}"/>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195986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37F3-CC88-44F8-B94F-35752C8275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25DED1-C46F-49AD-8F0E-09F26D603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1F4E6-772F-4096-BC63-94D937003F0A}"/>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5" name="Footer Placeholder 4">
            <a:extLst>
              <a:ext uri="{FF2B5EF4-FFF2-40B4-BE49-F238E27FC236}">
                <a16:creationId xmlns:a16="http://schemas.microsoft.com/office/drawing/2014/main" id="{2BB3ADDE-373D-4999-BED1-039B5DA7E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7431-AC2F-4943-8254-ABE6F129AA2B}"/>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12323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12700-4FCD-4FCC-9467-9491055BB5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11B31-00BD-46AF-A7E6-9E886C762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DF740-01C2-479B-9AA1-ECE222A60E6A}"/>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5" name="Footer Placeholder 4">
            <a:extLst>
              <a:ext uri="{FF2B5EF4-FFF2-40B4-BE49-F238E27FC236}">
                <a16:creationId xmlns:a16="http://schemas.microsoft.com/office/drawing/2014/main" id="{B577DC7B-66E7-4566-B6DB-2C9EBD883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52DA-D850-43CD-BACA-645A7F49476D}"/>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3046727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7583A8-3AD6-42A9-AAD2-D87A04E6E8D7}" type="datetime1">
              <a:rPr lang="en-US" smtClean="0"/>
              <a:t>9/27/2020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a:xfrm>
            <a:off x="9896911" y="5410199"/>
            <a:ext cx="771089" cy="365125"/>
          </a:xfrm>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989008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0E4E0-6264-4255-A515-3DA94BDEEB9A}" type="datetime1">
              <a:rPr lang="en-US" smtClean="0"/>
              <a:t>9/27/2020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402612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0D013-29D0-4BAC-B8DA-E4B6303327C4}" type="datetime1">
              <a:rPr lang="en-US" smtClean="0"/>
              <a:t>9/27/2020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770319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8026-0986-4156-8B68-3401F0AB0BEF}"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56225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E3093E-51CE-4F19-A8FF-452BB0FF4F10}" type="datetime1">
              <a:rPr lang="en-US" smtClean="0"/>
              <a:t>9/27/2020</a:t>
            </a:fld>
            <a:endParaRPr lang="en-US"/>
          </a:p>
        </p:txBody>
      </p:sp>
      <p:sp>
        <p:nvSpPr>
          <p:cNvPr id="8" name="Footer Placeholder 7"/>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9" name="Slide Number Placeholder 8"/>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107885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6EC7A-CEFD-456D-AB80-B5C1626DB733}" type="datetime1">
              <a:rPr lang="en-US" smtClean="0"/>
              <a:t>9/27/2020</a:t>
            </a:fld>
            <a:endParaRPr lang="en-US"/>
          </a:p>
        </p:txBody>
      </p:sp>
      <p:sp>
        <p:nvSpPr>
          <p:cNvPr id="4" name="Footer Placeholder 3"/>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5" name="Slide Number Placeholder 4"/>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914269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F1CF3-6161-4AE3-BBCC-7BF261C0CB46}" type="datetime1">
              <a:rPr lang="en-US" smtClean="0"/>
              <a:t>9/27/2020</a:t>
            </a:fld>
            <a:endParaRPr lang="en-US"/>
          </a:p>
        </p:txBody>
      </p:sp>
      <p:sp>
        <p:nvSpPr>
          <p:cNvPr id="3" name="Footer Placeholder 2"/>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4" name="Slide Number Placeholder 3"/>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1693881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457995-DFA8-40EF-BE43-418C24FB6773}"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93830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4FC2-A4B2-42E5-9A4D-F974F316B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C33C2-210B-41E1-B47E-436FCE1C4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0CD6D-2DC8-48DA-B248-046F996F123D}"/>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5" name="Footer Placeholder 4">
            <a:extLst>
              <a:ext uri="{FF2B5EF4-FFF2-40B4-BE49-F238E27FC236}">
                <a16:creationId xmlns:a16="http://schemas.microsoft.com/office/drawing/2014/main" id="{0949FF96-B828-4B8C-9499-D5D7EDB2D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AACFF-FC12-4F6D-97E8-41A91401D787}"/>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1085512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FAE108-CDC1-481A-8E03-D9B9A6FAC194}"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115253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B7DBF-C71F-4142-A880-68CF29B42152}"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400868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D9A19-EB57-4352-A957-C633E1D9C55D}"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900935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6E2F1-5F43-43B4-89EA-D60DD4499BB6}"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2885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C104ED-8873-4856-98E9-DFF7B6CE9E7A}" type="datetime1">
              <a:rPr lang="en-US" smtClean="0"/>
              <a:t>9/27/2020</a:t>
            </a:fld>
            <a:endParaRPr lang="en-US"/>
          </a:p>
        </p:txBody>
      </p:sp>
      <p:sp>
        <p:nvSpPr>
          <p:cNvPr id="6" name="Footer Placeholder 5"/>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7" name="Slide Number Placeholder 6"/>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37290972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7CFB35-F4AC-481F-8462-D7BD8674818A}" type="datetime1">
              <a:rPr lang="en-US" smtClean="0"/>
              <a:t>9/27/2020</a:t>
            </a:fld>
            <a:endParaRPr lang="en-US"/>
          </a:p>
        </p:txBody>
      </p:sp>
      <p:sp>
        <p:nvSpPr>
          <p:cNvPr id="4" name="Footer Placeholder 3"/>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5" name="Slide Number Placeholder 4"/>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569038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AA5C08-29A7-4956-9B35-17A2C52CA817}" type="datetime1">
              <a:rPr lang="en-US" smtClean="0"/>
              <a:t>9/27/2020</a:t>
            </a:fld>
            <a:endParaRPr lang="en-US"/>
          </a:p>
        </p:txBody>
      </p:sp>
      <p:sp>
        <p:nvSpPr>
          <p:cNvPr id="4" name="Footer Placeholder 3"/>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5" name="Slide Number Placeholder 4"/>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329130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1C45B-74B9-424E-9C4A-946180B0A0E5}" type="datetime1">
              <a:rPr lang="en-US" smtClean="0"/>
              <a:t>9/27/2020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21820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5FEB8-3D32-422D-9FDF-3A93DA06AA3F}" type="datetime1">
              <a:rPr lang="en-US" smtClean="0"/>
              <a:t>9/27/2020</a:t>
            </a:fld>
            <a:endParaRPr lang="en-US"/>
          </a:p>
        </p:txBody>
      </p:sp>
      <p:sp>
        <p:nvSpPr>
          <p:cNvPr id="5" name="Footer Placeholder 4"/>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12"/>
          </p:nvPr>
        </p:nvSpPr>
        <p:spPr/>
        <p:txBody>
          <a:bodyPr/>
          <a:lstStyle/>
          <a:p>
            <a:fld id="{FA87ACF8-6A57-49B3-A2CD-50FA93A1E362}" type="slidenum">
              <a:rPr lang="en-US" smtClean="0"/>
              <a:t>‹#›</a:t>
            </a:fld>
            <a:endParaRPr lang="en-US"/>
          </a:p>
        </p:txBody>
      </p:sp>
    </p:spTree>
    <p:extLst>
      <p:ext uri="{BB962C8B-B14F-4D97-AF65-F5344CB8AC3E}">
        <p14:creationId xmlns:p14="http://schemas.microsoft.com/office/powerpoint/2010/main" val="76127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E90A-4613-49FE-9FFE-4647BDA13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8E352-7BAC-43EF-B1ED-C797C41A4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B245A-7027-48A5-82DA-2810CEA16996}"/>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5" name="Footer Placeholder 4">
            <a:extLst>
              <a:ext uri="{FF2B5EF4-FFF2-40B4-BE49-F238E27FC236}">
                <a16:creationId xmlns:a16="http://schemas.microsoft.com/office/drawing/2014/main" id="{1FD363E2-9C78-45B3-83A9-DEAD0743F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F539D-9266-41F6-803C-E2E87F560862}"/>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100450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2020-60B9-4433-9341-96E29338F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237EE-3EFD-4E58-BFDA-665C161C9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35D5C-4AA0-4D4E-8721-7BEC056F1C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AB2EA-97D0-4819-A35D-0AF0D01C879D}"/>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6" name="Footer Placeholder 5">
            <a:extLst>
              <a:ext uri="{FF2B5EF4-FFF2-40B4-BE49-F238E27FC236}">
                <a16:creationId xmlns:a16="http://schemas.microsoft.com/office/drawing/2014/main" id="{D35FB529-3FE9-4207-B95C-C718AD975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E6EC7-682A-4F5F-B63D-0F9171BB47F1}"/>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7055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14E2-AF35-46AD-9452-F304E8CA97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4E8CF1-24B4-43D5-A172-448A6939C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1E0AD6-9746-489C-BBEC-7D994E26A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CB847-C4DF-4A8E-B5D6-252F091CB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CF574-5C44-455A-9E94-CBCFD5ACF9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B4A202-8794-40C5-A13D-D3C221AED7D7}"/>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8" name="Footer Placeholder 7">
            <a:extLst>
              <a:ext uri="{FF2B5EF4-FFF2-40B4-BE49-F238E27FC236}">
                <a16:creationId xmlns:a16="http://schemas.microsoft.com/office/drawing/2014/main" id="{45FFC6B4-F70E-48EB-8330-38BB78D8E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829A2-7FD1-4AEF-9FEA-2DAFD90745FB}"/>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193678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0784-77C7-43DA-A2D7-ACCE78AA80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AAB51-D318-4211-9869-74AE1BF659AB}"/>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4" name="Footer Placeholder 3">
            <a:extLst>
              <a:ext uri="{FF2B5EF4-FFF2-40B4-BE49-F238E27FC236}">
                <a16:creationId xmlns:a16="http://schemas.microsoft.com/office/drawing/2014/main" id="{963ABF04-15A7-498F-8127-586425DDBB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802605-3183-4436-AC17-4A320B3D2EB2}"/>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136855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F4C19-3282-437C-931F-8AE78811A013}"/>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3" name="Footer Placeholder 2">
            <a:extLst>
              <a:ext uri="{FF2B5EF4-FFF2-40B4-BE49-F238E27FC236}">
                <a16:creationId xmlns:a16="http://schemas.microsoft.com/office/drawing/2014/main" id="{9C0DE74E-D360-4036-957E-2CF8E9FBD0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FF012D-07D8-4C93-9280-B7074389957A}"/>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261015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6654-5F74-4763-8B04-1A3AF1857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660B65-8FDE-44C2-A7E7-99BEAA5A8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7D467-A08E-43F7-B7BF-4061317C4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85FC4-172F-40BE-A0A3-155EB78A9269}"/>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6" name="Footer Placeholder 5">
            <a:extLst>
              <a:ext uri="{FF2B5EF4-FFF2-40B4-BE49-F238E27FC236}">
                <a16:creationId xmlns:a16="http://schemas.microsoft.com/office/drawing/2014/main" id="{B4681F63-99F8-44FE-80D5-03792077E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3C70B-E7EA-4FA9-BC2E-8D5F5DD0EBA3}"/>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84028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D7A4-AEC1-4AEF-90FB-CD6C9B729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DD9CA-FB4A-4080-B27E-14CD6EA40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E8A83E-7C41-4283-84C0-8C57AF9DB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D869D-1EF6-4DE5-9857-7133EE9B3933}"/>
              </a:ext>
            </a:extLst>
          </p:cNvPr>
          <p:cNvSpPr>
            <a:spLocks noGrp="1"/>
          </p:cNvSpPr>
          <p:nvPr>
            <p:ph type="dt" sz="half" idx="10"/>
          </p:nvPr>
        </p:nvSpPr>
        <p:spPr/>
        <p:txBody>
          <a:bodyPr/>
          <a:lstStyle/>
          <a:p>
            <a:fld id="{74119214-7BBC-49DC-9AA6-9262214E6240}" type="datetimeFigureOut">
              <a:rPr lang="en-US" smtClean="0"/>
              <a:t>9/27/2020</a:t>
            </a:fld>
            <a:endParaRPr lang="en-US"/>
          </a:p>
        </p:txBody>
      </p:sp>
      <p:sp>
        <p:nvSpPr>
          <p:cNvPr id="6" name="Footer Placeholder 5">
            <a:extLst>
              <a:ext uri="{FF2B5EF4-FFF2-40B4-BE49-F238E27FC236}">
                <a16:creationId xmlns:a16="http://schemas.microsoft.com/office/drawing/2014/main" id="{D62DCFCE-4B33-4DFB-86A6-C61D54A67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E7103-A3D4-4991-BB92-B573D8482454}"/>
              </a:ext>
            </a:extLst>
          </p:cNvPr>
          <p:cNvSpPr>
            <a:spLocks noGrp="1"/>
          </p:cNvSpPr>
          <p:nvPr>
            <p:ph type="sldNum" sz="quarter" idx="12"/>
          </p:nvPr>
        </p:nvSpPr>
        <p:spPr/>
        <p:txBody>
          <a:bodyPr/>
          <a:lstStyle/>
          <a:p>
            <a:fld id="{8DCAA544-AC30-4E57-A5CA-D48EF896D824}" type="slidenum">
              <a:rPr lang="en-US" smtClean="0"/>
              <a:t>‹#›</a:t>
            </a:fld>
            <a:endParaRPr lang="en-US"/>
          </a:p>
        </p:txBody>
      </p:sp>
    </p:spTree>
    <p:extLst>
      <p:ext uri="{BB962C8B-B14F-4D97-AF65-F5344CB8AC3E}">
        <p14:creationId xmlns:p14="http://schemas.microsoft.com/office/powerpoint/2010/main" val="24880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D69D6-B57C-400F-8CDB-30338239B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827FB-E05E-403C-8521-726878D16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69E48-D50A-4721-A976-3CA8A20EF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19214-7BBC-49DC-9AA6-9262214E6240}" type="datetimeFigureOut">
              <a:rPr lang="en-US" smtClean="0"/>
              <a:t>9/27/2020</a:t>
            </a:fld>
            <a:endParaRPr lang="en-US"/>
          </a:p>
        </p:txBody>
      </p:sp>
      <p:sp>
        <p:nvSpPr>
          <p:cNvPr id="5" name="Footer Placeholder 4">
            <a:extLst>
              <a:ext uri="{FF2B5EF4-FFF2-40B4-BE49-F238E27FC236}">
                <a16:creationId xmlns:a16="http://schemas.microsoft.com/office/drawing/2014/main" id="{2F17BE6F-CF1F-485F-A5F6-B036709F4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A16BFB-03FE-415A-A4EB-4F314BE56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AA544-AC30-4E57-A5CA-D48EF896D824}" type="slidenum">
              <a:rPr lang="en-US" smtClean="0"/>
              <a:t>‹#›</a:t>
            </a:fld>
            <a:endParaRPr lang="en-US"/>
          </a:p>
        </p:txBody>
      </p:sp>
    </p:spTree>
    <p:extLst>
      <p:ext uri="{BB962C8B-B14F-4D97-AF65-F5344CB8AC3E}">
        <p14:creationId xmlns:p14="http://schemas.microsoft.com/office/powerpoint/2010/main" val="306222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23899C-9318-4427-84F7-2F54AA2F3C04}" type="datetime1">
              <a:rPr lang="en-US" smtClean="0"/>
              <a:t>9/27/2020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The content of this presentation is proprietary and confidential information of Robot Parts, Inc.  It is not intended to be distributed to any third party without the written consent of Robot Parts, Inc.</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7ACF8-6A57-49B3-A2CD-50FA93A1E362}" type="slidenum">
              <a:rPr lang="en-US" smtClean="0"/>
              <a:t>‹#›</a:t>
            </a:fld>
            <a:endParaRPr lang="en-US"/>
          </a:p>
        </p:txBody>
      </p:sp>
    </p:spTree>
    <p:extLst>
      <p:ext uri="{BB962C8B-B14F-4D97-AF65-F5344CB8AC3E}">
        <p14:creationId xmlns:p14="http://schemas.microsoft.com/office/powerpoint/2010/main" val="12081145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66FD-3921-4AD9-A6E3-0B17A4B57A4D}"/>
              </a:ext>
            </a:extLst>
          </p:cNvPr>
          <p:cNvSpPr>
            <a:spLocks noGrp="1"/>
          </p:cNvSpPr>
          <p:nvPr>
            <p:ph type="ctrTitle"/>
          </p:nvPr>
        </p:nvSpPr>
        <p:spPr/>
        <p:txBody>
          <a:bodyPr/>
          <a:lstStyle/>
          <a:p>
            <a:r>
              <a:rPr lang="en-US" dirty="0"/>
              <a:t>Project C </a:t>
            </a:r>
          </a:p>
        </p:txBody>
      </p:sp>
      <p:sp>
        <p:nvSpPr>
          <p:cNvPr id="3" name="Subtitle 2">
            <a:extLst>
              <a:ext uri="{FF2B5EF4-FFF2-40B4-BE49-F238E27FC236}">
                <a16:creationId xmlns:a16="http://schemas.microsoft.com/office/drawing/2014/main" id="{F27A2ED4-DAFA-4455-A8DF-8ECEB215ECEF}"/>
              </a:ext>
            </a:extLst>
          </p:cNvPr>
          <p:cNvSpPr>
            <a:spLocks noGrp="1"/>
          </p:cNvSpPr>
          <p:nvPr>
            <p:ph type="subTitle" idx="1"/>
          </p:nvPr>
        </p:nvSpPr>
        <p:spPr>
          <a:xfrm>
            <a:off x="1876423" y="3509963"/>
            <a:ext cx="8791575" cy="1655762"/>
          </a:xfrm>
        </p:spPr>
        <p:txBody>
          <a:bodyPr/>
          <a:lstStyle/>
          <a:p>
            <a:r>
              <a:rPr lang="en-US" dirty="0"/>
              <a:t>Clark Thurston</a:t>
            </a:r>
          </a:p>
        </p:txBody>
      </p:sp>
      <p:sp>
        <p:nvSpPr>
          <p:cNvPr id="4" name="Footer Placeholder 3">
            <a:extLst>
              <a:ext uri="{FF2B5EF4-FFF2-40B4-BE49-F238E27FC236}">
                <a16:creationId xmlns:a16="http://schemas.microsoft.com/office/drawing/2014/main" id="{E7ECDF41-6DEB-4B28-8C44-4B2FC7A710D7}"/>
              </a:ext>
            </a:extLst>
          </p:cNvPr>
          <p:cNvSpPr>
            <a:spLocks noGrp="1"/>
          </p:cNvSpPr>
          <p:nvPr>
            <p:ph type="ftr" sz="quarter" idx="11"/>
          </p:nvPr>
        </p:nvSpPr>
        <p:spPr>
          <a:xfrm>
            <a:off x="1876423" y="6338668"/>
            <a:ext cx="8589939"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all" spc="0" normalizeH="0" baseline="0" noProof="0">
                <a:ln>
                  <a:noFill/>
                </a:ln>
                <a:solidFill>
                  <a:prstClr val="white">
                    <a:tint val="75000"/>
                  </a:prstClr>
                </a:solidFill>
                <a:effectLst/>
                <a:uLnTx/>
                <a:uFillTx/>
                <a:latin typeface="Tw Cen MT" panose="020B0602020104020603"/>
                <a:ea typeface="+mn-ea"/>
                <a:cs typeface="+mn-cs"/>
              </a:rPr>
              <a:t>The content of this presentation is proprietary and confidential information of Robot Parts, Inc.  It is not intended to be distributed to any third party without the written consent of Robot Parts, Inc.</a:t>
            </a:r>
            <a:endParaRPr kumimoji="0" lang="en-US" sz="105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170937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97DC-CEEF-4AAB-A96B-351726023BD6}"/>
              </a:ext>
            </a:extLst>
          </p:cNvPr>
          <p:cNvSpPr>
            <a:spLocks noGrp="1"/>
          </p:cNvSpPr>
          <p:nvPr>
            <p:ph type="title"/>
          </p:nvPr>
        </p:nvSpPr>
        <p:spPr/>
        <p:txBody>
          <a:bodyPr/>
          <a:lstStyle/>
          <a:p>
            <a:r>
              <a:rPr lang="en-US" sz="3600" dirty="0">
                <a:effectLst/>
                <a:latin typeface="Times New Roman" panose="02020603050405020304" pitchFamily="18" charset="0"/>
                <a:ea typeface="Times New Roman" panose="02020603050405020304" pitchFamily="18" charset="0"/>
              </a:rPr>
              <a:t>unreal_ircd_3281_backdoor Exploit</a:t>
            </a:r>
            <a:endParaRPr lang="en-US" dirty="0"/>
          </a:p>
        </p:txBody>
      </p:sp>
      <p:sp>
        <p:nvSpPr>
          <p:cNvPr id="4" name="Footer Placeholder 3">
            <a:extLst>
              <a:ext uri="{FF2B5EF4-FFF2-40B4-BE49-F238E27FC236}">
                <a16:creationId xmlns:a16="http://schemas.microsoft.com/office/drawing/2014/main" id="{DC7443B8-E401-492B-9EC9-06884C4D7129}"/>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24895165-ED34-4125-8BA2-EE772D5D9B2B}"/>
              </a:ext>
            </a:extLst>
          </p:cNvPr>
          <p:cNvPicPr>
            <a:picLocks noGrp="1"/>
          </p:cNvPicPr>
          <p:nvPr>
            <p:ph idx="1"/>
          </p:nvPr>
        </p:nvPicPr>
        <p:blipFill>
          <a:blip r:embed="rId2"/>
          <a:stretch>
            <a:fillRect/>
          </a:stretch>
        </p:blipFill>
        <p:spPr>
          <a:xfrm>
            <a:off x="1850065" y="1913860"/>
            <a:ext cx="7254248" cy="3740021"/>
          </a:xfrm>
          <a:prstGeom prst="rect">
            <a:avLst/>
          </a:prstGeom>
        </p:spPr>
      </p:pic>
    </p:spTree>
    <p:extLst>
      <p:ext uri="{BB962C8B-B14F-4D97-AF65-F5344CB8AC3E}">
        <p14:creationId xmlns:p14="http://schemas.microsoft.com/office/powerpoint/2010/main" val="247357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9046-202D-46A8-B9CE-1BD762535F94}"/>
              </a:ext>
            </a:extLst>
          </p:cNvPr>
          <p:cNvSpPr>
            <a:spLocks noGrp="1"/>
          </p:cNvSpPr>
          <p:nvPr>
            <p:ph type="title"/>
          </p:nvPr>
        </p:nvSpPr>
        <p:spPr/>
        <p:txBody>
          <a:bodyPr/>
          <a:lstStyle/>
          <a:p>
            <a:r>
              <a:rPr lang="en-US" sz="3600" dirty="0">
                <a:effectLst/>
                <a:latin typeface="Times New Roman" panose="02020603050405020304" pitchFamily="18" charset="0"/>
                <a:ea typeface="Times New Roman" panose="02020603050405020304" pitchFamily="18" charset="0"/>
              </a:rPr>
              <a:t>unreal_ircd_3281_backdoor Exploit</a:t>
            </a:r>
            <a:endParaRPr lang="en-US" dirty="0"/>
          </a:p>
        </p:txBody>
      </p:sp>
      <p:sp>
        <p:nvSpPr>
          <p:cNvPr id="4" name="Footer Placeholder 3">
            <a:extLst>
              <a:ext uri="{FF2B5EF4-FFF2-40B4-BE49-F238E27FC236}">
                <a16:creationId xmlns:a16="http://schemas.microsoft.com/office/drawing/2014/main" id="{B2FC0F61-3011-474D-A52A-48ACC047D700}"/>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FE48FDBD-3D4C-41D0-8D55-7BE58554A871}"/>
              </a:ext>
            </a:extLst>
          </p:cNvPr>
          <p:cNvPicPr>
            <a:picLocks noGrp="1"/>
          </p:cNvPicPr>
          <p:nvPr>
            <p:ph idx="1"/>
          </p:nvPr>
        </p:nvPicPr>
        <p:blipFill>
          <a:blip r:embed="rId2"/>
          <a:stretch>
            <a:fillRect/>
          </a:stretch>
        </p:blipFill>
        <p:spPr>
          <a:xfrm>
            <a:off x="1562728" y="2097088"/>
            <a:ext cx="3619500" cy="3267075"/>
          </a:xfrm>
          <a:prstGeom prst="rect">
            <a:avLst/>
          </a:prstGeom>
        </p:spPr>
      </p:pic>
      <p:pic>
        <p:nvPicPr>
          <p:cNvPr id="6" name="Picture 5">
            <a:extLst>
              <a:ext uri="{FF2B5EF4-FFF2-40B4-BE49-F238E27FC236}">
                <a16:creationId xmlns:a16="http://schemas.microsoft.com/office/drawing/2014/main" id="{D17228DA-3DDE-4320-8B43-735F312439A3}"/>
              </a:ext>
            </a:extLst>
          </p:cNvPr>
          <p:cNvPicPr/>
          <p:nvPr/>
        </p:nvPicPr>
        <p:blipFill>
          <a:blip r:embed="rId3"/>
          <a:stretch>
            <a:fillRect/>
          </a:stretch>
        </p:blipFill>
        <p:spPr>
          <a:xfrm>
            <a:off x="5875770" y="2123669"/>
            <a:ext cx="3619500" cy="1305331"/>
          </a:xfrm>
          <a:prstGeom prst="rect">
            <a:avLst/>
          </a:prstGeom>
        </p:spPr>
      </p:pic>
    </p:spTree>
    <p:extLst>
      <p:ext uri="{BB962C8B-B14F-4D97-AF65-F5344CB8AC3E}">
        <p14:creationId xmlns:p14="http://schemas.microsoft.com/office/powerpoint/2010/main" val="323163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C37A-83AB-4BCE-8E92-0E02398D0233}"/>
              </a:ext>
            </a:extLst>
          </p:cNvPr>
          <p:cNvSpPr>
            <a:spLocks noGrp="1"/>
          </p:cNvSpPr>
          <p:nvPr>
            <p:ph type="title"/>
          </p:nvPr>
        </p:nvSpPr>
        <p:spPr/>
        <p:txBody>
          <a:bodyPr/>
          <a:lstStyle/>
          <a:p>
            <a:r>
              <a:rPr lang="en-US" sz="3600" dirty="0" err="1">
                <a:effectLst/>
                <a:latin typeface="Times New Roman" panose="02020603050405020304" pitchFamily="18" charset="0"/>
                <a:ea typeface="Times New Roman" panose="02020603050405020304" pitchFamily="18" charset="0"/>
              </a:rPr>
              <a:t>unix</a:t>
            </a:r>
            <a:r>
              <a:rPr lang="en-US" sz="3600" dirty="0">
                <a:effectLst/>
                <a:latin typeface="Times New Roman" panose="02020603050405020304" pitchFamily="18" charset="0"/>
                <a:ea typeface="Times New Roman" panose="02020603050405020304" pitchFamily="18" charset="0"/>
              </a:rPr>
              <a:t>/</a:t>
            </a:r>
            <a:r>
              <a:rPr lang="en-US" sz="3600" dirty="0" err="1">
                <a:effectLst/>
                <a:latin typeface="Times New Roman" panose="02020603050405020304" pitchFamily="18" charset="0"/>
                <a:ea typeface="Times New Roman" panose="02020603050405020304" pitchFamily="18" charset="0"/>
              </a:rPr>
              <a:t>misc</a:t>
            </a:r>
            <a:r>
              <a:rPr lang="en-US" sz="3600" dirty="0">
                <a:effectLst/>
                <a:latin typeface="Times New Roman" panose="02020603050405020304" pitchFamily="18" charset="0"/>
                <a:ea typeface="Times New Roman" panose="02020603050405020304" pitchFamily="18" charset="0"/>
              </a:rPr>
              <a:t>/</a:t>
            </a:r>
            <a:r>
              <a:rPr lang="en-US" sz="3600" dirty="0" err="1">
                <a:effectLst/>
                <a:latin typeface="Times New Roman" panose="02020603050405020304" pitchFamily="18" charset="0"/>
                <a:ea typeface="Times New Roman" panose="02020603050405020304" pitchFamily="18" charset="0"/>
              </a:rPr>
              <a:t>distcc_exec</a:t>
            </a:r>
            <a:r>
              <a:rPr lang="en-US" sz="3600" dirty="0">
                <a:effectLst/>
                <a:latin typeface="Times New Roman" panose="02020603050405020304" pitchFamily="18" charset="0"/>
                <a:ea typeface="Times New Roman" panose="02020603050405020304" pitchFamily="18" charset="0"/>
              </a:rPr>
              <a:t> exploit </a:t>
            </a:r>
            <a:endParaRPr lang="en-US" dirty="0"/>
          </a:p>
        </p:txBody>
      </p:sp>
      <p:sp>
        <p:nvSpPr>
          <p:cNvPr id="4" name="Footer Placeholder 3">
            <a:extLst>
              <a:ext uri="{FF2B5EF4-FFF2-40B4-BE49-F238E27FC236}">
                <a16:creationId xmlns:a16="http://schemas.microsoft.com/office/drawing/2014/main" id="{0C8B0833-63F3-456C-A767-03A6D535CF41}"/>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490FCE9C-6C8C-4236-8791-A95E6A548083}"/>
              </a:ext>
            </a:extLst>
          </p:cNvPr>
          <p:cNvPicPr>
            <a:picLocks noGrp="1"/>
          </p:cNvPicPr>
          <p:nvPr>
            <p:ph idx="1"/>
          </p:nvPr>
        </p:nvPicPr>
        <p:blipFill>
          <a:blip r:embed="rId2"/>
          <a:stretch>
            <a:fillRect/>
          </a:stretch>
        </p:blipFill>
        <p:spPr>
          <a:xfrm>
            <a:off x="1828801" y="2097088"/>
            <a:ext cx="7719236" cy="3282986"/>
          </a:xfrm>
          <a:prstGeom prst="rect">
            <a:avLst/>
          </a:prstGeom>
        </p:spPr>
      </p:pic>
    </p:spTree>
    <p:extLst>
      <p:ext uri="{BB962C8B-B14F-4D97-AF65-F5344CB8AC3E}">
        <p14:creationId xmlns:p14="http://schemas.microsoft.com/office/powerpoint/2010/main" val="286407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EE81-1B98-4CC2-91D2-B0D5C6048040}"/>
              </a:ext>
            </a:extLst>
          </p:cNvPr>
          <p:cNvSpPr>
            <a:spLocks noGrp="1"/>
          </p:cNvSpPr>
          <p:nvPr>
            <p:ph type="title"/>
          </p:nvPr>
        </p:nvSpPr>
        <p:spPr/>
        <p:txBody>
          <a:bodyPr/>
          <a:lstStyle/>
          <a:p>
            <a:r>
              <a:rPr lang="en-US" sz="3600" dirty="0" err="1">
                <a:effectLst/>
                <a:latin typeface="Times New Roman" panose="02020603050405020304" pitchFamily="18" charset="0"/>
                <a:ea typeface="Times New Roman" panose="02020603050405020304" pitchFamily="18" charset="0"/>
              </a:rPr>
              <a:t>unix</a:t>
            </a:r>
            <a:r>
              <a:rPr lang="en-US" sz="3600" dirty="0">
                <a:effectLst/>
                <a:latin typeface="Times New Roman" panose="02020603050405020304" pitchFamily="18" charset="0"/>
                <a:ea typeface="Times New Roman" panose="02020603050405020304" pitchFamily="18" charset="0"/>
              </a:rPr>
              <a:t>/</a:t>
            </a:r>
            <a:r>
              <a:rPr lang="en-US" sz="3600" dirty="0" err="1">
                <a:effectLst/>
                <a:latin typeface="Times New Roman" panose="02020603050405020304" pitchFamily="18" charset="0"/>
                <a:ea typeface="Times New Roman" panose="02020603050405020304" pitchFamily="18" charset="0"/>
              </a:rPr>
              <a:t>misc</a:t>
            </a:r>
            <a:r>
              <a:rPr lang="en-US" sz="3600" dirty="0">
                <a:effectLst/>
                <a:latin typeface="Times New Roman" panose="02020603050405020304" pitchFamily="18" charset="0"/>
                <a:ea typeface="Times New Roman" panose="02020603050405020304" pitchFamily="18" charset="0"/>
              </a:rPr>
              <a:t>/</a:t>
            </a:r>
            <a:r>
              <a:rPr lang="en-US" sz="3600" dirty="0" err="1">
                <a:effectLst/>
                <a:latin typeface="Times New Roman" panose="02020603050405020304" pitchFamily="18" charset="0"/>
                <a:ea typeface="Times New Roman" panose="02020603050405020304" pitchFamily="18" charset="0"/>
              </a:rPr>
              <a:t>distcc_exec</a:t>
            </a:r>
            <a:r>
              <a:rPr lang="en-US" sz="3600" dirty="0">
                <a:effectLst/>
                <a:latin typeface="Times New Roman" panose="02020603050405020304" pitchFamily="18" charset="0"/>
                <a:ea typeface="Times New Roman" panose="02020603050405020304" pitchFamily="18" charset="0"/>
              </a:rPr>
              <a:t> exploit</a:t>
            </a:r>
            <a:endParaRPr lang="en-US" dirty="0"/>
          </a:p>
        </p:txBody>
      </p:sp>
      <p:sp>
        <p:nvSpPr>
          <p:cNvPr id="4" name="Footer Placeholder 3">
            <a:extLst>
              <a:ext uri="{FF2B5EF4-FFF2-40B4-BE49-F238E27FC236}">
                <a16:creationId xmlns:a16="http://schemas.microsoft.com/office/drawing/2014/main" id="{0475EC38-D745-42D2-8EF9-88D25D8FB83B}"/>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6" name="Content Placeholder 5">
            <a:extLst>
              <a:ext uri="{FF2B5EF4-FFF2-40B4-BE49-F238E27FC236}">
                <a16:creationId xmlns:a16="http://schemas.microsoft.com/office/drawing/2014/main" id="{A376528A-1724-4898-91BC-8E4AABD84395}"/>
              </a:ext>
            </a:extLst>
          </p:cNvPr>
          <p:cNvPicPr>
            <a:picLocks noGrp="1"/>
          </p:cNvPicPr>
          <p:nvPr>
            <p:ph idx="1"/>
          </p:nvPr>
        </p:nvPicPr>
        <p:blipFill>
          <a:blip r:embed="rId2"/>
          <a:stretch>
            <a:fillRect/>
          </a:stretch>
        </p:blipFill>
        <p:spPr>
          <a:xfrm>
            <a:off x="2332712" y="2097088"/>
            <a:ext cx="6747493" cy="3128168"/>
          </a:xfrm>
          <a:prstGeom prst="rect">
            <a:avLst/>
          </a:prstGeom>
        </p:spPr>
      </p:pic>
    </p:spTree>
    <p:extLst>
      <p:ext uri="{BB962C8B-B14F-4D97-AF65-F5344CB8AC3E}">
        <p14:creationId xmlns:p14="http://schemas.microsoft.com/office/powerpoint/2010/main" val="10800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D266-2118-45FD-805C-8181AFDBD9CA}"/>
              </a:ext>
            </a:extLst>
          </p:cNvPr>
          <p:cNvSpPr>
            <a:spLocks noGrp="1"/>
          </p:cNvSpPr>
          <p:nvPr>
            <p:ph type="title"/>
          </p:nvPr>
        </p:nvSpPr>
        <p:spPr/>
        <p:txBody>
          <a:bodyPr/>
          <a:lstStyle/>
          <a:p>
            <a:r>
              <a:rPr lang="en-US" dirty="0"/>
              <a:t>Samba </a:t>
            </a:r>
            <a:r>
              <a:rPr lang="en-US" dirty="0" err="1"/>
              <a:t>Usermap</a:t>
            </a:r>
            <a:r>
              <a:rPr lang="en-US" dirty="0"/>
              <a:t> Exploit</a:t>
            </a:r>
          </a:p>
        </p:txBody>
      </p:sp>
      <p:sp>
        <p:nvSpPr>
          <p:cNvPr id="4" name="Footer Placeholder 3">
            <a:extLst>
              <a:ext uri="{FF2B5EF4-FFF2-40B4-BE49-F238E27FC236}">
                <a16:creationId xmlns:a16="http://schemas.microsoft.com/office/drawing/2014/main" id="{D9B0898A-0EE2-4E59-9A55-B70E3C1A2FE5}"/>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3F969D4B-DF09-43A2-A300-9ADD10D580EE}"/>
              </a:ext>
            </a:extLst>
          </p:cNvPr>
          <p:cNvPicPr>
            <a:picLocks noGrp="1"/>
          </p:cNvPicPr>
          <p:nvPr>
            <p:ph idx="1"/>
          </p:nvPr>
        </p:nvPicPr>
        <p:blipFill>
          <a:blip r:embed="rId2"/>
          <a:stretch>
            <a:fillRect/>
          </a:stretch>
        </p:blipFill>
        <p:spPr>
          <a:xfrm>
            <a:off x="3141663" y="2097088"/>
            <a:ext cx="5905500" cy="3537743"/>
          </a:xfrm>
          <a:prstGeom prst="rect">
            <a:avLst/>
          </a:prstGeom>
        </p:spPr>
      </p:pic>
    </p:spTree>
    <p:extLst>
      <p:ext uri="{BB962C8B-B14F-4D97-AF65-F5344CB8AC3E}">
        <p14:creationId xmlns:p14="http://schemas.microsoft.com/office/powerpoint/2010/main" val="335947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FCC3-BD9C-4555-A3C9-162E86129600}"/>
              </a:ext>
            </a:extLst>
          </p:cNvPr>
          <p:cNvSpPr>
            <a:spLocks noGrp="1"/>
          </p:cNvSpPr>
          <p:nvPr>
            <p:ph type="title"/>
          </p:nvPr>
        </p:nvSpPr>
        <p:spPr/>
        <p:txBody>
          <a:bodyPr/>
          <a:lstStyle/>
          <a:p>
            <a:r>
              <a:rPr lang="en-US" dirty="0"/>
              <a:t>SAMBA USERMAP EXPLOIT</a:t>
            </a:r>
          </a:p>
        </p:txBody>
      </p:sp>
      <p:sp>
        <p:nvSpPr>
          <p:cNvPr id="4" name="Footer Placeholder 3">
            <a:extLst>
              <a:ext uri="{FF2B5EF4-FFF2-40B4-BE49-F238E27FC236}">
                <a16:creationId xmlns:a16="http://schemas.microsoft.com/office/drawing/2014/main" id="{DA6A92C0-F3AA-4503-B33D-2AA83A021BC2}"/>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2933B181-BC09-4184-88F1-3633FB30F7F0}"/>
              </a:ext>
            </a:extLst>
          </p:cNvPr>
          <p:cNvPicPr>
            <a:picLocks noGrp="1"/>
          </p:cNvPicPr>
          <p:nvPr>
            <p:ph idx="1"/>
          </p:nvPr>
        </p:nvPicPr>
        <p:blipFill>
          <a:blip r:embed="rId2"/>
          <a:stretch>
            <a:fillRect/>
          </a:stretch>
        </p:blipFill>
        <p:spPr>
          <a:xfrm>
            <a:off x="2147777" y="1913860"/>
            <a:ext cx="7485321" cy="3659059"/>
          </a:xfrm>
          <a:prstGeom prst="rect">
            <a:avLst/>
          </a:prstGeom>
        </p:spPr>
      </p:pic>
    </p:spTree>
    <p:extLst>
      <p:ext uri="{BB962C8B-B14F-4D97-AF65-F5344CB8AC3E}">
        <p14:creationId xmlns:p14="http://schemas.microsoft.com/office/powerpoint/2010/main" val="368324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35FD-2C1B-4C4E-8B23-BE6EB7DA95EE}"/>
              </a:ext>
            </a:extLst>
          </p:cNvPr>
          <p:cNvSpPr>
            <a:spLocks noGrp="1"/>
          </p:cNvSpPr>
          <p:nvPr>
            <p:ph type="title"/>
          </p:nvPr>
        </p:nvSpPr>
        <p:spPr/>
        <p:txBody>
          <a:bodyPr/>
          <a:lstStyle/>
          <a:p>
            <a:r>
              <a:rPr lang="en-US" dirty="0"/>
              <a:t>How I Created MY account </a:t>
            </a:r>
            <a:r>
              <a:rPr lang="en-US" dirty="0" err="1"/>
              <a:t>oN</a:t>
            </a:r>
            <a:r>
              <a:rPr lang="en-US" dirty="0"/>
              <a:t> the Production Server</a:t>
            </a:r>
          </a:p>
        </p:txBody>
      </p:sp>
      <p:sp>
        <p:nvSpPr>
          <p:cNvPr id="3" name="Content Placeholder 2">
            <a:extLst>
              <a:ext uri="{FF2B5EF4-FFF2-40B4-BE49-F238E27FC236}">
                <a16:creationId xmlns:a16="http://schemas.microsoft.com/office/drawing/2014/main" id="{81964A21-FA44-4DBF-B2E4-08882F8BACA0}"/>
              </a:ext>
            </a:extLst>
          </p:cNvPr>
          <p:cNvSpPr>
            <a:spLocks noGrp="1"/>
          </p:cNvSpPr>
          <p:nvPr>
            <p:ph idx="1"/>
          </p:nvPr>
        </p:nvSpPr>
        <p:spPr/>
        <p:txBody>
          <a:bodyPr/>
          <a:lstStyle/>
          <a:p>
            <a:r>
              <a:rPr lang="en-US" dirty="0"/>
              <a:t>I had to create my own account because the </a:t>
            </a:r>
            <a:r>
              <a:rPr lang="en-US" dirty="0" err="1"/>
              <a:t>msfadmin</a:t>
            </a:r>
            <a:r>
              <a:rPr lang="en-US" dirty="0"/>
              <a:t> user did not have root permissions.</a:t>
            </a:r>
          </a:p>
          <a:p>
            <a:r>
              <a:rPr lang="en-US" dirty="0"/>
              <a:t>I used an exploit that gave me root access, and I created my own account and escalated privileges.  </a:t>
            </a:r>
          </a:p>
          <a:p>
            <a:endParaRPr lang="en-US" dirty="0"/>
          </a:p>
        </p:txBody>
      </p:sp>
      <p:sp>
        <p:nvSpPr>
          <p:cNvPr id="4" name="Footer Placeholder 3">
            <a:extLst>
              <a:ext uri="{FF2B5EF4-FFF2-40B4-BE49-F238E27FC236}">
                <a16:creationId xmlns:a16="http://schemas.microsoft.com/office/drawing/2014/main" id="{45D46215-0D48-4FF3-9FBA-DF988820E2FF}"/>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130698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0FC8-B204-4B99-BFD0-7CBE628B491A}"/>
              </a:ext>
            </a:extLst>
          </p:cNvPr>
          <p:cNvSpPr>
            <a:spLocks noGrp="1"/>
          </p:cNvSpPr>
          <p:nvPr>
            <p:ph type="title"/>
          </p:nvPr>
        </p:nvSpPr>
        <p:spPr/>
        <p:txBody>
          <a:bodyPr/>
          <a:lstStyle/>
          <a:p>
            <a:r>
              <a:rPr lang="en-US" dirty="0"/>
              <a:t>How I Created My own account on the production server cont.</a:t>
            </a:r>
          </a:p>
        </p:txBody>
      </p:sp>
      <p:sp>
        <p:nvSpPr>
          <p:cNvPr id="4" name="Footer Placeholder 3">
            <a:extLst>
              <a:ext uri="{FF2B5EF4-FFF2-40B4-BE49-F238E27FC236}">
                <a16:creationId xmlns:a16="http://schemas.microsoft.com/office/drawing/2014/main" id="{B306269D-6932-4F07-93DD-F834DB0C0511}"/>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BED2B388-C9FE-4F08-B4D0-8B73677271FB}"/>
              </a:ext>
            </a:extLst>
          </p:cNvPr>
          <p:cNvPicPr>
            <a:picLocks noGrp="1"/>
          </p:cNvPicPr>
          <p:nvPr>
            <p:ph idx="1"/>
          </p:nvPr>
        </p:nvPicPr>
        <p:blipFill>
          <a:blip r:embed="rId2"/>
          <a:stretch>
            <a:fillRect/>
          </a:stretch>
        </p:blipFill>
        <p:spPr>
          <a:xfrm>
            <a:off x="2126512" y="2097088"/>
            <a:ext cx="7783032" cy="3609181"/>
          </a:xfrm>
          <a:prstGeom prst="rect">
            <a:avLst/>
          </a:prstGeom>
        </p:spPr>
      </p:pic>
    </p:spTree>
    <p:extLst>
      <p:ext uri="{BB962C8B-B14F-4D97-AF65-F5344CB8AC3E}">
        <p14:creationId xmlns:p14="http://schemas.microsoft.com/office/powerpoint/2010/main" val="76693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F964-4AF4-49B6-BEA4-92CF16D839DF}"/>
              </a:ext>
            </a:extLst>
          </p:cNvPr>
          <p:cNvSpPr>
            <a:spLocks noGrp="1"/>
          </p:cNvSpPr>
          <p:nvPr>
            <p:ph type="title"/>
          </p:nvPr>
        </p:nvSpPr>
        <p:spPr/>
        <p:txBody>
          <a:bodyPr/>
          <a:lstStyle/>
          <a:p>
            <a:r>
              <a:rPr lang="en-US" dirty="0"/>
              <a:t>How I Created My own account on the production server cont.</a:t>
            </a:r>
          </a:p>
        </p:txBody>
      </p:sp>
      <p:sp>
        <p:nvSpPr>
          <p:cNvPr id="4" name="Footer Placeholder 3">
            <a:extLst>
              <a:ext uri="{FF2B5EF4-FFF2-40B4-BE49-F238E27FC236}">
                <a16:creationId xmlns:a16="http://schemas.microsoft.com/office/drawing/2014/main" id="{B071AF3D-45DA-452B-B5A8-A8B8CAD39107}"/>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BB05118C-2D4A-4743-A073-5648E003AB38}"/>
              </a:ext>
            </a:extLst>
          </p:cNvPr>
          <p:cNvPicPr>
            <a:picLocks noGrp="1"/>
          </p:cNvPicPr>
          <p:nvPr>
            <p:ph idx="1"/>
          </p:nvPr>
        </p:nvPicPr>
        <p:blipFill>
          <a:blip r:embed="rId2"/>
          <a:stretch>
            <a:fillRect/>
          </a:stretch>
        </p:blipFill>
        <p:spPr>
          <a:xfrm>
            <a:off x="2424223" y="2097088"/>
            <a:ext cx="7591647" cy="2918619"/>
          </a:xfrm>
          <a:prstGeom prst="rect">
            <a:avLst/>
          </a:prstGeom>
        </p:spPr>
      </p:pic>
    </p:spTree>
    <p:extLst>
      <p:ext uri="{BB962C8B-B14F-4D97-AF65-F5344CB8AC3E}">
        <p14:creationId xmlns:p14="http://schemas.microsoft.com/office/powerpoint/2010/main" val="253211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1935-872F-4AE8-9FD0-686979EF168B}"/>
              </a:ext>
            </a:extLst>
          </p:cNvPr>
          <p:cNvSpPr>
            <a:spLocks noGrp="1"/>
          </p:cNvSpPr>
          <p:nvPr>
            <p:ph type="title"/>
          </p:nvPr>
        </p:nvSpPr>
        <p:spPr/>
        <p:txBody>
          <a:bodyPr/>
          <a:lstStyle/>
          <a:p>
            <a:r>
              <a:rPr lang="en-US" dirty="0"/>
              <a:t>How I Cracked the Passwords on the production servers</a:t>
            </a:r>
          </a:p>
        </p:txBody>
      </p:sp>
      <p:sp>
        <p:nvSpPr>
          <p:cNvPr id="3" name="Content Placeholder 2">
            <a:extLst>
              <a:ext uri="{FF2B5EF4-FFF2-40B4-BE49-F238E27FC236}">
                <a16:creationId xmlns:a16="http://schemas.microsoft.com/office/drawing/2014/main" id="{A56C4893-295A-4EE9-8E50-31F96F2D7309}"/>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used the “cat “command to show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/password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/shadow files. I had to use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sudo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permission to merge them both with the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“unshadow “ command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used the “john” command to crack the password. </a:t>
            </a: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It listed the passwords in the shell, but I decided to show the merged.txt file to be less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verborse</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AA338767-E694-4748-971A-C6D19E743480}"/>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143577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0358-C2EB-4512-85B4-15F1F2C1439D}"/>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8CC87F0-81A8-4D91-8BC2-37A52B84A4B3}"/>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After I upgraded our client’s IT equipment, they decided that they wanted to have a production server.  It was my job to install  and  pentest the production server.  I scanned the server with several versions of th</a:t>
            </a:r>
            <a:r>
              <a:rPr lang="en-US" sz="2000" dirty="0">
                <a:latin typeface="Calibri" panose="020F0502020204030204" pitchFamily="34" charset="0"/>
                <a:ea typeface="Calibri" panose="020F0502020204030204" pitchFamily="34" charset="0"/>
                <a:cs typeface="Times New Roman" panose="02020603050405020304" pitchFamily="18" charset="0"/>
              </a:rPr>
              <a:t>e NMAP command, and I have also looked up vulnerabilities of the box itself online.  I have exploited four of the most dangerous vulnerabilities and cracked the passwords of the users on the server.</a:t>
            </a:r>
            <a:endParaRPr lang="en-US" dirty="0"/>
          </a:p>
        </p:txBody>
      </p:sp>
      <p:sp>
        <p:nvSpPr>
          <p:cNvPr id="4" name="Footer Placeholder 3">
            <a:extLst>
              <a:ext uri="{FF2B5EF4-FFF2-40B4-BE49-F238E27FC236}">
                <a16:creationId xmlns:a16="http://schemas.microsoft.com/office/drawing/2014/main" id="{266747AD-5808-4F4E-B946-6F6BE74F955A}"/>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all" spc="0" normalizeH="0" baseline="0" noProof="0">
                <a:ln>
                  <a:noFill/>
                </a:ln>
                <a:solidFill>
                  <a:prstClr val="white">
                    <a:tint val="75000"/>
                  </a:prstClr>
                </a:solidFill>
                <a:effectLst/>
                <a:uLnTx/>
                <a:uFillTx/>
                <a:latin typeface="Tw Cen MT" panose="020B0602020104020603"/>
                <a:ea typeface="+mn-ea"/>
                <a:cs typeface="+mn-cs"/>
              </a:rPr>
              <a:t>The content of this presentation is proprietary and confidential information of Robot Parts, Inc.  It is not intended to be distributed to any third party without the written consent of Robot Parts, Inc.</a:t>
            </a:r>
            <a:endParaRPr kumimoji="0" lang="en-US" sz="1050" b="0" i="0" u="none" strike="noStrike" kern="1200" cap="all" spc="0" normalizeH="0" baseline="0" noProof="0" dirty="0">
              <a:ln>
                <a:noFill/>
              </a:ln>
              <a:solidFill>
                <a:prstClr val="white">
                  <a:tint val="75000"/>
                </a:prstClr>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51222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658A-4184-45DD-828E-34D6989A369C}"/>
              </a:ext>
            </a:extLst>
          </p:cNvPr>
          <p:cNvSpPr>
            <a:spLocks noGrp="1"/>
          </p:cNvSpPr>
          <p:nvPr>
            <p:ph type="title"/>
          </p:nvPr>
        </p:nvSpPr>
        <p:spPr/>
        <p:txBody>
          <a:bodyPr/>
          <a:lstStyle/>
          <a:p>
            <a:r>
              <a:rPr lang="en-US" dirty="0"/>
              <a:t>How I Cracked the Passwords on the production servers</a:t>
            </a:r>
          </a:p>
        </p:txBody>
      </p:sp>
      <p:sp>
        <p:nvSpPr>
          <p:cNvPr id="4" name="Footer Placeholder 3">
            <a:extLst>
              <a:ext uri="{FF2B5EF4-FFF2-40B4-BE49-F238E27FC236}">
                <a16:creationId xmlns:a16="http://schemas.microsoft.com/office/drawing/2014/main" id="{3A9D2EA8-1EFA-4A09-A641-86218FBF6E9A}"/>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7105186D-4523-4A83-B683-D4DF29EBBE09}"/>
              </a:ext>
            </a:extLst>
          </p:cNvPr>
          <p:cNvPicPr>
            <a:picLocks noGrp="1"/>
          </p:cNvPicPr>
          <p:nvPr>
            <p:ph idx="1"/>
          </p:nvPr>
        </p:nvPicPr>
        <p:blipFill>
          <a:blip r:embed="rId2"/>
          <a:stretch>
            <a:fillRect/>
          </a:stretch>
        </p:blipFill>
        <p:spPr>
          <a:xfrm>
            <a:off x="1743740" y="2275367"/>
            <a:ext cx="8272130" cy="3068952"/>
          </a:xfrm>
          <a:prstGeom prst="rect">
            <a:avLst/>
          </a:prstGeom>
        </p:spPr>
      </p:pic>
    </p:spTree>
    <p:extLst>
      <p:ext uri="{BB962C8B-B14F-4D97-AF65-F5344CB8AC3E}">
        <p14:creationId xmlns:p14="http://schemas.microsoft.com/office/powerpoint/2010/main" val="24724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735E-E30E-4C44-BC4A-12676FA5FFBA}"/>
              </a:ext>
            </a:extLst>
          </p:cNvPr>
          <p:cNvSpPr>
            <a:spLocks noGrp="1"/>
          </p:cNvSpPr>
          <p:nvPr>
            <p:ph type="title"/>
          </p:nvPr>
        </p:nvSpPr>
        <p:spPr/>
        <p:txBody>
          <a:bodyPr/>
          <a:lstStyle/>
          <a:p>
            <a:r>
              <a:rPr lang="en-US" dirty="0"/>
              <a:t>Provide Recommendations to Improve Server Security</a:t>
            </a:r>
          </a:p>
        </p:txBody>
      </p:sp>
      <p:sp>
        <p:nvSpPr>
          <p:cNvPr id="3" name="Content Placeholder 2">
            <a:extLst>
              <a:ext uri="{FF2B5EF4-FFF2-40B4-BE49-F238E27FC236}">
                <a16:creationId xmlns:a16="http://schemas.microsoft.com/office/drawing/2014/main" id="{6DE62C54-617B-47F4-8A7E-85271B9F1287}"/>
              </a:ext>
            </a:extLst>
          </p:cNvPr>
          <p:cNvSpPr>
            <a:spLocks noGrp="1"/>
          </p:cNvSpPr>
          <p:nvPr>
            <p:ph idx="1"/>
          </p:nvPr>
        </p:nvSpPr>
        <p:spPr/>
        <p:txBody>
          <a:bodyPr/>
          <a:lstStyle/>
          <a:p>
            <a:r>
              <a:rPr lang="en-US" dirty="0"/>
              <a:t>Specific Recommendations-</a:t>
            </a:r>
            <a:r>
              <a:rPr lang="en-US" dirty="0">
                <a:effectLst/>
                <a:ea typeface="Times New Roman" panose="02020603050405020304" pitchFamily="18" charset="0"/>
                <a:cs typeface="Times New Roman" panose="02020603050405020304" pitchFamily="18" charset="0"/>
              </a:rPr>
              <a:t>I would remove Telnet on port 21 completely, and I would patch the remaining vulnerable services with later versions. </a:t>
            </a:r>
          </a:p>
          <a:p>
            <a:r>
              <a:rPr lang="en-US" dirty="0"/>
              <a:t>General Recommendations- Implement password policies and mandate mandatory patching of software and servers.  I would also have a biannual pentest to make sure that these policies are adequate or to reassess them.</a:t>
            </a:r>
          </a:p>
        </p:txBody>
      </p:sp>
      <p:sp>
        <p:nvSpPr>
          <p:cNvPr id="4" name="Footer Placeholder 3">
            <a:extLst>
              <a:ext uri="{FF2B5EF4-FFF2-40B4-BE49-F238E27FC236}">
                <a16:creationId xmlns:a16="http://schemas.microsoft.com/office/drawing/2014/main" id="{956D96C1-51E9-4360-A66B-96BDAB8D75E3}"/>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278766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ACB113-073A-4A3C-B884-3433E680D83A}"/>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Sources Consulted</a:t>
            </a:r>
          </a:p>
        </p:txBody>
      </p:sp>
      <p:sp>
        <p:nvSpPr>
          <p:cNvPr id="10" name="Content Placeholder 9">
            <a:extLst>
              <a:ext uri="{FF2B5EF4-FFF2-40B4-BE49-F238E27FC236}">
                <a16:creationId xmlns:a16="http://schemas.microsoft.com/office/drawing/2014/main" id="{C152A525-336F-4B5D-96CC-AD0455ACF185}"/>
              </a:ext>
            </a:extLst>
          </p:cNvPr>
          <p:cNvSpPr>
            <a:spLocks noGrp="1"/>
          </p:cNvSpPr>
          <p:nvPr>
            <p:ph idx="1"/>
          </p:nvPr>
        </p:nvSpPr>
        <p:spPr>
          <a:xfrm>
            <a:off x="844620" y="2249487"/>
            <a:ext cx="2862444" cy="3957302"/>
          </a:xfrm>
        </p:spPr>
        <p:txBody>
          <a:bodyPr>
            <a:normAutofit/>
          </a:bodyPr>
          <a:lstStyle/>
          <a:p>
            <a:endParaRPr lang="en-US" sz="1400" dirty="0">
              <a:solidFill>
                <a:srgbClr val="FFFFFF"/>
              </a:solidFill>
            </a:endParaRPr>
          </a:p>
        </p:txBody>
      </p:sp>
      <p:grpSp>
        <p:nvGrpSpPr>
          <p:cNvPr id="21" name="Group 2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Content Placeholder 5">
            <a:extLst>
              <a:ext uri="{FF2B5EF4-FFF2-40B4-BE49-F238E27FC236}">
                <a16:creationId xmlns:a16="http://schemas.microsoft.com/office/drawing/2014/main" id="{143C82F6-13D1-46E0-B6F2-FFF1E4FBCB94}"/>
              </a:ext>
            </a:extLst>
          </p:cNvPr>
          <p:cNvPicPr>
            <a:picLocks noChangeAspect="1"/>
          </p:cNvPicPr>
          <p:nvPr/>
        </p:nvPicPr>
        <p:blipFill>
          <a:blip r:embed="rId3"/>
          <a:stretch>
            <a:fillRect/>
          </a:stretch>
        </p:blipFill>
        <p:spPr>
          <a:xfrm>
            <a:off x="6076730" y="643467"/>
            <a:ext cx="4114140" cy="5566562"/>
          </a:xfrm>
          <a:prstGeom prst="rect">
            <a:avLst/>
          </a:prstGeom>
        </p:spPr>
      </p:pic>
      <p:sp>
        <p:nvSpPr>
          <p:cNvPr id="4" name="Footer Placeholder 3">
            <a:extLst>
              <a:ext uri="{FF2B5EF4-FFF2-40B4-BE49-F238E27FC236}">
                <a16:creationId xmlns:a16="http://schemas.microsoft.com/office/drawing/2014/main" id="{C23E3A13-B93E-4C3F-B51A-42DDADBD283D}"/>
              </a:ext>
            </a:extLst>
          </p:cNvPr>
          <p:cNvSpPr>
            <a:spLocks noGrp="1"/>
          </p:cNvSpPr>
          <p:nvPr>
            <p:ph type="ftr" sz="quarter" idx="11"/>
          </p:nvPr>
        </p:nvSpPr>
        <p:spPr>
          <a:xfrm>
            <a:off x="4711779" y="6353463"/>
            <a:ext cx="3231026" cy="365125"/>
          </a:xfrm>
        </p:spPr>
        <p:txBody>
          <a:bodyPr>
            <a:normAutofit/>
          </a:bodyPr>
          <a:lstStyle/>
          <a:p>
            <a:pPr>
              <a:lnSpc>
                <a:spcPct val="90000"/>
              </a:lnSpc>
              <a:spcAft>
                <a:spcPts val="600"/>
              </a:spcAft>
            </a:pPr>
            <a:r>
              <a:rPr lang="en-US" sz="600">
                <a:solidFill>
                  <a:schemeClr val="tx1"/>
                </a:solidFill>
              </a:rPr>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38443726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E121-23C7-4E2C-B3B0-6D307922B343}"/>
              </a:ext>
            </a:extLst>
          </p:cNvPr>
          <p:cNvSpPr>
            <a:spLocks noGrp="1"/>
          </p:cNvSpPr>
          <p:nvPr>
            <p:ph type="title"/>
          </p:nvPr>
        </p:nvSpPr>
        <p:spPr/>
        <p:txBody>
          <a:bodyPr/>
          <a:lstStyle/>
          <a:p>
            <a:r>
              <a:rPr lang="en-US" dirty="0"/>
              <a:t>Connecting the Production Server</a:t>
            </a:r>
          </a:p>
        </p:txBody>
      </p:sp>
      <p:sp>
        <p:nvSpPr>
          <p:cNvPr id="3" name="Footer Placeholder 2">
            <a:extLst>
              <a:ext uri="{FF2B5EF4-FFF2-40B4-BE49-F238E27FC236}">
                <a16:creationId xmlns:a16="http://schemas.microsoft.com/office/drawing/2014/main" id="{36A623B7-48CC-4DF0-99D5-CE0671E48BC8}"/>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Picture 4">
            <a:extLst>
              <a:ext uri="{FF2B5EF4-FFF2-40B4-BE49-F238E27FC236}">
                <a16:creationId xmlns:a16="http://schemas.microsoft.com/office/drawing/2014/main" id="{A6380C04-0C43-415D-8957-9E736C64C321}"/>
              </a:ext>
            </a:extLst>
          </p:cNvPr>
          <p:cNvPicPr>
            <a:picLocks noChangeAspect="1"/>
          </p:cNvPicPr>
          <p:nvPr/>
        </p:nvPicPr>
        <p:blipFill>
          <a:blip r:embed="rId2"/>
          <a:stretch>
            <a:fillRect/>
          </a:stretch>
        </p:blipFill>
        <p:spPr>
          <a:xfrm>
            <a:off x="1141411" y="2097088"/>
            <a:ext cx="4688193" cy="2959174"/>
          </a:xfrm>
          <a:prstGeom prst="rect">
            <a:avLst/>
          </a:prstGeom>
        </p:spPr>
      </p:pic>
      <p:pic>
        <p:nvPicPr>
          <p:cNvPr id="6" name="Picture 5">
            <a:extLst>
              <a:ext uri="{FF2B5EF4-FFF2-40B4-BE49-F238E27FC236}">
                <a16:creationId xmlns:a16="http://schemas.microsoft.com/office/drawing/2014/main" id="{7F20A1AC-B2DA-4A8E-8A74-C3B3AF0B8FE5}"/>
              </a:ext>
            </a:extLst>
          </p:cNvPr>
          <p:cNvPicPr/>
          <p:nvPr/>
        </p:nvPicPr>
        <p:blipFill>
          <a:blip r:embed="rId3"/>
          <a:stretch>
            <a:fillRect/>
          </a:stretch>
        </p:blipFill>
        <p:spPr>
          <a:xfrm>
            <a:off x="5829604" y="1658679"/>
            <a:ext cx="6208408" cy="3997842"/>
          </a:xfrm>
          <a:prstGeom prst="rect">
            <a:avLst/>
          </a:prstGeom>
        </p:spPr>
      </p:pic>
    </p:spTree>
    <p:extLst>
      <p:ext uri="{BB962C8B-B14F-4D97-AF65-F5344CB8AC3E}">
        <p14:creationId xmlns:p14="http://schemas.microsoft.com/office/powerpoint/2010/main" val="275843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5246-6251-429D-A1B3-3E303E9D46A7}"/>
              </a:ext>
            </a:extLst>
          </p:cNvPr>
          <p:cNvSpPr>
            <a:spLocks noGrp="1"/>
          </p:cNvSpPr>
          <p:nvPr>
            <p:ph type="title"/>
          </p:nvPr>
        </p:nvSpPr>
        <p:spPr/>
        <p:txBody>
          <a:bodyPr/>
          <a:lstStyle/>
          <a:p>
            <a:r>
              <a:rPr lang="en-US" dirty="0"/>
              <a:t>Descriptions of Vulnerabilities Found</a:t>
            </a:r>
          </a:p>
        </p:txBody>
      </p:sp>
      <p:sp>
        <p:nvSpPr>
          <p:cNvPr id="3" name="Content Placeholder 2">
            <a:extLst>
              <a:ext uri="{FF2B5EF4-FFF2-40B4-BE49-F238E27FC236}">
                <a16:creationId xmlns:a16="http://schemas.microsoft.com/office/drawing/2014/main" id="{12268CB3-624D-4CDA-B3CF-A07BE9A8599C}"/>
              </a:ext>
            </a:extLst>
          </p:cNvPr>
          <p:cNvSpPr>
            <a:spLocks noGrp="1"/>
          </p:cNvSpPr>
          <p:nvPr>
            <p:ph idx="1"/>
          </p:nvPr>
        </p:nvSpPr>
        <p:spPr/>
        <p:txBody>
          <a:bodyPr/>
          <a:lstStyle/>
          <a:p>
            <a:r>
              <a:rPr lang="en-US" dirty="0"/>
              <a:t>I started off with a conventional NMAP scan to find the open ports, after I found the open ports, I used auxiliary scanners to find the versions of services running on the open ports.</a:t>
            </a:r>
          </a:p>
          <a:p>
            <a:pPr marL="0" indent="0">
              <a:buNone/>
            </a:pPr>
            <a:endParaRPr lang="en-US" dirty="0"/>
          </a:p>
        </p:txBody>
      </p:sp>
      <p:sp>
        <p:nvSpPr>
          <p:cNvPr id="4" name="Footer Placeholder 3">
            <a:extLst>
              <a:ext uri="{FF2B5EF4-FFF2-40B4-BE49-F238E27FC236}">
                <a16:creationId xmlns:a16="http://schemas.microsoft.com/office/drawing/2014/main" id="{6EC1E07F-97EB-4D31-B1A1-79D8DC1682CC}"/>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Picture 4">
            <a:extLst>
              <a:ext uri="{FF2B5EF4-FFF2-40B4-BE49-F238E27FC236}">
                <a16:creationId xmlns:a16="http://schemas.microsoft.com/office/drawing/2014/main" id="{2F060447-AF12-4468-ABA4-BC2087CC30B7}"/>
              </a:ext>
            </a:extLst>
          </p:cNvPr>
          <p:cNvPicPr/>
          <p:nvPr/>
        </p:nvPicPr>
        <p:blipFill>
          <a:blip r:embed="rId2"/>
          <a:stretch>
            <a:fillRect/>
          </a:stretch>
        </p:blipFill>
        <p:spPr>
          <a:xfrm>
            <a:off x="1295843" y="3807692"/>
            <a:ext cx="9262470" cy="1189609"/>
          </a:xfrm>
          <a:prstGeom prst="rect">
            <a:avLst/>
          </a:prstGeom>
        </p:spPr>
      </p:pic>
    </p:spTree>
    <p:extLst>
      <p:ext uri="{BB962C8B-B14F-4D97-AF65-F5344CB8AC3E}">
        <p14:creationId xmlns:p14="http://schemas.microsoft.com/office/powerpoint/2010/main" val="183409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080A-CDFA-4033-881A-BB84734A6EC8}"/>
              </a:ext>
            </a:extLst>
          </p:cNvPr>
          <p:cNvSpPr>
            <a:spLocks noGrp="1"/>
          </p:cNvSpPr>
          <p:nvPr>
            <p:ph type="title"/>
          </p:nvPr>
        </p:nvSpPr>
        <p:spPr/>
        <p:txBody>
          <a:bodyPr/>
          <a:lstStyle/>
          <a:p>
            <a:r>
              <a:rPr lang="en-US" dirty="0"/>
              <a:t>Description of Vulnerabilities, Cont.</a:t>
            </a:r>
          </a:p>
        </p:txBody>
      </p:sp>
      <p:sp>
        <p:nvSpPr>
          <p:cNvPr id="3" name="Content Placeholder 2">
            <a:extLst>
              <a:ext uri="{FF2B5EF4-FFF2-40B4-BE49-F238E27FC236}">
                <a16:creationId xmlns:a16="http://schemas.microsoft.com/office/drawing/2014/main" id="{FAF93C0E-006E-4085-A8DD-ABEEEF806C35}"/>
              </a:ext>
            </a:extLst>
          </p:cNvPr>
          <p:cNvSpPr>
            <a:spLocks noGrp="1"/>
          </p:cNvSpPr>
          <p:nvPr>
            <p:ph idx="1"/>
          </p:nvPr>
        </p:nvSpPr>
        <p:spPr/>
        <p:txBody>
          <a:bodyPr/>
          <a:lstStyle/>
          <a:p>
            <a:r>
              <a:rPr lang="en-US" dirty="0"/>
              <a:t>That method was cumbersome and time consuming.  During class one day, Scott brought up the vuln Nmap command.  I used this, and it enumerated the vulnerabilities much more clearly.</a:t>
            </a:r>
          </a:p>
          <a:p>
            <a:endParaRPr lang="en-US" dirty="0"/>
          </a:p>
        </p:txBody>
      </p:sp>
      <p:sp>
        <p:nvSpPr>
          <p:cNvPr id="4" name="Footer Placeholder 3">
            <a:extLst>
              <a:ext uri="{FF2B5EF4-FFF2-40B4-BE49-F238E27FC236}">
                <a16:creationId xmlns:a16="http://schemas.microsoft.com/office/drawing/2014/main" id="{7169E824-E19F-4DB5-BC23-23CB9ABE2097}"/>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Picture 4">
            <a:extLst>
              <a:ext uri="{FF2B5EF4-FFF2-40B4-BE49-F238E27FC236}">
                <a16:creationId xmlns:a16="http://schemas.microsoft.com/office/drawing/2014/main" id="{AF38D8A5-40BE-4A73-9E67-21186B3AB875}"/>
              </a:ext>
            </a:extLst>
          </p:cNvPr>
          <p:cNvPicPr/>
          <p:nvPr/>
        </p:nvPicPr>
        <p:blipFill>
          <a:blip r:embed="rId2"/>
          <a:stretch>
            <a:fillRect/>
          </a:stretch>
        </p:blipFill>
        <p:spPr>
          <a:xfrm>
            <a:off x="6478955" y="3162301"/>
            <a:ext cx="4791556" cy="2628900"/>
          </a:xfrm>
          <a:prstGeom prst="rect">
            <a:avLst/>
          </a:prstGeom>
        </p:spPr>
      </p:pic>
    </p:spTree>
    <p:extLst>
      <p:ext uri="{BB962C8B-B14F-4D97-AF65-F5344CB8AC3E}">
        <p14:creationId xmlns:p14="http://schemas.microsoft.com/office/powerpoint/2010/main" val="176877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6CA6-84E1-48C9-B84D-1BA67DAFF572}"/>
              </a:ext>
            </a:extLst>
          </p:cNvPr>
          <p:cNvSpPr>
            <a:spLocks noGrp="1"/>
          </p:cNvSpPr>
          <p:nvPr>
            <p:ph type="title"/>
          </p:nvPr>
        </p:nvSpPr>
        <p:spPr/>
        <p:txBody>
          <a:bodyPr/>
          <a:lstStyle/>
          <a:p>
            <a:r>
              <a:rPr lang="en-US" dirty="0"/>
              <a:t>Description of Vulnerabilities </a:t>
            </a:r>
            <a:r>
              <a:rPr lang="en-US" dirty="0" err="1"/>
              <a:t>cONT.</a:t>
            </a:r>
            <a:endParaRPr lang="en-US" dirty="0"/>
          </a:p>
        </p:txBody>
      </p:sp>
      <p:sp>
        <p:nvSpPr>
          <p:cNvPr id="3" name="Content Placeholder 2">
            <a:extLst>
              <a:ext uri="{FF2B5EF4-FFF2-40B4-BE49-F238E27FC236}">
                <a16:creationId xmlns:a16="http://schemas.microsoft.com/office/drawing/2014/main" id="{C27F2627-7EC5-4A7B-BF96-D8FBC0A60D2C}"/>
              </a:ext>
            </a:extLst>
          </p:cNvPr>
          <p:cNvSpPr>
            <a:spLocks noGrp="1"/>
          </p:cNvSpPr>
          <p:nvPr>
            <p:ph idx="1"/>
          </p:nvPr>
        </p:nvSpPr>
        <p:spPr/>
        <p:txBody>
          <a:bodyPr/>
          <a:lstStyle/>
          <a:p>
            <a:r>
              <a:rPr lang="en-US" dirty="0"/>
              <a:t>I found out that the production server was running  </a:t>
            </a:r>
            <a:r>
              <a:rPr lang="en-US" dirty="0" err="1"/>
              <a:t>Metasploitable</a:t>
            </a:r>
            <a:r>
              <a:rPr lang="en-US" dirty="0"/>
              <a:t> 2 when I used the “cat” command while running exploits.  It was further revealed in class that both the web and production servers ran </a:t>
            </a:r>
            <a:r>
              <a:rPr lang="en-US" dirty="0" err="1"/>
              <a:t>Metasploitable</a:t>
            </a:r>
            <a:r>
              <a:rPr lang="en-US" dirty="0"/>
              <a:t> 2.  I decided to search for vulnerabilities and exploits by box as well as through </a:t>
            </a:r>
            <a:r>
              <a:rPr lang="en-US" dirty="0" err="1"/>
              <a:t>nmap</a:t>
            </a:r>
            <a:r>
              <a:rPr lang="en-US" dirty="0"/>
              <a:t> and exploit databases.</a:t>
            </a:r>
          </a:p>
        </p:txBody>
      </p:sp>
      <p:sp>
        <p:nvSpPr>
          <p:cNvPr id="4" name="Footer Placeholder 3">
            <a:extLst>
              <a:ext uri="{FF2B5EF4-FFF2-40B4-BE49-F238E27FC236}">
                <a16:creationId xmlns:a16="http://schemas.microsoft.com/office/drawing/2014/main" id="{1AB8943F-532D-4D8A-B2A8-B1806ED20614}"/>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233548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FE19-1A96-4A1E-8F55-71559F9EFD79}"/>
              </a:ext>
            </a:extLst>
          </p:cNvPr>
          <p:cNvSpPr>
            <a:spLocks noGrp="1"/>
          </p:cNvSpPr>
          <p:nvPr>
            <p:ph type="title"/>
          </p:nvPr>
        </p:nvSpPr>
        <p:spPr/>
        <p:txBody>
          <a:bodyPr/>
          <a:lstStyle/>
          <a:p>
            <a:r>
              <a:rPr lang="en-US" dirty="0"/>
              <a:t>Description of Vulnerabilities Cont.</a:t>
            </a:r>
          </a:p>
        </p:txBody>
      </p:sp>
      <p:sp>
        <p:nvSpPr>
          <p:cNvPr id="3" name="Content Placeholder 2">
            <a:extLst>
              <a:ext uri="{FF2B5EF4-FFF2-40B4-BE49-F238E27FC236}">
                <a16:creationId xmlns:a16="http://schemas.microsoft.com/office/drawing/2014/main" id="{C415FC9D-C903-4A09-B524-C3C4C90A90A3}"/>
              </a:ext>
            </a:extLst>
          </p:cNvPr>
          <p:cNvSpPr>
            <a:spLocks noGrp="1"/>
          </p:cNvSpPr>
          <p:nvPr>
            <p:ph idx="1"/>
          </p:nvPr>
        </p:nvSpPr>
        <p:spPr/>
        <p:txBody>
          <a:bodyPr/>
          <a:lstStyle/>
          <a:p>
            <a:r>
              <a:rPr lang="en-US" dirty="0"/>
              <a:t>I found 4 vulnerabilities that I decided to pursue:</a:t>
            </a:r>
          </a:p>
          <a:p>
            <a:pPr marL="914400" lvl="1" indent="-457200">
              <a:buFont typeface="+mj-lt"/>
              <a:buAutoNum type="arabicPeriod"/>
            </a:pPr>
            <a:r>
              <a:rPr lang="fr-FR" dirty="0"/>
              <a:t>	ftp 2.34 on port 21</a:t>
            </a:r>
          </a:p>
          <a:p>
            <a:pPr marL="914400" lvl="1" indent="-457200">
              <a:buFont typeface="+mj-lt"/>
              <a:buAutoNum type="arabicPeriod"/>
            </a:pPr>
            <a:r>
              <a:rPr lang="fr-FR" dirty="0"/>
              <a:t>	</a:t>
            </a:r>
            <a:r>
              <a:rPr lang="fr-FR" dirty="0" err="1"/>
              <a:t>unreal</a:t>
            </a:r>
            <a:r>
              <a:rPr lang="fr-FR" dirty="0"/>
              <a:t> </a:t>
            </a:r>
            <a:r>
              <a:rPr lang="fr-FR" dirty="0" err="1"/>
              <a:t>ircd</a:t>
            </a:r>
            <a:r>
              <a:rPr lang="fr-FR" dirty="0"/>
              <a:t> on port 6667</a:t>
            </a:r>
          </a:p>
          <a:p>
            <a:pPr marL="914400" lvl="1" indent="-457200">
              <a:buFont typeface="+mj-lt"/>
              <a:buAutoNum type="arabicPeriod"/>
            </a:pPr>
            <a:r>
              <a:rPr lang="fr-FR" dirty="0"/>
              <a:t>	</a:t>
            </a:r>
            <a:r>
              <a:rPr lang="fr-FR" dirty="0" err="1"/>
              <a:t>distcc_exec</a:t>
            </a:r>
            <a:r>
              <a:rPr lang="fr-FR" dirty="0"/>
              <a:t> on port 3632</a:t>
            </a:r>
          </a:p>
          <a:p>
            <a:pPr marL="914400" lvl="1" indent="-457200">
              <a:buFont typeface="+mj-lt"/>
              <a:buAutoNum type="arabicPeriod"/>
            </a:pPr>
            <a:r>
              <a:rPr lang="fr-FR" dirty="0"/>
              <a:t>	samba </a:t>
            </a:r>
            <a:r>
              <a:rPr lang="fr-FR" dirty="0" err="1"/>
              <a:t>usermap</a:t>
            </a:r>
            <a:r>
              <a:rPr lang="fr-FR" dirty="0"/>
              <a:t> script on port 139</a:t>
            </a:r>
          </a:p>
          <a:p>
            <a:pPr marL="914400" lvl="1" indent="-457200">
              <a:buFont typeface="+mj-lt"/>
              <a:buAutoNum type="arabicPeriod"/>
            </a:pPr>
            <a:endParaRPr lang="en-US" dirty="0"/>
          </a:p>
        </p:txBody>
      </p:sp>
      <p:sp>
        <p:nvSpPr>
          <p:cNvPr id="4" name="Footer Placeholder 3">
            <a:extLst>
              <a:ext uri="{FF2B5EF4-FFF2-40B4-BE49-F238E27FC236}">
                <a16:creationId xmlns:a16="http://schemas.microsoft.com/office/drawing/2014/main" id="{CD53116C-C8CC-4E5F-ABF5-FFE6CD887BE0}"/>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spTree>
    <p:extLst>
      <p:ext uri="{BB962C8B-B14F-4D97-AF65-F5344CB8AC3E}">
        <p14:creationId xmlns:p14="http://schemas.microsoft.com/office/powerpoint/2010/main" val="6206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4125-2DA5-4799-A765-A7F5B54C69C7}"/>
              </a:ext>
            </a:extLst>
          </p:cNvPr>
          <p:cNvSpPr>
            <a:spLocks noGrp="1"/>
          </p:cNvSpPr>
          <p:nvPr>
            <p:ph type="title"/>
          </p:nvPr>
        </p:nvSpPr>
        <p:spPr/>
        <p:txBody>
          <a:bodyPr/>
          <a:lstStyle/>
          <a:p>
            <a:r>
              <a:rPr lang="en-US" dirty="0" err="1"/>
              <a:t>VSFtP</a:t>
            </a:r>
            <a:r>
              <a:rPr lang="en-US" dirty="0"/>
              <a:t> 234 Backdoor Exploit</a:t>
            </a:r>
          </a:p>
        </p:txBody>
      </p:sp>
      <p:sp>
        <p:nvSpPr>
          <p:cNvPr id="4" name="Footer Placeholder 3">
            <a:extLst>
              <a:ext uri="{FF2B5EF4-FFF2-40B4-BE49-F238E27FC236}">
                <a16:creationId xmlns:a16="http://schemas.microsoft.com/office/drawing/2014/main" id="{6508BE58-769D-49AB-8E61-4B900C216E17}"/>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465227C4-2358-445D-95C2-7DC95CD25C62}"/>
              </a:ext>
            </a:extLst>
          </p:cNvPr>
          <p:cNvPicPr>
            <a:picLocks noGrp="1"/>
          </p:cNvPicPr>
          <p:nvPr>
            <p:ph idx="1"/>
          </p:nvPr>
        </p:nvPicPr>
        <p:blipFill>
          <a:blip r:embed="rId2"/>
          <a:stretch>
            <a:fillRect/>
          </a:stretch>
        </p:blipFill>
        <p:spPr>
          <a:xfrm>
            <a:off x="1141411" y="1628775"/>
            <a:ext cx="7832468" cy="1543050"/>
          </a:xfrm>
          <a:prstGeom prst="rect">
            <a:avLst/>
          </a:prstGeom>
        </p:spPr>
      </p:pic>
      <p:pic>
        <p:nvPicPr>
          <p:cNvPr id="6" name="Picture 5">
            <a:extLst>
              <a:ext uri="{FF2B5EF4-FFF2-40B4-BE49-F238E27FC236}">
                <a16:creationId xmlns:a16="http://schemas.microsoft.com/office/drawing/2014/main" id="{F035127E-A4A2-4F6B-9A80-76BF9B5F4124}"/>
              </a:ext>
            </a:extLst>
          </p:cNvPr>
          <p:cNvPicPr/>
          <p:nvPr/>
        </p:nvPicPr>
        <p:blipFill>
          <a:blip r:embed="rId3"/>
          <a:stretch>
            <a:fillRect/>
          </a:stretch>
        </p:blipFill>
        <p:spPr>
          <a:xfrm>
            <a:off x="1141411" y="3107346"/>
            <a:ext cx="5924550" cy="2506646"/>
          </a:xfrm>
          <a:prstGeom prst="rect">
            <a:avLst/>
          </a:prstGeom>
        </p:spPr>
      </p:pic>
    </p:spTree>
    <p:extLst>
      <p:ext uri="{BB962C8B-B14F-4D97-AF65-F5344CB8AC3E}">
        <p14:creationId xmlns:p14="http://schemas.microsoft.com/office/powerpoint/2010/main" val="272606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C137-2D55-4747-9E2D-83B567BC5995}"/>
              </a:ext>
            </a:extLst>
          </p:cNvPr>
          <p:cNvSpPr>
            <a:spLocks noGrp="1"/>
          </p:cNvSpPr>
          <p:nvPr>
            <p:ph type="title"/>
          </p:nvPr>
        </p:nvSpPr>
        <p:spPr/>
        <p:txBody>
          <a:bodyPr/>
          <a:lstStyle/>
          <a:p>
            <a:r>
              <a:rPr lang="en-US" sz="3600" dirty="0">
                <a:effectLst/>
                <a:latin typeface="Times New Roman" panose="02020603050405020304" pitchFamily="18" charset="0"/>
                <a:ea typeface="Times New Roman" panose="02020603050405020304" pitchFamily="18" charset="0"/>
              </a:rPr>
              <a:t>unreal_ircd_3281_backdoor Exploit</a:t>
            </a:r>
            <a:endParaRPr lang="en-US" dirty="0"/>
          </a:p>
        </p:txBody>
      </p:sp>
      <p:sp>
        <p:nvSpPr>
          <p:cNvPr id="4" name="Footer Placeholder 3">
            <a:extLst>
              <a:ext uri="{FF2B5EF4-FFF2-40B4-BE49-F238E27FC236}">
                <a16:creationId xmlns:a16="http://schemas.microsoft.com/office/drawing/2014/main" id="{4CDC28DE-87F3-4626-A4FA-246930188BFE}"/>
              </a:ext>
            </a:extLst>
          </p:cNvPr>
          <p:cNvSpPr>
            <a:spLocks noGrp="1"/>
          </p:cNvSpPr>
          <p:nvPr>
            <p:ph type="ftr" sz="quarter" idx="11"/>
          </p:nvPr>
        </p:nvSpPr>
        <p:spPr/>
        <p:txBody>
          <a:bodyPr/>
          <a:lstStyle/>
          <a:p>
            <a:r>
              <a:rPr lang="en-US"/>
              <a:t>The content of this presentation is proprietary and confidential information of Robot Parts, Inc.  It is not intended to be distributed to any third party without the written consent of Robot Parts, Inc.</a:t>
            </a:r>
          </a:p>
        </p:txBody>
      </p:sp>
      <p:pic>
        <p:nvPicPr>
          <p:cNvPr id="5" name="Content Placeholder 4">
            <a:extLst>
              <a:ext uri="{FF2B5EF4-FFF2-40B4-BE49-F238E27FC236}">
                <a16:creationId xmlns:a16="http://schemas.microsoft.com/office/drawing/2014/main" id="{64F031AD-36CE-4972-B322-8C6DED4383B5}"/>
              </a:ext>
            </a:extLst>
          </p:cNvPr>
          <p:cNvPicPr>
            <a:picLocks noGrp="1"/>
          </p:cNvPicPr>
          <p:nvPr>
            <p:ph idx="1"/>
          </p:nvPr>
        </p:nvPicPr>
        <p:blipFill>
          <a:blip r:embed="rId2"/>
          <a:stretch>
            <a:fillRect/>
          </a:stretch>
        </p:blipFill>
        <p:spPr>
          <a:xfrm>
            <a:off x="1141410" y="1693863"/>
            <a:ext cx="7385901" cy="3431030"/>
          </a:xfrm>
          <a:prstGeom prst="rect">
            <a:avLst/>
          </a:prstGeom>
        </p:spPr>
      </p:pic>
    </p:spTree>
    <p:extLst>
      <p:ext uri="{BB962C8B-B14F-4D97-AF65-F5344CB8AC3E}">
        <p14:creationId xmlns:p14="http://schemas.microsoft.com/office/powerpoint/2010/main" val="75184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110</TotalTime>
  <Words>1360</Words>
  <Application>Microsoft Office PowerPoint</Application>
  <PresentationFormat>Widescreen</PresentationFormat>
  <Paragraphs>60</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Times New Roman</vt:lpstr>
      <vt:lpstr>Tw Cen MT</vt:lpstr>
      <vt:lpstr>Office Theme</vt:lpstr>
      <vt:lpstr>Circuit</vt:lpstr>
      <vt:lpstr>Project C </vt:lpstr>
      <vt:lpstr>Executive Summary</vt:lpstr>
      <vt:lpstr>Connecting the Production Server</vt:lpstr>
      <vt:lpstr>Descriptions of Vulnerabilities Found</vt:lpstr>
      <vt:lpstr>Description of Vulnerabilities, Cont.</vt:lpstr>
      <vt:lpstr>Description of Vulnerabilities cONT.</vt:lpstr>
      <vt:lpstr>Description of Vulnerabilities Cont.</vt:lpstr>
      <vt:lpstr>VSFtP 234 Backdoor Exploit</vt:lpstr>
      <vt:lpstr>unreal_ircd_3281_backdoor Exploit</vt:lpstr>
      <vt:lpstr>unreal_ircd_3281_backdoor Exploit</vt:lpstr>
      <vt:lpstr>unreal_ircd_3281_backdoor Exploit</vt:lpstr>
      <vt:lpstr>unix/misc/distcc_exec exploit </vt:lpstr>
      <vt:lpstr>unix/misc/distcc_exec exploit</vt:lpstr>
      <vt:lpstr>Samba Usermap Exploit</vt:lpstr>
      <vt:lpstr>SAMBA USERMAP EXPLOIT</vt:lpstr>
      <vt:lpstr>How I Created MY account oN the Production Server</vt:lpstr>
      <vt:lpstr>How I Created My own account on the production server cont.</vt:lpstr>
      <vt:lpstr>How I Created My own account on the production server cont.</vt:lpstr>
      <vt:lpstr>How I Cracked the Passwords on the production servers</vt:lpstr>
      <vt:lpstr>How I Cracked the Passwords on the production servers</vt:lpstr>
      <vt:lpstr>Provide Recommendations to Improve Server Security</vt:lpstr>
      <vt:lpstr>Sources Consulted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 </dc:title>
  <dc:creator>Clark Thurston</dc:creator>
  <cp:lastModifiedBy>Clark Thurston</cp:lastModifiedBy>
  <cp:revision>4</cp:revision>
  <dcterms:created xsi:type="dcterms:W3CDTF">2020-09-27T14:18:32Z</dcterms:created>
  <dcterms:modified xsi:type="dcterms:W3CDTF">2020-09-27T16:10:19Z</dcterms:modified>
</cp:coreProperties>
</file>