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289" r:id="rId2"/>
    <p:sldId id="307" r:id="rId3"/>
    <p:sldId id="308" r:id="rId4"/>
    <p:sldId id="291" r:id="rId5"/>
    <p:sldId id="294" r:id="rId6"/>
    <p:sldId id="296" r:id="rId7"/>
    <p:sldId id="297" r:id="rId8"/>
    <p:sldId id="298" r:id="rId9"/>
    <p:sldId id="309" r:id="rId10"/>
    <p:sldId id="310" r:id="rId11"/>
    <p:sldId id="311" r:id="rId12"/>
    <p:sldId id="312" r:id="rId13"/>
    <p:sldId id="299" r:id="rId14"/>
    <p:sldId id="313" r:id="rId15"/>
    <p:sldId id="314" r:id="rId16"/>
    <p:sldId id="300" r:id="rId17"/>
    <p:sldId id="316" r:id="rId18"/>
    <p:sldId id="301" r:id="rId19"/>
    <p:sldId id="302" r:id="rId20"/>
    <p:sldId id="303" r:id="rId21"/>
    <p:sldId id="304" r:id="rId22"/>
    <p:sldId id="318" r:id="rId23"/>
    <p:sldId id="317" r:id="rId24"/>
    <p:sldId id="305" r:id="rId25"/>
    <p:sldId id="306" r:id="rId26"/>
    <p:sldId id="319" r:id="rId27"/>
    <p:sldId id="320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777777"/>
    <a:srgbClr val="C40022"/>
    <a:srgbClr val="282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714" autoAdjust="0"/>
  </p:normalViewPr>
  <p:slideViewPr>
    <p:cSldViewPr snapToGrid="0" snapToObjects="1">
      <p:cViewPr>
        <p:scale>
          <a:sx n="90" d="100"/>
          <a:sy n="90" d="100"/>
        </p:scale>
        <p:origin x="-2244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783-6EBB-EB41-8112-D139C1F4FD7C}" type="datetimeFigureOut">
              <a:rPr lang="en-US" smtClean="0">
                <a:latin typeface="Helvetica"/>
              </a:rPr>
              <a:pPr/>
              <a:t>3/11/2013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E45E-BC9B-1D4E-B47E-4EA4354BD5B3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276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DD75B2DC-CE83-9D4C-91B5-878A853A1E80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605AF7-2181-5644-8D44-07249867C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105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March 11, 2013</a:t>
            </a:fld>
            <a:endParaRPr lang="en-US" dirty="0"/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86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9" name="Picture 1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20" name="Picture 19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306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307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98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9" name="Picture 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649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968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66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2743200" cy="670953"/>
          </a:xfrm>
        </p:spPr>
        <p:txBody>
          <a:bodyPr anchor="t" anchorCtr="0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566928"/>
            <a:ext cx="512064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608"/>
            <a:ext cx="2743200" cy="19749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303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67736"/>
            <a:ext cx="6400800" cy="282129"/>
          </a:xfrm>
        </p:spPr>
        <p:txBody>
          <a:bodyPr anchor="t" anchorCtr="0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566928"/>
            <a:ext cx="64008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615504"/>
            <a:ext cx="6400800" cy="197490"/>
          </a:xfrm>
        </p:spPr>
        <p:txBody>
          <a:bodyPr anchor="t" anchorCtr="0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26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327647"/>
            <a:ext cx="6400800" cy="7315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023478"/>
            <a:ext cx="8001000" cy="253916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Here to Customize This Message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b="0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OTHER COUNTRIES.    |    </a:t>
            </a:r>
            <a:r>
              <a:rPr lang="en-US" sz="500" b="1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7" name="Picture 16" descr="thankyou-white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18" name="Picture 17" descr="logo-white-large-300.png"/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2653" y="4709277"/>
            <a:ext cx="2578694" cy="725448"/>
          </a:xfrm>
          <a:prstGeom prst="rect">
            <a:avLst/>
          </a:prstGeom>
        </p:spPr>
      </p:pic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4" name="Picture 13" descr="thankyou-white.png"/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20" name="Picture 19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4772" y="4424354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58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3607" y="457201"/>
            <a:ext cx="423193" cy="5437340"/>
          </a:xfrm>
        </p:spPr>
        <p:txBody>
          <a:bodyPr vert="eaVert" wrap="square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7515010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0" name="Picture 9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March 11, 2013</a:t>
            </a:fld>
            <a:endParaRPr lang="en-US"/>
          </a:p>
        </p:txBody>
      </p:sp>
      <p:pic>
        <p:nvPicPr>
          <p:cNvPr id="14" name="Picture 13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255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72" y="3563074"/>
            <a:ext cx="8001000" cy="19749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Presented by: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072" y="6314461"/>
            <a:ext cx="7827264" cy="126958"/>
          </a:xfr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3859209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March 11, 2013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819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0" name="Picture 9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383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hadow-divid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90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798064"/>
            <a:ext cx="8001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566160"/>
            <a:ext cx="8001000" cy="310341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920000"/>
                </a:solidFill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3" y="6246564"/>
            <a:ext cx="1163828" cy="3472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637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1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5" name="Picture 14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79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863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8229600" cy="13058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680" y="6327647"/>
            <a:ext cx="64008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3920" y="6318504"/>
            <a:ext cx="18288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33" r:id="rId3"/>
    <p:sldLayoutId id="2147483715" r:id="rId4"/>
    <p:sldLayoutId id="2147483716" r:id="rId5"/>
    <p:sldLayoutId id="2147483717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2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164592" indent="-164592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8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384048" indent="-18288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5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52120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65836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0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758952" indent="-109728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»"/>
        <a:defRPr sz="85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brantcode.com/blog/2012/4/13/what-else-is-new-in-razor-v2.html/" TargetMode="External"/><Relationship Id="rId2" Type="http://schemas.openxmlformats.org/officeDocument/2006/relationships/hyperlink" Target="http://vibrantcode.com/blog/2012/4/10/whats-new-in-razor-v2.html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eblogs.asp.net/scottgu/archive/2012/03/27/asp-net-mvc-web-api-razor-and-open-source.aspx" TargetMode="External"/><Relationship Id="rId3" Type="http://schemas.openxmlformats.org/officeDocument/2006/relationships/hyperlink" Target="http://www.asp.net/web-pages/overview/more-resources/aspnet-web-pages-(razor)-troubleshooting-guide" TargetMode="External"/><Relationship Id="rId7" Type="http://schemas.openxmlformats.org/officeDocument/2006/relationships/hyperlink" Target="http://blogs.msdn.com/b/hongyes/archive/2012/03/12/using-razor-template-engine-in-web-api-self-host-application.aspx" TargetMode="External"/><Relationship Id="rId2" Type="http://schemas.openxmlformats.org/officeDocument/2006/relationships/hyperlink" Target="http://www.asp.net/web-pages/overview/getting-started/introducing-razor-syntax-(c)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eblogs.asp.net/fredriknormen/archive/2012/06/28/using-razor-together-with-asp-net-web-api.aspx" TargetMode="External"/><Relationship Id="rId5" Type="http://schemas.openxmlformats.org/officeDocument/2006/relationships/hyperlink" Target="http://rachelappel.com/razor/partial-views-in-asp-net-mvc-3-w-the-razor-view-engine/" TargetMode="External"/><Relationship Id="rId10" Type="http://schemas.openxmlformats.org/officeDocument/2006/relationships/hyperlink" Target="http://www.fidelitydesign.net/?p=473" TargetMode="External"/><Relationship Id="rId4" Type="http://schemas.openxmlformats.org/officeDocument/2006/relationships/hyperlink" Target="http://www.asp.net/web-pages/overview/more-resources/asp-net-web-pages-api-reference" TargetMode="External"/><Relationship Id="rId9" Type="http://schemas.openxmlformats.org/officeDocument/2006/relationships/hyperlink" Target="https://github.com/Antaris/RazorEngin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76072" y="1452231"/>
            <a:ext cx="4345552" cy="677108"/>
          </a:xfrm>
        </p:spPr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EDE2-7F10-0A49-9800-B0198DB4B46B}" type="datetime4">
              <a:rPr lang="en-US" smtClean="0"/>
              <a:pPr/>
              <a:t>March 11, 2013</a:t>
            </a:fld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Taking the ASP out of ASP.NET.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92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Specifying model and namespace.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60119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specify the model type by using the Razor specific @model keyword.</a:t>
            </a:r>
          </a:p>
          <a:p>
            <a:pPr>
              <a:buNone/>
            </a:pPr>
            <a:r>
              <a:rPr lang="en-US" dirty="0" smtClean="0"/>
              <a:t>You can also add ‘using’ statements for any namespaces that will be referenced.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70790"/>
            <a:ext cx="4944140" cy="238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492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 are standard HTML and c# comments, plus a new razor comment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21331"/>
            <a:ext cx="7716985" cy="28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Text inside c#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you’re in a c# context and you need to output text without tags, you have several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68039"/>
            <a:ext cx="8365365" cy="272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Context Switching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008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@ sign semantically means multiple things depending on context</a:t>
            </a:r>
          </a:p>
          <a:p>
            <a:r>
              <a:rPr lang="en-US" dirty="0" smtClean="0"/>
              <a:t>@ + c# keyword ==  “switch to c# context”</a:t>
            </a:r>
          </a:p>
          <a:p>
            <a:r>
              <a:rPr lang="en-US" dirty="0" smtClean="0"/>
              <a:t>@ + variable or expression == “send value to output”</a:t>
            </a:r>
          </a:p>
          <a:p>
            <a:r>
              <a:rPr lang="en-US" dirty="0" smtClean="0"/>
              <a:t>value + @ + value == “by pass parser, probably an email address”</a:t>
            </a:r>
          </a:p>
          <a:p>
            <a:r>
              <a:rPr lang="en-US" dirty="0" smtClean="0"/>
              <a:t>@ + razor keyword (or ‘*’ or ‘:’) == “special functionality (helpers, etc.).”</a:t>
            </a:r>
          </a:p>
          <a:p>
            <a:r>
              <a:rPr lang="en-US" dirty="0" smtClean="0"/>
              <a:t>@ + HTML tags == “Build a template for helper function parameter.”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Context Switching -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261"/>
            <a:ext cx="8324733" cy="369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 when do I need semicolons?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use semicolons on lines of c# that normally require semicolons,</a:t>
            </a:r>
            <a:br>
              <a:rPr lang="en-US" dirty="0" smtClean="0"/>
            </a:br>
            <a:r>
              <a:rPr lang="en-US" dirty="0" smtClean="0"/>
              <a:t>but don’t have an @ sign or HTML tags in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33096"/>
            <a:ext cx="7613471" cy="242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Razor’s “@”-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ables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482388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c# keywords</a:t>
            </a:r>
          </a:p>
          <a:p>
            <a:r>
              <a:rPr lang="en-US" dirty="0" smtClean="0"/>
              <a:t>@if</a:t>
            </a:r>
          </a:p>
          <a:p>
            <a:r>
              <a:rPr lang="en-US" dirty="0" smtClean="0"/>
              <a:t>@for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@while</a:t>
            </a:r>
          </a:p>
          <a:p>
            <a:r>
              <a:rPr lang="en-US" dirty="0" smtClean="0"/>
              <a:t>@do</a:t>
            </a:r>
          </a:p>
          <a:p>
            <a:r>
              <a:rPr lang="en-US" dirty="0" smtClean="0"/>
              <a:t>@switch</a:t>
            </a:r>
          </a:p>
          <a:p>
            <a:r>
              <a:rPr lang="en-US" dirty="0" smtClean="0"/>
              <a:t>@try</a:t>
            </a:r>
          </a:p>
          <a:p>
            <a:r>
              <a:rPr lang="en-US" dirty="0" smtClean="0"/>
              <a:t>@using (Namespace)</a:t>
            </a:r>
          </a:p>
          <a:p>
            <a:r>
              <a:rPr lang="en-US" dirty="0" smtClean="0"/>
              <a:t>@using (</a:t>
            </a:r>
            <a:r>
              <a:rPr lang="en-US" dirty="0" err="1" smtClean="0"/>
              <a:t>IDisposable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@lock</a:t>
            </a:r>
          </a:p>
          <a:p>
            <a:r>
              <a:rPr lang="en-US" dirty="0" smtClean="0"/>
              <a:t>@case</a:t>
            </a:r>
          </a:p>
          <a:p>
            <a:r>
              <a:rPr lang="en-US" dirty="0" smtClean="0"/>
              <a:t>@default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482388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Tokens specific to Razor:</a:t>
            </a:r>
          </a:p>
          <a:p>
            <a:r>
              <a:rPr lang="en-US" dirty="0" smtClean="0"/>
              <a:t>@functions</a:t>
            </a:r>
          </a:p>
          <a:p>
            <a:r>
              <a:rPr lang="en-US" dirty="0" smtClean="0"/>
              <a:t>@helper</a:t>
            </a:r>
          </a:p>
          <a:p>
            <a:r>
              <a:rPr lang="en-US" dirty="0" smtClean="0"/>
              <a:t>@section</a:t>
            </a:r>
          </a:p>
          <a:p>
            <a:r>
              <a:rPr lang="en-US" dirty="0" smtClean="0"/>
              <a:t>@item</a:t>
            </a:r>
          </a:p>
          <a:p>
            <a:r>
              <a:rPr lang="en-US" dirty="0" smtClean="0"/>
              <a:t>@model</a:t>
            </a:r>
          </a:p>
          <a:p>
            <a:r>
              <a:rPr lang="en-US" dirty="0" smtClean="0"/>
              <a:t>@ { }</a:t>
            </a:r>
          </a:p>
          <a:p>
            <a:r>
              <a:rPr lang="en-US" dirty="0" smtClean="0"/>
              <a:t>@*  *@</a:t>
            </a:r>
          </a:p>
          <a:p>
            <a:r>
              <a:rPr lang="en-US" dirty="0" smtClean="0"/>
              <a:t>@:</a:t>
            </a:r>
          </a:p>
          <a:p>
            <a:r>
              <a:rPr lang="en-US" dirty="0" smtClean="0"/>
              <a:t>&lt;text&gt; &lt;/text&gt;</a:t>
            </a:r>
          </a:p>
          <a:p>
            <a:pPr>
              <a:buNone/>
            </a:pPr>
            <a:r>
              <a:rPr lang="en-US" b="1" dirty="0" smtClean="0"/>
              <a:t>Future use:</a:t>
            </a:r>
          </a:p>
          <a:p>
            <a:r>
              <a:rPr lang="en-US" dirty="0" smtClean="0"/>
              <a:t>@namespace</a:t>
            </a:r>
          </a:p>
          <a:p>
            <a:r>
              <a:rPr lang="en-US" dirty="0" smtClean="0"/>
              <a:t>@class</a:t>
            </a:r>
          </a:p>
          <a:p>
            <a:r>
              <a:rPr lang="en-US" dirty="0" smtClean="0"/>
              <a:t>@layout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Declaring c# Functions on the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9530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can declare functions inside your page using the ‘@functions’ keyword.  </a:t>
            </a:r>
          </a:p>
          <a:p>
            <a:pPr>
              <a:buNone/>
            </a:pPr>
            <a:r>
              <a:rPr lang="en-US" dirty="0" smtClean="0"/>
              <a:t>Only use this space for declaring functions. Put variables in a separate block.</a:t>
            </a:r>
          </a:p>
          <a:p>
            <a:pPr>
              <a:buNone/>
            </a:pPr>
            <a:r>
              <a:rPr lang="en-US" dirty="0" smtClean="0"/>
              <a:t>You cannot put HTML tags or use “global” variables inside a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25517"/>
            <a:ext cx="6677247" cy="254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Helpers - Parameterized Razor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7549116" cy="7478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Helpers can be in a view page or in a stand-alone page located in the </a:t>
            </a:r>
            <a:r>
              <a:rPr lang="en-US" dirty="0" err="1" smtClean="0"/>
              <a:t>App_Code</a:t>
            </a:r>
            <a:r>
              <a:rPr lang="en-US" dirty="0" smtClean="0"/>
              <a:t> folder. They always return a </a:t>
            </a:r>
            <a:r>
              <a:rPr lang="en-US" dirty="0" err="1" smtClean="0"/>
              <a:t>HelperResult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92767"/>
            <a:ext cx="6953693" cy="316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Helpers with Inline Templates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5624623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can add a </a:t>
            </a:r>
            <a:r>
              <a:rPr lang="en-US" dirty="0" err="1" smtClean="0"/>
              <a:t>Func</a:t>
            </a:r>
            <a:r>
              <a:rPr lang="en-US" dirty="0" smtClean="0"/>
              <a:t>&lt;&gt; delegate to a helper parameter to pass in custom HTML formatting.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4518"/>
            <a:ext cx="7543733" cy="344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3247043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 ctigeek@gmail.com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/>
              <a:t> @</a:t>
            </a:r>
            <a:r>
              <a:rPr lang="en-US" sz="3200" dirty="0" err="1" smtClean="0"/>
              <a:t>ctigeek</a:t>
            </a:r>
            <a:r>
              <a:rPr lang="en-US" sz="3200" dirty="0" smtClean="0"/>
              <a:t> on twitter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200" b="1" dirty="0" smtClean="0"/>
              <a:t>Deck and code:</a:t>
            </a:r>
          </a:p>
          <a:p>
            <a:pPr lvl="1">
              <a:buNone/>
            </a:pPr>
            <a:r>
              <a:rPr lang="en-US" sz="3200" dirty="0" smtClean="0"/>
              <a:t>github.com/</a:t>
            </a:r>
            <a:r>
              <a:rPr lang="en-US" sz="3200" dirty="0" err="1" smtClean="0"/>
              <a:t>ctigeek</a:t>
            </a:r>
            <a:r>
              <a:rPr lang="en-US" sz="3200" dirty="0" smtClean="0"/>
              <a:t>/razor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Partial Views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7134447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partial view is an </a:t>
            </a:r>
            <a:r>
              <a:rPr lang="en-US" dirty="0" err="1" smtClean="0"/>
              <a:t>HTML+Razor</a:t>
            </a:r>
            <a:r>
              <a:rPr lang="en-US" dirty="0" smtClean="0"/>
              <a:t> snippet in its own page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(Code below is from two different .</a:t>
            </a:r>
            <a:r>
              <a:rPr lang="en-US" dirty="0" err="1" smtClean="0"/>
              <a:t>cshtml</a:t>
            </a:r>
            <a:r>
              <a:rPr lang="en-US" dirty="0" smtClean="0"/>
              <a:t> pages.)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11571"/>
            <a:ext cx="7242694" cy="344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Layout Pages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552575"/>
            <a:ext cx="41052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820" y="3693928"/>
            <a:ext cx="5753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Layout Pages with Default Content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layout page can provide default content that can be overridden by the content page.  You check for a section using ‘IsSectionDefined’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57571"/>
            <a:ext cx="7842886" cy="305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Page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7478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_</a:t>
            </a:r>
            <a:r>
              <a:rPr lang="en-US" dirty="0" err="1" smtClean="0"/>
              <a:t>ViewStart</a:t>
            </a:r>
            <a:r>
              <a:rPr lang="en-US" dirty="0" smtClean="0"/>
              <a:t> is a hardcoded page name in the Razor engine.  </a:t>
            </a:r>
            <a:br>
              <a:rPr lang="en-US" dirty="0" smtClean="0"/>
            </a:br>
            <a:r>
              <a:rPr lang="en-US" dirty="0" smtClean="0"/>
              <a:t>The code inside _</a:t>
            </a:r>
            <a:r>
              <a:rPr lang="en-US" dirty="0" err="1" smtClean="0"/>
              <a:t>ViewStart</a:t>
            </a:r>
            <a:r>
              <a:rPr lang="en-US" dirty="0" smtClean="0"/>
              <a:t> is added to each view when it is compiled.  </a:t>
            </a:r>
            <a:br>
              <a:rPr lang="en-US" dirty="0" smtClean="0"/>
            </a:br>
            <a:r>
              <a:rPr lang="en-US" dirty="0" smtClean="0"/>
              <a:t>There can be a _</a:t>
            </a:r>
            <a:r>
              <a:rPr lang="en-US" dirty="0" err="1" smtClean="0"/>
              <a:t>ViewStart</a:t>
            </a:r>
            <a:r>
              <a:rPr lang="en-US" dirty="0" smtClean="0"/>
              <a:t> file in each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088" y="3168392"/>
            <a:ext cx="5645224" cy="177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Razor Generator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7134447" cy="8504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http://razorgenerator.codeplex.com/</a:t>
            </a:r>
          </a:p>
          <a:p>
            <a:pPr>
              <a:buNone/>
            </a:pPr>
            <a:r>
              <a:rPr lang="en-US" dirty="0" smtClean="0"/>
              <a:t>Razor Generator dynamically compiles each </a:t>
            </a:r>
            <a:r>
              <a:rPr lang="en-US" dirty="0" err="1" smtClean="0"/>
              <a:t>cshtml</a:t>
            </a:r>
            <a:r>
              <a:rPr lang="en-US" dirty="0" smtClean="0"/>
              <a:t> page into a .</a:t>
            </a:r>
            <a:r>
              <a:rPr lang="en-US" dirty="0" err="1" smtClean="0"/>
              <a:t>cs</a:t>
            </a:r>
            <a:r>
              <a:rPr lang="en-US" dirty="0" smtClean="0"/>
              <a:t> page that can be debugged and unit tested.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615" y="2748959"/>
            <a:ext cx="4665344" cy="22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Razor – V2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5920"/>
            <a:ext cx="7634177" cy="26099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V2 of Razor was almost entirely internal changes to make it more compatible with HTML5.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Overview of small changes in version 2 of Razor: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http://vibrantcode.com/blog/2012/4/10/whats-new-in-razor-v2.html/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http://vibrantcode.com/blog/2012/4/13/what-else-is-new-in-razor-v2.html/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Razor outside of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WebApps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645920"/>
            <a:ext cx="6698512" cy="15542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Razor can now be applied to anything that requires </a:t>
            </a:r>
            <a:r>
              <a:rPr lang="en-US" dirty="0" err="1" smtClean="0"/>
              <a:t>templating</a:t>
            </a:r>
            <a:r>
              <a:rPr lang="en-US" dirty="0" smtClean="0"/>
              <a:t> using Razor Engine.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https://github.com/Antaris/RazorEngine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helpful links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645920"/>
            <a:ext cx="6698512" cy="341632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Introduction to Razor on asp.net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Troubleshooting Razor pages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Razor API Quick Reference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Good article on Partial Views in Razor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Using Razor with Web API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Using Razor template engine with stand-alone Web API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Article about the release of Razor source code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Razor Engine – parsing templates outside of ASP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Another article about Razor Engine from the author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 descr="thankyou-white.png"/>
          <p:cNvPicPr>
            <a:picLocks noChangeAspect="1"/>
          </p:cNvPicPr>
          <p:nvPr/>
        </p:nvPicPr>
        <p:blipFill>
          <a:blip r:embed="rId2" cstate="email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475" y="6241560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7" name="Picture 6" descr="Rackspace_Cloud_Company_Logo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1" y="4216546"/>
            <a:ext cx="3989839" cy="1190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2219228"/>
          </a:xfrm>
        </p:spPr>
        <p:txBody>
          <a:bodyPr>
            <a:normAutofit/>
          </a:bodyPr>
          <a:lstStyle/>
          <a:p>
            <a:r>
              <a:rPr lang="en-US" dirty="0" smtClean="0"/>
              <a:t>Who has worked with Razor?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about MVC?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Quick Review of ASP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7478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ASP and ASPX pages support server-side processing to generate dynamic content. This is done using special delimiter tokens to define the boundaries of the server-side code.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141" y="2577066"/>
            <a:ext cx="4963730" cy="290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ASP: Variables and Expressions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Stand-alone server-side code has to be in script tags. Variables can be used using a special version of the token.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58472"/>
            <a:ext cx="7687329" cy="261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Razor View Engine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Razor is a new view engine released with MVC 3 and updated for MVC 4. </a:t>
            </a:r>
            <a:br>
              <a:rPr lang="en-US" dirty="0" smtClean="0"/>
            </a:br>
            <a:r>
              <a:rPr lang="en-US" dirty="0" smtClean="0"/>
              <a:t>It uses a more intelligent marking and parsing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055" y="2319005"/>
            <a:ext cx="3973697" cy="363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Razor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3377335"/>
          </a:xfrm>
        </p:spPr>
        <p:txBody>
          <a:bodyPr/>
          <a:lstStyle/>
          <a:p>
            <a:r>
              <a:rPr lang="en-US" sz="2400" dirty="0" smtClean="0"/>
              <a:t>Easy to write.</a:t>
            </a:r>
          </a:p>
          <a:p>
            <a:r>
              <a:rPr lang="en-US" sz="2400" dirty="0" smtClean="0"/>
              <a:t>Easy to read - flows with the page.</a:t>
            </a:r>
          </a:p>
          <a:p>
            <a:r>
              <a:rPr lang="en-US" sz="2400" dirty="0" smtClean="0"/>
              <a:t>Consistent syntax; doesn’t mix </a:t>
            </a:r>
            <a:r>
              <a:rPr lang="en-US" sz="2400" dirty="0" err="1" smtClean="0"/>
              <a:t>webforms</a:t>
            </a:r>
            <a:r>
              <a:rPr lang="en-US" sz="2400" dirty="0" smtClean="0"/>
              <a:t> with asp mark-up.</a:t>
            </a:r>
          </a:p>
          <a:p>
            <a:r>
              <a:rPr lang="en-US" sz="2400" dirty="0" smtClean="0"/>
              <a:t>Extendable using @helper functions and inline templates.</a:t>
            </a:r>
          </a:p>
          <a:p>
            <a:r>
              <a:rPr lang="en-US" sz="2400" dirty="0" smtClean="0"/>
              <a:t>Easier to debug.</a:t>
            </a:r>
          </a:p>
          <a:p>
            <a:r>
              <a:rPr lang="en-US" sz="2400" dirty="0" smtClean="0"/>
              <a:t>Pages can be compiled and tested.</a:t>
            </a:r>
          </a:p>
          <a:p>
            <a:r>
              <a:rPr lang="en-US" sz="2400" dirty="0" smtClean="0"/>
              <a:t>Partial view functionality is compatible with ASPX.</a:t>
            </a:r>
          </a:p>
          <a:p>
            <a:r>
              <a:rPr lang="en-US" sz="2400" dirty="0" smtClean="0"/>
              <a:t>Applicable outside of web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Language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85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can use any c# statement by simply adding the “@” sign in front of it.  While using c#, you can seamlessly switch back to HTML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06982"/>
            <a:ext cx="8422992" cy="169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5920"/>
            <a:ext cx="59150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3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T3</Template>
  <TotalTime>5408</TotalTime>
  <Words>842</Words>
  <Application>Microsoft Office PowerPoint</Application>
  <PresentationFormat>On-screen Show (4:3)</PresentationFormat>
  <Paragraphs>142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T3</vt:lpstr>
      <vt:lpstr>Razor</vt:lpstr>
      <vt:lpstr>Contact Info </vt:lpstr>
      <vt:lpstr>Who has worked with Razor?    How about MVC? </vt:lpstr>
      <vt:lpstr>Quick Review of ASP</vt:lpstr>
      <vt:lpstr>ASP: Variables and Expressions</vt:lpstr>
      <vt:lpstr>Razor View Engine</vt:lpstr>
      <vt:lpstr>Razor is…</vt:lpstr>
      <vt:lpstr>Language Statements</vt:lpstr>
      <vt:lpstr>Using Variables</vt:lpstr>
      <vt:lpstr>Specifying model and namespace.</vt:lpstr>
      <vt:lpstr>Comments</vt:lpstr>
      <vt:lpstr>Text inside c#</vt:lpstr>
      <vt:lpstr>Context Switching</vt:lpstr>
      <vt:lpstr>Context Switching - Examples</vt:lpstr>
      <vt:lpstr>So when do I need semicolons?</vt:lpstr>
      <vt:lpstr>Razor’s “@”-ables</vt:lpstr>
      <vt:lpstr>Declaring c# Functions on the Page</vt:lpstr>
      <vt:lpstr>Helpers - Parameterized Razor Functions</vt:lpstr>
      <vt:lpstr>Helpers with Inline Templates</vt:lpstr>
      <vt:lpstr>Partial Views </vt:lpstr>
      <vt:lpstr>Layout Pages </vt:lpstr>
      <vt:lpstr>Layout Pages with Default Content</vt:lpstr>
      <vt:lpstr>_ViewStart.cshtml Page </vt:lpstr>
      <vt:lpstr>Razor Generator</vt:lpstr>
      <vt:lpstr>Razor – V2</vt:lpstr>
      <vt:lpstr>Using Razor outside of WebApps</vt:lpstr>
      <vt:lpstr>Other helpful links</vt:lpstr>
      <vt:lpstr>Slide 28</vt:lpstr>
    </vt:vector>
  </TitlesOfParts>
  <Company>Rackspace Hosting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Tech Talk</dc:title>
  <dc:creator>stev0560</dc:creator>
  <cp:lastModifiedBy>stev0560</cp:lastModifiedBy>
  <cp:revision>116</cp:revision>
  <dcterms:created xsi:type="dcterms:W3CDTF">2013-01-23T00:52:58Z</dcterms:created>
  <dcterms:modified xsi:type="dcterms:W3CDTF">2013-03-11T17:47:02Z</dcterms:modified>
</cp:coreProperties>
</file>