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.xml"/>
  <Override ContentType="application/vnd.openxmlformats-officedocument.presentationml.comments+xml" PartName="/ppt/comments/comment4.xml"/>
  <Override ContentType="application/vnd.openxmlformats-officedocument.presentationml.comments+xml" PartName="/ppt/comments/comment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David Killeen"/>
  <p:cmAuthor clrIdx="1" id="1" initials="" lastIdx="2" name="Erik Zhang"/>
  <p:cmAuthor clrIdx="2" id="2" initials="" lastIdx="1" name="Jeffrey 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BBB2495-9BFC-4C0D-AD7F-3115282845E6}">
  <a:tblStyle styleId="{2BBB2495-9BFC-4C0D-AD7F-3115282845E6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1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competitor products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Let's consolidate the tule slide and aquaspy design slides onto this one.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add isolation into schematic</p:text>
  </p:cm>
  <p:cm authorId="1" idx="1">
    <p:pos x="6000" y="100"/>
    <p:text>Where does it go in the schematic?</p:text>
  </p:cm>
  <p:cm authorId="0" idx="4">
    <p:pos x="6000" y="200"/>
    <p:text>this slide needs to be more readable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2">
    <p:pos x="6000" y="0"/>
    <p:text>Add Video here</p:text>
  </p:cm>
  <p:cm authorId="2" idx="1">
    <p:pos x="6000" y="100"/>
    <p:text>Video added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7750" y="4711346"/>
            <a:ext cx="2606249" cy="4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7750" y="4711346"/>
            <a:ext cx="2606249" cy="4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3146"/>
            <a:ext cx="660200" cy="10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7750" y="4711346"/>
            <a:ext cx="2606249" cy="4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3146"/>
            <a:ext cx="660200" cy="10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7750" y="4711346"/>
            <a:ext cx="2606249" cy="4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3146"/>
            <a:ext cx="660200" cy="10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7750" y="4711346"/>
            <a:ext cx="2606249" cy="4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3146"/>
            <a:ext cx="660200" cy="10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7750" y="4711346"/>
            <a:ext cx="2606249" cy="4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3146"/>
            <a:ext cx="660200" cy="10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EAD3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" name="Shape 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537750" y="4711346"/>
            <a:ext cx="2606249" cy="432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7.jpg"/><Relationship Id="rId3" Type="http://schemas.openxmlformats.org/officeDocument/2006/relationships/comments" Target="../comments/comment1.xml"/><Relationship Id="rId5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3" Type="http://schemas.openxmlformats.org/officeDocument/2006/relationships/comments" Target="../comments/comment4.xml"/><Relationship Id="rId6" Type="http://schemas.openxmlformats.org/officeDocument/2006/relationships/image" Target="../media/image13.jpg"/><Relationship Id="rId5" Type="http://schemas.openxmlformats.org/officeDocument/2006/relationships/hyperlink" Target="http://youtube.com/v/bQJXwqZNXdE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03.gif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5.png"/><Relationship Id="rId9" Type="http://schemas.openxmlformats.org/officeDocument/2006/relationships/image" Target="../media/image15.png"/><Relationship Id="rId6" Type="http://schemas.openxmlformats.org/officeDocument/2006/relationships/image" Target="../media/image11.png"/><Relationship Id="rId5" Type="http://schemas.openxmlformats.org/officeDocument/2006/relationships/image" Target="../media/image08.gif"/><Relationship Id="rId8" Type="http://schemas.openxmlformats.org/officeDocument/2006/relationships/image" Target="../media/image24.png"/><Relationship Id="rId7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Relationship Id="rId3" Type="http://schemas.openxmlformats.org/officeDocument/2006/relationships/image" Target="../media/image16.gif"/><Relationship Id="rId5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-1724150" y="-36748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S.T.E.M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7742850" y="510200"/>
            <a:ext cx="12534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Chad Timmins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David Killeen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Erik Zhang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Jeffrey Kung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Robin Johnston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230247" y="-41375"/>
            <a:ext cx="7772400" cy="78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Team Beta: Advanced Weather Station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25" y="-169859"/>
            <a:ext cx="1253400" cy="205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State Machine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Power Consumption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00" y="1200150"/>
            <a:ext cx="2664724" cy="164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927" y="1194450"/>
            <a:ext cx="4000171" cy="1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941198" y="2577575"/>
            <a:ext cx="2773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1.36 mW x 60 min = 1.36 mWh  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855102" y="2580682"/>
            <a:ext cx="3349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177.7 mW x 1 sec x 4 = .19744 mWh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7075" y="2973226"/>
            <a:ext cx="3125225" cy="1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>
            <a:hlinkClick r:id="rId5"/>
          </p:cNvPr>
          <p:cNvSpPr/>
          <p:nvPr/>
        </p:nvSpPr>
        <p:spPr>
          <a:xfrm>
            <a:off x="1569625" y="0"/>
            <a:ext cx="6096000" cy="457200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2"/>
            <a:ext cx="8229600" cy="72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Acknowledgements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50" y="2805425"/>
            <a:ext cx="4132575" cy="170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387" y="2970750"/>
            <a:ext cx="3927375" cy="13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39725" y="1279450"/>
            <a:ext cx="55764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-Professor André Knoesen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-Dr. Jean-Jacques Lambert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-Nick Hosein and Saneel Khatri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Why S.T.E.M.?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Against Tule, S.T.E.M.: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1800"/>
              <a:t>Low Cost vs. $1500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1800"/>
              <a:t>Lower Price for component replacements vs. $250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1800"/>
              <a:t>Does not require minimum purchase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1800"/>
              <a:t>Measures actual soil moisture content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1800"/>
              <a:t>Measures actual leaf temperature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Against AquaSpy, S.T.E.M.: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1800"/>
              <a:t>Low Cost vs. $800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1800"/>
              <a:t>Measures leaf temperature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 sz="1800"/>
              <a:t>Sleeker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Tule’s Design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887" y="992538"/>
            <a:ext cx="4876224" cy="365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AquaSpy’s Design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150" y="1178450"/>
            <a:ext cx="5283698" cy="35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Monitors soil moisture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levels and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leaf temperature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Cloud storage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Web interface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550" y="573925"/>
            <a:ext cx="238125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662" y="3220875"/>
            <a:ext cx="3048675" cy="15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Design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0778" l="0" r="0" t="0"/>
          <a:stretch/>
        </p:blipFill>
        <p:spPr>
          <a:xfrm>
            <a:off x="1124812" y="1017625"/>
            <a:ext cx="5715000" cy="31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 rot="5889437">
            <a:off x="2951700" y="1579362"/>
            <a:ext cx="625831" cy="3128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-2033701">
            <a:off x="1789905" y="3381955"/>
            <a:ext cx="1953833" cy="313019"/>
          </a:xfrm>
          <a:prstGeom prst="rightArrow">
            <a:avLst>
              <a:gd fmla="val 55441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5043387" y="3614162"/>
            <a:ext cx="625799" cy="3128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2824678">
            <a:off x="1710027" y="2163028"/>
            <a:ext cx="625989" cy="3128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380037" y="1772075"/>
            <a:ext cx="10104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XBee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758725" y="904075"/>
            <a:ext cx="808499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IR Sensor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906225" y="749675"/>
            <a:ext cx="3755100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691100" y="782275"/>
            <a:ext cx="1166999" cy="35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6756431">
            <a:off x="4571445" y="1162758"/>
            <a:ext cx="625892" cy="312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178350" y="904075"/>
            <a:ext cx="808499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DC in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872562" y="4083525"/>
            <a:ext cx="3755100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Ethernet(Vegetronix)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457174" y="4083525"/>
            <a:ext cx="10509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PSoC 5LP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982" y="256025"/>
            <a:ext cx="3080787" cy="18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Power Architecture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574" y="-65475"/>
            <a:ext cx="5582650" cy="722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989925" y="3920425"/>
            <a:ext cx="936000" cy="3128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Communications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00" y="3531814"/>
            <a:ext cx="2091249" cy="15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450" y="1570012"/>
            <a:ext cx="1189149" cy="11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8275" y="937737"/>
            <a:ext cx="15240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400" y="1295350"/>
            <a:ext cx="1523999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59" y="3114023"/>
            <a:ext cx="2091249" cy="15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9" y="3383149"/>
            <a:ext cx="2091249" cy="15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675425" y="2089125"/>
            <a:ext cx="1454699" cy="3308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632675" y="2092257"/>
            <a:ext cx="1095600" cy="3308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-4043432">
            <a:off x="3077220" y="3050959"/>
            <a:ext cx="888807" cy="33083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3421498">
            <a:off x="4056212" y="3044616"/>
            <a:ext cx="900098" cy="33076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144264" y="2040849"/>
            <a:ext cx="627299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889939" y="2039908"/>
            <a:ext cx="627299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uart</a:t>
            </a:r>
          </a:p>
        </p:txBody>
      </p:sp>
      <p:sp>
        <p:nvSpPr>
          <p:cNvPr id="116" name="Shape 116"/>
          <p:cNvSpPr txBox="1"/>
          <p:nvPr/>
        </p:nvSpPr>
        <p:spPr>
          <a:xfrm rot="-4121224">
            <a:off x="3270039" y="2875540"/>
            <a:ext cx="627301" cy="463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117" name="Shape 117"/>
          <p:cNvSpPr txBox="1"/>
          <p:nvPr/>
        </p:nvSpPr>
        <p:spPr>
          <a:xfrm rot="3681797">
            <a:off x="4199522" y="3065488"/>
            <a:ext cx="627224" cy="463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8500" y="3719662"/>
            <a:ext cx="6667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0900" y="3872062"/>
            <a:ext cx="6667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59" y="3217218"/>
            <a:ext cx="2157449" cy="1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300" y="4024462"/>
            <a:ext cx="6667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5700" y="4176862"/>
            <a:ext cx="6667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224955" y="3858639"/>
            <a:ext cx="627299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adc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1600" y="3023725"/>
            <a:ext cx="2356358" cy="15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49852" y="3750127"/>
            <a:ext cx="707099" cy="48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Sensors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907800" y="98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{2BBB2495-9BFC-4C0D-AD7F-3115282845E6}</a:tableStyleId>
              </a:tblPr>
              <a:tblGrid>
                <a:gridCol w="2442800"/>
                <a:gridCol w="2442800"/>
                <a:gridCol w="2442800"/>
              </a:tblGrid>
              <a:tr h="6471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MLX90620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 Temperature</a:t>
                      </a:r>
                    </a:p>
                  </a:txBody>
                  <a:tcPr marT="91425" marB="91425" marR="91425" marL="91425" anchor="ctr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Vegetronix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Volumetric Water Content</a:t>
                      </a:r>
                    </a:p>
                  </a:txBody>
                  <a:tcPr marT="91425" marB="91425" marR="91425" marL="91425" anchor="ctr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LM75BGD 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Temperature</a:t>
                      </a:r>
                    </a:p>
                  </a:txBody>
                  <a:tcPr marT="91425" marB="91425" marR="91425" marL="91425" anchor="ctr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0925"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Operating Temperature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-40ºC to 85ºC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 Temperature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-50ºC to 300ºC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x 4 Array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60° FOV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of ±1°C ±3%</a:t>
                      </a:r>
                    </a:p>
                    <a:p>
                      <a:pPr indent="-292100" lvl="0" marL="45720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$88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Operating Temperature -40ºC to 85ºC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Buriable and waterproof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Insensitive to salinity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Corrosion resistant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of 2% at 25°C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$38 - $54 Each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Operating Temperature -55ºC to 125ºC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+/- 2ºC from 25ºC to 100ºC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+/- 3ºC from 55ºC to 125ºC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temperature resolution of 0.125ºC</a:t>
                      </a:r>
                    </a:p>
                    <a:p>
                      <a:pPr indent="-292100" lvl="0" marL="457200" rtl="0">
                        <a:lnSpc>
                          <a:spcPct val="2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$0.59 Each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536" y="1024137"/>
            <a:ext cx="583249" cy="58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325" y="1024154"/>
            <a:ext cx="1255374" cy="4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8825" y="1063362"/>
            <a:ext cx="6667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