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A041F-3D9F-462B-920D-33A3E2FA91A6}" type="datetimeFigureOut">
              <a:rPr lang="zh-CN" altLang="en-US" smtClean="0"/>
              <a:t>2022/9/12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7DBFA-3495-469F-92CC-CF1574C6EDE7}" type="slidenum">
              <a:rPr lang="zh-CN" altLang="en-US" smtClean="0"/>
              <a:t>‹#›</a:t>
            </a:fld>
            <a:endParaRPr lang="zh-CN" altLang="en-US"/>
          </a:p>
        </p:txBody>
      </p:sp>
    </p:spTree>
    <p:extLst>
      <p:ext uri="{BB962C8B-B14F-4D97-AF65-F5344CB8AC3E}">
        <p14:creationId xmlns:p14="http://schemas.microsoft.com/office/powerpoint/2010/main" val="142371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53158-B191-BC27-73CC-4D88F7A5463D}"/>
              </a:ext>
            </a:extLst>
          </p:cNvPr>
          <p:cNvSpPr>
            <a:spLocks noGrp="1"/>
          </p:cNvSpPr>
          <p:nvPr>
            <p:ph type="ctrTitle"/>
          </p:nvPr>
        </p:nvSpPr>
        <p:spPr>
          <a:xfrm>
            <a:off x="3962399" y="1964267"/>
            <a:ext cx="7197726" cy="2421464"/>
          </a:xfrm>
        </p:spPr>
        <p:txBody>
          <a:bodyPr>
            <a:normAutofit/>
          </a:bodyPr>
          <a:lstStyle/>
          <a:p>
            <a:r>
              <a:rPr lang="zh-CN" altLang="en-US" sz="3600" b="1" dirty="0">
                <a:latin typeface="-apple-system"/>
              </a:rPr>
              <a:t>拒绝</a:t>
            </a:r>
            <a:r>
              <a:rPr lang="zh-CN" altLang="en-US" sz="3600" b="1" i="0" dirty="0">
                <a:effectLst/>
                <a:latin typeface="-apple-system"/>
              </a:rPr>
              <a:t>信息茧房，捍卫思想自由</a:t>
            </a:r>
            <a:endParaRPr lang="zh-CN" altLang="en-US" sz="3600" dirty="0"/>
          </a:p>
        </p:txBody>
      </p:sp>
      <p:sp>
        <p:nvSpPr>
          <p:cNvPr id="3" name="副标题 2">
            <a:extLst>
              <a:ext uri="{FF2B5EF4-FFF2-40B4-BE49-F238E27FC236}">
                <a16:creationId xmlns:a16="http://schemas.microsoft.com/office/drawing/2014/main" id="{693B953D-BA4B-4DE7-7B77-AD398DF06EA3}"/>
              </a:ext>
            </a:extLst>
          </p:cNvPr>
          <p:cNvSpPr>
            <a:spLocks noGrp="1"/>
          </p:cNvSpPr>
          <p:nvPr>
            <p:ph type="subTitle" idx="1"/>
          </p:nvPr>
        </p:nvSpPr>
        <p:spPr/>
        <p:txBody>
          <a:bodyPr/>
          <a:lstStyle/>
          <a:p>
            <a:r>
              <a:rPr lang="en-US" altLang="zh-CN" dirty="0"/>
              <a:t>By </a:t>
            </a:r>
            <a:r>
              <a:rPr lang="en-US" altLang="zh-CN" dirty="0" err="1"/>
              <a:t>ctj</a:t>
            </a:r>
            <a:endParaRPr lang="zh-CN" altLang="en-US" dirty="0"/>
          </a:p>
        </p:txBody>
      </p:sp>
    </p:spTree>
    <p:extLst>
      <p:ext uri="{BB962C8B-B14F-4D97-AF65-F5344CB8AC3E}">
        <p14:creationId xmlns:p14="http://schemas.microsoft.com/office/powerpoint/2010/main" val="15460304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D01CA-C45C-DC08-2820-6A972FF2E207}"/>
              </a:ext>
            </a:extLst>
          </p:cNvPr>
          <p:cNvSpPr>
            <a:spLocks noGrp="1"/>
          </p:cNvSpPr>
          <p:nvPr>
            <p:ph type="title"/>
          </p:nvPr>
        </p:nvSpPr>
        <p:spPr/>
        <p:txBody>
          <a:bodyPr/>
          <a:lstStyle/>
          <a:p>
            <a:r>
              <a:rPr lang="zh-CN" altLang="en-US" dirty="0"/>
              <a:t>何为信息茧房</a:t>
            </a:r>
          </a:p>
        </p:txBody>
      </p:sp>
      <p:sp>
        <p:nvSpPr>
          <p:cNvPr id="3" name="内容占位符 2">
            <a:extLst>
              <a:ext uri="{FF2B5EF4-FFF2-40B4-BE49-F238E27FC236}">
                <a16:creationId xmlns:a16="http://schemas.microsoft.com/office/drawing/2014/main" id="{16FDD64E-EEF6-9290-AD9A-1EE459C67060}"/>
              </a:ext>
            </a:extLst>
          </p:cNvPr>
          <p:cNvSpPr>
            <a:spLocks noGrp="1"/>
          </p:cNvSpPr>
          <p:nvPr>
            <p:ph idx="1"/>
          </p:nvPr>
        </p:nvSpPr>
        <p:spPr/>
        <p:txBody>
          <a:bodyPr>
            <a:normAutofit/>
          </a:bodyPr>
          <a:lstStyle/>
          <a:p>
            <a:r>
              <a:rPr lang="zh-CN" altLang="en-US" sz="1600" dirty="0"/>
              <a:t>“信息茧房”是由哈佛大学法学院教授凯斯</a:t>
            </a:r>
            <a:r>
              <a:rPr lang="en-US" altLang="zh-CN" sz="1600" dirty="0"/>
              <a:t>·</a:t>
            </a:r>
            <a:r>
              <a:rPr lang="zh-CN" altLang="en-US" sz="1600" dirty="0"/>
              <a:t>桑斯坦在其</a:t>
            </a:r>
            <a:r>
              <a:rPr lang="en-US" altLang="zh-CN" sz="1600" dirty="0"/>
              <a:t>2006</a:t>
            </a:r>
            <a:r>
              <a:rPr lang="zh-CN" altLang="en-US" sz="1600" dirty="0"/>
              <a:t>年出版的著作</a:t>
            </a:r>
            <a:r>
              <a:rPr lang="en-US" altLang="zh-CN" sz="1600" dirty="0"/>
              <a:t>《</a:t>
            </a:r>
            <a:r>
              <a:rPr lang="zh-CN" altLang="en-US" sz="1600" dirty="0"/>
              <a:t>信息乌托邦</a:t>
            </a:r>
            <a:r>
              <a:rPr lang="en-US" altLang="zh-CN" sz="1600" dirty="0"/>
              <a:t>——</a:t>
            </a:r>
            <a:r>
              <a:rPr lang="zh-CN" altLang="en-US" sz="1600" dirty="0"/>
              <a:t>众人如何生产知识</a:t>
            </a:r>
            <a:r>
              <a:rPr lang="en-US" altLang="zh-CN" sz="1600" dirty="0"/>
              <a:t>》</a:t>
            </a:r>
            <a:r>
              <a:rPr lang="zh-CN" altLang="en-US" sz="1600" dirty="0"/>
              <a:t>中提出的一个概念。顾名思义，信息茧房就是一个通过限制信息打造出的、蚕茧一般的房子，使身处其中的人只能接受固定的信息。在这个互联网大行其道的时代，我们每个人都在不断接受着海量的信息，却也可能在不经意间被困入信息茧房。</a:t>
            </a:r>
          </a:p>
        </p:txBody>
      </p:sp>
    </p:spTree>
    <p:extLst>
      <p:ext uri="{BB962C8B-B14F-4D97-AF65-F5344CB8AC3E}">
        <p14:creationId xmlns:p14="http://schemas.microsoft.com/office/powerpoint/2010/main" val="2390266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01EDD-78B5-C3D0-469C-601251B9945B}"/>
              </a:ext>
            </a:extLst>
          </p:cNvPr>
          <p:cNvSpPr>
            <a:spLocks noGrp="1"/>
          </p:cNvSpPr>
          <p:nvPr>
            <p:ph type="title"/>
          </p:nvPr>
        </p:nvSpPr>
        <p:spPr/>
        <p:txBody>
          <a:bodyPr/>
          <a:lstStyle/>
          <a:p>
            <a:r>
              <a:rPr lang="zh-CN" altLang="en-US" dirty="0"/>
              <a:t>信息茧房之成因</a:t>
            </a:r>
          </a:p>
        </p:txBody>
      </p:sp>
      <p:sp>
        <p:nvSpPr>
          <p:cNvPr id="3" name="内容占位符 2">
            <a:extLst>
              <a:ext uri="{FF2B5EF4-FFF2-40B4-BE49-F238E27FC236}">
                <a16:creationId xmlns:a16="http://schemas.microsoft.com/office/drawing/2014/main" id="{279B1C4A-4CEC-E52A-472A-A6FA7E335CD6}"/>
              </a:ext>
            </a:extLst>
          </p:cNvPr>
          <p:cNvSpPr>
            <a:spLocks noGrp="1"/>
          </p:cNvSpPr>
          <p:nvPr>
            <p:ph idx="1"/>
          </p:nvPr>
        </p:nvSpPr>
        <p:spPr/>
        <p:txBody>
          <a:bodyPr>
            <a:normAutofit/>
          </a:bodyPr>
          <a:lstStyle/>
          <a:p>
            <a:r>
              <a:rPr lang="zh-CN" altLang="en-US" sz="1600" dirty="0"/>
              <a:t>信息茧房的形成，是多方面因素共同作用的结果。</a:t>
            </a:r>
            <a:endParaRPr lang="en-US" altLang="zh-CN" sz="1600" dirty="0"/>
          </a:p>
          <a:p>
            <a:r>
              <a:rPr lang="zh-CN" altLang="en-US" sz="1600" dirty="0"/>
              <a:t>首先是随着抖音、</a:t>
            </a:r>
            <a:r>
              <a:rPr lang="en-US" altLang="zh-CN" sz="1600" dirty="0" err="1"/>
              <a:t>bilibili</a:t>
            </a:r>
            <a:r>
              <a:rPr lang="zh-CN" altLang="en-US" sz="1600" dirty="0"/>
              <a:t>、知乎等各种互联网平台的流行，个性化推荐算法被广泛应用于给用户推送视频、文章等内容，导致了推送趋于单一化、同质化，内容上的多样性下降。虽然许多推荐算法有着极高的准确度，但正是因为其准确度导致了其推送内容在能够几乎完美地契合用户的需求的同时降低了内容的广度严重下降。用户使用 </a:t>
            </a:r>
            <a:r>
              <a:rPr lang="en-US" altLang="zh-CN" sz="1600" dirty="0"/>
              <a:t>App </a:t>
            </a:r>
            <a:r>
              <a:rPr lang="zh-CN" altLang="en-US" sz="1600" dirty="0"/>
              <a:t>时每一个点赞、收藏、甚至是在某个视频上的短暂停留，都会被记录和分析，哪怕是更细微的举动都会影响用户接受的信息的种类，所以内容会逐渐趋向用户所感兴趣的方面。</a:t>
            </a:r>
            <a:endParaRPr lang="en-US" altLang="zh-CN" sz="1600" dirty="0"/>
          </a:p>
          <a:p>
            <a:r>
              <a:rPr lang="zh-CN" altLang="en-US" sz="1600" dirty="0"/>
              <a:t>其次是在人们的日常生活能够用于接受信息的时间中，碎片化时间的占比越来越大，人们自然会在碎片化时间中选择自己感兴趣的内容或是最需要的内容。这些时间通常较短，人们本身又有惰性，懒于思考，最直接的办法就是通过这些 </a:t>
            </a:r>
            <a:r>
              <a:rPr lang="en-US" altLang="zh-CN" sz="1600" dirty="0"/>
              <a:t>App </a:t>
            </a:r>
            <a:r>
              <a:rPr lang="zh-CN" altLang="en-US" sz="1600" dirty="0"/>
              <a:t>来获取自己想要的东西，而不会过多地关注信息的来源和种类，再加上算法的助推，很容易落入信息茧房之中。</a:t>
            </a:r>
            <a:endParaRPr lang="en-US" altLang="zh-CN" sz="1600" dirty="0"/>
          </a:p>
          <a:p>
            <a:r>
              <a:rPr lang="zh-CN" altLang="en-US" sz="1600" dirty="0"/>
              <a:t>当然还有很多其他原因，如互联网平台的利益、推荐算法的实现等。</a:t>
            </a:r>
          </a:p>
        </p:txBody>
      </p:sp>
    </p:spTree>
    <p:extLst>
      <p:ext uri="{BB962C8B-B14F-4D97-AF65-F5344CB8AC3E}">
        <p14:creationId xmlns:p14="http://schemas.microsoft.com/office/powerpoint/2010/main" val="8882030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742B2-533B-14BB-C957-0719169810A2}"/>
              </a:ext>
            </a:extLst>
          </p:cNvPr>
          <p:cNvSpPr>
            <a:spLocks noGrp="1"/>
          </p:cNvSpPr>
          <p:nvPr>
            <p:ph type="title"/>
          </p:nvPr>
        </p:nvSpPr>
        <p:spPr/>
        <p:txBody>
          <a:bodyPr/>
          <a:lstStyle/>
          <a:p>
            <a:r>
              <a:rPr lang="zh-CN" altLang="en-US" dirty="0"/>
              <a:t>为什么我们要拒绝信息茧房</a:t>
            </a:r>
          </a:p>
        </p:txBody>
      </p:sp>
      <p:sp>
        <p:nvSpPr>
          <p:cNvPr id="3" name="内容占位符 2">
            <a:extLst>
              <a:ext uri="{FF2B5EF4-FFF2-40B4-BE49-F238E27FC236}">
                <a16:creationId xmlns:a16="http://schemas.microsoft.com/office/drawing/2014/main" id="{61B82071-0DBD-ABB9-21F1-2C71FBFF65D0}"/>
              </a:ext>
            </a:extLst>
          </p:cNvPr>
          <p:cNvSpPr>
            <a:spLocks noGrp="1"/>
          </p:cNvSpPr>
          <p:nvPr>
            <p:ph idx="1"/>
          </p:nvPr>
        </p:nvSpPr>
        <p:spPr/>
        <p:txBody>
          <a:bodyPr>
            <a:normAutofit/>
          </a:bodyPr>
          <a:lstStyle/>
          <a:p>
            <a:r>
              <a:rPr lang="zh-CN" altLang="en-US" sz="1600" dirty="0"/>
              <a:t>信息茧房限制了我们获取的信息的广度，在我们与多元化的世界之间树立了一面墙。信息茧房就像一间墙壁完全由镜子组成的小房子，若身处其中，则只能看到被镜子反射了一次又一次的自己；信息茧房使其中的人只能接受自己感兴趣、认同的信息，而如果想要获取房子之外的信息，则会异常困难，这很容易导致被困者的思想固化，失去理性思考的能力。清朝实行闭关锁国政策，失去了与世界交流的机会，固步自封，浑然不知早已落后于世界。春秋战国时期，齐威王听从邹忌的建议，鼓励全国进献谏言，最终使齐国更加强大。由此可见，思想自由十分重要，我们每个人都不应该成为思想的奴隶。</a:t>
            </a:r>
            <a:endParaRPr lang="en-US" altLang="zh-CN" sz="1600" dirty="0"/>
          </a:p>
          <a:p>
            <a:r>
              <a:rPr lang="zh-CN" altLang="en-US" sz="1600" dirty="0"/>
              <a:t>信息茧房更会使人滑向极端主义。由于思想的固化，茧房内的人难以接受新的观点，而将自己的观点奉为真理，思想愈发狭隘，成为盲目维护所谓的“真理”的“二极管”。在互联网上，这样的极端主义者阻碍了正常的思想交流，破坏了互联网环境的和谐稳定。现在，有相当多的“杠精”，总是对自己持有的观点深信不疑，只要在网上遇到他人与自己意见不合，就会立刻进行言语攻击。若不远离信息茧房，我们很有可能变成极端主义者。</a:t>
            </a:r>
            <a:endParaRPr lang="en-US" altLang="zh-CN" sz="1600" dirty="0"/>
          </a:p>
          <a:p>
            <a:r>
              <a:rPr lang="zh-CN" altLang="en-US" sz="1600" dirty="0"/>
              <a:t>信息茧房让人们无法相互理解、相互认同。思想的狭隘化减少了人与人之间的交集，增加了发生冲突的可能性。信息茧房导致社会黏性减少，这与社会的发展背道而驰。</a:t>
            </a:r>
          </a:p>
        </p:txBody>
      </p:sp>
    </p:spTree>
    <p:extLst>
      <p:ext uri="{BB962C8B-B14F-4D97-AF65-F5344CB8AC3E}">
        <p14:creationId xmlns:p14="http://schemas.microsoft.com/office/powerpoint/2010/main" val="4108023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E4728-429C-E450-A0F6-51BB7EAE1153}"/>
              </a:ext>
            </a:extLst>
          </p:cNvPr>
          <p:cNvSpPr>
            <a:spLocks noGrp="1"/>
          </p:cNvSpPr>
          <p:nvPr>
            <p:ph type="title"/>
          </p:nvPr>
        </p:nvSpPr>
        <p:spPr/>
        <p:txBody>
          <a:bodyPr/>
          <a:lstStyle/>
          <a:p>
            <a:r>
              <a:rPr lang="zh-CN" altLang="en-US" dirty="0"/>
              <a:t>如何摆脱信息茧房</a:t>
            </a:r>
          </a:p>
        </p:txBody>
      </p:sp>
      <p:sp>
        <p:nvSpPr>
          <p:cNvPr id="3" name="内容占位符 2">
            <a:extLst>
              <a:ext uri="{FF2B5EF4-FFF2-40B4-BE49-F238E27FC236}">
                <a16:creationId xmlns:a16="http://schemas.microsoft.com/office/drawing/2014/main" id="{6AB78638-93ED-26CB-61BF-BDE0A8F446E7}"/>
              </a:ext>
            </a:extLst>
          </p:cNvPr>
          <p:cNvSpPr>
            <a:spLocks noGrp="1"/>
          </p:cNvSpPr>
          <p:nvPr>
            <p:ph idx="1"/>
          </p:nvPr>
        </p:nvSpPr>
        <p:spPr/>
        <p:txBody>
          <a:bodyPr>
            <a:normAutofit/>
          </a:bodyPr>
          <a:lstStyle/>
          <a:p>
            <a:r>
              <a:rPr lang="zh-CN" altLang="en-US" sz="1600" dirty="0"/>
              <a:t>信息茧房虽可怕，但并不是无敌的。</a:t>
            </a:r>
            <a:endParaRPr lang="en-US" altLang="zh-CN" sz="1600" dirty="0"/>
          </a:p>
          <a:p>
            <a:r>
              <a:rPr lang="zh-CN" altLang="en-US" sz="1600" dirty="0"/>
              <a:t>古人有云：“兼听则明，偏信则暗。”我们要拓宽获取信息的渠道，全方位地获取信息，如使用多种 </a:t>
            </a:r>
            <a:r>
              <a:rPr lang="en-US" altLang="zh-CN" sz="1600" dirty="0"/>
              <a:t>App</a:t>
            </a:r>
            <a:r>
              <a:rPr lang="zh-CN" altLang="en-US" sz="1600" dirty="0"/>
              <a:t>、</a:t>
            </a:r>
            <a:r>
              <a:rPr lang="en-US" altLang="zh-CN" sz="1600" dirty="0"/>
              <a:t>RSS</a:t>
            </a:r>
            <a:r>
              <a:rPr lang="zh-CN" altLang="en-US" sz="1600" dirty="0"/>
              <a:t>（</a:t>
            </a:r>
            <a:r>
              <a:rPr lang="zh-CN" altLang="en-US" sz="1600" dirty="0">
                <a:solidFill>
                  <a:srgbClr val="EEEEEE"/>
                </a:solidFill>
                <a:latin typeface="arial" panose="020B0604020202020204" pitchFamily="34" charset="0"/>
              </a:rPr>
              <a:t>简易信息聚合</a:t>
            </a:r>
            <a:r>
              <a:rPr lang="zh-CN" altLang="en-US" sz="1600" dirty="0"/>
              <a:t>）等。</a:t>
            </a:r>
            <a:endParaRPr lang="en-US" altLang="zh-CN" sz="1600" dirty="0"/>
          </a:p>
          <a:p>
            <a:r>
              <a:rPr lang="zh-CN" altLang="en-US" sz="1600" dirty="0"/>
              <a:t>乔布斯曾说过：</a:t>
            </a:r>
            <a:r>
              <a:rPr lang="en-US" altLang="zh-CN" sz="1600" dirty="0"/>
              <a:t>“Stay Hungry. Stay Foolish.”</a:t>
            </a:r>
            <a:r>
              <a:rPr lang="en-US" altLang="zh-CN" sz="1600" baseline="30000" dirty="0"/>
              <a:t>1</a:t>
            </a:r>
            <a:r>
              <a:rPr lang="en-US" altLang="zh-CN" sz="1600" dirty="0"/>
              <a:t> </a:t>
            </a:r>
            <a:r>
              <a:rPr lang="zh-CN" altLang="en-US" sz="1600" dirty="0"/>
              <a:t>我们需要保持对知识的渴望，主动探索广阔的知识海洋。</a:t>
            </a:r>
            <a:endParaRPr lang="en-US" altLang="zh-CN" sz="1600" dirty="0"/>
          </a:p>
          <a:p>
            <a:r>
              <a:rPr lang="zh-CN" altLang="en-US" sz="1600" dirty="0"/>
              <a:t>相关的互联网公司也应当有所作为，要通过结合 </a:t>
            </a:r>
            <a:r>
              <a:rPr lang="en-US" altLang="zh-CN" sz="1600" dirty="0"/>
              <a:t>AI</a:t>
            </a:r>
            <a:r>
              <a:rPr lang="zh-CN" altLang="en-US" sz="1600" dirty="0"/>
              <a:t> 技术、调查用户使用体验等方法主动改进算法机制，并给予用户更多选择权利。</a:t>
            </a:r>
            <a:endParaRPr lang="en-US" altLang="zh-CN" sz="1600" dirty="0"/>
          </a:p>
          <a:p>
            <a:r>
              <a:rPr lang="zh-CN" altLang="en-US" sz="1600" dirty="0"/>
              <a:t>同时，政府应该加强对相关领域的监管，为用户开放更多的监督渠道，对企图打造信息茧房的行为实行严厉打击。</a:t>
            </a:r>
            <a:endParaRPr lang="en-US" altLang="zh-CN" sz="1600" dirty="0"/>
          </a:p>
          <a:p>
            <a:r>
              <a:rPr lang="zh-CN" altLang="en-US" sz="1600" dirty="0"/>
              <a:t>摆脱信息茧房需要各方共同努力，但只要持之以恒，我们就可以看到一个没有束缚思想的信息茧房的明天到来。</a:t>
            </a:r>
            <a:endParaRPr lang="en-US" altLang="zh-CN" sz="1600" dirty="0"/>
          </a:p>
        </p:txBody>
      </p:sp>
      <p:sp>
        <p:nvSpPr>
          <p:cNvPr id="4" name="页脚占位符 3">
            <a:extLst>
              <a:ext uri="{FF2B5EF4-FFF2-40B4-BE49-F238E27FC236}">
                <a16:creationId xmlns:a16="http://schemas.microsoft.com/office/drawing/2014/main" id="{A7DDBBC3-793E-C1BE-484E-A4525DB236C3}"/>
              </a:ext>
            </a:extLst>
          </p:cNvPr>
          <p:cNvSpPr>
            <a:spLocks noGrp="1"/>
          </p:cNvSpPr>
          <p:nvPr>
            <p:ph type="ftr" sz="quarter" idx="11"/>
          </p:nvPr>
        </p:nvSpPr>
        <p:spPr/>
        <p:txBody>
          <a:bodyPr/>
          <a:lstStyle/>
          <a:p>
            <a:r>
              <a:rPr lang="en-US" altLang="zh-CN" baseline="30000" dirty="0"/>
              <a:t>1</a:t>
            </a:r>
            <a:r>
              <a:rPr lang="en-US" altLang="zh-CN" dirty="0"/>
              <a:t> </a:t>
            </a:r>
            <a:r>
              <a:rPr lang="zh-CN" altLang="en-US" dirty="0"/>
              <a:t>翻译：求知若渴，虚怀若愚。</a:t>
            </a:r>
            <a:endParaRPr lang="en-US" dirty="0"/>
          </a:p>
        </p:txBody>
      </p:sp>
    </p:spTree>
    <p:extLst>
      <p:ext uri="{BB962C8B-B14F-4D97-AF65-F5344CB8AC3E}">
        <p14:creationId xmlns:p14="http://schemas.microsoft.com/office/powerpoint/2010/main" val="27661120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E73F2-E11B-308C-9A01-A2487CDCBD7A}"/>
              </a:ext>
            </a:extLst>
          </p:cNvPr>
          <p:cNvSpPr>
            <a:spLocks noGrp="1"/>
          </p:cNvSpPr>
          <p:nvPr>
            <p:ph type="title"/>
          </p:nvPr>
        </p:nvSpPr>
        <p:spPr/>
        <p:txBody>
          <a:bodyPr/>
          <a:lstStyle/>
          <a:p>
            <a:r>
              <a:rPr lang="en-US" altLang="zh-CN" dirty="0"/>
              <a:t>Thanks for listening</a:t>
            </a:r>
            <a:endParaRPr lang="zh-CN" altLang="en-US" dirty="0"/>
          </a:p>
        </p:txBody>
      </p:sp>
      <p:sp>
        <p:nvSpPr>
          <p:cNvPr id="7" name="文本占位符 6">
            <a:extLst>
              <a:ext uri="{FF2B5EF4-FFF2-40B4-BE49-F238E27FC236}">
                <a16:creationId xmlns:a16="http://schemas.microsoft.com/office/drawing/2014/main" id="{21F2F71A-6AC3-7767-B1C4-9236CAA3A95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97229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思源黑体 Lato">
      <a:majorFont>
        <a:latin typeface="Lato"/>
        <a:ea typeface="思源黑体 CN Normal"/>
        <a:cs typeface=""/>
      </a:majorFont>
      <a:minorFont>
        <a:latin typeface="Lato"/>
        <a:ea typeface="思源黑体 CN Normal"/>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166</TotalTime>
  <Words>936</Words>
  <Application>Microsoft Office PowerPoint</Application>
  <PresentationFormat>宽屏</PresentationFormat>
  <Paragraphs>22</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-apple-system</vt:lpstr>
      <vt:lpstr>等线</vt:lpstr>
      <vt:lpstr>arial</vt:lpstr>
      <vt:lpstr>arial</vt:lpstr>
      <vt:lpstr>Lato</vt:lpstr>
      <vt:lpstr>天体</vt:lpstr>
      <vt:lpstr>拒绝信息茧房，捍卫思想自由</vt:lpstr>
      <vt:lpstr>何为信息茧房</vt:lpstr>
      <vt:lpstr>信息茧房之成因</vt:lpstr>
      <vt:lpstr>为什么我们要拒绝信息茧房</vt:lpstr>
      <vt:lpstr>如何摆脱信息茧房</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信息茧房：难以逾越的思想高墙</dc:title>
  <dc:creator>Chen Justin</dc:creator>
  <cp:lastModifiedBy>Chen Justin</cp:lastModifiedBy>
  <cp:revision>20</cp:revision>
  <dcterms:created xsi:type="dcterms:W3CDTF">2022-09-10T11:16:35Z</dcterms:created>
  <dcterms:modified xsi:type="dcterms:W3CDTF">2022-09-12T15:58:27Z</dcterms:modified>
</cp:coreProperties>
</file>