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0" r:id="rId2"/>
    <p:sldId id="257" r:id="rId3"/>
    <p:sldId id="305" r:id="rId4"/>
    <p:sldId id="306" r:id="rId5"/>
    <p:sldId id="307" r:id="rId6"/>
    <p:sldId id="309" r:id="rId7"/>
    <p:sldId id="301" r:id="rId8"/>
    <p:sldId id="303" r:id="rId9"/>
    <p:sldId id="302" r:id="rId10"/>
    <p:sldId id="310" r:id="rId11"/>
    <p:sldId id="311" r:id="rId12"/>
    <p:sldId id="304" r:id="rId13"/>
    <p:sldId id="312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220"/>
    <a:srgbClr val="EF8123"/>
    <a:srgbClr val="F39E57"/>
    <a:srgbClr val="AB540D"/>
    <a:srgbClr val="F4AD56"/>
    <a:srgbClr val="C7620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3" autoAdjust="0"/>
    <p:restoredTop sz="85845" autoAdjust="0"/>
  </p:normalViewPr>
  <p:slideViewPr>
    <p:cSldViewPr snapToGrid="0">
      <p:cViewPr varScale="1">
        <p:scale>
          <a:sx n="37" d="100"/>
          <a:sy n="37" d="100"/>
        </p:scale>
        <p:origin x="244" y="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940E7-4096-48BC-983A-AE36A26AA629}" type="datetimeFigureOut">
              <a:rPr lang="zh-TW" altLang="en-US" smtClean="0"/>
              <a:t>2017/8/11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BAEE7-CB7B-4A5A-86FE-75CA8CDE5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21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33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這邊可以大概介紹一下我們本來的構想，像是蟑螂屋、坦克對戰 等等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909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靜態→動態→動態互動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352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942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836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050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87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055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12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107614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264687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177982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153617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96020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74539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58833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22392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320882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318292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247468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9E335-116F-43D5-BE05-90B35204099D}" type="datetime1">
              <a:rPr lang="zh-TW" altLang="en-US" smtClean="0"/>
              <a:t>2017/8/11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8E9FA7C-617D-4BFE-9FBA-120730D8CF72}"/>
              </a:ext>
            </a:extLst>
          </p:cNvPr>
          <p:cNvSpPr/>
          <p:nvPr userDrawn="1"/>
        </p:nvSpPr>
        <p:spPr>
          <a:xfrm>
            <a:off x="11501249" y="335280"/>
            <a:ext cx="335280" cy="33528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979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3"/>
          <a:stretch/>
        </p:blipFill>
        <p:spPr>
          <a:xfrm>
            <a:off x="0" y="4867656"/>
            <a:ext cx="12197380" cy="1980184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5486400" y="4003297"/>
            <a:ext cx="1219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229143" y="2197893"/>
            <a:ext cx="5733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Light Media</a:t>
            </a:r>
            <a:endParaRPr lang="zh-TW" alt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84320" y="3126127"/>
            <a:ext cx="40233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廣告營銷組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990617" y="4443175"/>
            <a:ext cx="221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Presented by Group 6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0</a:t>
            </a:r>
            <a:r>
              <a:rPr lang="en-US" altLang="zh-CN" dirty="0">
                <a:solidFill>
                  <a:schemeClr val="bg1"/>
                </a:solidFill>
              </a:rPr>
              <a:t>9</a:t>
            </a:r>
            <a:r>
              <a:rPr lang="en-US" altLang="zh-TW" dirty="0">
                <a:solidFill>
                  <a:schemeClr val="bg1"/>
                </a:solidFill>
              </a:rPr>
              <a:t>-August-2017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434" y="1287473"/>
            <a:ext cx="905262" cy="90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2261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11434445" y="305435"/>
            <a:ext cx="462409" cy="365125"/>
          </a:xfrm>
        </p:spPr>
        <p:txBody>
          <a:bodyPr/>
          <a:lstStyle/>
          <a:p>
            <a:fld id="{A0EDBECA-CDE6-495F-A757-2080B827131C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30960" y="887774"/>
            <a:ext cx="89043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solidFill>
                  <a:srgbClr val="F08220"/>
                </a:solidFill>
              </a:rPr>
              <a:t>Case</a:t>
            </a:r>
            <a:r>
              <a:rPr lang="zh-TW" altLang="en-US" sz="4400" dirty="0">
                <a:solidFill>
                  <a:srgbClr val="F08220"/>
                </a:solidFill>
              </a:rPr>
              <a:t> </a:t>
            </a:r>
            <a:r>
              <a:rPr lang="en-US" altLang="zh-TW" sz="4400" dirty="0">
                <a:solidFill>
                  <a:srgbClr val="F08220"/>
                </a:solidFill>
              </a:rPr>
              <a:t>Study:</a:t>
            </a:r>
            <a:r>
              <a:rPr lang="zh-TW" altLang="en-US" sz="4400" dirty="0">
                <a:solidFill>
                  <a:srgbClr val="F08220"/>
                </a:solidFill>
              </a:rPr>
              <a:t> </a:t>
            </a:r>
            <a:r>
              <a:rPr lang="en-US" altLang="zh-TW" sz="4400" dirty="0">
                <a:solidFill>
                  <a:srgbClr val="F08220"/>
                </a:solidFill>
              </a:rPr>
              <a:t>Weibo</a:t>
            </a:r>
            <a:r>
              <a:rPr lang="zh-TW" altLang="en-US" sz="4400" dirty="0">
                <a:solidFill>
                  <a:srgbClr val="F08220"/>
                </a:solidFill>
              </a:rPr>
              <a:t> 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橢圓 2054"/>
          <p:cNvSpPr/>
          <p:nvPr/>
        </p:nvSpPr>
        <p:spPr>
          <a:xfrm>
            <a:off x="10014160" y="1306175"/>
            <a:ext cx="947754" cy="85725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27" y="814904"/>
            <a:ext cx="842311" cy="84231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629103" y="2075616"/>
            <a:ext cx="87857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TW" altLang="en-US" sz="2000" dirty="0"/>
              <a:t>時間（歷史發展）</a:t>
            </a:r>
            <a:endParaRPr kumimoji="1" lang="en-US" altLang="zh-TW" sz="2000" dirty="0"/>
          </a:p>
          <a:p>
            <a:pPr marL="742950" lvl="1" indent="-285750">
              <a:buFont typeface="Arial" charset="0"/>
              <a:buChar char="•"/>
            </a:pPr>
            <a:r>
              <a:rPr kumimoji="1" lang="zh-TW" altLang="en-US" sz="2000" dirty="0"/>
              <a:t>美妝產業如何利用微博投放線上廣告</a:t>
            </a:r>
            <a:endParaRPr kumimoji="1" lang="en-US" altLang="zh-TW" sz="2000" dirty="0"/>
          </a:p>
          <a:p>
            <a:pPr marL="742950" lvl="1" indent="-285750">
              <a:buFont typeface="Arial" charset="0"/>
              <a:buChar char="•"/>
            </a:pPr>
            <a:r>
              <a:rPr kumimoji="1" lang="zh-TW" altLang="en-US" sz="2000" dirty="0"/>
              <a:t>從以前的隨機投放到</a:t>
            </a:r>
            <a:r>
              <a:rPr kumimoji="1" lang="en-US" altLang="zh-TW" sz="2000" dirty="0">
                <a:solidFill>
                  <a:srgbClr val="F08220"/>
                </a:solidFill>
              </a:rPr>
              <a:t>Feed</a:t>
            </a:r>
            <a:r>
              <a:rPr kumimoji="1" lang="zh-TW" altLang="en-US" sz="2000" dirty="0">
                <a:solidFill>
                  <a:srgbClr val="F08220"/>
                </a:solidFill>
              </a:rPr>
              <a:t> 廣告</a:t>
            </a:r>
            <a:endParaRPr kumimoji="1" lang="en-US" altLang="zh-TW" sz="2000" dirty="0">
              <a:solidFill>
                <a:srgbClr val="F0822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kumimoji="1" lang="en-US" altLang="zh-TW" sz="2000" dirty="0"/>
          </a:p>
          <a:p>
            <a:pPr marL="285750" indent="-285750">
              <a:buFont typeface="Arial" charset="0"/>
              <a:buChar char="•"/>
            </a:pPr>
            <a:r>
              <a:rPr kumimoji="1" lang="zh-TW" altLang="en-US" sz="2000" dirty="0"/>
              <a:t>空間</a:t>
            </a:r>
            <a:endParaRPr kumimoji="1" lang="en-US" altLang="zh-TW" sz="2000" dirty="0"/>
          </a:p>
          <a:p>
            <a:pPr marL="742950" lvl="1" indent="-285750">
              <a:buFont typeface="Arial" charset="0"/>
              <a:buChar char="•"/>
            </a:pPr>
            <a:r>
              <a:rPr kumimoji="1" lang="zh-TW" altLang="en-US" sz="2000" dirty="0"/>
              <a:t>微博會針對哪些族群投放美妝廣告</a:t>
            </a:r>
            <a:endParaRPr kumimoji="1" lang="en-US" altLang="zh-TW" sz="2000" dirty="0"/>
          </a:p>
          <a:p>
            <a:pPr marL="742950" lvl="1" indent="-285750">
              <a:buFont typeface="Arial" charset="0"/>
              <a:buChar char="•"/>
            </a:pPr>
            <a:r>
              <a:rPr kumimoji="1" lang="zh-TW" altLang="en-US" sz="2000" dirty="0"/>
              <a:t>美妝產業佔微博廣告的比率</a:t>
            </a:r>
            <a:endParaRPr kumimoji="1" lang="en-US" altLang="zh-TW" sz="2000" dirty="0"/>
          </a:p>
          <a:p>
            <a:pPr marL="742950" lvl="1" indent="-285750">
              <a:buFont typeface="Arial" charset="0"/>
              <a:buChar char="•"/>
            </a:pPr>
            <a:endParaRPr kumimoji="1" lang="en-US" altLang="zh-TW" sz="2000" dirty="0"/>
          </a:p>
          <a:p>
            <a:pPr marL="285750" indent="-285750">
              <a:buFont typeface="Arial" charset="0"/>
              <a:buChar char="•"/>
            </a:pPr>
            <a:r>
              <a:rPr kumimoji="1" lang="zh-TW" altLang="en-US" sz="2000" dirty="0"/>
              <a:t>決策</a:t>
            </a:r>
            <a:endParaRPr kumimoji="1" lang="en-US" altLang="zh-TW" sz="2000" dirty="0"/>
          </a:p>
          <a:p>
            <a:pPr marL="742950" lvl="1" indent="-285750">
              <a:buFont typeface="Arial" charset="0"/>
              <a:buChar char="•"/>
            </a:pPr>
            <a:r>
              <a:rPr kumimoji="1" lang="zh-TW" altLang="en-US" sz="2000" dirty="0"/>
              <a:t>美妝產業在微博上投入多少資金買廣告</a:t>
            </a:r>
            <a:endParaRPr kumimoji="1" lang="en-US" altLang="zh-TW" sz="2000" dirty="0"/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sz="2000" dirty="0"/>
              <a:t>投放的广告量能转换到多少销售量</a:t>
            </a:r>
            <a:r>
              <a:rPr kumimoji="1" lang="zh-TW" altLang="en-US" sz="2000" dirty="0"/>
              <a:t>（轉換率）</a:t>
            </a:r>
            <a:endParaRPr kumimoji="1"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54773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11434445" y="305435"/>
            <a:ext cx="462409" cy="365125"/>
          </a:xfrm>
        </p:spPr>
        <p:txBody>
          <a:bodyPr/>
          <a:lstStyle/>
          <a:p>
            <a:fld id="{A0EDBECA-CDE6-495F-A757-2080B827131C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30960" y="887774"/>
            <a:ext cx="89043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F08220"/>
                </a:solidFill>
              </a:rPr>
              <a:t>未来趋势 </a:t>
            </a:r>
            <a:r>
              <a:rPr lang="zh-TW" altLang="en-US" sz="4400" dirty="0">
                <a:solidFill>
                  <a:srgbClr val="F08220"/>
                </a:solidFill>
              </a:rPr>
              <a:t> 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橢圓 2054"/>
          <p:cNvSpPr/>
          <p:nvPr/>
        </p:nvSpPr>
        <p:spPr>
          <a:xfrm>
            <a:off x="10014160" y="1306175"/>
            <a:ext cx="947754" cy="85725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/>
          </a:p>
        </p:txBody>
      </p:sp>
      <p:sp>
        <p:nvSpPr>
          <p:cNvPr id="9" name="文字方塊 2">
            <a:extLst>
              <a:ext uri="{FF2B5EF4-FFF2-40B4-BE49-F238E27FC236}">
                <a16:creationId xmlns:a16="http://schemas.microsoft.com/office/drawing/2014/main" id="{EEA35B3E-B808-4C3A-945C-6CC04D2C1555}"/>
              </a:ext>
            </a:extLst>
          </p:cNvPr>
          <p:cNvSpPr txBox="1"/>
          <p:nvPr/>
        </p:nvSpPr>
        <p:spPr>
          <a:xfrm>
            <a:off x="1658098" y="4259973"/>
            <a:ext cx="6280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提升消费者的信任度</a:t>
            </a:r>
            <a:endParaRPr lang="zh-TW" altLang="en-US" sz="4400" dirty="0">
              <a:solidFill>
                <a:srgbClr val="F08220"/>
              </a:solidFill>
            </a:endParaRPr>
          </a:p>
        </p:txBody>
      </p:sp>
      <p:sp>
        <p:nvSpPr>
          <p:cNvPr id="10" name="文字方塊 2">
            <a:extLst>
              <a:ext uri="{FF2B5EF4-FFF2-40B4-BE49-F238E27FC236}">
                <a16:creationId xmlns:a16="http://schemas.microsoft.com/office/drawing/2014/main" id="{3F603B03-FFB7-4241-85BB-44759447E0C0}"/>
              </a:ext>
            </a:extLst>
          </p:cNvPr>
          <p:cNvSpPr txBox="1"/>
          <p:nvPr/>
        </p:nvSpPr>
        <p:spPr>
          <a:xfrm>
            <a:off x="1932954" y="3220532"/>
            <a:ext cx="5179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针对年龄层的限制</a:t>
            </a:r>
            <a:endParaRPr lang="zh-TW" altLang="en-US" sz="4400" dirty="0">
              <a:solidFill>
                <a:srgbClr val="F08220"/>
              </a:solidFill>
            </a:endParaRPr>
          </a:p>
        </p:txBody>
      </p:sp>
      <p:sp>
        <p:nvSpPr>
          <p:cNvPr id="12" name="橢圓 24">
            <a:extLst>
              <a:ext uri="{FF2B5EF4-FFF2-40B4-BE49-F238E27FC236}">
                <a16:creationId xmlns:a16="http://schemas.microsoft.com/office/drawing/2014/main" id="{DC5AA80C-2E3D-4F70-BA72-4834F8E98CA5}"/>
              </a:ext>
            </a:extLst>
          </p:cNvPr>
          <p:cNvSpPr/>
          <p:nvPr/>
        </p:nvSpPr>
        <p:spPr>
          <a:xfrm>
            <a:off x="1392954" y="2140532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</a:t>
            </a:r>
            <a:endParaRPr lang="zh-TW" altLang="en-US" sz="2400" dirty="0"/>
          </a:p>
        </p:txBody>
      </p:sp>
      <p:cxnSp>
        <p:nvCxnSpPr>
          <p:cNvPr id="13" name="直線接點 2">
            <a:extLst>
              <a:ext uri="{FF2B5EF4-FFF2-40B4-BE49-F238E27FC236}">
                <a16:creationId xmlns:a16="http://schemas.microsoft.com/office/drawing/2014/main" id="{3EDBEE76-82D3-4AF7-BDBC-EF6C7F902BC8}"/>
              </a:ext>
            </a:extLst>
          </p:cNvPr>
          <p:cNvCxnSpPr>
            <a:cxnSpLocks/>
          </p:cNvCxnSpPr>
          <p:nvPr/>
        </p:nvCxnSpPr>
        <p:spPr>
          <a:xfrm>
            <a:off x="1662954" y="2680532"/>
            <a:ext cx="4857" cy="1426887"/>
          </a:xfrm>
          <a:prstGeom prst="line">
            <a:avLst/>
          </a:prstGeom>
          <a:ln w="38100">
            <a:solidFill>
              <a:srgbClr val="F08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24">
            <a:extLst>
              <a:ext uri="{FF2B5EF4-FFF2-40B4-BE49-F238E27FC236}">
                <a16:creationId xmlns:a16="http://schemas.microsoft.com/office/drawing/2014/main" id="{9858AEF9-8057-4330-8ECA-F735627B378C}"/>
              </a:ext>
            </a:extLst>
          </p:cNvPr>
          <p:cNvSpPr/>
          <p:nvPr/>
        </p:nvSpPr>
        <p:spPr>
          <a:xfrm>
            <a:off x="1392954" y="3335253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</a:t>
            </a:r>
            <a:endParaRPr lang="zh-TW" altLang="en-US" sz="2400" dirty="0"/>
          </a:p>
        </p:txBody>
      </p:sp>
      <p:sp>
        <p:nvSpPr>
          <p:cNvPr id="15" name="文字方塊 2">
            <a:extLst>
              <a:ext uri="{FF2B5EF4-FFF2-40B4-BE49-F238E27FC236}">
                <a16:creationId xmlns:a16="http://schemas.microsoft.com/office/drawing/2014/main" id="{B726741C-1DAA-4530-9D19-36F304DA8A53}"/>
              </a:ext>
            </a:extLst>
          </p:cNvPr>
          <p:cNvSpPr txBox="1"/>
          <p:nvPr/>
        </p:nvSpPr>
        <p:spPr>
          <a:xfrm>
            <a:off x="1932954" y="2025812"/>
            <a:ext cx="84963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未来的美妆的销售量会急速增长</a:t>
            </a:r>
            <a:endParaRPr lang="zh-TW" altLang="en-US" sz="4400" dirty="0">
              <a:solidFill>
                <a:srgbClr val="F08220"/>
              </a:solidFill>
            </a:endParaRPr>
          </a:p>
        </p:txBody>
      </p:sp>
      <p:sp>
        <p:nvSpPr>
          <p:cNvPr id="16" name="橢圓 24">
            <a:extLst>
              <a:ext uri="{FF2B5EF4-FFF2-40B4-BE49-F238E27FC236}">
                <a16:creationId xmlns:a16="http://schemas.microsoft.com/office/drawing/2014/main" id="{2A44F11F-366C-4D80-87B4-05166F52ADD7}"/>
              </a:ext>
            </a:extLst>
          </p:cNvPr>
          <p:cNvSpPr/>
          <p:nvPr/>
        </p:nvSpPr>
        <p:spPr>
          <a:xfrm>
            <a:off x="1392954" y="4415252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</a:t>
            </a:r>
            <a:endParaRPr lang="zh-TW" altLang="en-US" sz="2400" dirty="0"/>
          </a:p>
        </p:txBody>
      </p:sp>
      <p:cxnSp>
        <p:nvCxnSpPr>
          <p:cNvPr id="17" name="直線接點 2">
            <a:extLst>
              <a:ext uri="{FF2B5EF4-FFF2-40B4-BE49-F238E27FC236}">
                <a16:creationId xmlns:a16="http://schemas.microsoft.com/office/drawing/2014/main" id="{6FAC721D-D56F-4A77-A9D9-423E142CF13D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>
            <a:off x="1662954" y="3875253"/>
            <a:ext cx="0" cy="539999"/>
          </a:xfrm>
          <a:prstGeom prst="line">
            <a:avLst/>
          </a:prstGeom>
          <a:ln w="38100">
            <a:solidFill>
              <a:srgbClr val="F08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88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11434445" y="305435"/>
            <a:ext cx="462409" cy="365125"/>
          </a:xfrm>
        </p:spPr>
        <p:txBody>
          <a:bodyPr/>
          <a:lstStyle/>
          <a:p>
            <a:fld id="{A0EDBECA-CDE6-495F-A757-2080B827131C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-951441" y="992603"/>
            <a:ext cx="69458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参考文献</a:t>
            </a:r>
            <a:endParaRPr lang="en-GB" altLang="zh-CN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zh-TW" altLang="en-US" sz="4400" dirty="0">
              <a:solidFill>
                <a:srgbClr val="F0822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橢圓 2054"/>
          <p:cNvSpPr/>
          <p:nvPr/>
        </p:nvSpPr>
        <p:spPr>
          <a:xfrm>
            <a:off x="10014160" y="1306175"/>
            <a:ext cx="947754" cy="85725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B3DC33-277A-4D80-9234-09C92E11E2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323" y="1779856"/>
            <a:ext cx="3741980" cy="18569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6A5239-35C8-4AE0-9364-F0D4F510FE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16" y="2926834"/>
            <a:ext cx="3920126" cy="18988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B37E8A-74EA-4719-BAC4-27FA5E9B323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7" r="1853"/>
          <a:stretch/>
        </p:blipFill>
        <p:spPr>
          <a:xfrm>
            <a:off x="8896026" y="2950678"/>
            <a:ext cx="2836191" cy="29656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8FDA30-9E68-4EC5-AB0A-BDF705544C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144" y="4433499"/>
            <a:ext cx="3408509" cy="180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48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689237" y="155405"/>
            <a:ext cx="10269084" cy="6613963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00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00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00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00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00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00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00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00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目标</a:t>
              </a:r>
              <a:endParaRPr lang="en-US" sz="2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背景</a:t>
              </a:r>
              <a:endParaRPr lang="en-US" sz="2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外部因素</a:t>
              </a:r>
              <a:endParaRPr lang="en-US" sz="2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sp>
        <p:nvSpPr>
          <p:cNvPr id="40" name="Rounded Rectangle 7"/>
          <p:cNvSpPr/>
          <p:nvPr/>
        </p:nvSpPr>
        <p:spPr>
          <a:xfrm>
            <a:off x="2525551" y="1775155"/>
            <a:ext cx="958419" cy="572221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效果</a:t>
            </a:r>
            <a:endParaRPr lang="en-US" sz="24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5029140" y="1785336"/>
            <a:ext cx="950153" cy="572221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输出</a:t>
            </a:r>
            <a:endParaRPr lang="en-US" sz="24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7508871" y="1775155"/>
            <a:ext cx="987823" cy="572221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过程</a:t>
            </a:r>
            <a:endParaRPr lang="en-US" sz="24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10004195" y="1775155"/>
            <a:ext cx="968605" cy="572221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输入</a:t>
            </a:r>
            <a:endParaRPr lang="en-US" sz="24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-336" y="0"/>
            <a:ext cx="1223749" cy="6717437"/>
          </a:xfrm>
          <a:prstGeom prst="rect">
            <a:avLst/>
          </a:prstGeom>
          <a:solidFill>
            <a:srgbClr val="F7B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-336" y="155160"/>
            <a:ext cx="1123784" cy="6702840"/>
          </a:xfrm>
          <a:prstGeom prst="rect">
            <a:avLst/>
          </a:prstGeom>
          <a:solidFill>
            <a:srgbClr val="F4ED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1" name="任意多边形 49"/>
          <p:cNvSpPr/>
          <p:nvPr/>
        </p:nvSpPr>
        <p:spPr>
          <a:xfrm rot="16200000" flipV="1">
            <a:off x="-2393666" y="2573965"/>
            <a:ext cx="6260239" cy="1443043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>
              <a:solidFill>
                <a:srgbClr val="F1F3F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784" y="155160"/>
            <a:ext cx="1046440" cy="67028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中國網路廣告在美妝的產業分析報告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逻辑模型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4" name="TextBox 25"/>
          <p:cNvSpPr txBox="1"/>
          <p:nvPr/>
        </p:nvSpPr>
        <p:spPr>
          <a:xfrm>
            <a:off x="2758188" y="171158"/>
            <a:ext cx="9319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latin typeface="PMingLiU" charset="-120"/>
                <a:ea typeface="PMingLiU" charset="-120"/>
                <a:cs typeface="PMingLiU" charset="-120"/>
              </a:rPr>
              <a:t>宏觀</a:t>
            </a:r>
            <a:r>
              <a:rPr lang="zh-TW" altLang="en-US" sz="1200" dirty="0">
                <a:latin typeface="PMingLiU" charset="-120"/>
                <a:ea typeface="PMingLiU" charset="-120"/>
                <a:cs typeface="PMingLiU" charset="-120"/>
              </a:rPr>
              <a:t>：</a:t>
            </a:r>
            <a:r>
              <a:rPr lang="en-US" altLang="zh-TW" sz="1200" dirty="0">
                <a:latin typeface="PMingLiU" charset="-120"/>
                <a:ea typeface="PMingLiU" charset="-120"/>
                <a:cs typeface="PMingLiU" charset="-120"/>
              </a:rPr>
              <a:t>2016</a:t>
            </a:r>
            <a:r>
              <a:rPr lang="zh-TW" altLang="en-US" sz="1200" dirty="0">
                <a:latin typeface="PMingLiU" charset="-120"/>
                <a:ea typeface="PMingLiU" charset="-120"/>
                <a:cs typeface="PMingLiU" charset="-120"/>
              </a:rPr>
              <a:t>年度中國網絡廣告市場規模達到</a:t>
            </a:r>
            <a:r>
              <a:rPr lang="en-US" altLang="zh-TW" sz="1200" dirty="0">
                <a:latin typeface="PMingLiU" charset="-120"/>
                <a:ea typeface="PMingLiU" charset="-120"/>
                <a:cs typeface="PMingLiU" charset="-120"/>
              </a:rPr>
              <a:t>2902.7</a:t>
            </a:r>
            <a:r>
              <a:rPr lang="zh-TW" altLang="en-US" sz="1200" dirty="0">
                <a:latin typeface="PMingLiU" charset="-120"/>
                <a:ea typeface="PMingLiU" charset="-120"/>
                <a:cs typeface="PMingLiU" charset="-120"/>
              </a:rPr>
              <a:t>億元，同比增長</a:t>
            </a:r>
            <a:r>
              <a:rPr lang="en-US" altLang="zh-TW" sz="1200" dirty="0">
                <a:latin typeface="PMingLiU" charset="-120"/>
                <a:ea typeface="PMingLiU" charset="-120"/>
                <a:cs typeface="PMingLiU" charset="-120"/>
              </a:rPr>
              <a:t>32.9%</a:t>
            </a:r>
            <a:r>
              <a:rPr lang="zh-TW" altLang="en-US" sz="1200" dirty="0">
                <a:latin typeface="PMingLiU" charset="-120"/>
                <a:ea typeface="PMingLiU" charset="-120"/>
                <a:cs typeface="PMingLiU" charset="-120"/>
              </a:rPr>
              <a:t>。</a:t>
            </a:r>
          </a:p>
          <a:p>
            <a:r>
              <a:rPr lang="zh-TW" altLang="en-US" sz="1200" b="1" dirty="0">
                <a:latin typeface="PMingLiU" charset="-120"/>
                <a:ea typeface="PMingLiU" charset="-120"/>
                <a:cs typeface="PMingLiU" charset="-120"/>
              </a:rPr>
              <a:t>中觀</a:t>
            </a:r>
            <a:r>
              <a:rPr lang="zh-TW" altLang="en-US" sz="1200" dirty="0">
                <a:latin typeface="PMingLiU" charset="-120"/>
                <a:ea typeface="PMingLiU" charset="-120"/>
                <a:cs typeface="PMingLiU" charset="-120"/>
              </a:rPr>
              <a:t>：藉由網路廣告，提高產品曝光率，促成消費者的直接購買美妝產品。</a:t>
            </a:r>
          </a:p>
          <a:p>
            <a:r>
              <a:rPr lang="zh-TW" altLang="en-US" sz="1200" b="1" dirty="0">
                <a:latin typeface="PMingLiU" charset="-120"/>
                <a:ea typeface="PMingLiU" charset="-120"/>
                <a:cs typeface="PMingLiU" charset="-120"/>
              </a:rPr>
              <a:t>微觀</a:t>
            </a:r>
            <a:r>
              <a:rPr lang="zh-TW" altLang="en-US" sz="1200" dirty="0">
                <a:latin typeface="PMingLiU" charset="-120"/>
                <a:ea typeface="PMingLiU" charset="-120"/>
                <a:cs typeface="PMingLiU" charset="-120"/>
              </a:rPr>
              <a:t>：中港澳臺生在紫荊谷創業平台，學習如何製作廣告營銷產業分析報告。</a:t>
            </a:r>
          </a:p>
        </p:txBody>
      </p:sp>
      <p:sp>
        <p:nvSpPr>
          <p:cNvPr id="35" name="TextBox 25"/>
          <p:cNvSpPr txBox="1"/>
          <p:nvPr/>
        </p:nvSpPr>
        <p:spPr>
          <a:xfrm>
            <a:off x="2758189" y="957733"/>
            <a:ext cx="8859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latin typeface="PMingLiU" charset="-120"/>
                <a:ea typeface="PMingLiU" charset="-120"/>
                <a:cs typeface="PMingLiU" charset="-120"/>
              </a:rPr>
              <a:t>宏觀</a:t>
            </a:r>
            <a:r>
              <a:rPr lang="zh-TW" altLang="en-US" sz="1200" dirty="0">
                <a:latin typeface="PMingLiU" charset="-120"/>
                <a:ea typeface="PMingLiU" charset="-120"/>
                <a:cs typeface="PMingLiU" charset="-120"/>
              </a:rPr>
              <a:t>：分析中國網路廣告，瞭解發展沿革、產業現況以及未來趨勢。</a:t>
            </a:r>
          </a:p>
          <a:p>
            <a:r>
              <a:rPr lang="zh-TW" altLang="en-US" sz="1200" b="1" dirty="0">
                <a:latin typeface="PMingLiU" charset="-120"/>
                <a:ea typeface="PMingLiU" charset="-120"/>
                <a:cs typeface="PMingLiU" charset="-120"/>
              </a:rPr>
              <a:t>中觀</a:t>
            </a:r>
            <a:r>
              <a:rPr lang="zh-TW" altLang="en-US" sz="1200" dirty="0">
                <a:latin typeface="PMingLiU" charset="-120"/>
                <a:ea typeface="PMingLiU" charset="-120"/>
                <a:cs typeface="PMingLiU" charset="-120"/>
              </a:rPr>
              <a:t>：提供信息給美妝產業相關人士，作為利用網路廣告增加產品曝光率的參考。</a:t>
            </a:r>
          </a:p>
          <a:p>
            <a:r>
              <a:rPr lang="zh-TW" altLang="en-US" sz="1200" b="1" dirty="0">
                <a:latin typeface="PMingLiU" charset="-120"/>
                <a:ea typeface="PMingLiU" charset="-120"/>
                <a:cs typeface="PMingLiU" charset="-120"/>
              </a:rPr>
              <a:t>微觀</a:t>
            </a:r>
            <a:r>
              <a:rPr lang="zh-TW" altLang="en-US" sz="1200" dirty="0">
                <a:latin typeface="PMingLiU" charset="-120"/>
                <a:ea typeface="PMingLiU" charset="-120"/>
                <a:cs typeface="PMingLiU" charset="-120"/>
              </a:rPr>
              <a:t>：藉由七天的資料蒐集和觀察，產出中國網路廣告在美妝的產業分析報告。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3463924" y="6059247"/>
            <a:ext cx="8633515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33" dirty="0">
                <a:latin typeface="PMingLiU" charset="-120"/>
                <a:ea typeface="PMingLiU" charset="-120"/>
                <a:cs typeface="PMingLiU" charset="-120"/>
              </a:rPr>
              <a:t>中港澳台文化差異，造成蒐集資料及小組討論成效不彰</a:t>
            </a:r>
            <a:endParaRPr lang="en-US" altLang="zh-TW" sz="1333" dirty="0">
              <a:latin typeface="PMingLiU" charset="-120"/>
              <a:ea typeface="PMingLiU" charset="-120"/>
              <a:cs typeface="PMingLiU" charset="-120"/>
            </a:endParaRPr>
          </a:p>
          <a:p>
            <a:r>
              <a:rPr lang="zh-TW" altLang="en-US" sz="1333" dirty="0">
                <a:latin typeface="PMingLiU" charset="-120"/>
                <a:ea typeface="PMingLiU" charset="-120"/>
                <a:cs typeface="PMingLiU" charset="-120"/>
              </a:rPr>
              <a:t>成員彼此對該產業的理解程度有落差</a:t>
            </a:r>
            <a:endParaRPr lang="en-US" altLang="zh-TW" sz="1333" dirty="0">
              <a:latin typeface="PMingLiU" charset="-120"/>
              <a:ea typeface="PMingLiU" charset="-120"/>
              <a:cs typeface="PMingLiU" charset="-120"/>
            </a:endParaRPr>
          </a:p>
          <a:p>
            <a:r>
              <a:rPr lang="zh-TW" altLang="en-US" sz="1333" dirty="0">
                <a:latin typeface="PMingLiU" charset="-120"/>
                <a:ea typeface="PMingLiU" charset="-120"/>
                <a:cs typeface="PMingLiU" charset="-120"/>
              </a:rPr>
              <a:t>酒店有時網路</a:t>
            </a:r>
            <a:r>
              <a:rPr lang="en-US" altLang="zh-TW" sz="1333" dirty="0">
                <a:latin typeface="PMingLiU" charset="-120"/>
                <a:ea typeface="PMingLiU" charset="-120"/>
                <a:cs typeface="PMingLiU" charset="-120"/>
              </a:rPr>
              <a:t>LAG</a:t>
            </a:r>
            <a:r>
              <a:rPr lang="zh-TW" altLang="en-US" sz="1333" dirty="0">
                <a:latin typeface="PMingLiU" charset="-120"/>
                <a:ea typeface="PMingLiU" charset="-120"/>
                <a:cs typeface="PMingLiU" charset="-120"/>
              </a:rPr>
              <a:t>，導致網路資料蒐集與協同工作進度較不順暢。</a:t>
            </a:r>
            <a:endParaRPr lang="en-US" altLang="zh-CN" sz="1333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788974" y="2347397"/>
            <a:ext cx="24571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PMingLiU" charset="-120"/>
                <a:ea typeface="PMingLiU" charset="-120"/>
                <a:cs typeface="PMingLiU" charset="-120"/>
              </a:rPr>
              <a:t>組員了解中國網路廣告產業分析</a:t>
            </a:r>
            <a:endParaRPr kumimoji="1" lang="en-US" altLang="zh-TW" sz="1600" dirty="0">
              <a:latin typeface="PMingLiU" charset="-120"/>
              <a:ea typeface="PMingLiU" charset="-120"/>
              <a:cs typeface="PMingLiU" charset="-12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PMingLiU" charset="-120"/>
                <a:ea typeface="PMingLiU" charset="-120"/>
                <a:cs typeface="PMingLiU" charset="-120"/>
              </a:rPr>
              <a:t>組員對美妝產業有基本知識的</a:t>
            </a:r>
            <a:r>
              <a:rPr kumimoji="1" lang="zh-TW" altLang="en-US" sz="1600" dirty="0">
                <a:latin typeface="PMingLiU" charset="-120"/>
                <a:ea typeface="PMingLiU" charset="-120"/>
                <a:cs typeface="PMingLiU" charset="-120"/>
              </a:rPr>
              <a:t>了解</a:t>
            </a:r>
            <a:endParaRPr kumimoji="1" lang="en-US" altLang="zh-TW" sz="1600" dirty="0">
              <a:latin typeface="PMingLiU" charset="-120"/>
              <a:ea typeface="PMingLiU" charset="-120"/>
              <a:cs typeface="PMingLiU" charset="-12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PMingLiU" charset="-120"/>
                <a:ea typeface="PMingLiU" charset="-120"/>
                <a:cs typeface="PMingLiU" charset="-120"/>
              </a:rPr>
              <a:t>組員學習如何寫吸金簡報</a:t>
            </a:r>
            <a:endParaRPr kumimoji="1" lang="en-US" altLang="zh-TW" sz="1600" dirty="0">
              <a:latin typeface="PMingLiU" charset="-120"/>
              <a:ea typeface="PMingLiU" charset="-120"/>
              <a:cs typeface="PMingLiU" charset="-12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PMingLiU" charset="-120"/>
                <a:ea typeface="PMingLiU" charset="-120"/>
                <a:cs typeface="PMingLiU" charset="-120"/>
              </a:rPr>
              <a:t>組員學習如何寫邏輯模型</a:t>
            </a:r>
            <a:endParaRPr kumimoji="1" lang="en-US" altLang="zh-TW" sz="1600" dirty="0">
              <a:latin typeface="PMingLiU" charset="-120"/>
              <a:ea typeface="PMingLiU" charset="-120"/>
              <a:cs typeface="PMingLiU" charset="-12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PMingLiU" charset="-120"/>
                <a:ea typeface="PMingLiU" charset="-120"/>
                <a:cs typeface="PMingLiU" charset="-120"/>
              </a:rPr>
              <a:t>組員學習如何</a:t>
            </a:r>
            <a:r>
              <a:rPr kumimoji="1" lang="zh-TW" altLang="en-US" sz="1600" dirty="0">
                <a:latin typeface="PMingLiU" charset="-120"/>
                <a:ea typeface="PMingLiU" charset="-120"/>
                <a:cs typeface="PMingLiU" charset="-120"/>
              </a:rPr>
              <a:t>寫產業分析報告</a:t>
            </a:r>
            <a:endParaRPr kumimoji="1" lang="en-US" altLang="zh-TW" sz="1600" dirty="0">
              <a:latin typeface="PMingLiU" charset="-120"/>
              <a:ea typeface="PMingLiU" charset="-120"/>
              <a:cs typeface="PMingLiU" charset="-12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PMingLiU" charset="-120"/>
                <a:ea typeface="PMingLiU" charset="-120"/>
                <a:cs typeface="PMingLiU" charset="-120"/>
              </a:rPr>
              <a:t>組員學習</a:t>
            </a:r>
            <a:r>
              <a:rPr kumimoji="1" lang="zh-TW" altLang="en-US" sz="1600" dirty="0">
                <a:latin typeface="PMingLiU" charset="-120"/>
                <a:ea typeface="PMingLiU" charset="-120"/>
                <a:cs typeface="PMingLiU" charset="-120"/>
              </a:rPr>
              <a:t>如何上台簡報</a:t>
            </a:r>
            <a:r>
              <a:rPr kumimoji="1" lang="en-US" altLang="zh-TW" sz="1600" dirty="0">
                <a:latin typeface="PMingLiU" charset="-120"/>
                <a:ea typeface="PMingLiU" charset="-120"/>
                <a:cs typeface="PMingLiU" charset="-120"/>
              </a:rPr>
              <a:t>(</a:t>
            </a:r>
            <a:r>
              <a:rPr kumimoji="1" lang="en-US" altLang="zh-TW" sz="1600" dirty="0" err="1">
                <a:latin typeface="PMingLiU" charset="-120"/>
                <a:ea typeface="PMingLiU" charset="-120"/>
                <a:cs typeface="PMingLiU" charset="-120"/>
              </a:rPr>
              <a:t>RoadShow</a:t>
            </a:r>
            <a:r>
              <a:rPr kumimoji="1" lang="en-US" altLang="zh-TW" sz="1600" dirty="0">
                <a:latin typeface="PMingLiU" charset="-120"/>
                <a:ea typeface="PMingLiU" charset="-120"/>
                <a:cs typeface="PMingLiU" charset="-120"/>
              </a:rPr>
              <a:t>)</a:t>
            </a:r>
            <a:r>
              <a:rPr kumimoji="1" lang="zh-TW" altLang="en-US" sz="1600" dirty="0">
                <a:latin typeface="PMingLiU" charset="-120"/>
                <a:ea typeface="PMingLiU" charset="-120"/>
                <a:cs typeface="PMingLiU" charset="-120"/>
              </a:rPr>
              <a:t>路演</a:t>
            </a:r>
            <a:endParaRPr kumimoji="1" lang="en-US" altLang="zh-TW" sz="1600" dirty="0">
              <a:latin typeface="PMingLiU" charset="-120"/>
              <a:ea typeface="PMingLiU" charset="-120"/>
              <a:cs typeface="PMingLiU" charset="-12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PMingLiU" charset="-120"/>
                <a:ea typeface="PMingLiU" charset="-120"/>
                <a:cs typeface="PMingLiU" charset="-120"/>
              </a:rPr>
              <a:t>一个工作协调的小组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kumimoji="1" lang="zh-TW" altLang="en-US" sz="1600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816379" y="2326407"/>
            <a:ext cx="24338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kumimoji="1" lang="zh-CN" altLang="zh-TW" sz="1600" dirty="0">
                <a:latin typeface="PMingLiU" charset="-120"/>
                <a:ea typeface="PMingLiU" charset="-120"/>
                <a:cs typeface="PMingLiU" charset="-120"/>
              </a:rPr>
              <a:t>案列分析</a:t>
            </a:r>
            <a:r>
              <a:rPr kumimoji="1" lang="zh-TW" altLang="en-US" sz="1600" dirty="0">
                <a:latin typeface="PMingLiU" charset="-120"/>
                <a:ea typeface="PMingLiU" charset="-120"/>
                <a:cs typeface="PMingLiU" charset="-120"/>
              </a:rPr>
              <a:t>（按照</a:t>
            </a:r>
            <a:r>
              <a:rPr kumimoji="1" lang="zh-CN" altLang="zh-TW" sz="1600" dirty="0">
                <a:latin typeface="PMingLiU" charset="-120"/>
                <a:ea typeface="PMingLiU" charset="-120"/>
                <a:cs typeface="PMingLiU" charset="-120"/>
              </a:rPr>
              <a:t>电商广告</a:t>
            </a:r>
            <a:r>
              <a:rPr kumimoji="1" lang="zh-TW" altLang="en-US" sz="1600" dirty="0">
                <a:latin typeface="PMingLiU" charset="-120"/>
                <a:ea typeface="PMingLiU" charset="-120"/>
                <a:cs typeface="PMingLiU" charset="-120"/>
              </a:rPr>
              <a:t>、</a:t>
            </a:r>
            <a:r>
              <a:rPr kumimoji="1" lang="zh-CN" altLang="zh-TW" sz="1600" dirty="0">
                <a:latin typeface="PMingLiU" charset="-120"/>
                <a:ea typeface="PMingLiU" charset="-120"/>
                <a:cs typeface="PMingLiU" charset="-120"/>
              </a:rPr>
              <a:t>搜索广告，信息流广告</a:t>
            </a:r>
            <a:r>
              <a:rPr kumimoji="1" lang="zh-TW" altLang="en-US" sz="1600" dirty="0">
                <a:latin typeface="PMingLiU" charset="-120"/>
                <a:ea typeface="PMingLiU" charset="-120"/>
                <a:cs typeface="PMingLiU" charset="-120"/>
              </a:rPr>
              <a:t>三</a:t>
            </a:r>
            <a:r>
              <a:rPr kumimoji="1" lang="zh-CN" altLang="zh-TW" sz="1600" dirty="0">
                <a:latin typeface="PMingLiU" charset="-120"/>
                <a:ea typeface="PMingLiU" charset="-120"/>
                <a:cs typeface="PMingLiU" charset="-120"/>
              </a:rPr>
              <a:t>个方向的案列分析</a:t>
            </a:r>
            <a:r>
              <a:rPr kumimoji="1" lang="zh-TW" altLang="en-US" sz="1600" dirty="0">
                <a:latin typeface="PMingLiU" charset="-120"/>
                <a:ea typeface="PMingLiU" charset="-120"/>
                <a:cs typeface="PMingLiU" charset="-120"/>
              </a:rPr>
              <a:t>）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kumimoji="1" lang="zh-CN" altLang="zh-TW" sz="1600" dirty="0">
                <a:latin typeface="PMingLiU" charset="-120"/>
                <a:ea typeface="PMingLiU" charset="-120"/>
                <a:cs typeface="PMingLiU" charset="-120"/>
              </a:rPr>
              <a:t>小组以发展背景，现状分析，案例分析，未来趋势分配组员工作任务。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PMingLiU" charset="-120"/>
                <a:ea typeface="PMingLiU" charset="-120"/>
                <a:cs typeface="PMingLiU" charset="-120"/>
              </a:rPr>
              <a:t>與助教、專家討論</a:t>
            </a:r>
            <a:endParaRPr kumimoji="1" lang="en-US" altLang="zh-TW" sz="1600" dirty="0">
              <a:latin typeface="PMingLiU" charset="-120"/>
              <a:ea typeface="PMingLiU" charset="-120"/>
              <a:cs typeface="PMingLiU" charset="-12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PMingLiU" charset="-120"/>
                <a:ea typeface="PMingLiU" charset="-120"/>
                <a:cs typeface="PMingLiU" charset="-120"/>
              </a:rPr>
              <a:t>小組討論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kumimoji="1" lang="zh-CN" altLang="zh-TW" sz="1600" dirty="0">
                <a:latin typeface="PMingLiU" charset="-120"/>
                <a:ea typeface="PMingLiU" charset="-120"/>
                <a:cs typeface="PMingLiU" charset="-120"/>
              </a:rPr>
              <a:t>参考文献收集与整理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kumimoji="1" lang="zh-CN" altLang="zh-TW" sz="1600" dirty="0">
                <a:latin typeface="PMingLiU" charset="-120"/>
                <a:ea typeface="PMingLiU" charset="-120"/>
                <a:cs typeface="PMingLiU" charset="-120"/>
              </a:rPr>
              <a:t>每天迭代版本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kumimoji="1" lang="en-US" altLang="zh-TW" sz="1600" dirty="0">
              <a:latin typeface="PMingLiU" charset="-120"/>
              <a:ea typeface="PMingLiU" charset="-120"/>
              <a:cs typeface="PMingLiU" charset="-12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PMingLiU" charset="-120"/>
                <a:ea typeface="PMingLiU" charset="-120"/>
                <a:cs typeface="PMingLiU" charset="-120"/>
              </a:rPr>
              <a:t>匯入相關資源</a:t>
            </a:r>
            <a:endParaRPr kumimoji="1" lang="en-US" altLang="zh-TW" sz="1600" dirty="0">
              <a:latin typeface="PMingLiU" charset="-120"/>
              <a:ea typeface="PMingLiU" charset="-120"/>
              <a:cs typeface="PMingLiU" charset="-12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kumimoji="1" lang="en-US" altLang="zh-TW" sz="1600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521678" y="276286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342458" y="2271624"/>
            <a:ext cx="2433868" cy="531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網路資料蒐</a:t>
            </a:r>
            <a:r>
              <a:rPr lang="zh-TW" altLang="en-US" sz="16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集</a:t>
            </a:r>
            <a:endParaRPr lang="en-US" altLang="zh-CN" sz="1600" dirty="0">
              <a:latin typeface="PMingLiU" panose="02020500000000000000" pitchFamily="18" charset="-120"/>
              <a:ea typeface="PMingLiU" panose="02020500000000000000" pitchFamily="18" charset="-120"/>
              <a:cs typeface="Lantinghei SC Extralight" charset="-122"/>
            </a:endParaRPr>
          </a:p>
          <a:p>
            <a:pPr marL="629058" lvl="1" indent="-17186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團隊分工蒐集彙整報告</a:t>
            </a:r>
            <a:endParaRPr lang="en-US" altLang="zh-CN" sz="1600" dirty="0">
              <a:latin typeface="PMingLiU" panose="02020500000000000000" pitchFamily="18" charset="-120"/>
              <a:ea typeface="PMingLiU" panose="02020500000000000000" pitchFamily="18" charset="-120"/>
              <a:cs typeface="Lantinghei SC Extralight" charset="-122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課堂學</a:t>
            </a:r>
            <a:r>
              <a:rPr lang="zh-TW" altLang="en-US" sz="16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習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zh-CN" altLang="zh-TW" sz="16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工具使用（</a:t>
            </a:r>
            <a:r>
              <a:rPr lang="en-US" altLang="zh-TW" sz="1600" dirty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Wiki, </a:t>
            </a:r>
            <a:r>
              <a:rPr lang="en-US" altLang="zh-TW" sz="16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</a:t>
            </a:r>
            <a:r>
              <a:rPr lang="en-US" altLang="zh-TW" sz="16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orktile</a:t>
            </a:r>
            <a:r>
              <a:rPr lang="en-US" altLang="zh-TW" sz="1600" dirty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, </a:t>
            </a:r>
            <a:r>
              <a:rPr lang="en-US" altLang="zh-TW" sz="16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I</a:t>
            </a:r>
            <a:r>
              <a:rPr lang="en-US" altLang="zh-TW" sz="16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ndesign</a:t>
            </a:r>
            <a:r>
              <a:rPr lang="en-US" altLang="zh-TW" sz="1600" dirty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, </a:t>
            </a:r>
            <a:r>
              <a:rPr lang="en-US" altLang="zh-TW" sz="16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</a:t>
            </a:r>
            <a:r>
              <a:rPr lang="en-US" altLang="zh-TW" sz="16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echat</a:t>
            </a:r>
            <a:r>
              <a:rPr lang="en-US" altLang="zh-TW" sz="1600" dirty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, </a:t>
            </a:r>
            <a:r>
              <a:rPr lang="en-US" altLang="zh-TW" sz="16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G</a:t>
            </a:r>
            <a:r>
              <a:rPr lang="en-US" altLang="zh-TW" sz="16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ithub</a:t>
            </a:r>
            <a:r>
              <a:rPr lang="zh-TW" altLang="en-US" sz="1600" dirty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）</a:t>
            </a:r>
            <a:endParaRPr lang="en-US" altLang="zh-TW" sz="1600" dirty="0">
              <a:latin typeface="Microsoft JhengHei" panose="020B0604030504040204" pitchFamily="34" charset="-120"/>
              <a:cs typeface="Lantinghei SC Extralight" charset="-122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zh-CN" altLang="zh-TW" sz="1600" dirty="0">
              <a:latin typeface="PMingLiU" panose="02020500000000000000" pitchFamily="18" charset="-120"/>
              <a:ea typeface="PMingLiU" panose="02020500000000000000" pitchFamily="18" charset="-120"/>
              <a:cs typeface="Lantinghei SC Extralight" charset="-122"/>
            </a:endParaRPr>
          </a:p>
          <a:p>
            <a:pPr marL="629058" lvl="1" indent="-17186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專業首席講師群精華重點指導</a:t>
            </a:r>
            <a:r>
              <a:rPr lang="en-US" altLang="zh-TW" sz="16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(</a:t>
            </a:r>
            <a:r>
              <a:rPr lang="zh-TW" altLang="en-US" sz="16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輸入腦</a:t>
            </a:r>
            <a:r>
              <a:rPr lang="en-US" altLang="zh-TW" sz="16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)(</a:t>
            </a:r>
            <a:r>
              <a:rPr lang="zh-TW" altLang="en-US" sz="16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軟</a:t>
            </a:r>
            <a:r>
              <a:rPr lang="en-US" altLang="zh-TW" sz="16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)</a:t>
            </a:r>
          </a:p>
          <a:p>
            <a:pPr marL="629058" lvl="1" indent="-17186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北京清華大學校園與北京中關村創業大街參訪</a:t>
            </a:r>
            <a:r>
              <a:rPr lang="en-US" altLang="zh-TW" sz="16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(</a:t>
            </a:r>
            <a:r>
              <a:rPr lang="zh-TW" altLang="en-US" sz="16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硬</a:t>
            </a:r>
            <a:r>
              <a:rPr lang="en-US" altLang="zh-TW" sz="16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)</a:t>
            </a:r>
            <a:endParaRPr kumimoji="1" lang="en-US" altLang="zh-TW" sz="1600" dirty="0">
              <a:latin typeface="PMingLiU" charset="-120"/>
              <a:ea typeface="PMingLiU" charset="-120"/>
              <a:cs typeface="PMingLiU" charset="-12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助教</a:t>
            </a:r>
            <a:endParaRPr lang="en-US" altLang="zh-CN" sz="1600" dirty="0">
              <a:latin typeface="PMingLiU" panose="02020500000000000000" pitchFamily="18" charset="-120"/>
              <a:ea typeface="PMingLiU" panose="02020500000000000000" pitchFamily="18" charset="-120"/>
              <a:cs typeface="Lantinghei SC Extralight" charset="-122"/>
            </a:endParaRPr>
          </a:p>
          <a:p>
            <a:pPr marL="629058" lvl="1" indent="-17186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助教分享資訊</a:t>
            </a:r>
            <a:r>
              <a:rPr lang="en-US" altLang="zh-TW" sz="16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(</a:t>
            </a:r>
            <a:r>
              <a:rPr lang="zh-TW" altLang="en-US" sz="16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輸入腦</a:t>
            </a:r>
            <a:r>
              <a:rPr lang="en-US" altLang="zh-TW" sz="16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)</a:t>
            </a:r>
          </a:p>
          <a:p>
            <a:pPr marL="629058" lvl="1" indent="-171869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PMingLiU" panose="02020500000000000000" pitchFamily="18" charset="-120"/>
              <a:ea typeface="PMingLiU" panose="02020500000000000000" pitchFamily="18" charset="-120"/>
              <a:cs typeface="Lantinghei SC Extralight" charset="-122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kumimoji="1" lang="en-US" altLang="zh-TW" sz="1600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4308135" y="2347375"/>
            <a:ext cx="25285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PMingLiU" charset="-120"/>
                <a:ea typeface="PMingLiU" charset="-120"/>
                <a:cs typeface="PMingLiU" charset="-120"/>
              </a:rPr>
              <a:t>中國網路美妝廣告的產業分析報告書</a:t>
            </a:r>
            <a:endParaRPr kumimoji="1" lang="en-US" altLang="zh-TW" sz="1600" dirty="0">
              <a:latin typeface="PMingLiU" charset="-120"/>
              <a:ea typeface="PMingLiU" charset="-120"/>
              <a:cs typeface="PMingLiU" charset="-12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PMingLiU" charset="-120"/>
                <a:ea typeface="PMingLiU" charset="-120"/>
                <a:cs typeface="PMingLiU" charset="-120"/>
              </a:rPr>
              <a:t>八份组员学习心得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PMingLiU" charset="-120"/>
                <a:ea typeface="PMingLiU" charset="-120"/>
                <a:cs typeface="PMingLiU" charset="-120"/>
              </a:rPr>
              <a:t>八份每日作业与学习报告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Worktile</a:t>
            </a:r>
            <a:r>
              <a:rPr lang="zh-CN" altLang="en-US" sz="16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与</a:t>
            </a:r>
            <a:r>
              <a:rPr lang="en-US" altLang="zh-TW" sz="16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Wechat</a:t>
            </a:r>
            <a:r>
              <a:rPr lang="zh-CN" altLang="en-US" sz="16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学习数据</a:t>
            </a:r>
            <a:r>
              <a:rPr lang="zh-TW" altLang="en-US" sz="1600" dirty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。</a:t>
            </a:r>
            <a:endParaRPr kumimoji="1" lang="en-US" altLang="zh-TW" sz="1600" dirty="0">
              <a:latin typeface="PMingLiU" charset="-120"/>
              <a:ea typeface="PMingLiU" charset="-120"/>
              <a:cs typeface="PMingLiU" charset="-12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Github</a:t>
            </a:r>
            <a:r>
              <a:rPr lang="zh-CN" altLang="en-US" sz="16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网页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kumimoji="1" lang="en-US" altLang="zh-TW" sz="1600" dirty="0">
                <a:latin typeface="PMingLiU" charset="-120"/>
                <a:ea typeface="PMingLiU" charset="-120"/>
                <a:cs typeface="PMingLiU" charset="-120"/>
              </a:rPr>
              <a:t>WiKi</a:t>
            </a:r>
            <a:r>
              <a:rPr kumimoji="1" lang="zh-CN" altLang="en-US" sz="1600" dirty="0">
                <a:latin typeface="PMingLiU" charset="-120"/>
                <a:ea typeface="PMingLiU" charset="-120"/>
                <a:cs typeface="PMingLiU" charset="-120"/>
              </a:rPr>
              <a:t>页面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kumimoji="1" lang="zh-CN" altLang="en-US" sz="1600" dirty="0">
              <a:latin typeface="PMingLiU" charset="-120"/>
              <a:ea typeface="PMingLiU" charset="-120"/>
              <a:cs typeface="PMingLiU" charset="-12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PMingLiU" charset="-120"/>
                <a:ea typeface="PMingLiU" charset="-120"/>
                <a:cs typeface="PMingLiU" charset="-120"/>
              </a:rPr>
              <a:t>一份关于中国线上美妆广告方面的文献收集文档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kumimoji="1" lang="en-US" altLang="zh-TW" sz="1600" dirty="0">
              <a:latin typeface="PMingLiU" charset="-120"/>
              <a:ea typeface="PMingLiU" charset="-120"/>
              <a:cs typeface="PMingLiU" charset="-12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kumimoji="1" lang="zh-TW" altLang="en-US" sz="1600" dirty="0">
              <a:latin typeface="PMingLiU" charset="-120"/>
              <a:ea typeface="PMingLiU" charset="-120"/>
              <a:cs typeface="PMingLiU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1583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3"/>
          <a:stretch/>
        </p:blipFill>
        <p:spPr>
          <a:xfrm>
            <a:off x="0" y="4867656"/>
            <a:ext cx="12197380" cy="198018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73198" y="2197893"/>
            <a:ext cx="9245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</a:rPr>
              <a:t>Thanks For</a:t>
            </a:r>
            <a:r>
              <a:rPr lang="en-US" altLang="zh-TW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Listening</a:t>
            </a:r>
            <a:r>
              <a: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！</a:t>
            </a:r>
            <a:endParaRPr lang="en-GB" altLang="zh-CN" sz="6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zh-TW" alt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643576"/>
      </p:ext>
    </p:extLst>
  </p:cSld>
  <p:clrMapOvr>
    <a:masterClrMapping/>
  </p:clrMapOvr>
  <p:transition spd="slow"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圖片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" y="4789682"/>
            <a:ext cx="12226431" cy="209721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611302" y="486137"/>
            <a:ext cx="5798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spc="-1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</a:t>
            </a:r>
            <a:r>
              <a:rPr lang="en-US" altLang="zh-TW" sz="4400" spc="-110" dirty="0">
                <a:solidFill>
                  <a:srgbClr val="F08220"/>
                </a:solidFill>
              </a:rPr>
              <a:t>Content</a:t>
            </a:r>
            <a:endParaRPr lang="zh-TW" altLang="en-US" sz="4400" spc="-110" dirty="0">
              <a:solidFill>
                <a:srgbClr val="F0822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11501249" y="335280"/>
            <a:ext cx="335280" cy="33528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1" name="橢圓 10"/>
          <p:cNvSpPr/>
          <p:nvPr/>
        </p:nvSpPr>
        <p:spPr>
          <a:xfrm>
            <a:off x="4704146" y="1817754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5354032" y="1795742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发展背景</a:t>
            </a:r>
            <a:endParaRPr lang="zh-TW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4704146" y="2527397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5354032" y="2546105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现况分析</a:t>
            </a:r>
            <a:endParaRPr lang="zh-TW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355024" y="1345576"/>
            <a:ext cx="384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TW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zh-TW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直線接點 2"/>
          <p:cNvCxnSpPr>
            <a:stCxn id="11" idx="4"/>
            <a:endCxn id="25" idx="0"/>
          </p:cNvCxnSpPr>
          <p:nvPr/>
        </p:nvCxnSpPr>
        <p:spPr>
          <a:xfrm>
            <a:off x="4974146" y="2357754"/>
            <a:ext cx="0" cy="169643"/>
          </a:xfrm>
          <a:prstGeom prst="line">
            <a:avLst/>
          </a:prstGeom>
          <a:ln w="38100">
            <a:solidFill>
              <a:srgbClr val="F08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4B4615-D3E1-48EB-999B-994898C83128}"/>
              </a:ext>
            </a:extLst>
          </p:cNvPr>
          <p:cNvSpPr txBox="1"/>
          <p:nvPr/>
        </p:nvSpPr>
        <p:spPr>
          <a:xfrm>
            <a:off x="4556502" y="1180748"/>
            <a:ext cx="3628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产业分析报告大纲</a:t>
            </a:r>
            <a:endParaRPr lang="en-GB" sz="2800" dirty="0"/>
          </a:p>
        </p:txBody>
      </p:sp>
      <p:sp>
        <p:nvSpPr>
          <p:cNvPr id="13" name="橢圓 24">
            <a:extLst>
              <a:ext uri="{FF2B5EF4-FFF2-40B4-BE49-F238E27FC236}">
                <a16:creationId xmlns:a16="http://schemas.microsoft.com/office/drawing/2014/main" id="{84CD9A11-2540-4FA8-9A05-EC55BEA2F7CD}"/>
              </a:ext>
            </a:extLst>
          </p:cNvPr>
          <p:cNvSpPr/>
          <p:nvPr/>
        </p:nvSpPr>
        <p:spPr>
          <a:xfrm>
            <a:off x="4704146" y="3242426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</a:t>
            </a:r>
            <a:endParaRPr lang="zh-TW" altLang="en-US" sz="2400" dirty="0"/>
          </a:p>
        </p:txBody>
      </p:sp>
      <p:cxnSp>
        <p:nvCxnSpPr>
          <p:cNvPr id="27" name="直線接點 2">
            <a:extLst>
              <a:ext uri="{FF2B5EF4-FFF2-40B4-BE49-F238E27FC236}">
                <a16:creationId xmlns:a16="http://schemas.microsoft.com/office/drawing/2014/main" id="{385A5C71-16A8-4A62-B8A8-5828151AC917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4974146" y="3067397"/>
            <a:ext cx="0" cy="263329"/>
          </a:xfrm>
          <a:prstGeom prst="line">
            <a:avLst/>
          </a:prstGeom>
          <a:ln w="38100">
            <a:solidFill>
              <a:srgbClr val="F08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2">
            <a:extLst>
              <a:ext uri="{FF2B5EF4-FFF2-40B4-BE49-F238E27FC236}">
                <a16:creationId xmlns:a16="http://schemas.microsoft.com/office/drawing/2014/main" id="{C964F6CA-7C37-48C4-BC68-4132319FB6ED}"/>
              </a:ext>
            </a:extLst>
          </p:cNvPr>
          <p:cNvCxnSpPr>
            <a:cxnSpLocks/>
          </p:cNvCxnSpPr>
          <p:nvPr/>
        </p:nvCxnSpPr>
        <p:spPr>
          <a:xfrm>
            <a:off x="4974146" y="4560727"/>
            <a:ext cx="0" cy="263329"/>
          </a:xfrm>
          <a:prstGeom prst="line">
            <a:avLst/>
          </a:prstGeom>
          <a:ln w="38100">
            <a:solidFill>
              <a:srgbClr val="F08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2">
            <a:extLst>
              <a:ext uri="{FF2B5EF4-FFF2-40B4-BE49-F238E27FC236}">
                <a16:creationId xmlns:a16="http://schemas.microsoft.com/office/drawing/2014/main" id="{B96FA90F-1300-4C2B-A2CC-2101D104E257}"/>
              </a:ext>
            </a:extLst>
          </p:cNvPr>
          <p:cNvCxnSpPr>
            <a:cxnSpLocks/>
          </p:cNvCxnSpPr>
          <p:nvPr/>
        </p:nvCxnSpPr>
        <p:spPr>
          <a:xfrm>
            <a:off x="4960421" y="3782426"/>
            <a:ext cx="0" cy="263329"/>
          </a:xfrm>
          <a:prstGeom prst="line">
            <a:avLst/>
          </a:prstGeom>
          <a:ln w="38100">
            <a:solidFill>
              <a:srgbClr val="F08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25">
            <a:extLst>
              <a:ext uri="{FF2B5EF4-FFF2-40B4-BE49-F238E27FC236}">
                <a16:creationId xmlns:a16="http://schemas.microsoft.com/office/drawing/2014/main" id="{EA865D8F-06C4-4AF6-A98F-1B288346851F}"/>
              </a:ext>
            </a:extLst>
          </p:cNvPr>
          <p:cNvSpPr/>
          <p:nvPr/>
        </p:nvSpPr>
        <p:spPr>
          <a:xfrm>
            <a:off x="5313273" y="3264632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案例分析</a:t>
            </a:r>
            <a:endParaRPr lang="zh-TW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25">
            <a:extLst>
              <a:ext uri="{FF2B5EF4-FFF2-40B4-BE49-F238E27FC236}">
                <a16:creationId xmlns:a16="http://schemas.microsoft.com/office/drawing/2014/main" id="{DBC60D72-F2B0-4FC1-9DFF-0E4A4ACBD9B2}"/>
              </a:ext>
            </a:extLst>
          </p:cNvPr>
          <p:cNvSpPr/>
          <p:nvPr/>
        </p:nvSpPr>
        <p:spPr>
          <a:xfrm>
            <a:off x="5313273" y="4805567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创新想法</a:t>
            </a:r>
            <a:endParaRPr lang="zh-TW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矩形 25">
            <a:extLst>
              <a:ext uri="{FF2B5EF4-FFF2-40B4-BE49-F238E27FC236}">
                <a16:creationId xmlns:a16="http://schemas.microsoft.com/office/drawing/2014/main" id="{E0AE28D0-6155-4083-87D5-E9DE769C9E7A}"/>
              </a:ext>
            </a:extLst>
          </p:cNvPr>
          <p:cNvSpPr/>
          <p:nvPr/>
        </p:nvSpPr>
        <p:spPr>
          <a:xfrm>
            <a:off x="5337247" y="4027157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未来趋势</a:t>
            </a:r>
            <a:endParaRPr lang="zh-TW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橢圓 24">
            <a:extLst>
              <a:ext uri="{FF2B5EF4-FFF2-40B4-BE49-F238E27FC236}">
                <a16:creationId xmlns:a16="http://schemas.microsoft.com/office/drawing/2014/main" id="{D49EFDD6-F431-4BBD-A227-F4EF31C76493}"/>
              </a:ext>
            </a:extLst>
          </p:cNvPr>
          <p:cNvSpPr/>
          <p:nvPr/>
        </p:nvSpPr>
        <p:spPr>
          <a:xfrm>
            <a:off x="4690421" y="4030483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  <a:endParaRPr lang="zh-TW" altLang="en-US" sz="2400" dirty="0"/>
          </a:p>
        </p:txBody>
      </p:sp>
      <p:sp>
        <p:nvSpPr>
          <p:cNvPr id="39" name="橢圓 24">
            <a:extLst>
              <a:ext uri="{FF2B5EF4-FFF2-40B4-BE49-F238E27FC236}">
                <a16:creationId xmlns:a16="http://schemas.microsoft.com/office/drawing/2014/main" id="{03A26A68-085F-4F0F-93C5-B1E053A9A79A}"/>
              </a:ext>
            </a:extLst>
          </p:cNvPr>
          <p:cNvSpPr/>
          <p:nvPr/>
        </p:nvSpPr>
        <p:spPr>
          <a:xfrm>
            <a:off x="4708526" y="4783635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</a:t>
            </a:r>
            <a:endParaRPr lang="zh-TW" altLang="en-US" sz="2400" dirty="0"/>
          </a:p>
        </p:txBody>
      </p:sp>
      <p:sp>
        <p:nvSpPr>
          <p:cNvPr id="24" name="矩形 25">
            <a:extLst>
              <a:ext uri="{FF2B5EF4-FFF2-40B4-BE49-F238E27FC236}">
                <a16:creationId xmlns:a16="http://schemas.microsoft.com/office/drawing/2014/main" id="{599AD25C-1E4E-4D9B-A42A-1409468B20E4}"/>
              </a:ext>
            </a:extLst>
          </p:cNvPr>
          <p:cNvSpPr/>
          <p:nvPr/>
        </p:nvSpPr>
        <p:spPr>
          <a:xfrm>
            <a:off x="5337247" y="5515392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参考文献</a:t>
            </a:r>
            <a:endParaRPr lang="zh-TW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橢圓 24">
            <a:extLst>
              <a:ext uri="{FF2B5EF4-FFF2-40B4-BE49-F238E27FC236}">
                <a16:creationId xmlns:a16="http://schemas.microsoft.com/office/drawing/2014/main" id="{F542AF7F-0A3F-4C84-B011-4F87A6E224EA}"/>
              </a:ext>
            </a:extLst>
          </p:cNvPr>
          <p:cNvSpPr/>
          <p:nvPr/>
        </p:nvSpPr>
        <p:spPr>
          <a:xfrm>
            <a:off x="4704146" y="5553090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</a:t>
            </a:r>
            <a:endParaRPr lang="zh-TW" altLang="en-US" sz="2400" dirty="0"/>
          </a:p>
        </p:txBody>
      </p:sp>
      <p:cxnSp>
        <p:nvCxnSpPr>
          <p:cNvPr id="30" name="直線接點 2">
            <a:extLst>
              <a:ext uri="{FF2B5EF4-FFF2-40B4-BE49-F238E27FC236}">
                <a16:creationId xmlns:a16="http://schemas.microsoft.com/office/drawing/2014/main" id="{BAB4A21F-7134-4920-B92D-95510C66D349}"/>
              </a:ext>
            </a:extLst>
          </p:cNvPr>
          <p:cNvCxnSpPr>
            <a:cxnSpLocks/>
          </p:cNvCxnSpPr>
          <p:nvPr/>
        </p:nvCxnSpPr>
        <p:spPr>
          <a:xfrm>
            <a:off x="4974146" y="5323635"/>
            <a:ext cx="0" cy="263329"/>
          </a:xfrm>
          <a:prstGeom prst="line">
            <a:avLst/>
          </a:prstGeom>
          <a:ln w="38100">
            <a:solidFill>
              <a:srgbClr val="F08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92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接點 24"/>
          <p:cNvCxnSpPr/>
          <p:nvPr/>
        </p:nvCxnSpPr>
        <p:spPr>
          <a:xfrm>
            <a:off x="5986568" y="6356350"/>
            <a:ext cx="2089451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996389" y="5194664"/>
            <a:ext cx="2089451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5986568" y="4016231"/>
            <a:ext cx="2089451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3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486137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spc="-110" dirty="0">
                <a:solidFill>
                  <a:srgbClr val="F08220"/>
                </a:solidFill>
              </a:rPr>
              <a:t>發展背景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3691874" y="1266369"/>
            <a:ext cx="4787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</a:rPr>
              <a:t>歷史沿革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</a:rPr>
              <a:t>&amp;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</a:rPr>
              <a:t>演變</a:t>
            </a:r>
          </a:p>
        </p:txBody>
      </p:sp>
      <p:cxnSp>
        <p:nvCxnSpPr>
          <p:cNvPr id="9" name="直線接點 8"/>
          <p:cNvCxnSpPr/>
          <p:nvPr/>
        </p:nvCxnSpPr>
        <p:spPr>
          <a:xfrm>
            <a:off x="6085840" y="2241319"/>
            <a:ext cx="0" cy="4616681"/>
          </a:xfrm>
          <a:prstGeom prst="line">
            <a:avLst/>
          </a:prstGeom>
          <a:ln w="19050">
            <a:solidFill>
              <a:srgbClr val="F0822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1097656" y="2462297"/>
            <a:ext cx="3115526" cy="726296"/>
            <a:chOff x="1391921" y="2462297"/>
            <a:chExt cx="3115526" cy="726296"/>
          </a:xfrm>
        </p:grpSpPr>
        <p:sp>
          <p:nvSpPr>
            <p:cNvPr id="11" name="文字方塊 10"/>
            <p:cNvSpPr txBox="1"/>
            <p:nvPr/>
          </p:nvSpPr>
          <p:spPr>
            <a:xfrm>
              <a:off x="1391921" y="2462297"/>
              <a:ext cx="3115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社群平台</a:t>
              </a:r>
              <a:r>
                <a: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通訊軟體</a:t>
              </a:r>
              <a:endPara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625225" y="2819261"/>
              <a:ext cx="2472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pc="60" dirty="0">
                  <a:solidFill>
                    <a:schemeClr val="bg1">
                      <a:lumMod val="65000"/>
                    </a:schemeClr>
                  </a:solidFill>
                </a:rPr>
                <a:t>微信</a:t>
              </a:r>
              <a:r>
                <a:rPr lang="en-US" altLang="zh-TW" spc="60" dirty="0">
                  <a:solidFill>
                    <a:schemeClr val="bg1">
                      <a:lumMod val="65000"/>
                    </a:schemeClr>
                  </a:solidFill>
                </a:rPr>
                <a:t> (1999)</a:t>
              </a:r>
              <a:endParaRPr lang="zh-TW" altLang="en-US" spc="6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4" name="直線接點 13"/>
          <p:cNvCxnSpPr/>
          <p:nvPr/>
        </p:nvCxnSpPr>
        <p:spPr>
          <a:xfrm>
            <a:off x="3996389" y="2810692"/>
            <a:ext cx="2089451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5815840" y="2559647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13" name="橢圓 12"/>
          <p:cNvSpPr/>
          <p:nvPr/>
        </p:nvSpPr>
        <p:spPr>
          <a:xfrm>
            <a:off x="5812903" y="3735215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16" name="橢圓 15"/>
          <p:cNvSpPr/>
          <p:nvPr/>
        </p:nvSpPr>
        <p:spPr>
          <a:xfrm>
            <a:off x="5820920" y="4910783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3</a:t>
            </a:r>
            <a:endParaRPr lang="zh-TW" altLang="en-US" sz="3200" dirty="0"/>
          </a:p>
        </p:txBody>
      </p:sp>
      <p:sp>
        <p:nvSpPr>
          <p:cNvPr id="17" name="橢圓 16"/>
          <p:cNvSpPr/>
          <p:nvPr/>
        </p:nvSpPr>
        <p:spPr>
          <a:xfrm>
            <a:off x="5812903" y="6086350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4</a:t>
            </a:r>
            <a:endParaRPr lang="zh-TW" altLang="en-US" sz="3200" dirty="0"/>
          </a:p>
        </p:txBody>
      </p:sp>
      <p:grpSp>
        <p:nvGrpSpPr>
          <p:cNvPr id="20" name="群組 19"/>
          <p:cNvGrpSpPr/>
          <p:nvPr/>
        </p:nvGrpSpPr>
        <p:grpSpPr>
          <a:xfrm>
            <a:off x="8192774" y="3098607"/>
            <a:ext cx="3663077" cy="1661994"/>
            <a:chOff x="1391921" y="2462297"/>
            <a:chExt cx="3200210" cy="1661994"/>
          </a:xfrm>
        </p:grpSpPr>
        <p:sp>
          <p:nvSpPr>
            <p:cNvPr id="21" name="文字方塊 20"/>
            <p:cNvSpPr txBox="1"/>
            <p:nvPr/>
          </p:nvSpPr>
          <p:spPr>
            <a:xfrm>
              <a:off x="1391921" y="2462297"/>
              <a:ext cx="3115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電子商務</a:t>
              </a:r>
              <a:endPara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441640" y="2923962"/>
              <a:ext cx="31504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pc="60" dirty="0">
                  <a:solidFill>
                    <a:schemeClr val="bg1">
                      <a:lumMod val="65000"/>
                    </a:schemeClr>
                  </a:solidFill>
                </a:rPr>
                <a:t>網幅廣告</a:t>
              </a:r>
              <a:r>
                <a:rPr lang="en-US" altLang="zh-TW" spc="60" dirty="0">
                  <a:solidFill>
                    <a:schemeClr val="bg1">
                      <a:lumMod val="65000"/>
                    </a:schemeClr>
                  </a:solidFill>
                </a:rPr>
                <a:t> (1999)</a:t>
              </a:r>
              <a:r>
                <a:rPr lang="zh-TW" altLang="en-US" spc="60" dirty="0">
                  <a:solidFill>
                    <a:schemeClr val="bg1">
                      <a:lumMod val="65000"/>
                    </a:schemeClr>
                  </a:solidFill>
                </a:rPr>
                <a:t>，</a:t>
              </a:r>
              <a:endParaRPr lang="en-US" altLang="zh-TW" spc="60" dirty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zh-TW" altLang="en-US" spc="60" dirty="0">
                  <a:solidFill>
                    <a:schemeClr val="bg1">
                      <a:lumMod val="65000"/>
                    </a:schemeClr>
                  </a:solidFill>
                </a:rPr>
                <a:t>此時廣告為隨機投放方式</a:t>
              </a:r>
              <a:endParaRPr lang="en-US" altLang="zh-TW" spc="6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TW" altLang="en-US" spc="60" dirty="0">
                  <a:solidFill>
                    <a:schemeClr val="bg1">
                      <a:lumMod val="65000"/>
                    </a:schemeClr>
                  </a:solidFill>
                </a:rPr>
                <a:t>通欄</a:t>
              </a:r>
              <a:r>
                <a:rPr lang="en-US" altLang="zh-TW" spc="60" dirty="0">
                  <a:solidFill>
                    <a:schemeClr val="bg1">
                      <a:lumMod val="65000"/>
                    </a:schemeClr>
                  </a:solidFill>
                </a:rPr>
                <a:t>(Full Column)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TW" altLang="en-US" spc="60" dirty="0">
                  <a:solidFill>
                    <a:schemeClr val="bg1">
                      <a:lumMod val="65000"/>
                    </a:schemeClr>
                  </a:solidFill>
                </a:rPr>
                <a:t>橫幅</a:t>
              </a:r>
              <a:r>
                <a:rPr lang="en-US" altLang="zh-TW" spc="60" dirty="0">
                  <a:solidFill>
                    <a:schemeClr val="bg1">
                      <a:lumMod val="65000"/>
                    </a:schemeClr>
                  </a:solidFill>
                </a:rPr>
                <a:t>(Banner)</a:t>
              </a: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660401" y="4766151"/>
            <a:ext cx="3335988" cy="1090758"/>
            <a:chOff x="528442" y="2462297"/>
            <a:chExt cx="3335988" cy="1090758"/>
          </a:xfrm>
        </p:grpSpPr>
        <p:sp>
          <p:nvSpPr>
            <p:cNvPr id="27" name="文字方塊 26"/>
            <p:cNvSpPr txBox="1"/>
            <p:nvPr/>
          </p:nvSpPr>
          <p:spPr>
            <a:xfrm>
              <a:off x="2331842" y="2462297"/>
              <a:ext cx="1532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電子商務</a:t>
              </a:r>
              <a:endPara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28442" y="2906724"/>
              <a:ext cx="33359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pc="60" dirty="0">
                  <a:solidFill>
                    <a:schemeClr val="bg1">
                      <a:lumMod val="65000"/>
                    </a:schemeClr>
                  </a:solidFill>
                </a:rPr>
                <a:t>此時增加了消費者訂閱功能</a:t>
              </a:r>
              <a:endParaRPr lang="en-US" altLang="zh-TW" spc="6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r"/>
              <a:r>
                <a:rPr lang="zh-TW" altLang="en-US" spc="60" dirty="0">
                  <a:solidFill>
                    <a:schemeClr val="bg1">
                      <a:lumMod val="65000"/>
                    </a:schemeClr>
                  </a:solidFill>
                </a:rPr>
                <a:t>，消費者可喜好選擇相關廣告</a:t>
              </a: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203309" y="5543368"/>
            <a:ext cx="3172743" cy="1107996"/>
            <a:chOff x="1391921" y="2462297"/>
            <a:chExt cx="3172743" cy="1107996"/>
          </a:xfrm>
        </p:grpSpPr>
        <p:sp>
          <p:nvSpPr>
            <p:cNvPr id="30" name="文字方塊 29"/>
            <p:cNvSpPr txBox="1"/>
            <p:nvPr/>
          </p:nvSpPr>
          <p:spPr>
            <a:xfrm>
              <a:off x="1391921" y="2462297"/>
              <a:ext cx="31155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網紅經濟</a:t>
              </a:r>
              <a:r>
                <a: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名人效應</a:t>
              </a:r>
              <a:endPara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414173" y="2923962"/>
              <a:ext cx="31504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pc="60" dirty="0">
                  <a:solidFill>
                    <a:schemeClr val="bg1">
                      <a:lumMod val="65000"/>
                    </a:schemeClr>
                  </a:solidFill>
                </a:rPr>
                <a:t>圖片</a:t>
              </a:r>
              <a:r>
                <a:rPr lang="en-US" altLang="zh-TW" spc="6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zh-TW" altLang="en-US" spc="60" dirty="0">
                  <a:solidFill>
                    <a:schemeClr val="bg1">
                      <a:lumMod val="65000"/>
                    </a:schemeClr>
                  </a:solidFill>
                </a:rPr>
                <a:t>文字的分享開始盛行，</a:t>
              </a:r>
              <a:endParaRPr lang="en-US" altLang="zh-TW" spc="60" dirty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zh-TW" altLang="en-US" spc="60" dirty="0">
                  <a:solidFill>
                    <a:schemeClr val="bg1">
                      <a:lumMod val="65000"/>
                    </a:schemeClr>
                  </a:solidFill>
                </a:rPr>
                <a:t>知名博主的崛起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640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cxnSp>
        <p:nvCxnSpPr>
          <p:cNvPr id="3" name="直線接點 2"/>
          <p:cNvCxnSpPr/>
          <p:nvPr/>
        </p:nvCxnSpPr>
        <p:spPr>
          <a:xfrm>
            <a:off x="6121765" y="0"/>
            <a:ext cx="15098" cy="6356350"/>
          </a:xfrm>
          <a:prstGeom prst="line">
            <a:avLst/>
          </a:prstGeom>
          <a:ln w="19050">
            <a:solidFill>
              <a:srgbClr val="F08220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762114" y="583813"/>
            <a:ext cx="5593726" cy="1661994"/>
            <a:chOff x="762114" y="195250"/>
            <a:chExt cx="5593726" cy="1661994"/>
          </a:xfrm>
        </p:grpSpPr>
        <p:cxnSp>
          <p:nvCxnSpPr>
            <p:cNvPr id="17" name="直線接點 16"/>
            <p:cNvCxnSpPr/>
            <p:nvPr/>
          </p:nvCxnSpPr>
          <p:spPr>
            <a:xfrm>
              <a:off x="3996389" y="1007292"/>
              <a:ext cx="2089451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橢圓 17"/>
            <p:cNvSpPr/>
            <p:nvPr/>
          </p:nvSpPr>
          <p:spPr>
            <a:xfrm>
              <a:off x="5815840" y="756247"/>
              <a:ext cx="540000" cy="540000"/>
            </a:xfrm>
            <a:prstGeom prst="ellipse">
              <a:avLst/>
            </a:prstGeom>
            <a:solidFill>
              <a:srgbClr val="F082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5</a:t>
              </a:r>
              <a:endParaRPr lang="zh-TW" altLang="en-US" sz="3200" dirty="0"/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762114" y="195250"/>
              <a:ext cx="3471126" cy="1661994"/>
              <a:chOff x="742056" y="658897"/>
              <a:chExt cx="3471126" cy="1661994"/>
            </a:xfrm>
          </p:grpSpPr>
          <p:sp>
            <p:nvSpPr>
              <p:cNvPr id="12" name="文字方塊 11"/>
              <p:cNvSpPr txBox="1"/>
              <p:nvPr/>
            </p:nvSpPr>
            <p:spPr>
              <a:xfrm>
                <a:off x="1097656" y="658897"/>
                <a:ext cx="31155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社群平台</a:t>
                </a:r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/</a:t>
                </a:r>
                <a:r>
                  <a:rPr lang="zh-TW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通訊軟體</a:t>
                </a:r>
                <a:endPara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742056" y="1120562"/>
                <a:ext cx="311552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zh-TW" altLang="en-US" spc="60" dirty="0">
                    <a:solidFill>
                      <a:schemeClr val="bg1">
                        <a:lumMod val="65000"/>
                      </a:schemeClr>
                    </a:solidFill>
                  </a:rPr>
                  <a:t>此時廣告為非隨機投放方式</a:t>
                </a:r>
                <a:endParaRPr lang="en-US" altLang="zh-TW" spc="6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spc="60" dirty="0">
                    <a:solidFill>
                      <a:schemeClr val="bg1">
                        <a:lumMod val="65000"/>
                      </a:schemeClr>
                    </a:solidFill>
                  </a:rPr>
                  <a:t>通欄</a:t>
                </a:r>
                <a:r>
                  <a:rPr lang="en-US" altLang="zh-TW" spc="60" dirty="0">
                    <a:solidFill>
                      <a:schemeClr val="bg1">
                        <a:lumMod val="65000"/>
                      </a:schemeClr>
                    </a:solidFill>
                  </a:rPr>
                  <a:t>(Full Column)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spc="60" dirty="0">
                    <a:solidFill>
                      <a:schemeClr val="bg1">
                        <a:lumMod val="65000"/>
                      </a:schemeClr>
                    </a:solidFill>
                  </a:rPr>
                  <a:t>橫幅</a:t>
                </a:r>
                <a:r>
                  <a:rPr lang="en-US" altLang="zh-TW" spc="60" dirty="0">
                    <a:solidFill>
                      <a:schemeClr val="bg1">
                        <a:lumMod val="65000"/>
                      </a:schemeClr>
                    </a:solidFill>
                  </a:rPr>
                  <a:t>(Banner)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TW" spc="60" dirty="0">
                    <a:solidFill>
                      <a:schemeClr val="bg1">
                        <a:lumMod val="65000"/>
                      </a:schemeClr>
                    </a:solidFill>
                  </a:rPr>
                  <a:t>Cookies</a:t>
                </a:r>
              </a:p>
            </p:txBody>
          </p:sp>
        </p:grpSp>
      </p:grpSp>
      <p:grpSp>
        <p:nvGrpSpPr>
          <p:cNvPr id="35" name="群組 34"/>
          <p:cNvGrpSpPr/>
          <p:nvPr/>
        </p:nvGrpSpPr>
        <p:grpSpPr>
          <a:xfrm>
            <a:off x="5815840" y="2487736"/>
            <a:ext cx="5560212" cy="1107996"/>
            <a:chOff x="5815840" y="1947133"/>
            <a:chExt cx="5560212" cy="1107996"/>
          </a:xfrm>
        </p:grpSpPr>
        <p:cxnSp>
          <p:nvCxnSpPr>
            <p:cNvPr id="20" name="直線接點 19"/>
            <p:cNvCxnSpPr/>
            <p:nvPr/>
          </p:nvCxnSpPr>
          <p:spPr>
            <a:xfrm>
              <a:off x="5986568" y="2501131"/>
              <a:ext cx="2089451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橢圓 18"/>
            <p:cNvSpPr/>
            <p:nvPr/>
          </p:nvSpPr>
          <p:spPr>
            <a:xfrm>
              <a:off x="5815840" y="2415035"/>
              <a:ext cx="540000" cy="540000"/>
            </a:xfrm>
            <a:prstGeom prst="ellipse">
              <a:avLst/>
            </a:prstGeom>
            <a:solidFill>
              <a:srgbClr val="F082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6</a:t>
              </a:r>
              <a:endParaRPr lang="zh-TW" altLang="en-US" sz="3200" dirty="0"/>
            </a:p>
          </p:txBody>
        </p:sp>
        <p:grpSp>
          <p:nvGrpSpPr>
            <p:cNvPr id="21" name="群組 20"/>
            <p:cNvGrpSpPr/>
            <p:nvPr/>
          </p:nvGrpSpPr>
          <p:grpSpPr>
            <a:xfrm>
              <a:off x="8203309" y="1947133"/>
              <a:ext cx="3172743" cy="1107996"/>
              <a:chOff x="1391921" y="2462297"/>
              <a:chExt cx="3172743" cy="1107996"/>
            </a:xfrm>
          </p:grpSpPr>
          <p:sp>
            <p:nvSpPr>
              <p:cNvPr id="22" name="文字方塊 21"/>
              <p:cNvSpPr txBox="1"/>
              <p:nvPr/>
            </p:nvSpPr>
            <p:spPr>
              <a:xfrm>
                <a:off x="1391921" y="2462297"/>
                <a:ext cx="31155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網紅經濟</a:t>
                </a:r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/</a:t>
                </a:r>
                <a:r>
                  <a:rPr lang="zh-TW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名人效應</a:t>
                </a:r>
                <a:endPara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1414173" y="2923962"/>
                <a:ext cx="31504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pc="60" dirty="0">
                    <a:solidFill>
                      <a:schemeClr val="bg1">
                        <a:lumMod val="65000"/>
                      </a:schemeClr>
                    </a:solidFill>
                  </a:rPr>
                  <a:t>從圖片</a:t>
                </a:r>
                <a:r>
                  <a:rPr lang="en-US" altLang="zh-TW" spc="60" dirty="0">
                    <a:solidFill>
                      <a:schemeClr val="bg1">
                        <a:lumMod val="65000"/>
                      </a:schemeClr>
                    </a:solidFill>
                  </a:rPr>
                  <a:t>+</a:t>
                </a:r>
                <a:r>
                  <a:rPr lang="zh-TW" altLang="en-US" spc="60" dirty="0">
                    <a:solidFill>
                      <a:schemeClr val="bg1">
                        <a:lumMod val="65000"/>
                      </a:schemeClr>
                    </a:solidFill>
                  </a:rPr>
                  <a:t>文字的分享轉而開始動態的影片分享、教學</a:t>
                </a:r>
                <a:endParaRPr lang="en-US" altLang="zh-TW" spc="6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36" name="群組 35"/>
          <p:cNvGrpSpPr/>
          <p:nvPr/>
        </p:nvGrpSpPr>
        <p:grpSpPr>
          <a:xfrm>
            <a:off x="762114" y="4226224"/>
            <a:ext cx="5593726" cy="1107996"/>
            <a:chOff x="762114" y="3665226"/>
            <a:chExt cx="5593726" cy="1107996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3996389" y="4324868"/>
              <a:ext cx="2089451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橢圓 28"/>
            <p:cNvSpPr/>
            <p:nvPr/>
          </p:nvSpPr>
          <p:spPr>
            <a:xfrm>
              <a:off x="5815840" y="4073823"/>
              <a:ext cx="540000" cy="540000"/>
            </a:xfrm>
            <a:prstGeom prst="ellipse">
              <a:avLst/>
            </a:prstGeom>
            <a:solidFill>
              <a:srgbClr val="F082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7</a:t>
              </a:r>
              <a:endParaRPr lang="zh-TW" altLang="en-US" sz="3200" dirty="0"/>
            </a:p>
          </p:txBody>
        </p:sp>
        <p:grpSp>
          <p:nvGrpSpPr>
            <p:cNvPr id="30" name="群組 29"/>
            <p:cNvGrpSpPr/>
            <p:nvPr/>
          </p:nvGrpSpPr>
          <p:grpSpPr>
            <a:xfrm>
              <a:off x="762114" y="3665226"/>
              <a:ext cx="3471126" cy="1107996"/>
              <a:chOff x="742056" y="658897"/>
              <a:chExt cx="3471126" cy="1107996"/>
            </a:xfrm>
          </p:grpSpPr>
          <p:sp>
            <p:nvSpPr>
              <p:cNvPr id="31" name="文字方塊 30"/>
              <p:cNvSpPr txBox="1"/>
              <p:nvPr/>
            </p:nvSpPr>
            <p:spPr>
              <a:xfrm>
                <a:off x="1097656" y="658897"/>
                <a:ext cx="31155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網紅經濟</a:t>
                </a:r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/</a:t>
                </a:r>
                <a:r>
                  <a:rPr lang="zh-TW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名人效應</a:t>
                </a:r>
                <a:endPara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42056" y="1120562"/>
                <a:ext cx="311552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zh-TW" altLang="en-US" spc="60" dirty="0">
                    <a:solidFill>
                      <a:schemeClr val="bg1">
                        <a:lumMod val="65000"/>
                      </a:schemeClr>
                    </a:solidFill>
                  </a:rPr>
                  <a:t>直播</a:t>
                </a:r>
                <a:endParaRPr lang="en-US" altLang="zh-TW" spc="6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r"/>
                <a:r>
                  <a:rPr lang="zh-TW" altLang="en-US" spc="60" dirty="0">
                    <a:solidFill>
                      <a:schemeClr val="bg1">
                        <a:lumMod val="65000"/>
                      </a:schemeClr>
                    </a:solidFill>
                  </a:rPr>
                  <a:t>從靜態階段轉為動態互動</a:t>
                </a:r>
                <a:endParaRPr lang="en-US" altLang="zh-TW" spc="6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654477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線接點 39"/>
          <p:cNvCxnSpPr>
            <a:stCxn id="37" idx="3"/>
            <a:endCxn id="35" idx="1"/>
          </p:cNvCxnSpPr>
          <p:nvPr/>
        </p:nvCxnSpPr>
        <p:spPr>
          <a:xfrm>
            <a:off x="3784332" y="3587357"/>
            <a:ext cx="1074821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圖片 35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171" y="2360671"/>
            <a:ext cx="2450669" cy="245066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5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486137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spc="-110" dirty="0">
                <a:solidFill>
                  <a:srgbClr val="F08220"/>
                </a:solidFill>
              </a:rPr>
              <a:t>發展背景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3691874" y="1266369"/>
            <a:ext cx="4787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</a:rPr>
              <a:t>重要轉變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1633750" y="4976008"/>
            <a:ext cx="1845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靜態</a:t>
            </a:r>
            <a:endParaRPr lang="en-US" altLang="zh-TW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文字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圖片</a:t>
            </a: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153" y="2360671"/>
            <a:ext cx="2453373" cy="2453373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60" y="2360671"/>
            <a:ext cx="2453372" cy="2453372"/>
          </a:xfrm>
          <a:prstGeom prst="rect">
            <a:avLst/>
          </a:prstGeom>
        </p:spPr>
      </p:pic>
      <p:sp>
        <p:nvSpPr>
          <p:cNvPr id="38" name="文字方塊 37"/>
          <p:cNvSpPr txBox="1"/>
          <p:nvPr/>
        </p:nvSpPr>
        <p:spPr>
          <a:xfrm>
            <a:off x="5163296" y="4976007"/>
            <a:ext cx="1845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動態</a:t>
            </a:r>
            <a:endParaRPr lang="en-US" altLang="zh-TW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視頻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8596805" y="4976007"/>
            <a:ext cx="1845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動態互動</a:t>
            </a:r>
            <a:endParaRPr lang="en-US" altLang="zh-TW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直播</a:t>
            </a:r>
          </a:p>
        </p:txBody>
      </p:sp>
      <p:cxnSp>
        <p:nvCxnSpPr>
          <p:cNvPr id="41" name="直線接點 40"/>
          <p:cNvCxnSpPr/>
          <p:nvPr/>
        </p:nvCxnSpPr>
        <p:spPr>
          <a:xfrm>
            <a:off x="7254402" y="3586005"/>
            <a:ext cx="1074821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49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11434445" y="305435"/>
            <a:ext cx="462409" cy="365125"/>
          </a:xfrm>
        </p:spPr>
        <p:txBody>
          <a:bodyPr/>
          <a:lstStyle/>
          <a:p>
            <a:fld id="{A0EDBECA-CDE6-495F-A757-2080B827131C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-733927" y="528534"/>
            <a:ext cx="6945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现况分析</a:t>
            </a:r>
            <a:endParaRPr lang="zh-TW" altLang="en-US" sz="4400" dirty="0">
              <a:solidFill>
                <a:srgbClr val="F08220"/>
              </a:solidFill>
            </a:endParaRPr>
          </a:p>
        </p:txBody>
      </p:sp>
      <p:sp>
        <p:nvSpPr>
          <p:cNvPr id="2055" name="橢圓 2054"/>
          <p:cNvSpPr/>
          <p:nvPr/>
        </p:nvSpPr>
        <p:spPr>
          <a:xfrm>
            <a:off x="9750689" y="487997"/>
            <a:ext cx="947754" cy="85725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/>
          </a:p>
        </p:txBody>
      </p:sp>
      <p:sp>
        <p:nvSpPr>
          <p:cNvPr id="7" name="文字方塊 2">
            <a:extLst>
              <a:ext uri="{FF2B5EF4-FFF2-40B4-BE49-F238E27FC236}">
                <a16:creationId xmlns:a16="http://schemas.microsoft.com/office/drawing/2014/main" id="{68A4C693-C0CE-4A20-AC48-FF9B5155D6DA}"/>
              </a:ext>
            </a:extLst>
          </p:cNvPr>
          <p:cNvSpPr txBox="1"/>
          <p:nvPr/>
        </p:nvSpPr>
        <p:spPr>
          <a:xfrm>
            <a:off x="3262265" y="3439673"/>
            <a:ext cx="496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PEST </a:t>
            </a:r>
            <a:endParaRPr lang="zh-TW" altLang="en-US" sz="3600" dirty="0">
              <a:solidFill>
                <a:srgbClr val="F0822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5B47848-1708-4D68-8DEA-5EAFD52778EC}"/>
              </a:ext>
            </a:extLst>
          </p:cNvPr>
          <p:cNvSpPr/>
          <p:nvPr/>
        </p:nvSpPr>
        <p:spPr>
          <a:xfrm rot="10800000">
            <a:off x="4147027" y="3583022"/>
            <a:ext cx="960895" cy="320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7507A29-0AC4-415C-BA05-3AE0EA496FE9}"/>
              </a:ext>
            </a:extLst>
          </p:cNvPr>
          <p:cNvSpPr/>
          <p:nvPr/>
        </p:nvSpPr>
        <p:spPr>
          <a:xfrm rot="16200000">
            <a:off x="5265575" y="2750356"/>
            <a:ext cx="960895" cy="320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1D0C840-B12A-418A-97DD-7E41566EFC89}"/>
              </a:ext>
            </a:extLst>
          </p:cNvPr>
          <p:cNvSpPr/>
          <p:nvPr/>
        </p:nvSpPr>
        <p:spPr>
          <a:xfrm rot="5400000">
            <a:off x="5328060" y="4457970"/>
            <a:ext cx="960895" cy="320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8A57061-32F9-4E87-B926-8B170B14575C}"/>
              </a:ext>
            </a:extLst>
          </p:cNvPr>
          <p:cNvSpPr/>
          <p:nvPr/>
        </p:nvSpPr>
        <p:spPr>
          <a:xfrm>
            <a:off x="6398218" y="3602643"/>
            <a:ext cx="960895" cy="320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文字方塊 2">
            <a:extLst>
              <a:ext uri="{FF2B5EF4-FFF2-40B4-BE49-F238E27FC236}">
                <a16:creationId xmlns:a16="http://schemas.microsoft.com/office/drawing/2014/main" id="{20218AA9-F3E7-4B8A-97E4-CE4FCA7EB55C}"/>
              </a:ext>
            </a:extLst>
          </p:cNvPr>
          <p:cNvSpPr txBox="1"/>
          <p:nvPr/>
        </p:nvSpPr>
        <p:spPr>
          <a:xfrm>
            <a:off x="1330960" y="3532005"/>
            <a:ext cx="281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P-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政策环境</a:t>
            </a: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鼓励“互联网”发展</a:t>
            </a: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zh-TW" altLang="en-US" sz="2400" dirty="0">
              <a:solidFill>
                <a:srgbClr val="F08220"/>
              </a:solidFill>
            </a:endParaRPr>
          </a:p>
        </p:txBody>
      </p:sp>
      <p:sp>
        <p:nvSpPr>
          <p:cNvPr id="20" name="文字方塊 2">
            <a:extLst>
              <a:ext uri="{FF2B5EF4-FFF2-40B4-BE49-F238E27FC236}">
                <a16:creationId xmlns:a16="http://schemas.microsoft.com/office/drawing/2014/main" id="{66F28EB4-5A94-41A6-B844-CD267CB9D859}"/>
              </a:ext>
            </a:extLst>
          </p:cNvPr>
          <p:cNvSpPr txBox="1"/>
          <p:nvPr/>
        </p:nvSpPr>
        <p:spPr>
          <a:xfrm>
            <a:off x="4604985" y="1551963"/>
            <a:ext cx="2266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经济环境</a:t>
            </a: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产业的销售量</a:t>
            </a: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zh-TW" altLang="en-US" sz="2400" dirty="0">
              <a:solidFill>
                <a:srgbClr val="F08220"/>
              </a:solidFill>
            </a:endParaRPr>
          </a:p>
        </p:txBody>
      </p:sp>
      <p:sp>
        <p:nvSpPr>
          <p:cNvPr id="21" name="文字方塊 2">
            <a:extLst>
              <a:ext uri="{FF2B5EF4-FFF2-40B4-BE49-F238E27FC236}">
                <a16:creationId xmlns:a16="http://schemas.microsoft.com/office/drawing/2014/main" id="{D919D8E7-CB77-44B8-9097-54E1F7D68DE6}"/>
              </a:ext>
            </a:extLst>
          </p:cNvPr>
          <p:cNvSpPr txBox="1"/>
          <p:nvPr/>
        </p:nvSpPr>
        <p:spPr>
          <a:xfrm>
            <a:off x="7532012" y="3303251"/>
            <a:ext cx="3750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 -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社会环境</a:t>
            </a: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生活素质提升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文化的冲击</a:t>
            </a: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zh-TW" altLang="en-US" sz="2400" dirty="0">
              <a:solidFill>
                <a:srgbClr val="F08220"/>
              </a:solidFill>
            </a:endParaRPr>
          </a:p>
        </p:txBody>
      </p:sp>
      <p:sp>
        <p:nvSpPr>
          <p:cNvPr id="22" name="文字方塊 2">
            <a:extLst>
              <a:ext uri="{FF2B5EF4-FFF2-40B4-BE49-F238E27FC236}">
                <a16:creationId xmlns:a16="http://schemas.microsoft.com/office/drawing/2014/main" id="{9A2B6C4D-D1E7-4D51-9988-1957C3F639B8}"/>
              </a:ext>
            </a:extLst>
          </p:cNvPr>
          <p:cNvSpPr txBox="1"/>
          <p:nvPr/>
        </p:nvSpPr>
        <p:spPr>
          <a:xfrm>
            <a:off x="4007355" y="5237987"/>
            <a:ext cx="3602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T-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技术环境</a:t>
            </a: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移动智能终端的普及</a:t>
            </a: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zh-TW" altLang="en-US" sz="2400" dirty="0">
              <a:solidFill>
                <a:srgbClr val="F08220"/>
              </a:solidFill>
            </a:endParaRPr>
          </a:p>
        </p:txBody>
      </p:sp>
      <p:cxnSp>
        <p:nvCxnSpPr>
          <p:cNvPr id="23" name="直線接點 3">
            <a:extLst>
              <a:ext uri="{FF2B5EF4-FFF2-40B4-BE49-F238E27FC236}">
                <a16:creationId xmlns:a16="http://schemas.microsoft.com/office/drawing/2014/main" id="{E0797B68-B8A9-47A3-B4CF-55BC75375F7F}"/>
              </a:ext>
            </a:extLst>
          </p:cNvPr>
          <p:cNvCxnSpPr/>
          <p:nvPr/>
        </p:nvCxnSpPr>
        <p:spPr>
          <a:xfrm>
            <a:off x="982120" y="1345247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10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11434445" y="305435"/>
            <a:ext cx="462409" cy="365125"/>
          </a:xfrm>
        </p:spPr>
        <p:txBody>
          <a:bodyPr/>
          <a:lstStyle/>
          <a:p>
            <a:fld id="{A0EDBECA-CDE6-495F-A757-2080B827131C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-951441" y="992603"/>
            <a:ext cx="6945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现况分析</a:t>
            </a:r>
            <a:endParaRPr lang="zh-TW" altLang="en-US" sz="4400" dirty="0">
              <a:solidFill>
                <a:srgbClr val="F0822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橢圓 2054"/>
          <p:cNvSpPr/>
          <p:nvPr/>
        </p:nvSpPr>
        <p:spPr>
          <a:xfrm>
            <a:off x="10014160" y="1306175"/>
            <a:ext cx="947754" cy="85725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/>
          </a:p>
        </p:txBody>
      </p:sp>
      <p:sp>
        <p:nvSpPr>
          <p:cNvPr id="7" name="文字方塊 2">
            <a:extLst>
              <a:ext uri="{FF2B5EF4-FFF2-40B4-BE49-F238E27FC236}">
                <a16:creationId xmlns:a16="http://schemas.microsoft.com/office/drawing/2014/main" id="{68A4C693-C0CE-4A20-AC48-FF9B5155D6DA}"/>
              </a:ext>
            </a:extLst>
          </p:cNvPr>
          <p:cNvSpPr txBox="1"/>
          <p:nvPr/>
        </p:nvSpPr>
        <p:spPr>
          <a:xfrm>
            <a:off x="705047" y="1778073"/>
            <a:ext cx="496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网红美容广告方式</a:t>
            </a:r>
            <a:endParaRPr lang="zh-TW" altLang="en-US" sz="3600" dirty="0">
              <a:solidFill>
                <a:srgbClr val="F08220"/>
              </a:solidFill>
            </a:endParaRPr>
          </a:p>
        </p:txBody>
      </p:sp>
      <p:sp>
        <p:nvSpPr>
          <p:cNvPr id="12" name="文字方塊 2">
            <a:extLst>
              <a:ext uri="{FF2B5EF4-FFF2-40B4-BE49-F238E27FC236}">
                <a16:creationId xmlns:a16="http://schemas.microsoft.com/office/drawing/2014/main" id="{F95AD4CB-1FC3-4F1E-B754-2905E26ABF5B}"/>
              </a:ext>
            </a:extLst>
          </p:cNvPr>
          <p:cNvSpPr txBox="1"/>
          <p:nvPr/>
        </p:nvSpPr>
        <p:spPr>
          <a:xfrm>
            <a:off x="2346191" y="4615414"/>
            <a:ext cx="3648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V-LOG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产品介绍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彩妆教学</a:t>
            </a:r>
            <a:endParaRPr lang="zh-TW" altLang="en-US" sz="2400" dirty="0">
              <a:solidFill>
                <a:srgbClr val="F08220"/>
              </a:solidFill>
            </a:endParaRPr>
          </a:p>
        </p:txBody>
      </p:sp>
      <p:sp>
        <p:nvSpPr>
          <p:cNvPr id="16" name="文字方塊 2">
            <a:extLst>
              <a:ext uri="{FF2B5EF4-FFF2-40B4-BE49-F238E27FC236}">
                <a16:creationId xmlns:a16="http://schemas.microsoft.com/office/drawing/2014/main" id="{10699645-04E7-470E-B731-E15C266FA2CE}"/>
              </a:ext>
            </a:extLst>
          </p:cNvPr>
          <p:cNvSpPr txBox="1"/>
          <p:nvPr/>
        </p:nvSpPr>
        <p:spPr>
          <a:xfrm>
            <a:off x="2073329" y="2759297"/>
            <a:ext cx="134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直播</a:t>
            </a:r>
            <a:endParaRPr lang="zh-TW" altLang="en-US" sz="2400" dirty="0">
              <a:solidFill>
                <a:srgbClr val="F08220"/>
              </a:solidFill>
            </a:endParaRPr>
          </a:p>
        </p:txBody>
      </p:sp>
      <p:sp>
        <p:nvSpPr>
          <p:cNvPr id="28" name="橢圓 24">
            <a:extLst>
              <a:ext uri="{FF2B5EF4-FFF2-40B4-BE49-F238E27FC236}">
                <a16:creationId xmlns:a16="http://schemas.microsoft.com/office/drawing/2014/main" id="{2968889A-7863-4A3B-A1D8-03595B9FC4D0}"/>
              </a:ext>
            </a:extLst>
          </p:cNvPr>
          <p:cNvSpPr/>
          <p:nvPr/>
        </p:nvSpPr>
        <p:spPr>
          <a:xfrm>
            <a:off x="1533329" y="2720130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</a:t>
            </a:r>
            <a:endParaRPr lang="zh-TW" altLang="en-US" sz="2400" dirty="0"/>
          </a:p>
        </p:txBody>
      </p:sp>
      <p:sp>
        <p:nvSpPr>
          <p:cNvPr id="29" name="橢圓 24">
            <a:extLst>
              <a:ext uri="{FF2B5EF4-FFF2-40B4-BE49-F238E27FC236}">
                <a16:creationId xmlns:a16="http://schemas.microsoft.com/office/drawing/2014/main" id="{CA413F3E-3D14-4A11-BEA2-F681F735933F}"/>
              </a:ext>
            </a:extLst>
          </p:cNvPr>
          <p:cNvSpPr/>
          <p:nvPr/>
        </p:nvSpPr>
        <p:spPr>
          <a:xfrm>
            <a:off x="1533329" y="4576247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</a:t>
            </a:r>
            <a:endParaRPr lang="zh-TW" altLang="en-US" sz="2400" dirty="0"/>
          </a:p>
        </p:txBody>
      </p:sp>
      <p:cxnSp>
        <p:nvCxnSpPr>
          <p:cNvPr id="30" name="直線接點 2">
            <a:extLst>
              <a:ext uri="{FF2B5EF4-FFF2-40B4-BE49-F238E27FC236}">
                <a16:creationId xmlns:a16="http://schemas.microsoft.com/office/drawing/2014/main" id="{CDE4EE10-4BFB-4B49-97C8-8C395A2859B2}"/>
              </a:ext>
            </a:extLst>
          </p:cNvPr>
          <p:cNvCxnSpPr>
            <a:cxnSpLocks/>
          </p:cNvCxnSpPr>
          <p:nvPr/>
        </p:nvCxnSpPr>
        <p:spPr>
          <a:xfrm>
            <a:off x="1803329" y="3227905"/>
            <a:ext cx="0" cy="1390262"/>
          </a:xfrm>
          <a:prstGeom prst="line">
            <a:avLst/>
          </a:prstGeom>
          <a:ln w="38100">
            <a:solidFill>
              <a:srgbClr val="F08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Picture 2048">
            <a:extLst>
              <a:ext uri="{FF2B5EF4-FFF2-40B4-BE49-F238E27FC236}">
                <a16:creationId xmlns:a16="http://schemas.microsoft.com/office/drawing/2014/main" id="{9A8F99E8-3388-49E3-914D-259D0821C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888" y="4144601"/>
            <a:ext cx="2771821" cy="2351300"/>
          </a:xfrm>
          <a:prstGeom prst="rect">
            <a:avLst/>
          </a:prstGeom>
        </p:spPr>
      </p:pic>
      <p:pic>
        <p:nvPicPr>
          <p:cNvPr id="2051" name="Picture 2050">
            <a:extLst>
              <a:ext uri="{FF2B5EF4-FFF2-40B4-BE49-F238E27FC236}">
                <a16:creationId xmlns:a16="http://schemas.microsoft.com/office/drawing/2014/main" id="{11103548-E987-4590-8DDA-4817CA87E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054" y="2423503"/>
            <a:ext cx="2944689" cy="213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0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11434445" y="305435"/>
            <a:ext cx="462409" cy="365125"/>
          </a:xfrm>
        </p:spPr>
        <p:txBody>
          <a:bodyPr/>
          <a:lstStyle/>
          <a:p>
            <a:fld id="{A0EDBECA-CDE6-495F-A757-2080B827131C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701006" y="5450872"/>
            <a:ext cx="1955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张大奕</a:t>
            </a:r>
            <a:endParaRPr lang="zh-TW" altLang="en-US" sz="3200" dirty="0">
              <a:solidFill>
                <a:srgbClr val="F0822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0A5E19-8AF9-4C3C-88D5-44D8ADECBA92}"/>
              </a:ext>
            </a:extLst>
          </p:cNvPr>
          <p:cNvPicPr/>
          <p:nvPr/>
        </p:nvPicPr>
        <p:blipFill rotWithShape="1">
          <a:blip r:embed="rId3"/>
          <a:srcRect t="4194" b="12407"/>
          <a:stretch/>
        </p:blipFill>
        <p:spPr bwMode="auto">
          <a:xfrm>
            <a:off x="1456842" y="305434"/>
            <a:ext cx="10120392" cy="51454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文字方塊 2">
            <a:extLst>
              <a:ext uri="{FF2B5EF4-FFF2-40B4-BE49-F238E27FC236}">
                <a16:creationId xmlns:a16="http://schemas.microsoft.com/office/drawing/2014/main" id="{8CDFB1BD-7747-42A7-8DED-B3AE5CFB9DDF}"/>
              </a:ext>
            </a:extLst>
          </p:cNvPr>
          <p:cNvSpPr txBox="1"/>
          <p:nvPr/>
        </p:nvSpPr>
        <p:spPr>
          <a:xfrm>
            <a:off x="3081255" y="6035647"/>
            <a:ext cx="71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微博</a:t>
            </a:r>
            <a:r>
              <a:rPr lang="en-GB" dirty="0"/>
              <a:t>532</a:t>
            </a:r>
            <a:r>
              <a:rPr lang="zh-CN" altLang="en-US" dirty="0"/>
              <a:t>万粉丝，</a:t>
            </a:r>
            <a:r>
              <a:rPr lang="en-GB" dirty="0"/>
              <a:t>2015</a:t>
            </a:r>
            <a:r>
              <a:rPr lang="zh-CN" altLang="en-US" dirty="0"/>
              <a:t>年中国网红排行榜排名第</a:t>
            </a:r>
            <a:r>
              <a:rPr lang="en-GB" dirty="0"/>
              <a:t>9</a:t>
            </a:r>
            <a:r>
              <a:rPr lang="zh-CN" altLang="en-US" dirty="0"/>
              <a:t>名</a:t>
            </a:r>
            <a:endParaRPr lang="zh-TW" altLang="en-US" sz="2400" dirty="0">
              <a:solidFill>
                <a:srgbClr val="F082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13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11434445" y="305435"/>
            <a:ext cx="462409" cy="365125"/>
          </a:xfrm>
        </p:spPr>
        <p:txBody>
          <a:bodyPr/>
          <a:lstStyle/>
          <a:p>
            <a:fld id="{A0EDBECA-CDE6-495F-A757-2080B827131C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112409" y="1841569"/>
            <a:ext cx="37426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正面影响</a:t>
            </a:r>
            <a:endParaRPr lang="zh-TW" altLang="en-US" sz="4400" dirty="0">
              <a:solidFill>
                <a:srgbClr val="F0822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10014160" y="1306175"/>
            <a:ext cx="947754" cy="85725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/>
          </a:p>
        </p:txBody>
      </p:sp>
      <p:sp>
        <p:nvSpPr>
          <p:cNvPr id="8" name="文字方塊 2">
            <a:extLst>
              <a:ext uri="{FF2B5EF4-FFF2-40B4-BE49-F238E27FC236}">
                <a16:creationId xmlns:a16="http://schemas.microsoft.com/office/drawing/2014/main" id="{12ED1A5B-2CF1-4CE0-B263-5A51D23A1D0D}"/>
              </a:ext>
            </a:extLst>
          </p:cNvPr>
          <p:cNvSpPr txBox="1"/>
          <p:nvPr/>
        </p:nvSpPr>
        <p:spPr>
          <a:xfrm>
            <a:off x="6819254" y="1802649"/>
            <a:ext cx="3009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负面影响</a:t>
            </a:r>
            <a:endParaRPr lang="zh-TW" altLang="en-US" sz="4400" dirty="0">
              <a:solidFill>
                <a:srgbClr val="F08220"/>
              </a:solidFill>
            </a:endParaRPr>
          </a:p>
        </p:txBody>
      </p:sp>
      <p:sp>
        <p:nvSpPr>
          <p:cNvPr id="9" name="文字方塊 2">
            <a:extLst>
              <a:ext uri="{FF2B5EF4-FFF2-40B4-BE49-F238E27FC236}">
                <a16:creationId xmlns:a16="http://schemas.microsoft.com/office/drawing/2014/main" id="{90E2CA4E-9B92-4589-B24B-49A68CAD9DA8}"/>
              </a:ext>
            </a:extLst>
          </p:cNvPr>
          <p:cNvSpPr txBox="1"/>
          <p:nvPr/>
        </p:nvSpPr>
        <p:spPr>
          <a:xfrm>
            <a:off x="99754" y="921454"/>
            <a:ext cx="6212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红人网络广告</a:t>
            </a:r>
            <a:endParaRPr lang="zh-TW" altLang="en-US" sz="4400" dirty="0">
              <a:solidFill>
                <a:srgbClr val="F08220"/>
              </a:solidFill>
            </a:endParaRPr>
          </a:p>
        </p:txBody>
      </p:sp>
      <p:cxnSp>
        <p:nvCxnSpPr>
          <p:cNvPr id="10" name="直線接點 2">
            <a:extLst>
              <a:ext uri="{FF2B5EF4-FFF2-40B4-BE49-F238E27FC236}">
                <a16:creationId xmlns:a16="http://schemas.microsoft.com/office/drawing/2014/main" id="{9FA866E9-8322-4D8C-A910-6628765749FE}"/>
              </a:ext>
            </a:extLst>
          </p:cNvPr>
          <p:cNvCxnSpPr>
            <a:cxnSpLocks/>
          </p:cNvCxnSpPr>
          <p:nvPr/>
        </p:nvCxnSpPr>
        <p:spPr>
          <a:xfrm>
            <a:off x="5677906" y="1915879"/>
            <a:ext cx="0" cy="4128460"/>
          </a:xfrm>
          <a:prstGeom prst="line">
            <a:avLst/>
          </a:prstGeom>
          <a:ln w="38100">
            <a:solidFill>
              <a:srgbClr val="F08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2">
            <a:extLst>
              <a:ext uri="{FF2B5EF4-FFF2-40B4-BE49-F238E27FC236}">
                <a16:creationId xmlns:a16="http://schemas.microsoft.com/office/drawing/2014/main" id="{9A16FFEE-B6D8-42C7-B76C-2542D438B105}"/>
              </a:ext>
            </a:extLst>
          </p:cNvPr>
          <p:cNvSpPr txBox="1"/>
          <p:nvPr/>
        </p:nvSpPr>
        <p:spPr>
          <a:xfrm>
            <a:off x="6819254" y="2798465"/>
            <a:ext cx="1829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年龄的限制</a:t>
            </a:r>
            <a:endParaRPr lang="zh-TW" altLang="en-US" sz="2400" dirty="0">
              <a:solidFill>
                <a:srgbClr val="F08220"/>
              </a:solidFill>
            </a:endParaRPr>
          </a:p>
        </p:txBody>
      </p:sp>
      <p:sp>
        <p:nvSpPr>
          <p:cNvPr id="17" name="橢圓 24">
            <a:extLst>
              <a:ext uri="{FF2B5EF4-FFF2-40B4-BE49-F238E27FC236}">
                <a16:creationId xmlns:a16="http://schemas.microsoft.com/office/drawing/2014/main" id="{DF78CBA7-0DD6-4432-810D-38DDB62675E2}"/>
              </a:ext>
            </a:extLst>
          </p:cNvPr>
          <p:cNvSpPr/>
          <p:nvPr/>
        </p:nvSpPr>
        <p:spPr>
          <a:xfrm>
            <a:off x="6311923" y="2720130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</a:t>
            </a:r>
            <a:endParaRPr lang="zh-TW" altLang="en-US" sz="2400" dirty="0"/>
          </a:p>
        </p:txBody>
      </p:sp>
      <p:sp>
        <p:nvSpPr>
          <p:cNvPr id="18" name="橢圓 24">
            <a:extLst>
              <a:ext uri="{FF2B5EF4-FFF2-40B4-BE49-F238E27FC236}">
                <a16:creationId xmlns:a16="http://schemas.microsoft.com/office/drawing/2014/main" id="{C6EBB66B-16B9-4A2F-974E-1E70C1D3A64A}"/>
              </a:ext>
            </a:extLst>
          </p:cNvPr>
          <p:cNvSpPr/>
          <p:nvPr/>
        </p:nvSpPr>
        <p:spPr>
          <a:xfrm>
            <a:off x="1533329" y="2720130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</a:t>
            </a:r>
            <a:endParaRPr lang="zh-TW" altLang="en-US" sz="2400" dirty="0"/>
          </a:p>
        </p:txBody>
      </p:sp>
      <p:sp>
        <p:nvSpPr>
          <p:cNvPr id="19" name="橢圓 24">
            <a:extLst>
              <a:ext uri="{FF2B5EF4-FFF2-40B4-BE49-F238E27FC236}">
                <a16:creationId xmlns:a16="http://schemas.microsoft.com/office/drawing/2014/main" id="{C93AB3EC-4C56-4D82-9038-0715D26E3284}"/>
              </a:ext>
            </a:extLst>
          </p:cNvPr>
          <p:cNvSpPr/>
          <p:nvPr/>
        </p:nvSpPr>
        <p:spPr>
          <a:xfrm>
            <a:off x="6311923" y="4577343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</a:t>
            </a:r>
            <a:endParaRPr lang="zh-TW" altLang="en-US" sz="2400" dirty="0"/>
          </a:p>
        </p:txBody>
      </p:sp>
      <p:cxnSp>
        <p:nvCxnSpPr>
          <p:cNvPr id="20" name="直線接點 2">
            <a:extLst>
              <a:ext uri="{FF2B5EF4-FFF2-40B4-BE49-F238E27FC236}">
                <a16:creationId xmlns:a16="http://schemas.microsoft.com/office/drawing/2014/main" id="{A7A90EE8-B36F-4ECF-AEAA-DFE15670CCC0}"/>
              </a:ext>
            </a:extLst>
          </p:cNvPr>
          <p:cNvCxnSpPr>
            <a:cxnSpLocks/>
          </p:cNvCxnSpPr>
          <p:nvPr/>
        </p:nvCxnSpPr>
        <p:spPr>
          <a:xfrm>
            <a:off x="6567352" y="3212321"/>
            <a:ext cx="4857" cy="1426887"/>
          </a:xfrm>
          <a:prstGeom prst="line">
            <a:avLst/>
          </a:prstGeom>
          <a:ln w="38100">
            <a:solidFill>
              <a:srgbClr val="F08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">
            <a:extLst>
              <a:ext uri="{FF2B5EF4-FFF2-40B4-BE49-F238E27FC236}">
                <a16:creationId xmlns:a16="http://schemas.microsoft.com/office/drawing/2014/main" id="{A9A7BEC3-F629-4E93-8CA3-0A5FD58E78A4}"/>
              </a:ext>
            </a:extLst>
          </p:cNvPr>
          <p:cNvSpPr txBox="1"/>
          <p:nvPr/>
        </p:nvSpPr>
        <p:spPr>
          <a:xfrm>
            <a:off x="6819253" y="4655678"/>
            <a:ext cx="275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消费者缺乏信任感</a:t>
            </a:r>
            <a:endParaRPr lang="zh-TW" altLang="en-US" sz="2400" dirty="0">
              <a:solidFill>
                <a:srgbClr val="F08220"/>
              </a:solidFill>
            </a:endParaRPr>
          </a:p>
        </p:txBody>
      </p:sp>
      <p:sp>
        <p:nvSpPr>
          <p:cNvPr id="23" name="文字方塊 2">
            <a:extLst>
              <a:ext uri="{FF2B5EF4-FFF2-40B4-BE49-F238E27FC236}">
                <a16:creationId xmlns:a16="http://schemas.microsoft.com/office/drawing/2014/main" id="{E36452D5-A1C9-4FC2-8DA9-19E8147160A3}"/>
              </a:ext>
            </a:extLst>
          </p:cNvPr>
          <p:cNvSpPr txBox="1"/>
          <p:nvPr/>
        </p:nvSpPr>
        <p:spPr>
          <a:xfrm>
            <a:off x="2073329" y="2806867"/>
            <a:ext cx="246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销售量急速增加</a:t>
            </a:r>
            <a:endParaRPr lang="zh-TW" altLang="en-US" sz="2400" dirty="0">
              <a:solidFill>
                <a:srgbClr val="F082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15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2671</TotalTime>
  <Words>922</Words>
  <Application>Microsoft Office PowerPoint</Application>
  <PresentationFormat>寬螢幕</PresentationFormat>
  <Paragraphs>179</Paragraphs>
  <Slides>14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5" baseType="lpstr">
      <vt:lpstr>等线</vt:lpstr>
      <vt:lpstr>Lantinghei SC Demibold</vt:lpstr>
      <vt:lpstr>Lantinghei SC Extralight</vt:lpstr>
      <vt:lpstr>宋体</vt:lpstr>
      <vt:lpstr>Microsoft JhengHei</vt:lpstr>
      <vt:lpstr>新細明體</vt:lpstr>
      <vt:lpstr>新細明體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陳昱安</dc:creator>
  <cp:lastModifiedBy>DALab</cp:lastModifiedBy>
  <cp:revision>128</cp:revision>
  <dcterms:created xsi:type="dcterms:W3CDTF">2017-01-01T09:47:56Z</dcterms:created>
  <dcterms:modified xsi:type="dcterms:W3CDTF">2017-08-11T03:53:40Z</dcterms:modified>
</cp:coreProperties>
</file>